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18/03/2020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2844" y="214290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Formula di </a:t>
            </a:r>
            <a:r>
              <a:rPr lang="it-IT" sz="3200" b="1" dirty="0" err="1" smtClean="0"/>
              <a:t>Poisson</a:t>
            </a:r>
            <a:r>
              <a:rPr lang="it-IT" sz="3200" b="1" dirty="0" smtClean="0"/>
              <a:t>. </a:t>
            </a:r>
            <a:r>
              <a:rPr lang="it-IT" sz="3200" dirty="0" smtClean="0"/>
              <a:t>Paragrafo 6.7</a:t>
            </a:r>
            <a:endParaRPr lang="it-IT" sz="3200" b="1" dirty="0"/>
          </a:p>
        </p:txBody>
      </p:sp>
      <p:sp>
        <p:nvSpPr>
          <p:cNvPr id="16" name="Rettangolo 15"/>
          <p:cNvSpPr/>
          <p:nvPr/>
        </p:nvSpPr>
        <p:spPr>
          <a:xfrm>
            <a:off x="214282" y="1071546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Consideriamo un vettore libero </a:t>
            </a:r>
            <a:r>
              <a:rPr lang="it-IT" b="1" i="1" dirty="0" smtClean="0"/>
              <a:t>U </a:t>
            </a:r>
            <a:r>
              <a:rPr lang="it-IT" dirty="0" smtClean="0"/>
              <a:t>definito nel sistema di riferimento solidale S. Nel generico </a:t>
            </a:r>
            <a:r>
              <a:rPr lang="it-IT" dirty="0" err="1" smtClean="0"/>
              <a:t>SdR</a:t>
            </a:r>
            <a:r>
              <a:rPr lang="it-IT" dirty="0" smtClean="0"/>
              <a:t> </a:t>
            </a:r>
            <a:r>
              <a:rPr lang="it-IT" i="1" dirty="0" smtClean="0"/>
              <a:t>S </a:t>
            </a:r>
            <a:r>
              <a:rPr lang="it-IT" dirty="0" smtClean="0"/>
              <a:t>solidale</a:t>
            </a:r>
            <a:r>
              <a:rPr lang="it-IT" i="1" dirty="0" smtClean="0"/>
              <a:t> </a:t>
            </a:r>
            <a:r>
              <a:rPr lang="it-IT" b="1" i="1" dirty="0" smtClean="0"/>
              <a:t>U </a:t>
            </a:r>
            <a:r>
              <a:rPr lang="it-IT" dirty="0" smtClean="0"/>
              <a:t>sarà espresso: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dalla terna </a:t>
            </a:r>
            <a:r>
              <a:rPr lang="it-IT" b="1" i="1" dirty="0" err="1" smtClean="0"/>
              <a:t>u</a:t>
            </a:r>
            <a:r>
              <a:rPr lang="it-IT" baseline="-25000" dirty="0" err="1" smtClean="0"/>
              <a:t>s</a:t>
            </a:r>
            <a:r>
              <a:rPr lang="it-IT" dirty="0" smtClean="0"/>
              <a:t> nel </a:t>
            </a:r>
            <a:r>
              <a:rPr lang="it-IT" dirty="0" err="1" smtClean="0"/>
              <a:t>SdR</a:t>
            </a:r>
            <a:r>
              <a:rPr lang="it-IT" dirty="0" smtClean="0"/>
              <a:t> S.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dalla terna </a:t>
            </a:r>
            <a:r>
              <a:rPr lang="it-IT" b="1" i="1" dirty="0" err="1" smtClean="0"/>
              <a:t>u</a:t>
            </a:r>
            <a:r>
              <a:rPr lang="it-IT" i="1" baseline="-25000" dirty="0" err="1" smtClean="0"/>
              <a:t>Σ</a:t>
            </a:r>
            <a:r>
              <a:rPr lang="it-IT" dirty="0" smtClean="0"/>
              <a:t>, nel </a:t>
            </a:r>
            <a:r>
              <a:rPr lang="it-IT" dirty="0" err="1" smtClean="0"/>
              <a:t>SdR</a:t>
            </a:r>
            <a:r>
              <a:rPr lang="it-IT" dirty="0" smtClean="0"/>
              <a:t> </a:t>
            </a:r>
            <a:r>
              <a:rPr lang="it-IT" i="1" dirty="0" smtClean="0"/>
              <a:t>Σ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14488"/>
            <a:ext cx="42291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tangolo 17"/>
          <p:cNvSpPr/>
          <p:nvPr/>
        </p:nvSpPr>
        <p:spPr>
          <a:xfrm>
            <a:off x="285720" y="314324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Quindi rispetto all’osservatore Σ, </a:t>
            </a:r>
            <a:r>
              <a:rPr lang="it-IT" b="1" i="1" dirty="0" smtClean="0"/>
              <a:t>U </a:t>
            </a:r>
            <a:r>
              <a:rPr lang="it-IT" dirty="0" smtClean="0"/>
              <a:t>varia sia </a:t>
            </a:r>
            <a:r>
              <a:rPr lang="it-IT" b="1" dirty="0" smtClean="0"/>
              <a:t>a causa del moto </a:t>
            </a:r>
            <a:r>
              <a:rPr lang="it-IT" dirty="0" smtClean="0"/>
              <a:t>di </a:t>
            </a:r>
            <a:r>
              <a:rPr lang="it-IT" i="1" dirty="0" smtClean="0"/>
              <a:t>S, </a:t>
            </a:r>
            <a:r>
              <a:rPr lang="it-IT" dirty="0" smtClean="0"/>
              <a:t>sia a causa della</a:t>
            </a:r>
          </a:p>
          <a:p>
            <a:r>
              <a:rPr lang="it-IT" dirty="0" smtClean="0"/>
              <a:t>“</a:t>
            </a:r>
            <a:r>
              <a:rPr lang="it-IT" b="1" dirty="0" smtClean="0"/>
              <a:t>variazione propria</a:t>
            </a:r>
            <a:r>
              <a:rPr lang="it-IT" dirty="0" smtClean="0"/>
              <a:t>” di U (</a:t>
            </a:r>
            <a:r>
              <a:rPr lang="it-IT" b="1" dirty="0" smtClean="0"/>
              <a:t>ovvero quella “misurata” dall’osservatore solidale</a:t>
            </a:r>
            <a:r>
              <a:rPr lang="it-IT" dirty="0" smtClean="0"/>
              <a:t> </a:t>
            </a:r>
            <a:r>
              <a:rPr lang="it-IT" i="1" dirty="0" smtClean="0"/>
              <a:t>S </a:t>
            </a:r>
            <a:r>
              <a:rPr lang="it-IT" dirty="0" smtClean="0"/>
              <a:t>), che</a:t>
            </a:r>
          </a:p>
          <a:p>
            <a:r>
              <a:rPr lang="it-IT" dirty="0" smtClean="0"/>
              <a:t>dunque sarà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138312"/>
            <a:ext cx="4786347" cy="121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358082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5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56307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142844" y="3429000"/>
            <a:ext cx="45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In accordo con le notazioni introdotte, avremo</a:t>
            </a:r>
            <a:endParaRPr lang="it-IT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929066"/>
            <a:ext cx="3009900" cy="87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285720" y="5357826"/>
            <a:ext cx="575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che è nota con il nome di  </a:t>
            </a:r>
            <a:r>
              <a:rPr lang="it-IT" sz="3200" b="1" dirty="0" smtClean="0">
                <a:solidFill>
                  <a:srgbClr val="FF0000"/>
                </a:solidFill>
              </a:rPr>
              <a:t>formula di </a:t>
            </a:r>
            <a:r>
              <a:rPr lang="it-IT" sz="3200" b="1" dirty="0" err="1" smtClean="0">
                <a:solidFill>
                  <a:srgbClr val="FF0000"/>
                </a:solidFill>
              </a:rPr>
              <a:t>Poisson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072462" y="492919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285720" y="285728"/>
            <a:ext cx="8738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Cinematica relativa: l’accelerazione.  </a:t>
            </a:r>
            <a:r>
              <a:rPr lang="it-IT" sz="3200" dirty="0" smtClean="0"/>
              <a:t>Paragrafo 6.9 </a:t>
            </a:r>
            <a:endParaRPr lang="it-IT" sz="32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2286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0306" y="1000108"/>
            <a:ext cx="42449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sellaDiTesto 17"/>
          <p:cNvSpPr txBox="1"/>
          <p:nvPr/>
        </p:nvSpPr>
        <p:spPr>
          <a:xfrm>
            <a:off x="3143240" y="12235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=</a:t>
            </a:r>
            <a:endParaRPr lang="it-IT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500306"/>
            <a:ext cx="580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Freccia in giù 19"/>
          <p:cNvSpPr/>
          <p:nvPr/>
        </p:nvSpPr>
        <p:spPr>
          <a:xfrm>
            <a:off x="4071934" y="1714488"/>
            <a:ext cx="357190" cy="7143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500438"/>
            <a:ext cx="6591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436" y="4357694"/>
            <a:ext cx="7677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vale 22"/>
          <p:cNvSpPr/>
          <p:nvPr/>
        </p:nvSpPr>
        <p:spPr>
          <a:xfrm>
            <a:off x="6143636" y="2285992"/>
            <a:ext cx="1357322" cy="1214446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igura a mano libera 23"/>
          <p:cNvSpPr/>
          <p:nvPr/>
        </p:nvSpPr>
        <p:spPr>
          <a:xfrm>
            <a:off x="-201168" y="2990088"/>
            <a:ext cx="8484108" cy="1600200"/>
          </a:xfrm>
          <a:custGeom>
            <a:avLst/>
            <a:gdLst>
              <a:gd name="connsiteX0" fmla="*/ 7735824 w 8484108"/>
              <a:gd name="connsiteY0" fmla="*/ 0 h 1600200"/>
              <a:gd name="connsiteX1" fmla="*/ 8220456 w 8484108"/>
              <a:gd name="connsiteY1" fmla="*/ 667512 h 1600200"/>
              <a:gd name="connsiteX2" fmla="*/ 6153912 w 8484108"/>
              <a:gd name="connsiteY2" fmla="*/ 1472184 h 1600200"/>
              <a:gd name="connsiteX3" fmla="*/ 941832 w 8484108"/>
              <a:gd name="connsiteY3" fmla="*/ 1298448 h 1600200"/>
              <a:gd name="connsiteX4" fmla="*/ 502920 w 8484108"/>
              <a:gd name="connsiteY4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4108" h="1600200">
                <a:moveTo>
                  <a:pt x="7735824" y="0"/>
                </a:moveTo>
                <a:cubicBezTo>
                  <a:pt x="8109966" y="211074"/>
                  <a:pt x="8484108" y="422148"/>
                  <a:pt x="8220456" y="667512"/>
                </a:cubicBezTo>
                <a:cubicBezTo>
                  <a:pt x="7956804" y="912876"/>
                  <a:pt x="7367016" y="1367028"/>
                  <a:pt x="6153912" y="1472184"/>
                </a:cubicBezTo>
                <a:cubicBezTo>
                  <a:pt x="4940808" y="1577340"/>
                  <a:pt x="1883664" y="1277112"/>
                  <a:pt x="941832" y="1298448"/>
                </a:cubicBezTo>
                <a:cubicBezTo>
                  <a:pt x="0" y="1319784"/>
                  <a:pt x="251460" y="1459992"/>
                  <a:pt x="502920" y="1600200"/>
                </a:cubicBezTo>
              </a:path>
            </a:pathLst>
          </a:cu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2500298" y="2357430"/>
            <a:ext cx="1357322" cy="1143008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/>
          <p:cNvSpPr/>
          <p:nvPr/>
        </p:nvSpPr>
        <p:spPr>
          <a:xfrm>
            <a:off x="166116" y="3165348"/>
            <a:ext cx="2439924" cy="446532"/>
          </a:xfrm>
          <a:custGeom>
            <a:avLst/>
            <a:gdLst>
              <a:gd name="connsiteX0" fmla="*/ 2439924 w 2439924"/>
              <a:gd name="connsiteY0" fmla="*/ 126492 h 446532"/>
              <a:gd name="connsiteX1" fmla="*/ 1680972 w 2439924"/>
              <a:gd name="connsiteY1" fmla="*/ 7620 h 446532"/>
              <a:gd name="connsiteX2" fmla="*/ 245364 w 2439924"/>
              <a:gd name="connsiteY2" fmla="*/ 80772 h 446532"/>
              <a:gd name="connsiteX3" fmla="*/ 208788 w 2439924"/>
              <a:gd name="connsiteY3" fmla="*/ 446532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924" h="446532">
                <a:moveTo>
                  <a:pt x="2439924" y="126492"/>
                </a:moveTo>
                <a:cubicBezTo>
                  <a:pt x="2243328" y="70866"/>
                  <a:pt x="2046732" y="15240"/>
                  <a:pt x="1680972" y="7620"/>
                </a:cubicBezTo>
                <a:cubicBezTo>
                  <a:pt x="1315212" y="0"/>
                  <a:pt x="490728" y="7620"/>
                  <a:pt x="245364" y="80772"/>
                </a:cubicBezTo>
                <a:cubicBezTo>
                  <a:pt x="0" y="153924"/>
                  <a:pt x="104394" y="300228"/>
                  <a:pt x="208788" y="44653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429264"/>
            <a:ext cx="71151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vale 27"/>
          <p:cNvSpPr/>
          <p:nvPr/>
        </p:nvSpPr>
        <p:spPr>
          <a:xfrm>
            <a:off x="4071934" y="2285992"/>
            <a:ext cx="1928826" cy="121444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igura a mano libera 28"/>
          <p:cNvSpPr/>
          <p:nvPr/>
        </p:nvSpPr>
        <p:spPr>
          <a:xfrm>
            <a:off x="731520" y="2081784"/>
            <a:ext cx="8017764" cy="3669792"/>
          </a:xfrm>
          <a:custGeom>
            <a:avLst/>
            <a:gdLst>
              <a:gd name="connsiteX0" fmla="*/ 4553712 w 8017764"/>
              <a:gd name="connsiteY0" fmla="*/ 222504 h 3669792"/>
              <a:gd name="connsiteX1" fmla="*/ 6126480 w 8017764"/>
              <a:gd name="connsiteY1" fmla="*/ 39624 h 3669792"/>
              <a:gd name="connsiteX2" fmla="*/ 7735824 w 8017764"/>
              <a:gd name="connsiteY2" fmla="*/ 341376 h 3669792"/>
              <a:gd name="connsiteX3" fmla="*/ 7818120 w 8017764"/>
              <a:gd name="connsiteY3" fmla="*/ 2087880 h 3669792"/>
              <a:gd name="connsiteX4" fmla="*/ 7251192 w 8017764"/>
              <a:gd name="connsiteY4" fmla="*/ 3468624 h 3669792"/>
              <a:gd name="connsiteX5" fmla="*/ 4718304 w 8017764"/>
              <a:gd name="connsiteY5" fmla="*/ 3294888 h 3669792"/>
              <a:gd name="connsiteX6" fmla="*/ 1453896 w 8017764"/>
              <a:gd name="connsiteY6" fmla="*/ 3240024 h 3669792"/>
              <a:gd name="connsiteX7" fmla="*/ 219456 w 8017764"/>
              <a:gd name="connsiteY7" fmla="*/ 3285744 h 3669792"/>
              <a:gd name="connsiteX8" fmla="*/ 137160 w 8017764"/>
              <a:gd name="connsiteY8" fmla="*/ 3468624 h 36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7764" h="3669792">
                <a:moveTo>
                  <a:pt x="4553712" y="222504"/>
                </a:moveTo>
                <a:cubicBezTo>
                  <a:pt x="5074920" y="121158"/>
                  <a:pt x="5596128" y="19812"/>
                  <a:pt x="6126480" y="39624"/>
                </a:cubicBezTo>
                <a:cubicBezTo>
                  <a:pt x="6656832" y="59436"/>
                  <a:pt x="7453884" y="0"/>
                  <a:pt x="7735824" y="341376"/>
                </a:cubicBezTo>
                <a:cubicBezTo>
                  <a:pt x="8017764" y="682752"/>
                  <a:pt x="7898892" y="1566672"/>
                  <a:pt x="7818120" y="2087880"/>
                </a:cubicBezTo>
                <a:cubicBezTo>
                  <a:pt x="7737348" y="2609088"/>
                  <a:pt x="7767828" y="3267456"/>
                  <a:pt x="7251192" y="3468624"/>
                </a:cubicBezTo>
                <a:cubicBezTo>
                  <a:pt x="6734556" y="3669792"/>
                  <a:pt x="5684520" y="3332988"/>
                  <a:pt x="4718304" y="3294888"/>
                </a:cubicBezTo>
                <a:cubicBezTo>
                  <a:pt x="3752088" y="3256788"/>
                  <a:pt x="2203704" y="3241548"/>
                  <a:pt x="1453896" y="3240024"/>
                </a:cubicBezTo>
                <a:cubicBezTo>
                  <a:pt x="704088" y="3238500"/>
                  <a:pt x="438912" y="3247644"/>
                  <a:pt x="219456" y="3285744"/>
                </a:cubicBezTo>
                <a:cubicBezTo>
                  <a:pt x="0" y="3323844"/>
                  <a:pt x="68580" y="3396234"/>
                  <a:pt x="137160" y="3468624"/>
                </a:cubicBezTo>
              </a:path>
            </a:pathLst>
          </a:cu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9"/>
          <a:stretch>
            <a:fillRect/>
          </a:stretch>
        </p:blipFill>
        <p:spPr>
          <a:xfrm>
            <a:off x="8072462" y="585789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7505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arentesi graffa chiusa 2"/>
          <p:cNvSpPr/>
          <p:nvPr/>
        </p:nvSpPr>
        <p:spPr>
          <a:xfrm rot="5400000">
            <a:off x="5636423" y="507189"/>
            <a:ext cx="257180" cy="1814522"/>
          </a:xfrm>
          <a:prstGeom prst="rightBrace">
            <a:avLst>
              <a:gd name="adj1" fmla="val 8333"/>
              <a:gd name="adj2" fmla="val 4831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929190" y="1639661"/>
            <a:ext cx="148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Accelerazione</a:t>
            </a:r>
            <a:br>
              <a:rPr lang="it-IT" dirty="0" smtClean="0"/>
            </a:br>
            <a:r>
              <a:rPr lang="it-IT" dirty="0" smtClean="0"/>
              <a:t>di CORIOLIS</a:t>
            </a:r>
            <a:endParaRPr lang="it-IT" dirty="0"/>
          </a:p>
        </p:txBody>
      </p:sp>
      <p:sp>
        <p:nvSpPr>
          <p:cNvPr id="5" name="Parentesi graffa chiusa 4"/>
          <p:cNvSpPr/>
          <p:nvPr/>
        </p:nvSpPr>
        <p:spPr>
          <a:xfrm rot="5400000">
            <a:off x="7465239" y="750075"/>
            <a:ext cx="214314" cy="1285884"/>
          </a:xfrm>
          <a:prstGeom prst="rightBrace">
            <a:avLst>
              <a:gd name="adj1" fmla="val 8333"/>
              <a:gd name="adj2" fmla="val 48316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71845" y="1643050"/>
            <a:ext cx="148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Accelerazione</a:t>
            </a:r>
            <a:br>
              <a:rPr lang="it-IT" dirty="0" smtClean="0"/>
            </a:br>
            <a:r>
              <a:rPr lang="it-IT" dirty="0" smtClean="0"/>
              <a:t>CENTRIFUGA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85720" y="2571744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L’importanza di questa relazione è dovuta al fatto che molto spesso i fenomeni meccanici sono osservati da sistemi di </a:t>
            </a:r>
            <a:r>
              <a:rPr lang="it-IT" b="1" dirty="0" smtClean="0">
                <a:solidFill>
                  <a:srgbClr val="FF0000"/>
                </a:solidFill>
              </a:rPr>
              <a:t>riferimento non inerziali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Se poniamo                                        =        , la formula dell’accelerazione diventa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Esempi noti sono la deviazione dalla verticale nella caduta di un grave, la deviazione dalla direzione dei meridiani degli alisei, e il moto del pendolo di Foucault.</a:t>
            </a:r>
          </a:p>
          <a:p>
            <a:endParaRPr lang="it-IT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6742" y="3669032"/>
            <a:ext cx="1981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088516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643314"/>
            <a:ext cx="352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8286776" y="4643446"/>
            <a:ext cx="244475" cy="24447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143504" y="4092055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baseline="-250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142852"/>
            <a:ext cx="800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Composizione di moti rigidi</a:t>
            </a:r>
            <a:r>
              <a:rPr lang="it-IT" sz="3600" dirty="0" smtClean="0"/>
              <a:t>. </a:t>
            </a:r>
            <a:r>
              <a:rPr lang="it-IT" sz="3600" dirty="0" err="1" smtClean="0"/>
              <a:t>Paragafo</a:t>
            </a:r>
            <a:r>
              <a:rPr lang="it-IT" sz="3600" dirty="0" smtClean="0"/>
              <a:t> 6.8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rot="5400000" flipH="1" flipV="1">
            <a:off x="-35751" y="2821777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857224" y="3143248"/>
            <a:ext cx="1785950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857224" y="3714752"/>
            <a:ext cx="85725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357554" y="2571744"/>
            <a:ext cx="1000132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 flipH="1" flipV="1">
            <a:off x="3143240" y="1857364"/>
            <a:ext cx="92869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16200000" flipV="1">
            <a:off x="2607455" y="1821645"/>
            <a:ext cx="85725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rot="16200000" flipH="1">
            <a:off x="5179223" y="2678901"/>
            <a:ext cx="1071570" cy="1428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5643570" y="2214554"/>
            <a:ext cx="1143008" cy="2857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5643570" y="1857364"/>
            <a:ext cx="1285884" cy="35719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566760" y="185736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</a:t>
            </a: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3852908" y="164305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7000892" y="177378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S’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572008"/>
            <a:ext cx="852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ttangolo 31"/>
          <p:cNvSpPr/>
          <p:nvPr/>
        </p:nvSpPr>
        <p:spPr>
          <a:xfrm>
            <a:off x="5390440" y="1928802"/>
            <a:ext cx="39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O’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5643570" y="2244202"/>
            <a:ext cx="785818" cy="756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6440008" y="2773916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</a:t>
            </a:r>
            <a:endParaRPr lang="it-IT" dirty="0"/>
          </a:p>
        </p:txBody>
      </p:sp>
      <p:sp>
        <p:nvSpPr>
          <p:cNvPr id="36" name="Rettangolo 35"/>
          <p:cNvSpPr/>
          <p:nvPr/>
        </p:nvSpPr>
        <p:spPr>
          <a:xfrm>
            <a:off x="3071802" y="241672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9368" y="3200401"/>
            <a:ext cx="2800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15272" y="5715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6467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69437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643182"/>
            <a:ext cx="5210175" cy="4095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</p:pic>
      <p:cxnSp>
        <p:nvCxnSpPr>
          <p:cNvPr id="6" name="Connettore 2 5"/>
          <p:cNvCxnSpPr/>
          <p:nvPr/>
        </p:nvCxnSpPr>
        <p:spPr>
          <a:xfrm rot="5400000" flipH="1" flipV="1">
            <a:off x="750067" y="2178835"/>
            <a:ext cx="642942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276612"/>
            <a:ext cx="80581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291155"/>
            <a:ext cx="4610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214282" y="5863256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sistema </a:t>
            </a:r>
            <a:r>
              <a:rPr lang="it-IT" i="1" dirty="0" smtClean="0"/>
              <a:t>S′ </a:t>
            </a:r>
            <a:r>
              <a:rPr lang="it-IT" dirty="0" smtClean="0"/>
              <a:t>compie rispetto a </a:t>
            </a:r>
            <a:r>
              <a:rPr lang="it-IT" i="1" dirty="0" smtClean="0"/>
              <a:t>Σ </a:t>
            </a:r>
            <a:r>
              <a:rPr lang="it-IT" dirty="0" smtClean="0"/>
              <a:t>un moto rigido di velocità angolare (</a:t>
            </a:r>
            <a:r>
              <a:rPr lang="it-IT" b="1" i="1" dirty="0" err="1" smtClean="0"/>
              <a:t>ω</a:t>
            </a:r>
            <a:r>
              <a:rPr lang="it-IT" b="1" i="1" dirty="0" smtClean="0"/>
              <a:t>′ + ω</a:t>
            </a:r>
            <a:r>
              <a:rPr lang="it-IT" i="1" dirty="0" smtClean="0"/>
              <a:t>)</a:t>
            </a:r>
            <a:r>
              <a:rPr lang="it-IT" b="1" i="1" dirty="0" smtClean="0"/>
              <a:t>. </a:t>
            </a:r>
            <a:r>
              <a:rPr lang="it-IT" dirty="0" smtClean="0"/>
              <a:t>Quindi nella composizione di due moti rigidi, le </a:t>
            </a:r>
            <a:r>
              <a:rPr lang="it-IT" b="1" dirty="0" smtClean="0"/>
              <a:t>velocità angolari si sommano</a:t>
            </a:r>
            <a:r>
              <a:rPr lang="it-IT" dirty="0" smtClean="0"/>
              <a:t>. Lo stesso vale se si compongono tre o più moti rigidi.</a:t>
            </a:r>
            <a:endParaRPr lang="it-IT" dirty="0"/>
          </a:p>
        </p:txBody>
      </p:sp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6929454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240</Words>
  <Application>Microsoft Office PowerPoint</Application>
  <PresentationFormat>Presentazione su schermo (4:3)</PresentationFormat>
  <Paragraphs>36</Paragraphs>
  <Slides>7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65</cp:revision>
  <dcterms:created xsi:type="dcterms:W3CDTF">2020-03-06T11:53:34Z</dcterms:created>
  <dcterms:modified xsi:type="dcterms:W3CDTF">2020-03-14T15:49:57Z</dcterms:modified>
</cp:coreProperties>
</file>