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omments/comment1.xml" ContentType="application/vnd.openxmlformats-officedocument.presentationml.comments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omments/comment2.xml" ContentType="application/vnd.openxmlformats-officedocument.presentationml.comment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omments/comment3.xml" ContentType="application/vnd.openxmlformats-officedocument.presentationml.comments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omments/comment4.xml" ContentType="application/vnd.openxmlformats-officedocument.presentationml.comments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omments/comment5.xml" ContentType="application/vnd.openxmlformats-officedocument.presentationml.comments+xml"/>
  <Override PartName="/ppt/comments/comment6.xml" ContentType="application/vnd.openxmlformats-officedocument.presentationml.comments+xml"/>
  <Override PartName="/ppt/comments/comment7.xml" ContentType="application/vnd.openxmlformats-officedocument.presentationml.comments+xml"/>
  <Override PartName="/ppt/comments/comment8.xml" ContentType="application/vnd.openxmlformats-officedocument.presentationml.comments+xml"/>
  <Override PartName="/ppt/comments/comment9.xml" ContentType="application/vnd.openxmlformats-officedocument.presentationml.comments+xml"/>
  <Override PartName="/ppt/comments/comment10.xml" ContentType="application/vnd.openxmlformats-officedocument.presentationml.comments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34"/>
  </p:notesMasterIdLst>
  <p:sldIdLst>
    <p:sldId id="256" r:id="rId5"/>
    <p:sldId id="257" r:id="rId6"/>
    <p:sldId id="258" r:id="rId7"/>
    <p:sldId id="262" r:id="rId8"/>
    <p:sldId id="264" r:id="rId9"/>
    <p:sldId id="259" r:id="rId10"/>
    <p:sldId id="277" r:id="rId11"/>
    <p:sldId id="278" r:id="rId12"/>
    <p:sldId id="263" r:id="rId13"/>
    <p:sldId id="265" r:id="rId14"/>
    <p:sldId id="260" r:id="rId15"/>
    <p:sldId id="279" r:id="rId16"/>
    <p:sldId id="280" r:id="rId17"/>
    <p:sldId id="281" r:id="rId18"/>
    <p:sldId id="267" r:id="rId19"/>
    <p:sldId id="268" r:id="rId20"/>
    <p:sldId id="269" r:id="rId21"/>
    <p:sldId id="270" r:id="rId22"/>
    <p:sldId id="272" r:id="rId23"/>
    <p:sldId id="271" r:id="rId24"/>
    <p:sldId id="273" r:id="rId25"/>
    <p:sldId id="275" r:id="rId26"/>
    <p:sldId id="274" r:id="rId27"/>
    <p:sldId id="276" r:id="rId28"/>
    <p:sldId id="282" r:id="rId29"/>
    <p:sldId id="283" r:id="rId30"/>
    <p:sldId id="284" r:id="rId31"/>
    <p:sldId id="285" r:id="rId32"/>
    <p:sldId id="286" r:id="rId33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onia Vignoli Castrataro" initials="SVC" lastIdx="1" clrIdx="0">
    <p:extLst>
      <p:ext uri="{19B8F6BF-5375-455C-9EA6-DF929625EA0E}">
        <p15:presenceInfo xmlns:p15="http://schemas.microsoft.com/office/powerpoint/2012/main" userId="b553defdf6552c6a" providerId="Windows Live"/>
      </p:ext>
    </p:extLst>
  </p:cmAuthor>
  <p:cmAuthor id="2" name="Maria Carlota Nicolas Martinez" initials="MCNM" lastIdx="10" clrIdx="1">
    <p:extLst>
      <p:ext uri="{19B8F6BF-5375-455C-9EA6-DF929625EA0E}">
        <p15:presenceInfo xmlns:p15="http://schemas.microsoft.com/office/powerpoint/2012/main" userId="Maria Carlota Nicolas Martinez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9221A62-B03C-41E1-892A-1139B4B1D3C8}" v="14" dt="2020-03-16T17:52:35.31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ile medio 2 - Color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Stile medio 2 - Color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9012ECD-51FC-41F1-AA8D-1B2483CD663E}" styleName="Stile chiaro 2 - Colore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8EC20E35-A176-4012-BC5E-935CFFF8708E}" styleName="Stile medio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38" d="100"/>
          <a:sy n="38" d="100"/>
        </p:scale>
        <p:origin x="76" y="3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tableStyles" Target="tableStyles.xml"/><Relationship Id="rId21" Type="http://schemas.openxmlformats.org/officeDocument/2006/relationships/slide" Target="slides/slide17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viewProps" Target="viewProps.xml"/><Relationship Id="rId40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commentAuthors" Target="commentAuthors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it-IT" dirty="0" err="1"/>
              <a:t>Enunciados</a:t>
            </a:r>
            <a:endParaRPr lang="it-IT" dirty="0"/>
          </a:p>
        </c:rich>
      </c:tx>
      <c:layout>
        <c:manualLayout>
          <c:xMode val="edge"/>
          <c:yMode val="edge"/>
          <c:x val="0.20493657042869642"/>
          <c:y val="4.3979462629836806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>
        <c:manualLayout>
          <c:layoutTarget val="inner"/>
          <c:xMode val="edge"/>
          <c:yMode val="edge"/>
          <c:x val="5.8458480733386588E-2"/>
          <c:y val="3.231572821592462E-2"/>
          <c:w val="0.94154151926661345"/>
          <c:h val="0.7659080953950254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Diálogos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Foglio1!$A$2:$A$5</c:f>
              <c:strCache>
                <c:ptCount val="2"/>
                <c:pt idx="0">
                  <c:v>Públicos</c:v>
                </c:pt>
                <c:pt idx="1">
                  <c:v>Privados</c:v>
                </c:pt>
              </c:strCache>
            </c:strRef>
          </c:cat>
          <c:val>
            <c:numRef>
              <c:f>Foglio1!$B$2:$B$5</c:f>
              <c:numCache>
                <c:formatCode>0.00%</c:formatCode>
                <c:ptCount val="4"/>
                <c:pt idx="0">
                  <c:v>0.32350000000000001</c:v>
                </c:pt>
                <c:pt idx="1">
                  <c:v>0.27860000000000001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9AB-43A0-90EB-C45C5CF14C15}"/>
            </c:ext>
          </c:extLst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Monólogos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Foglio1!$A$2:$A$5</c:f>
              <c:strCache>
                <c:ptCount val="2"/>
                <c:pt idx="0">
                  <c:v>Públicos</c:v>
                </c:pt>
                <c:pt idx="1">
                  <c:v>Privados</c:v>
                </c:pt>
              </c:strCache>
            </c:strRef>
          </c:cat>
          <c:val>
            <c:numRef>
              <c:f>Foglio1!$C$2:$C$5</c:f>
              <c:numCache>
                <c:formatCode>0.00%</c:formatCode>
                <c:ptCount val="4"/>
                <c:pt idx="0">
                  <c:v>0.29409999999999997</c:v>
                </c:pt>
                <c:pt idx="1">
                  <c:v>0.49180000000000001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9AB-43A0-90EB-C45C5CF14C15}"/>
            </c:ext>
          </c:extLst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Conversaciones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Foglio1!$A$2:$A$5</c:f>
              <c:strCache>
                <c:ptCount val="2"/>
                <c:pt idx="0">
                  <c:v>Públicos</c:v>
                </c:pt>
                <c:pt idx="1">
                  <c:v>Privados</c:v>
                </c:pt>
              </c:strCache>
            </c:strRef>
          </c:cat>
          <c:val>
            <c:numRef>
              <c:f>Foglio1!$D$2:$D$5</c:f>
              <c:numCache>
                <c:formatCode>0.00%</c:formatCode>
                <c:ptCount val="4"/>
                <c:pt idx="0">
                  <c:v>0.38229999999999997</c:v>
                </c:pt>
                <c:pt idx="1">
                  <c:v>0.22950000000000001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9AB-43A0-90EB-C45C5CF14C15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1869109727"/>
        <c:axId val="57389519"/>
      </c:barChart>
      <c:catAx>
        <c:axId val="186910972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57389519"/>
        <c:crosses val="autoZero"/>
        <c:auto val="1"/>
        <c:lblAlgn val="ctr"/>
        <c:lblOffset val="100"/>
        <c:noMultiLvlLbl val="0"/>
      </c:catAx>
      <c:valAx>
        <c:axId val="5738951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86910972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it-IT"/>
              <a:t>Estancias</a:t>
            </a:r>
          </a:p>
        </c:rich>
      </c:tx>
      <c:layout>
        <c:manualLayout>
          <c:xMode val="edge"/>
          <c:yMode val="edge"/>
          <c:x val="0.2193977399762882"/>
          <c:y val="1.986552620355021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>
        <c:manualLayout>
          <c:layoutTarget val="inner"/>
          <c:xMode val="edge"/>
          <c:yMode val="edge"/>
          <c:x val="4.6242153742254037E-2"/>
          <c:y val="0.12033538152759814"/>
          <c:w val="0.9537578454867055"/>
          <c:h val="0.7009827781707603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Diálogos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Foglio1!$A$2:$A$5</c:f>
              <c:strCache>
                <c:ptCount val="2"/>
                <c:pt idx="0">
                  <c:v>Públicos</c:v>
                </c:pt>
                <c:pt idx="1">
                  <c:v>Privados</c:v>
                </c:pt>
              </c:strCache>
            </c:strRef>
          </c:cat>
          <c:val>
            <c:numRef>
              <c:f>Foglio1!$B$2:$B$5</c:f>
              <c:numCache>
                <c:formatCode>0.00%</c:formatCode>
                <c:ptCount val="4"/>
                <c:pt idx="0" formatCode="0%">
                  <c:v>0.4</c:v>
                </c:pt>
                <c:pt idx="1">
                  <c:v>0.1641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F3A-49A0-B652-8DC44F148F20}"/>
            </c:ext>
          </c:extLst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Monólogos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Foglio1!$A$2:$A$5</c:f>
              <c:strCache>
                <c:ptCount val="2"/>
                <c:pt idx="0">
                  <c:v>Públicos</c:v>
                </c:pt>
                <c:pt idx="1">
                  <c:v>Privados</c:v>
                </c:pt>
              </c:strCache>
            </c:strRef>
          </c:cat>
          <c:val>
            <c:numRef>
              <c:f>Foglio1!$C$2:$C$5</c:f>
              <c:numCache>
                <c:formatCode>0.00%</c:formatCode>
                <c:ptCount val="4"/>
                <c:pt idx="0">
                  <c:v>0.2666</c:v>
                </c:pt>
                <c:pt idx="1">
                  <c:v>0.62680000000000002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F3A-49A0-B652-8DC44F148F20}"/>
            </c:ext>
          </c:extLst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Conversaciones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Foglio1!$A$2:$A$5</c:f>
              <c:strCache>
                <c:ptCount val="2"/>
                <c:pt idx="0">
                  <c:v>Públicos</c:v>
                </c:pt>
                <c:pt idx="1">
                  <c:v>Privados</c:v>
                </c:pt>
              </c:strCache>
            </c:strRef>
          </c:cat>
          <c:val>
            <c:numRef>
              <c:f>Foglio1!$D$2:$D$5</c:f>
              <c:numCache>
                <c:formatCode>0.00%</c:formatCode>
                <c:ptCount val="4"/>
                <c:pt idx="0">
                  <c:v>0.33329999999999999</c:v>
                </c:pt>
                <c:pt idx="1">
                  <c:v>0.2089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F3A-49A0-B652-8DC44F148F20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65956207"/>
        <c:axId val="73533231"/>
      </c:barChart>
      <c:catAx>
        <c:axId val="6595620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73533231"/>
        <c:crosses val="autoZero"/>
        <c:auto val="1"/>
        <c:lblAlgn val="ctr"/>
        <c:lblOffset val="100"/>
        <c:noMultiLvlLbl val="0"/>
      </c:catAx>
      <c:valAx>
        <c:axId val="7353323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6595620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 dirty="0"/>
              <a:t>El PAR en </a:t>
            </a:r>
            <a:r>
              <a:rPr lang="it-IT" dirty="0" err="1"/>
              <a:t>posici</a:t>
            </a:r>
            <a:r>
              <a:rPr lang="es-ES_tradnl" dirty="0"/>
              <a:t>ón final</a:t>
            </a:r>
            <a:endParaRPr lang="it-IT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Diálogos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Foglio1!$A$2:$A$5</c:f>
              <c:strCache>
                <c:ptCount val="4"/>
                <c:pt idx="0">
                  <c:v>Enunciados públicos</c:v>
                </c:pt>
                <c:pt idx="1">
                  <c:v>Enunciados privados</c:v>
                </c:pt>
                <c:pt idx="2">
                  <c:v>Estancias públicas</c:v>
                </c:pt>
                <c:pt idx="3">
                  <c:v>Estancias privadas</c:v>
                </c:pt>
              </c:strCache>
            </c:strRef>
          </c:cat>
          <c:val>
            <c:numRef>
              <c:f>Foglio1!$B$2:$B$5</c:f>
              <c:numCache>
                <c:formatCode>0.00%</c:formatCode>
                <c:ptCount val="4"/>
                <c:pt idx="0">
                  <c:v>0.48270000000000002</c:v>
                </c:pt>
                <c:pt idx="1">
                  <c:v>0.1363</c:v>
                </c:pt>
                <c:pt idx="2" formatCode="0%">
                  <c:v>1</c:v>
                </c:pt>
                <c:pt idx="3">
                  <c:v>0.33329999999999999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1DF-469F-857A-860A6BF992F9}"/>
            </c:ext>
          </c:extLst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Monólogos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Foglio1!$A$2:$A$5</c:f>
              <c:strCache>
                <c:ptCount val="4"/>
                <c:pt idx="0">
                  <c:v>Enunciados públicos</c:v>
                </c:pt>
                <c:pt idx="1">
                  <c:v>Enunciados privados</c:v>
                </c:pt>
                <c:pt idx="2">
                  <c:v>Estancias públicas</c:v>
                </c:pt>
                <c:pt idx="3">
                  <c:v>Estancias privadas</c:v>
                </c:pt>
              </c:strCache>
            </c:strRef>
          </c:cat>
          <c:val>
            <c:numRef>
              <c:f>Foglio1!$C$2:$C$5</c:f>
              <c:numCache>
                <c:formatCode>0.00%</c:formatCode>
                <c:ptCount val="4"/>
                <c:pt idx="0">
                  <c:v>0.20680000000000001</c:v>
                </c:pt>
                <c:pt idx="1">
                  <c:v>0.59089999999999998</c:v>
                </c:pt>
                <c:pt idx="2" formatCode="0%">
                  <c:v>0</c:v>
                </c:pt>
                <c:pt idx="3">
                  <c:v>0.66659999999999997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1DF-469F-857A-860A6BF992F9}"/>
            </c:ext>
          </c:extLst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Conversaciones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Foglio1!$A$2:$A$5</c:f>
              <c:strCache>
                <c:ptCount val="4"/>
                <c:pt idx="0">
                  <c:v>Enunciados públicos</c:v>
                </c:pt>
                <c:pt idx="1">
                  <c:v>Enunciados privados</c:v>
                </c:pt>
                <c:pt idx="2">
                  <c:v>Estancias públicas</c:v>
                </c:pt>
                <c:pt idx="3">
                  <c:v>Estancias privadas</c:v>
                </c:pt>
              </c:strCache>
            </c:strRef>
          </c:cat>
          <c:val>
            <c:numRef>
              <c:f>Foglio1!$D$2:$D$5</c:f>
              <c:numCache>
                <c:formatCode>0.00%</c:formatCode>
                <c:ptCount val="4"/>
                <c:pt idx="0">
                  <c:v>0.31030000000000002</c:v>
                </c:pt>
                <c:pt idx="1">
                  <c:v>0.2727</c:v>
                </c:pt>
                <c:pt idx="2" formatCode="0%">
                  <c:v>0</c:v>
                </c:pt>
                <c:pt idx="3" formatCode="0%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1DF-469F-857A-860A6BF992F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86126287"/>
        <c:axId val="259920863"/>
        <c:axId val="0"/>
      </c:bar3DChart>
      <c:catAx>
        <c:axId val="8612628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59920863"/>
        <c:crosses val="autoZero"/>
        <c:auto val="1"/>
        <c:lblAlgn val="ctr"/>
        <c:lblOffset val="100"/>
        <c:noMultiLvlLbl val="0"/>
      </c:catAx>
      <c:valAx>
        <c:axId val="25992086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8612628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it-IT" dirty="0">
                <a:solidFill>
                  <a:schemeClr val="tx1"/>
                </a:solidFill>
              </a:rPr>
              <a:t>El PAR con </a:t>
            </a:r>
            <a:r>
              <a:rPr lang="it-IT" dirty="0" err="1">
                <a:solidFill>
                  <a:schemeClr val="tx1"/>
                </a:solidFill>
              </a:rPr>
              <a:t>adverbios</a:t>
            </a:r>
            <a:endParaRPr lang="it-IT" dirty="0">
              <a:solidFill>
                <a:schemeClr val="tx1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0" i="0" u="none" strike="noStrike" kern="1200" cap="none" spc="0" normalizeH="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j-ea"/>
              <a:cs typeface="+mj-cs"/>
            </a:defRPr>
          </a:pPr>
          <a:endParaRPr lang="it-IT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Diálogos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Foglio1!$A$2:$A$5</c:f>
              <c:strCache>
                <c:ptCount val="4"/>
                <c:pt idx="0">
                  <c:v>Enunciados públicos</c:v>
                </c:pt>
                <c:pt idx="1">
                  <c:v>Enunciados privados</c:v>
                </c:pt>
                <c:pt idx="2">
                  <c:v>Estancias públicas</c:v>
                </c:pt>
                <c:pt idx="3">
                  <c:v>Estancias privadas</c:v>
                </c:pt>
              </c:strCache>
            </c:strRef>
          </c:cat>
          <c:val>
            <c:numRef>
              <c:f>Foglio1!$B$2:$B$5</c:f>
              <c:numCache>
                <c:formatCode>0.00%</c:formatCode>
                <c:ptCount val="4"/>
                <c:pt idx="0">
                  <c:v>0.2631</c:v>
                </c:pt>
                <c:pt idx="1">
                  <c:v>0.33329999999999999</c:v>
                </c:pt>
                <c:pt idx="2">
                  <c:v>0.3125</c:v>
                </c:pt>
                <c:pt idx="3">
                  <c:v>7.1400000000000005E-2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D85-4B30-8D0E-D6EABD3CB91C}"/>
            </c:ext>
          </c:extLst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Monólogos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Foglio1!$A$2:$A$5</c:f>
              <c:strCache>
                <c:ptCount val="4"/>
                <c:pt idx="0">
                  <c:v>Enunciados públicos</c:v>
                </c:pt>
                <c:pt idx="1">
                  <c:v>Enunciados privados</c:v>
                </c:pt>
                <c:pt idx="2">
                  <c:v>Estancias públicas</c:v>
                </c:pt>
                <c:pt idx="3">
                  <c:v>Estancias privadas</c:v>
                </c:pt>
              </c:strCache>
            </c:strRef>
          </c:cat>
          <c:val>
            <c:numRef>
              <c:f>Foglio1!$C$2:$C$5</c:f>
              <c:numCache>
                <c:formatCode>0.00%</c:formatCode>
                <c:ptCount val="4"/>
                <c:pt idx="0">
                  <c:v>0.31569999999999998</c:v>
                </c:pt>
                <c:pt idx="1">
                  <c:v>0.5333</c:v>
                </c:pt>
                <c:pt idx="2">
                  <c:v>0.3125</c:v>
                </c:pt>
                <c:pt idx="3">
                  <c:v>0.57140000000000002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D85-4B30-8D0E-D6EABD3CB91C}"/>
            </c:ext>
          </c:extLst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Conversaciones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Foglio1!$A$2:$A$5</c:f>
              <c:strCache>
                <c:ptCount val="4"/>
                <c:pt idx="0">
                  <c:v>Enunciados públicos</c:v>
                </c:pt>
                <c:pt idx="1">
                  <c:v>Enunciados privados</c:v>
                </c:pt>
                <c:pt idx="2">
                  <c:v>Estancias públicas</c:v>
                </c:pt>
                <c:pt idx="3">
                  <c:v>Estancias privadas</c:v>
                </c:pt>
              </c:strCache>
            </c:strRef>
          </c:cat>
          <c:val>
            <c:numRef>
              <c:f>Foglio1!$D$2:$D$5</c:f>
              <c:numCache>
                <c:formatCode>0.00%</c:formatCode>
                <c:ptCount val="4"/>
                <c:pt idx="0">
                  <c:v>0.42099999999999999</c:v>
                </c:pt>
                <c:pt idx="1">
                  <c:v>0.1333</c:v>
                </c:pt>
                <c:pt idx="2">
                  <c:v>0.375</c:v>
                </c:pt>
                <c:pt idx="3">
                  <c:v>0.35709999999999997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D85-4B30-8D0E-D6EABD3CB91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866979183"/>
        <c:axId val="259321599"/>
        <c:axId val="0"/>
      </c:bar3DChart>
      <c:catAx>
        <c:axId val="186697918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59321599"/>
        <c:crosses val="autoZero"/>
        <c:auto val="1"/>
        <c:lblAlgn val="ctr"/>
        <c:lblOffset val="100"/>
        <c:noMultiLvlLbl val="0"/>
      </c:catAx>
      <c:valAx>
        <c:axId val="25932159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86697918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2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0-03-14T21:00:43.955" idx="1">
    <p:pos x="10" y="10"/>
    <p:text/>
    <p:extLst>
      <p:ext uri="{C676402C-5697-4E1C-873F-D02D1690AC5C}">
        <p15:threadingInfo xmlns:p15="http://schemas.microsoft.com/office/powerpoint/2012/main" timeZoneBias="-60"/>
      </p:ext>
    </p:extLst>
  </p:cm>
</p:cmLst>
</file>

<file path=ppt/comments/comment10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2" dt="2020-03-16T18:52:11.039" idx="9">
    <p:pos x="4256" y="3253"/>
    <p:text>por qué he marcado esa palabra</p:text>
    <p:extLst>
      <p:ext uri="{C676402C-5697-4E1C-873F-D02D1690AC5C}">
        <p15:threadingInfo xmlns:p15="http://schemas.microsoft.com/office/powerpoint/2012/main" timeZoneBias="-60"/>
      </p:ext>
    </p:extLst>
  </p:cm>
  <p:cm authorId="2" dt="2020-03-16T18:53:02.893" idx="10">
    <p:pos x="4256" y="3389"/>
    <p:text>FALTA LA Bibliografía</p:text>
    <p:extLst>
      <p:ext uri="{C676402C-5697-4E1C-873F-D02D1690AC5C}">
        <p15:threadingInfo xmlns:p15="http://schemas.microsoft.com/office/powerpoint/2012/main" timeZoneBias="-60">
          <p15:parentCm authorId="2" idx="9"/>
        </p15:threadingInfo>
      </p:ext>
    </p:extLs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2" dt="2020-03-16T18:34:54.212" idx="1">
    <p:pos x="4160" y="1883"/>
    <p:text>expresarlo mejor</p:text>
    <p:extLst>
      <p:ext uri="{C676402C-5697-4E1C-873F-D02D1690AC5C}">
        <p15:threadingInfo xmlns:p15="http://schemas.microsoft.com/office/powerpoint/2012/main" timeZoneBias="-60"/>
      </p:ext>
    </p:extLst>
  </p:cm>
</p:cmLst>
</file>

<file path=ppt/comments/comment3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2" dt="2020-03-16T18:36:32.293" idx="2">
    <p:pos x="10" y="10"/>
    <p:text>dale una interpretación que parece fácil</p:text>
    <p:extLst>
      <p:ext uri="{C676402C-5697-4E1C-873F-D02D1690AC5C}">
        <p15:threadingInfo xmlns:p15="http://schemas.microsoft.com/office/powerpoint/2012/main" timeZoneBias="-60"/>
      </p:ext>
    </p:extLst>
  </p:cm>
</p:cmLst>
</file>

<file path=ppt/comments/comment4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2" dt="2020-03-16T18:42:36.536" idx="3">
    <p:pos x="10" y="10"/>
    <p:text>no entiendo bien estos cuadros de porcentaje, me os explicas, por favor</p:text>
    <p:extLst>
      <p:ext uri="{C676402C-5697-4E1C-873F-D02D1690AC5C}">
        <p15:threadingInfo xmlns:p15="http://schemas.microsoft.com/office/powerpoint/2012/main" timeZoneBias="-60"/>
      </p:ext>
    </p:extLst>
  </p:cm>
</p:cmLst>
</file>

<file path=ppt/comments/comment5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2" dt="2020-03-16T18:44:02.706" idx="4">
    <p:pos x="10" y="10"/>
    <p:text>di si hay otros y cuántas veces cada uno. Cuando sería adverbio relativo o conjunción o preposición analiza los casos que hay</p:text>
    <p:extLst>
      <p:ext uri="{C676402C-5697-4E1C-873F-D02D1690AC5C}">
        <p15:threadingInfo xmlns:p15="http://schemas.microsoft.com/office/powerpoint/2012/main" timeZoneBias="-60"/>
      </p:ext>
    </p:extLst>
  </p:cm>
</p:cmLst>
</file>

<file path=ppt/comments/comment6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2" dt="2020-03-16T18:47:07.624" idx="5">
    <p:pos x="10" y="10"/>
    <p:text>NO, no te puedes poner a ver relaciones sintácticas entre el par y lo que hay antes, pues está separado. puede haber relación causal pero no hables de subordinadas</p:text>
    <p:extLst>
      <p:ext uri="{C676402C-5697-4E1C-873F-D02D1690AC5C}">
        <p15:threadingInfo xmlns:p15="http://schemas.microsoft.com/office/powerpoint/2012/main" timeZoneBias="-60"/>
      </p:ext>
    </p:extLst>
  </p:cm>
</p:cmLst>
</file>

<file path=ppt/comments/comment7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2" dt="2020-03-16T18:48:31.545" idx="6">
    <p:pos x="10" y="10"/>
    <p:text>di, cuántos son con porque</p:text>
    <p:extLst>
      <p:ext uri="{C676402C-5697-4E1C-873F-D02D1690AC5C}">
        <p15:threadingInfo xmlns:p15="http://schemas.microsoft.com/office/powerpoint/2012/main" timeZoneBias="-60"/>
      </p:ext>
    </p:extLst>
  </p:cm>
</p:cmLst>
</file>

<file path=ppt/comments/comment8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2" dt="2020-03-16T18:50:06.661" idx="7">
    <p:pos x="3776" y="757"/>
    <p:text>tienen que escucharlos. Pon el audio</p:text>
    <p:extLst>
      <p:ext uri="{C676402C-5697-4E1C-873F-D02D1690AC5C}">
        <p15:threadingInfo xmlns:p15="http://schemas.microsoft.com/office/powerpoint/2012/main" timeZoneBias="-60"/>
      </p:ext>
    </p:extLst>
  </p:cm>
</p:cmLst>
</file>

<file path=ppt/comments/comment9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2" dt="2020-03-16T18:50:55.731" idx="8">
    <p:pos x="4427" y="2283"/>
    <p:text>no se entiende aquí que quiere decir lo que está en amarillo  en rojo, no puedes introducir temas nuevos sin haberlos explicados</p:text>
    <p:extLst>
      <p:ext uri="{C676402C-5697-4E1C-873F-D02D1690AC5C}">
        <p15:threadingInfo xmlns:p15="http://schemas.microsoft.com/office/powerpoint/2012/main" timeZoneBias="-60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0780AA-9EEB-42DC-AC0A-2F523F6121A5}" type="datetimeFigureOut">
              <a:rPr lang="it-IT" smtClean="0"/>
              <a:t>16/03/2020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28E570-08E9-4920-A7CE-D3A33068B29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934477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9505640-94F0-42BB-ABCE-B599BF478A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D73DA393-8D33-4DA2-BC2B-75DAB40F8AA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2866EA2-1B5D-4A00-92F5-771B7D2D57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AD453-D0D8-4ED5-A196-C68A398BD608}" type="datetimeFigureOut">
              <a:rPr lang="it-IT" smtClean="0"/>
              <a:t>16/03/2020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46FF9DB-B6CD-4B76-BCAC-84551DC146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4429B2C-40D7-4CAA-A9DC-7E4524AD0D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DC03F-6E0D-488D-A09B-ABDFC29FDCF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113577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7BFD75F-A116-4AAF-A5C0-B5367AF656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AE98AC9A-3EC8-442A-A04C-73F7DADFED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6F917C3-879F-4853-A766-E647EDD3C3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AD453-D0D8-4ED5-A196-C68A398BD608}" type="datetimeFigureOut">
              <a:rPr lang="it-IT" smtClean="0"/>
              <a:t>16/03/2020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CADDBFC-D214-43AA-9BBE-CFD4FB2204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F4F858F-99C6-4223-B7A4-58194447FD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DC03F-6E0D-488D-A09B-ABDFC29FDCF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713045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755C642B-A2FF-4763-BCCF-9B31124CC7D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77BF0CA4-FEBD-4416-9815-AE549F3B7A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789508C-EDAF-4AE4-9B54-688D435AD1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AD453-D0D8-4ED5-A196-C68A398BD608}" type="datetimeFigureOut">
              <a:rPr lang="it-IT" smtClean="0"/>
              <a:t>16/03/2020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3163504-FD28-4846-B682-A53999D5BF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2CA5947-71C5-4EC6-971C-F0AF8B9BF7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DC03F-6E0D-488D-A09B-ABDFC29FDCF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222108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2E883A6-3259-4794-82C5-505D0B2C62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E363CF4-2ED5-4480-AC99-F0990D5E43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A0B3955-60E6-47E9-BE0E-904A125AB7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AD453-D0D8-4ED5-A196-C68A398BD608}" type="datetimeFigureOut">
              <a:rPr lang="it-IT" smtClean="0"/>
              <a:t>16/03/2020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65F81A1-B68C-476A-94C8-0A50056949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3E8CF71-AA51-4F0B-A853-B700DE2682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DC03F-6E0D-488D-A09B-ABDFC29FDCF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473533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6853BFF-D821-4C6A-B825-F8058DFA42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4E0F766D-8CF3-4183-8B0B-590D86A433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0C98EC6-D40F-4FDB-90A8-C6CF443C51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AD453-D0D8-4ED5-A196-C68A398BD608}" type="datetimeFigureOut">
              <a:rPr lang="it-IT" smtClean="0"/>
              <a:t>16/03/2020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BBE805A-C514-42F7-9B6D-528C0756F4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0ADF191-B65E-43E1-ACF5-3D93821F13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DC03F-6E0D-488D-A09B-ABDFC29FDCF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54163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09C6E82-8AE9-4FC0-ADEE-1AD912759F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392DA36-2279-4D32-BEDB-55C890E5A31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3C4A0D0A-0703-4891-BD65-B20A165999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39F8BD3D-FC65-4B95-8A1D-E7A0DB9591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AD453-D0D8-4ED5-A196-C68A398BD608}" type="datetimeFigureOut">
              <a:rPr lang="it-IT" smtClean="0"/>
              <a:t>16/03/2020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9AA2A350-34EE-4123-A089-E96A9A9A06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C3640094-5724-4529-ADEB-CCEF67DA1F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DC03F-6E0D-488D-A09B-ABDFC29FDCF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313759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B31996E-7AA2-490F-B482-66F7E1102B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7A7E501D-A328-4B52-BF73-6BB11FB3FE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15BE195F-72E5-4A72-92C9-B03C3BCEB8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5DDBB364-43CF-45EB-96B9-4E466837809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4CFFAD17-D931-4DC8-BC71-865ABC94CA3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6163FBB6-E695-412E-B805-0B5B83BFD5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AD453-D0D8-4ED5-A196-C68A398BD608}" type="datetimeFigureOut">
              <a:rPr lang="it-IT" smtClean="0"/>
              <a:t>16/03/2020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2929DC3C-0F9C-419A-AA16-CB2CD59D1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28E66F0B-087D-4CDC-9154-8810500805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DC03F-6E0D-488D-A09B-ABDFC29FDCF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210079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809A82F-9347-49D4-979D-B74E50C736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92B5BB75-7371-4F6C-8992-78CAAAD945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AD453-D0D8-4ED5-A196-C68A398BD608}" type="datetimeFigureOut">
              <a:rPr lang="it-IT" smtClean="0"/>
              <a:t>16/03/2020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E5E8E582-D572-4D36-AD90-18937E54F1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F8489DBD-0477-4113-87E6-E6271E4925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DC03F-6E0D-488D-A09B-ABDFC29FDCF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313802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7E9991B9-48C8-4366-B29B-6DE8C5B75D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AD453-D0D8-4ED5-A196-C68A398BD608}" type="datetimeFigureOut">
              <a:rPr lang="it-IT" smtClean="0"/>
              <a:t>16/03/2020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407D36B7-3978-4223-ACA4-AB9C2D4831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DC074867-B375-47A7-A191-B5C5F7880F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DC03F-6E0D-488D-A09B-ABDFC29FDCF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023522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94D81FB-2A8A-4A8D-ABE9-51E955799B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F157EF7-DB31-474E-AFC4-D69C4F0DA8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9694FF8F-035B-4E2C-A493-C48ED6ACD1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FF8F3305-B796-40E1-AFAA-BC05C48A24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AD453-D0D8-4ED5-A196-C68A398BD608}" type="datetimeFigureOut">
              <a:rPr lang="it-IT" smtClean="0"/>
              <a:t>16/03/2020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3921934C-FCCB-438F-978F-A30FDF7651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15FC192A-E48D-4FD5-A5D8-BB747B6774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DC03F-6E0D-488D-A09B-ABDFC29FDCF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032667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C741CB0-BDFC-475C-A374-ED12214DF3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D0541977-853E-4D9A-B1F6-6DF4F647838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34F2BC09-A8A6-4C3F-BCC0-ED1A32DC99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DFF69B36-5EE7-4558-BD8A-85604135B1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AD453-D0D8-4ED5-A196-C68A398BD608}" type="datetimeFigureOut">
              <a:rPr lang="it-IT" smtClean="0"/>
              <a:t>16/03/2020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B23E2A42-0D64-4505-9719-D93F405C05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B6758A6C-FA0D-46EE-A07B-8931A0B1F0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DC03F-6E0D-488D-A09B-ABDFC29FDCF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384086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F20D9E18-C4D4-49CE-9177-55A39A406F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C03BCCAA-0E9C-4AC0-80DC-B0B4E4FA29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2EC2B54-9E22-46C2-93FD-5B17A0C7B17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DAD453-D0D8-4ED5-A196-C68A398BD608}" type="datetimeFigureOut">
              <a:rPr lang="it-IT" smtClean="0"/>
              <a:t>16/03/2020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CCBF9F7-51EA-4F56-B6B7-21B4A18D5DD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F5E4485-AFAD-46FA-A888-AB291D3BB8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1DC03F-6E0D-488D-A09B-ABDFC29FDCF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997758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6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7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8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9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7">
            <a:extLst>
              <a:ext uri="{FF2B5EF4-FFF2-40B4-BE49-F238E27FC236}">
                <a16:creationId xmlns:a16="http://schemas.microsoft.com/office/drawing/2014/main" id="{23962611-DFD5-4092-AAFD-559E3DFCE2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5488" y="0"/>
            <a:ext cx="10910292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9" name="Picture 9">
            <a:extLst>
              <a:ext uri="{FF2B5EF4-FFF2-40B4-BE49-F238E27FC236}">
                <a16:creationId xmlns:a16="http://schemas.microsoft.com/office/drawing/2014/main" id="{2270F1FA-0425-408F-9861-80BF5AFB27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D44A16D8-29C6-4C3A-A899-F343ED04B2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3403" y="4107765"/>
            <a:ext cx="6105194" cy="859711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 algn="ctr"/>
            <a:br>
              <a:rPr lang="en-US" sz="51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2700" dirty="0">
                <a:solidFill>
                  <a:srgbClr val="FFFFFF"/>
                </a:solidFill>
              </a:rPr>
              <a:t>Sonia Vignoli Castrataro</a:t>
            </a:r>
            <a:endParaRPr lang="en-US" sz="27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243676F0-2A5E-4F33-A100-D5F4AAD036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80511" y="2409092"/>
            <a:ext cx="6668086" cy="2039815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 algn="ctr">
              <a:buNone/>
            </a:pPr>
            <a:r>
              <a:rPr lang="en-US" sz="5400" b="1" kern="1200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Unidades</a:t>
            </a:r>
            <a:r>
              <a:rPr lang="en-US" sz="5400" b="1" kern="12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5400" b="1" kern="1200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prosódicas</a:t>
            </a:r>
            <a:r>
              <a:rPr lang="en-US" sz="5400" b="1" kern="12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:</a:t>
            </a:r>
          </a:p>
          <a:p>
            <a:pPr marL="0" indent="0" algn="ctr">
              <a:buNone/>
            </a:pPr>
            <a:r>
              <a:rPr lang="en-US" sz="5400" b="1" kern="12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el </a:t>
            </a:r>
            <a:r>
              <a:rPr lang="en-US" sz="5400" b="1" kern="1200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uso</a:t>
            </a:r>
            <a:r>
              <a:rPr lang="en-US" sz="5400" b="1" kern="12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del PAR</a:t>
            </a:r>
          </a:p>
        </p:txBody>
      </p:sp>
    </p:spTree>
    <p:extLst>
      <p:ext uri="{BB962C8B-B14F-4D97-AF65-F5344CB8AC3E}">
        <p14:creationId xmlns:p14="http://schemas.microsoft.com/office/powerpoint/2010/main" val="18812967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7">
            <a:extLst>
              <a:ext uri="{FF2B5EF4-FFF2-40B4-BE49-F238E27FC236}">
                <a16:creationId xmlns:a16="http://schemas.microsoft.com/office/drawing/2014/main" id="{91F32EBA-ED97-466E-8CFA-8382584155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743CBD8F-E69C-40C1-B243-1321A093C5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6933" y="1327438"/>
            <a:ext cx="6247722" cy="1461778"/>
          </a:xfrm>
        </p:spPr>
        <p:txBody>
          <a:bodyPr anchor="t">
            <a:normAutofit/>
          </a:bodyPr>
          <a:lstStyle/>
          <a:p>
            <a:r>
              <a:rPr lang="it-IT"/>
              <a:t>Examinando los datos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B3CBD58-DF63-4C42-9492-DFFBD5E200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6934" y="2946169"/>
            <a:ext cx="6247722" cy="308887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2400" dirty="0"/>
              <a:t>En el </a:t>
            </a:r>
            <a:r>
              <a:rPr lang="it-IT" sz="2400" dirty="0" err="1"/>
              <a:t>cuadro</a:t>
            </a:r>
            <a:r>
              <a:rPr lang="it-IT" sz="2400" dirty="0"/>
              <a:t> </a:t>
            </a:r>
            <a:r>
              <a:rPr lang="it-IT" sz="2400" dirty="0" err="1"/>
              <a:t>anterior</a:t>
            </a:r>
            <a:r>
              <a:rPr lang="it-IT" sz="2400" dirty="0"/>
              <a:t> </a:t>
            </a:r>
            <a:r>
              <a:rPr lang="it-IT" sz="2400" dirty="0" err="1"/>
              <a:t>vemos</a:t>
            </a:r>
            <a:r>
              <a:rPr lang="it-IT" sz="2400" dirty="0"/>
              <a:t> que el n</a:t>
            </a:r>
            <a:r>
              <a:rPr lang="es-ES_tradnl" sz="2400" dirty="0"/>
              <a:t>úmero de </a:t>
            </a:r>
            <a:r>
              <a:rPr lang="it-IT" sz="2400" dirty="0"/>
              <a:t>las </a:t>
            </a:r>
            <a:r>
              <a:rPr lang="it-IT" sz="2400" dirty="0" err="1"/>
              <a:t>estancias</a:t>
            </a:r>
            <a:r>
              <a:rPr lang="it-IT" sz="2400" dirty="0"/>
              <a:t> </a:t>
            </a:r>
            <a:r>
              <a:rPr lang="it-IT" sz="2400" dirty="0" err="1"/>
              <a:t>privadas</a:t>
            </a:r>
            <a:r>
              <a:rPr lang="it-IT" sz="2400" dirty="0"/>
              <a:t> (67) es </a:t>
            </a:r>
            <a:r>
              <a:rPr lang="it-IT" sz="2400" dirty="0" err="1"/>
              <a:t>mayor</a:t>
            </a:r>
            <a:r>
              <a:rPr lang="it-IT" sz="2400" dirty="0"/>
              <a:t> que el n</a:t>
            </a:r>
            <a:r>
              <a:rPr lang="es-ES_tradnl" sz="2400" dirty="0"/>
              <a:t>úmero de </a:t>
            </a:r>
            <a:r>
              <a:rPr lang="it-IT" sz="2400" dirty="0"/>
              <a:t>las </a:t>
            </a:r>
            <a:r>
              <a:rPr lang="it-IT" sz="2400" dirty="0" err="1"/>
              <a:t>estancias</a:t>
            </a:r>
            <a:r>
              <a:rPr lang="it-IT" sz="2400" dirty="0"/>
              <a:t> p</a:t>
            </a:r>
            <a:r>
              <a:rPr lang="es-ES_tradnl" sz="2400" dirty="0"/>
              <a:t>úblicas (45) y, como por los enunciados, los discursos privados</a:t>
            </a:r>
            <a:r>
              <a:rPr lang="it-IT" sz="2400" dirty="0"/>
              <a:t> no son </a:t>
            </a:r>
            <a:r>
              <a:rPr lang="it-IT" sz="2400" dirty="0" err="1"/>
              <a:t>homogéneos</a:t>
            </a:r>
            <a:r>
              <a:rPr lang="it-IT" sz="2400" dirty="0"/>
              <a:t> y </a:t>
            </a:r>
            <a:r>
              <a:rPr lang="it-IT" sz="2400" dirty="0" err="1"/>
              <a:t>encotramos</a:t>
            </a:r>
            <a:r>
              <a:rPr lang="it-IT" sz="2400" dirty="0"/>
              <a:t> </a:t>
            </a:r>
            <a:r>
              <a:rPr lang="it-IT" sz="2400" dirty="0" err="1"/>
              <a:t>muchos</a:t>
            </a:r>
            <a:r>
              <a:rPr lang="it-IT" sz="2400" dirty="0"/>
              <a:t> m</a:t>
            </a:r>
            <a:r>
              <a:rPr lang="es-ES_tradnl" sz="2400" dirty="0"/>
              <a:t>ás PAR en los monólogos</a:t>
            </a:r>
            <a:endParaRPr lang="it-IT" sz="2400" dirty="0"/>
          </a:p>
        </p:txBody>
      </p:sp>
      <p:sp>
        <p:nvSpPr>
          <p:cNvPr id="25" name="Freeform: Shape 9">
            <a:extLst>
              <a:ext uri="{FF2B5EF4-FFF2-40B4-BE49-F238E27FC236}">
                <a16:creationId xmlns:a16="http://schemas.microsoft.com/office/drawing/2014/main" id="{0F06C9D3-00DF-4B71-AE88-29075022FC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219545" y="1333265"/>
            <a:ext cx="2926988" cy="2594434"/>
          </a:xfrm>
          <a:custGeom>
            <a:avLst/>
            <a:gdLst>
              <a:gd name="connsiteX0" fmla="*/ 853538 w 2991693"/>
              <a:gd name="connsiteY0" fmla="*/ 0 h 2651787"/>
              <a:gd name="connsiteX1" fmla="*/ 2141030 w 2991693"/>
              <a:gd name="connsiteY1" fmla="*/ 0 h 2651787"/>
              <a:gd name="connsiteX2" fmla="*/ 2324957 w 2991693"/>
              <a:gd name="connsiteY2" fmla="*/ 103466 h 2651787"/>
              <a:gd name="connsiteX3" fmla="*/ 2968702 w 2991693"/>
              <a:gd name="connsiteY3" fmla="*/ 1218596 h 2651787"/>
              <a:gd name="connsiteX4" fmla="*/ 2968702 w 2991693"/>
              <a:gd name="connsiteY4" fmla="*/ 1433192 h 2651787"/>
              <a:gd name="connsiteX5" fmla="*/ 2324957 w 2991693"/>
              <a:gd name="connsiteY5" fmla="*/ 2548321 h 2651787"/>
              <a:gd name="connsiteX6" fmla="*/ 2141030 w 2991693"/>
              <a:gd name="connsiteY6" fmla="*/ 2651787 h 2651787"/>
              <a:gd name="connsiteX7" fmla="*/ 853538 w 2991693"/>
              <a:gd name="connsiteY7" fmla="*/ 2651787 h 2651787"/>
              <a:gd name="connsiteX8" fmla="*/ 669612 w 2991693"/>
              <a:gd name="connsiteY8" fmla="*/ 2548321 h 2651787"/>
              <a:gd name="connsiteX9" fmla="*/ 25866 w 2991693"/>
              <a:gd name="connsiteY9" fmla="*/ 1433192 h 2651787"/>
              <a:gd name="connsiteX10" fmla="*/ 25866 w 2991693"/>
              <a:gd name="connsiteY10" fmla="*/ 1218596 h 2651787"/>
              <a:gd name="connsiteX11" fmla="*/ 669612 w 2991693"/>
              <a:gd name="connsiteY11" fmla="*/ 103466 h 2651787"/>
              <a:gd name="connsiteX12" fmla="*/ 853538 w 2991693"/>
              <a:gd name="connsiteY12" fmla="*/ 0 h 26517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991693" h="2651787">
                <a:moveTo>
                  <a:pt x="853538" y="0"/>
                </a:moveTo>
                <a:cubicBezTo>
                  <a:pt x="2141030" y="0"/>
                  <a:pt x="2141030" y="0"/>
                  <a:pt x="2141030" y="0"/>
                </a:cubicBezTo>
                <a:cubicBezTo>
                  <a:pt x="2206170" y="0"/>
                  <a:pt x="2290471" y="45985"/>
                  <a:pt x="2324957" y="103466"/>
                </a:cubicBezTo>
                <a:cubicBezTo>
                  <a:pt x="2968702" y="1218596"/>
                  <a:pt x="2968702" y="1218596"/>
                  <a:pt x="2968702" y="1218596"/>
                </a:cubicBezTo>
                <a:cubicBezTo>
                  <a:pt x="2999357" y="1279909"/>
                  <a:pt x="2999357" y="1371878"/>
                  <a:pt x="2968702" y="1433192"/>
                </a:cubicBezTo>
                <a:cubicBezTo>
                  <a:pt x="2324957" y="2548321"/>
                  <a:pt x="2324957" y="2548321"/>
                  <a:pt x="2324957" y="2548321"/>
                </a:cubicBezTo>
                <a:cubicBezTo>
                  <a:pt x="2290471" y="2605803"/>
                  <a:pt x="2206170" y="2651787"/>
                  <a:pt x="2141030" y="2651787"/>
                </a:cubicBezTo>
                <a:lnTo>
                  <a:pt x="853538" y="2651787"/>
                </a:lnTo>
                <a:cubicBezTo>
                  <a:pt x="784566" y="2651787"/>
                  <a:pt x="700266" y="2605803"/>
                  <a:pt x="669612" y="2548321"/>
                </a:cubicBezTo>
                <a:cubicBezTo>
                  <a:pt x="25866" y="1433192"/>
                  <a:pt x="25866" y="1433192"/>
                  <a:pt x="25866" y="1433192"/>
                </a:cubicBezTo>
                <a:cubicBezTo>
                  <a:pt x="-8621" y="1371878"/>
                  <a:pt x="-8621" y="1279909"/>
                  <a:pt x="25866" y="1218596"/>
                </a:cubicBezTo>
                <a:cubicBezTo>
                  <a:pt x="669612" y="103466"/>
                  <a:pt x="669612" y="103466"/>
                  <a:pt x="669612" y="103466"/>
                </a:cubicBezTo>
                <a:cubicBezTo>
                  <a:pt x="700266" y="45985"/>
                  <a:pt x="784566" y="0"/>
                  <a:pt x="853538" y="0"/>
                </a:cubicBezTo>
                <a:close/>
              </a:path>
            </a:pathLst>
          </a:custGeom>
          <a:noFill/>
          <a:ln w="50800" cmpd="sng">
            <a:solidFill>
              <a:schemeClr val="tx1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6" name="Freeform 5">
            <a:extLst>
              <a:ext uri="{FF2B5EF4-FFF2-40B4-BE49-F238E27FC236}">
                <a16:creationId xmlns:a16="http://schemas.microsoft.com/office/drawing/2014/main" id="{4300F7B2-2FBB-4B65-B588-6331766027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7575032" y="1327438"/>
            <a:ext cx="675351" cy="595380"/>
          </a:xfrm>
          <a:custGeom>
            <a:avLst/>
            <a:gdLst>
              <a:gd name="T0" fmla="*/ 225 w 785"/>
              <a:gd name="T1" fmla="*/ 692 h 692"/>
              <a:gd name="T2" fmla="*/ 177 w 785"/>
              <a:gd name="T3" fmla="*/ 665 h 692"/>
              <a:gd name="T4" fmla="*/ 9 w 785"/>
              <a:gd name="T5" fmla="*/ 374 h 692"/>
              <a:gd name="T6" fmla="*/ 9 w 785"/>
              <a:gd name="T7" fmla="*/ 318 h 692"/>
              <a:gd name="T8" fmla="*/ 177 w 785"/>
              <a:gd name="T9" fmla="*/ 27 h 692"/>
              <a:gd name="T10" fmla="*/ 225 w 785"/>
              <a:gd name="T11" fmla="*/ 0 h 692"/>
              <a:gd name="T12" fmla="*/ 561 w 785"/>
              <a:gd name="T13" fmla="*/ 0 h 692"/>
              <a:gd name="T14" fmla="*/ 609 w 785"/>
              <a:gd name="T15" fmla="*/ 27 h 692"/>
              <a:gd name="T16" fmla="*/ 777 w 785"/>
              <a:gd name="T17" fmla="*/ 318 h 692"/>
              <a:gd name="T18" fmla="*/ 777 w 785"/>
              <a:gd name="T19" fmla="*/ 374 h 692"/>
              <a:gd name="T20" fmla="*/ 609 w 785"/>
              <a:gd name="T21" fmla="*/ 665 h 692"/>
              <a:gd name="T22" fmla="*/ 561 w 785"/>
              <a:gd name="T23" fmla="*/ 692 h 692"/>
              <a:gd name="T24" fmla="*/ 225 w 785"/>
              <a:gd name="T25" fmla="*/ 692 h 6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85" h="692">
                <a:moveTo>
                  <a:pt x="225" y="692"/>
                </a:moveTo>
                <a:cubicBezTo>
                  <a:pt x="207" y="692"/>
                  <a:pt x="185" y="680"/>
                  <a:pt x="177" y="665"/>
                </a:cubicBezTo>
                <a:cubicBezTo>
                  <a:pt x="9" y="374"/>
                  <a:pt x="9" y="374"/>
                  <a:pt x="9" y="374"/>
                </a:cubicBezTo>
                <a:cubicBezTo>
                  <a:pt x="0" y="358"/>
                  <a:pt x="0" y="334"/>
                  <a:pt x="9" y="318"/>
                </a:cubicBezTo>
                <a:cubicBezTo>
                  <a:pt x="177" y="27"/>
                  <a:pt x="177" y="27"/>
                  <a:pt x="177" y="27"/>
                </a:cubicBezTo>
                <a:cubicBezTo>
                  <a:pt x="185" y="12"/>
                  <a:pt x="207" y="0"/>
                  <a:pt x="225" y="0"/>
                </a:cubicBezTo>
                <a:cubicBezTo>
                  <a:pt x="561" y="0"/>
                  <a:pt x="561" y="0"/>
                  <a:pt x="561" y="0"/>
                </a:cubicBezTo>
                <a:cubicBezTo>
                  <a:pt x="578" y="0"/>
                  <a:pt x="600" y="12"/>
                  <a:pt x="609" y="27"/>
                </a:cubicBezTo>
                <a:cubicBezTo>
                  <a:pt x="777" y="318"/>
                  <a:pt x="777" y="318"/>
                  <a:pt x="777" y="318"/>
                </a:cubicBezTo>
                <a:cubicBezTo>
                  <a:pt x="785" y="334"/>
                  <a:pt x="785" y="358"/>
                  <a:pt x="777" y="374"/>
                </a:cubicBezTo>
                <a:cubicBezTo>
                  <a:pt x="609" y="665"/>
                  <a:pt x="609" y="665"/>
                  <a:pt x="609" y="665"/>
                </a:cubicBezTo>
                <a:cubicBezTo>
                  <a:pt x="600" y="680"/>
                  <a:pt x="578" y="692"/>
                  <a:pt x="561" y="692"/>
                </a:cubicBezTo>
                <a:lnTo>
                  <a:pt x="225" y="692"/>
                </a:lnTo>
                <a:close/>
              </a:path>
            </a:pathLst>
          </a:custGeom>
          <a:noFill/>
          <a:ln w="28575" cmpd="sng">
            <a:solidFill>
              <a:schemeClr val="tx1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" name="Freeform 5">
            <a:extLst>
              <a:ext uri="{FF2B5EF4-FFF2-40B4-BE49-F238E27FC236}">
                <a16:creationId xmlns:a16="http://schemas.microsoft.com/office/drawing/2014/main" id="{EFA5A327-531A-495C-BCA7-27F04811AF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8152922" y="1075612"/>
            <a:ext cx="550492" cy="485306"/>
          </a:xfrm>
          <a:custGeom>
            <a:avLst/>
            <a:gdLst>
              <a:gd name="T0" fmla="*/ 225 w 785"/>
              <a:gd name="T1" fmla="*/ 692 h 692"/>
              <a:gd name="T2" fmla="*/ 177 w 785"/>
              <a:gd name="T3" fmla="*/ 665 h 692"/>
              <a:gd name="T4" fmla="*/ 9 w 785"/>
              <a:gd name="T5" fmla="*/ 374 h 692"/>
              <a:gd name="T6" fmla="*/ 9 w 785"/>
              <a:gd name="T7" fmla="*/ 318 h 692"/>
              <a:gd name="T8" fmla="*/ 177 w 785"/>
              <a:gd name="T9" fmla="*/ 27 h 692"/>
              <a:gd name="T10" fmla="*/ 225 w 785"/>
              <a:gd name="T11" fmla="*/ 0 h 692"/>
              <a:gd name="T12" fmla="*/ 561 w 785"/>
              <a:gd name="T13" fmla="*/ 0 h 692"/>
              <a:gd name="T14" fmla="*/ 609 w 785"/>
              <a:gd name="T15" fmla="*/ 27 h 692"/>
              <a:gd name="T16" fmla="*/ 777 w 785"/>
              <a:gd name="T17" fmla="*/ 318 h 692"/>
              <a:gd name="T18" fmla="*/ 777 w 785"/>
              <a:gd name="T19" fmla="*/ 374 h 692"/>
              <a:gd name="T20" fmla="*/ 609 w 785"/>
              <a:gd name="T21" fmla="*/ 665 h 692"/>
              <a:gd name="T22" fmla="*/ 561 w 785"/>
              <a:gd name="T23" fmla="*/ 692 h 692"/>
              <a:gd name="T24" fmla="*/ 225 w 785"/>
              <a:gd name="T25" fmla="*/ 692 h 6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85" h="692">
                <a:moveTo>
                  <a:pt x="225" y="692"/>
                </a:moveTo>
                <a:cubicBezTo>
                  <a:pt x="207" y="692"/>
                  <a:pt x="185" y="680"/>
                  <a:pt x="177" y="665"/>
                </a:cubicBezTo>
                <a:cubicBezTo>
                  <a:pt x="9" y="374"/>
                  <a:pt x="9" y="374"/>
                  <a:pt x="9" y="374"/>
                </a:cubicBezTo>
                <a:cubicBezTo>
                  <a:pt x="0" y="358"/>
                  <a:pt x="0" y="334"/>
                  <a:pt x="9" y="318"/>
                </a:cubicBezTo>
                <a:cubicBezTo>
                  <a:pt x="177" y="27"/>
                  <a:pt x="177" y="27"/>
                  <a:pt x="177" y="27"/>
                </a:cubicBezTo>
                <a:cubicBezTo>
                  <a:pt x="185" y="12"/>
                  <a:pt x="207" y="0"/>
                  <a:pt x="225" y="0"/>
                </a:cubicBezTo>
                <a:cubicBezTo>
                  <a:pt x="561" y="0"/>
                  <a:pt x="561" y="0"/>
                  <a:pt x="561" y="0"/>
                </a:cubicBezTo>
                <a:cubicBezTo>
                  <a:pt x="578" y="0"/>
                  <a:pt x="600" y="12"/>
                  <a:pt x="609" y="27"/>
                </a:cubicBezTo>
                <a:cubicBezTo>
                  <a:pt x="777" y="318"/>
                  <a:pt x="777" y="318"/>
                  <a:pt x="777" y="318"/>
                </a:cubicBezTo>
                <a:cubicBezTo>
                  <a:pt x="785" y="334"/>
                  <a:pt x="785" y="358"/>
                  <a:pt x="777" y="374"/>
                </a:cubicBezTo>
                <a:cubicBezTo>
                  <a:pt x="609" y="665"/>
                  <a:pt x="609" y="665"/>
                  <a:pt x="609" y="665"/>
                </a:cubicBezTo>
                <a:cubicBezTo>
                  <a:pt x="600" y="680"/>
                  <a:pt x="578" y="692"/>
                  <a:pt x="561" y="692"/>
                </a:cubicBezTo>
                <a:lnTo>
                  <a:pt x="225" y="692"/>
                </a:lnTo>
                <a:close/>
              </a:path>
            </a:pathLst>
          </a:custGeom>
          <a:noFill/>
          <a:ln w="28575" cmpd="sng">
            <a:solidFill>
              <a:schemeClr val="tx1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1882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D1EE57A-B302-4ACC-987E-8251A5199F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4278"/>
          </a:xfrm>
        </p:spPr>
        <p:txBody>
          <a:bodyPr>
            <a:normAutofit fontScale="90000"/>
          </a:bodyPr>
          <a:lstStyle/>
          <a:p>
            <a:endParaRPr lang="it-IT" dirty="0"/>
          </a:p>
        </p:txBody>
      </p:sp>
      <p:graphicFrame>
        <p:nvGraphicFramePr>
          <p:cNvPr id="6" name="Segnaposto contenuto 5">
            <a:extLst>
              <a:ext uri="{FF2B5EF4-FFF2-40B4-BE49-F238E27FC236}">
                <a16:creationId xmlns:a16="http://schemas.microsoft.com/office/drawing/2014/main" id="{C67ECC10-956E-42A9-B55D-B692DBE5ADB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90784850"/>
              </p:ext>
            </p:extLst>
          </p:nvPr>
        </p:nvGraphicFramePr>
        <p:xfrm>
          <a:off x="1413386" y="1104314"/>
          <a:ext cx="12737123" cy="57536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003304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7">
            <a:extLst>
              <a:ext uri="{FF2B5EF4-FFF2-40B4-BE49-F238E27FC236}">
                <a16:creationId xmlns:a16="http://schemas.microsoft.com/office/drawing/2014/main" id="{DC8C3900-B8A1-4965-88E6-CBCBFE0672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04825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44120F1A-55F1-433A-9AFD-44127A8CD2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24568"/>
            <a:ext cx="3766457" cy="5412920"/>
          </a:xfrm>
        </p:spPr>
        <p:txBody>
          <a:bodyPr>
            <a:normAutofit/>
          </a:bodyPr>
          <a:lstStyle/>
          <a:p>
            <a:r>
              <a:rPr lang="it-IT" dirty="0">
                <a:solidFill>
                  <a:srgbClr val="FFFFFF"/>
                </a:solidFill>
              </a:rPr>
              <a:t>¿Por </a:t>
            </a:r>
            <a:r>
              <a:rPr lang="it-IT" dirty="0" err="1">
                <a:solidFill>
                  <a:srgbClr val="FFFFFF"/>
                </a:solidFill>
              </a:rPr>
              <a:t>qué</a:t>
            </a:r>
            <a:r>
              <a:rPr lang="it-IT" dirty="0">
                <a:solidFill>
                  <a:srgbClr val="FFFFFF"/>
                </a:solidFill>
              </a:rPr>
              <a:t> </a:t>
            </a:r>
            <a:r>
              <a:rPr lang="it-IT" dirty="0" err="1">
                <a:solidFill>
                  <a:srgbClr val="FFFFFF"/>
                </a:solidFill>
              </a:rPr>
              <a:t>hay</a:t>
            </a:r>
            <a:r>
              <a:rPr lang="it-IT" dirty="0">
                <a:solidFill>
                  <a:srgbClr val="FFFFFF"/>
                </a:solidFill>
              </a:rPr>
              <a:t> una </a:t>
            </a:r>
            <a:r>
              <a:rPr lang="it-IT" dirty="0" err="1">
                <a:solidFill>
                  <a:srgbClr val="FFFFFF"/>
                </a:solidFill>
              </a:rPr>
              <a:t>mayor</a:t>
            </a:r>
            <a:r>
              <a:rPr lang="es-ES_tradnl" dirty="0">
                <a:solidFill>
                  <a:srgbClr val="FFFFFF"/>
                </a:solidFill>
              </a:rPr>
              <a:t>ía de PAR en contextos privados en las estancias?</a:t>
            </a:r>
            <a:endParaRPr lang="it-IT" dirty="0">
              <a:solidFill>
                <a:srgbClr val="FFFFFF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91625B9-72C2-48E7-AD20-1D019E0EA7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00700" y="624568"/>
            <a:ext cx="5753098" cy="5412920"/>
          </a:xfrm>
        </p:spPr>
        <p:txBody>
          <a:bodyPr anchor="ctr">
            <a:normAutofit/>
          </a:bodyPr>
          <a:lstStyle/>
          <a:p>
            <a:pPr marL="0" indent="0" algn="just">
              <a:buNone/>
            </a:pPr>
            <a:r>
              <a:rPr lang="it-IT" sz="2400" dirty="0" err="1"/>
              <a:t>Tomamos</a:t>
            </a:r>
            <a:r>
              <a:rPr lang="it-IT" sz="2400" dirty="0"/>
              <a:t> en </a:t>
            </a:r>
            <a:r>
              <a:rPr lang="it-IT" sz="2400" dirty="0" err="1"/>
              <a:t>cuenta</a:t>
            </a:r>
            <a:r>
              <a:rPr lang="it-IT" sz="2400" dirty="0"/>
              <a:t> la </a:t>
            </a:r>
            <a:r>
              <a:rPr lang="it-IT" sz="2400" dirty="0" err="1"/>
              <a:t>definici</a:t>
            </a:r>
            <a:r>
              <a:rPr lang="es-ES_tradnl" sz="2400" dirty="0"/>
              <a:t>ón de estancia:</a:t>
            </a:r>
          </a:p>
          <a:p>
            <a:pPr marL="0" indent="0" algn="just">
              <a:buNone/>
            </a:pPr>
            <a:endParaRPr lang="es-ES_tradnl" sz="2400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es-ES_tradnl" sz="2400" dirty="0"/>
              <a:t>«</a:t>
            </a:r>
            <a:r>
              <a:rPr lang="es-ES" sz="2400" dirty="0"/>
              <a:t>La Estancia se diferencia del Enunciado en que no es un modelo pros</a:t>
            </a:r>
            <a:r>
              <a:rPr lang="es-ES_tradnl" sz="2400" dirty="0"/>
              <a:t>ódico con un programa unitario, sino un proceso de anexión de información que sigue el fluir del pensamiento del hablante»</a:t>
            </a:r>
          </a:p>
          <a:p>
            <a:pPr marL="0" indent="0">
              <a:buNone/>
            </a:pPr>
            <a:endParaRPr lang="es-ES_tradnl" sz="2400" dirty="0"/>
          </a:p>
          <a:p>
            <a:pPr marL="0" indent="0" algn="just">
              <a:buNone/>
            </a:pPr>
            <a:r>
              <a:rPr lang="es-ES_tradnl" sz="1600" dirty="0"/>
              <a:t>Fuente: </a:t>
            </a:r>
            <a:r>
              <a:rPr lang="es-ES" sz="1600" cap="small" dirty="0"/>
              <a:t>Nicolás Martínez C., Lombán Somacarrera M., </a:t>
            </a:r>
            <a:r>
              <a:rPr lang="es-ES" sz="1600" i="1" dirty="0"/>
              <a:t>Mini-Corpus del español para DB-IPIC</a:t>
            </a:r>
            <a:r>
              <a:rPr lang="es-ES" sz="1600" dirty="0"/>
              <a:t>, </a:t>
            </a:r>
            <a:r>
              <a:rPr lang="it-IT" sz="1600" dirty="0"/>
              <a:t>Università degli Studi di Firenze, </a:t>
            </a:r>
            <a:r>
              <a:rPr lang="it-IT" sz="1600" dirty="0" err="1"/>
              <a:t>Universidad</a:t>
            </a:r>
            <a:r>
              <a:rPr lang="it-IT" sz="1600" dirty="0"/>
              <a:t> Complutense de Madrid.</a:t>
            </a:r>
          </a:p>
        </p:txBody>
      </p:sp>
    </p:spTree>
    <p:extLst>
      <p:ext uri="{BB962C8B-B14F-4D97-AF65-F5344CB8AC3E}">
        <p14:creationId xmlns:p14="http://schemas.microsoft.com/office/powerpoint/2010/main" val="42250531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775CD93-9DF2-48CB-9F57-1BCA9A46C7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6344" y="448055"/>
            <a:ext cx="3414370" cy="3801257"/>
          </a:xfrm>
          <a:prstGeom prst="rect">
            <a:avLst/>
          </a:prstGeom>
          <a:solidFill>
            <a:srgbClr val="595959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6272A8F2-652E-421F-A253-E1C6253778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" y="731519"/>
            <a:ext cx="2845191" cy="3237579"/>
          </a:xfrm>
        </p:spPr>
        <p:txBody>
          <a:bodyPr>
            <a:normAutofit/>
          </a:bodyPr>
          <a:lstStyle/>
          <a:p>
            <a:endParaRPr lang="it-IT" sz="3800">
              <a:solidFill>
                <a:srgbClr val="FFFFFF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166C6D1-23AC-49C4-BA07-238E4E9F8C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6343" y="4419227"/>
            <a:ext cx="3414369" cy="1979852"/>
          </a:xfrm>
          <a:prstGeom prst="rect">
            <a:avLst/>
          </a:prstGeom>
          <a:solidFill>
            <a:schemeClr val="accent1">
              <a:alpha val="95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C091803-41C2-48E0-9228-5148460C74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4603" y="448055"/>
            <a:ext cx="7688475" cy="5952745"/>
          </a:xfrm>
          <a:prstGeom prst="rect">
            <a:avLst/>
          </a:prstGeom>
          <a:solidFill>
            <a:schemeClr val="tx1">
              <a:lumMod val="50000"/>
              <a:lumOff val="5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B7DF50F-2129-42AA-A814-31C8BD928B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79709" y="686862"/>
            <a:ext cx="7037591" cy="5475129"/>
          </a:xfrm>
        </p:spPr>
        <p:txBody>
          <a:bodyPr anchor="ctr">
            <a:normAutofit/>
          </a:bodyPr>
          <a:lstStyle/>
          <a:p>
            <a:pPr marL="0" indent="0" algn="just">
              <a:buNone/>
            </a:pPr>
            <a:r>
              <a:rPr lang="it-IT" sz="2600" dirty="0"/>
              <a:t>Si la estancia sigue el </a:t>
            </a:r>
            <a:r>
              <a:rPr lang="it-IT" sz="2600" dirty="0" err="1"/>
              <a:t>pensamiento</a:t>
            </a:r>
            <a:r>
              <a:rPr lang="it-IT" sz="2600" dirty="0"/>
              <a:t> del </a:t>
            </a:r>
            <a:r>
              <a:rPr lang="it-IT" sz="2600" dirty="0" err="1"/>
              <a:t>hablante</a:t>
            </a:r>
            <a:r>
              <a:rPr lang="it-IT" sz="2600" dirty="0"/>
              <a:t>, queda </a:t>
            </a:r>
            <a:r>
              <a:rPr lang="it-IT" sz="2600" dirty="0" err="1"/>
              <a:t>claro</a:t>
            </a:r>
            <a:r>
              <a:rPr lang="it-IT" sz="2600" dirty="0"/>
              <a:t> que en </a:t>
            </a:r>
            <a:r>
              <a:rPr lang="it-IT" sz="2600" dirty="0" err="1"/>
              <a:t>contextos</a:t>
            </a:r>
            <a:r>
              <a:rPr lang="it-IT" sz="2600" dirty="0"/>
              <a:t> </a:t>
            </a:r>
            <a:r>
              <a:rPr lang="it-IT" sz="2600" dirty="0" err="1"/>
              <a:t>privados</a:t>
            </a:r>
            <a:r>
              <a:rPr lang="it-IT" sz="2600" dirty="0"/>
              <a:t> el </a:t>
            </a:r>
            <a:r>
              <a:rPr lang="it-IT" sz="2600" dirty="0" err="1"/>
              <a:t>hablante</a:t>
            </a:r>
            <a:r>
              <a:rPr lang="it-IT" sz="2600" dirty="0"/>
              <a:t> es m</a:t>
            </a:r>
            <a:r>
              <a:rPr lang="es-ES_tradnl" sz="2600" dirty="0"/>
              <a:t>ás libre y puede expresarse más abiertamente que en contextos públicos. De hecho, en este caso el PAR sirve para hacer comentarios y expresar opiniones. Vemos algunos ejemplos...</a:t>
            </a:r>
            <a:endParaRPr lang="it-IT" sz="2600" dirty="0"/>
          </a:p>
        </p:txBody>
      </p:sp>
    </p:spTree>
    <p:extLst>
      <p:ext uri="{BB962C8B-B14F-4D97-AF65-F5344CB8AC3E}">
        <p14:creationId xmlns:p14="http://schemas.microsoft.com/office/powerpoint/2010/main" val="24613640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6166C6D1-23AC-49C4-BA07-238E4E9F8C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2059" y="450221"/>
            <a:ext cx="4111931" cy="5957175"/>
          </a:xfrm>
          <a:prstGeom prst="rect">
            <a:avLst/>
          </a:prstGeom>
          <a:solidFill>
            <a:srgbClr val="595959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1E7DADF0-C5A9-4988-A62F-DFEF4DC71B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4700" y="761999"/>
            <a:ext cx="3511188" cy="5368413"/>
          </a:xfrm>
        </p:spPr>
        <p:txBody>
          <a:bodyPr>
            <a:normAutofit/>
          </a:bodyPr>
          <a:lstStyle/>
          <a:p>
            <a:r>
              <a:rPr lang="it-IT" dirty="0" err="1">
                <a:solidFill>
                  <a:srgbClr val="FFFFFF"/>
                </a:solidFill>
              </a:rPr>
              <a:t>Ejemplos</a:t>
            </a:r>
            <a:r>
              <a:rPr lang="it-IT" dirty="0">
                <a:solidFill>
                  <a:srgbClr val="FFFFFF"/>
                </a:solidFill>
              </a:rPr>
              <a:t> de PAR en </a:t>
            </a:r>
            <a:r>
              <a:rPr lang="it-IT" dirty="0" err="1">
                <a:solidFill>
                  <a:srgbClr val="FFFFFF"/>
                </a:solidFill>
              </a:rPr>
              <a:t>estancias</a:t>
            </a:r>
            <a:r>
              <a:rPr lang="it-IT" dirty="0">
                <a:solidFill>
                  <a:srgbClr val="FFFFFF"/>
                </a:solidFill>
              </a:rPr>
              <a:t> </a:t>
            </a:r>
            <a:r>
              <a:rPr lang="it-IT" dirty="0" err="1">
                <a:solidFill>
                  <a:srgbClr val="FFFFFF"/>
                </a:solidFill>
              </a:rPr>
              <a:t>privadas</a:t>
            </a:r>
            <a:endParaRPr lang="it-IT" dirty="0">
              <a:solidFill>
                <a:srgbClr val="FFFFFF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C091803-41C2-48E0-9228-5148460C74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57274" y="446007"/>
            <a:ext cx="4676305" cy="5957175"/>
          </a:xfrm>
          <a:prstGeom prst="rect">
            <a:avLst/>
          </a:prstGeom>
          <a:solidFill>
            <a:schemeClr val="tx1">
              <a:lumMod val="50000"/>
              <a:lumOff val="5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FD6CF32-22F9-4E2B-8B6C-C304FA1B86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93623" y="762000"/>
            <a:ext cx="4042310" cy="5368412"/>
          </a:xfrm>
        </p:spPr>
        <p:txBody>
          <a:bodyPr anchor="ctr">
            <a:normAutofit/>
          </a:bodyPr>
          <a:lstStyle/>
          <a:p>
            <a:pPr algn="just"/>
            <a:r>
              <a:rPr lang="it-IT" sz="2200" dirty="0"/>
              <a:t>Pero que nos </a:t>
            </a:r>
            <a:r>
              <a:rPr lang="it-IT" sz="2200" dirty="0" err="1"/>
              <a:t>hablaba</a:t>
            </a:r>
            <a:r>
              <a:rPr lang="it-IT" sz="2200" dirty="0"/>
              <a:t> </a:t>
            </a:r>
            <a:r>
              <a:rPr lang="it-IT" sz="2200" dirty="0" err="1"/>
              <a:t>hhh</a:t>
            </a:r>
            <a:r>
              <a:rPr lang="it-IT" sz="2200" dirty="0"/>
              <a:t> </a:t>
            </a:r>
            <a:r>
              <a:rPr lang="it-IT" sz="2200" dirty="0" err="1"/>
              <a:t>muchas</a:t>
            </a:r>
            <a:r>
              <a:rPr lang="it-IT" sz="2200" dirty="0"/>
              <a:t> </a:t>
            </a:r>
            <a:r>
              <a:rPr lang="it-IT" sz="2200" dirty="0" err="1"/>
              <a:t>veces</a:t>
            </a:r>
            <a:r>
              <a:rPr lang="it-IT" sz="2200" dirty="0"/>
              <a:t> del &lt; Siglo de Oro &gt; </a:t>
            </a:r>
            <a:r>
              <a:rPr lang="es-ES" sz="2200" dirty="0"/>
              <a:t>/</a:t>
            </a:r>
            <a:r>
              <a:rPr lang="es-ES" sz="2200" baseline="30000" dirty="0"/>
              <a:t>COB</a:t>
            </a:r>
            <a:r>
              <a:rPr lang="es-ES" sz="2200" dirty="0"/>
              <a:t> </a:t>
            </a:r>
            <a:r>
              <a:rPr lang="it-IT" sz="2200" b="1" dirty="0" err="1"/>
              <a:t>eso</a:t>
            </a:r>
            <a:r>
              <a:rPr lang="it-IT" sz="2200" b="1" dirty="0"/>
              <a:t> s</a:t>
            </a:r>
            <a:r>
              <a:rPr lang="es-ES_tradnl" sz="2200" b="1" dirty="0"/>
              <a:t>í que &lt; me acuerdo &gt; </a:t>
            </a:r>
            <a:r>
              <a:rPr lang="es-ES" sz="2200" dirty="0"/>
              <a:t>/</a:t>
            </a:r>
            <a:r>
              <a:rPr lang="es-ES" sz="2200" baseline="30000" dirty="0"/>
              <a:t>PAR</a:t>
            </a:r>
            <a:r>
              <a:rPr lang="es-ES" sz="2200" dirty="0"/>
              <a:t> </a:t>
            </a:r>
            <a:r>
              <a:rPr lang="es-ES_tradnl" sz="2200" dirty="0"/>
              <a:t>y nos contaba las anécdotas &lt; xxx &gt; /</a:t>
            </a:r>
            <a:r>
              <a:rPr lang="es-ES" sz="2200" dirty="0"/>
              <a:t>/</a:t>
            </a:r>
            <a:r>
              <a:rPr lang="es-ES" sz="2200" baseline="30000" dirty="0"/>
              <a:t>COM</a:t>
            </a:r>
            <a:r>
              <a:rPr lang="es-ES" sz="2200" dirty="0"/>
              <a:t> </a:t>
            </a:r>
          </a:p>
          <a:p>
            <a:pPr algn="just"/>
            <a:r>
              <a:rPr lang="it-IT" sz="2200" dirty="0" err="1"/>
              <a:t>Pues</a:t>
            </a:r>
            <a:r>
              <a:rPr lang="it-IT" sz="2200" dirty="0"/>
              <a:t> </a:t>
            </a:r>
            <a:r>
              <a:rPr lang="it-IT" sz="2200" dirty="0" err="1"/>
              <a:t>nueve</a:t>
            </a:r>
            <a:r>
              <a:rPr lang="it-IT" sz="2200" dirty="0"/>
              <a:t> &amp;a </a:t>
            </a:r>
            <a:r>
              <a:rPr lang="es-ES" sz="2200" dirty="0"/>
              <a:t>/</a:t>
            </a:r>
            <a:r>
              <a:rPr lang="es-ES" sz="2200" baseline="30000" dirty="0"/>
              <a:t>COB</a:t>
            </a:r>
            <a:r>
              <a:rPr lang="it-IT" sz="2200" dirty="0"/>
              <a:t> </a:t>
            </a:r>
            <a:r>
              <a:rPr lang="it-IT" sz="2200" b="1" dirty="0" err="1"/>
              <a:t>pues</a:t>
            </a:r>
            <a:r>
              <a:rPr lang="it-IT" sz="2200" b="1" dirty="0"/>
              <a:t> no sé </a:t>
            </a:r>
            <a:r>
              <a:rPr lang="es-ES" sz="2200" dirty="0"/>
              <a:t>/</a:t>
            </a:r>
            <a:r>
              <a:rPr lang="es-ES" sz="2200" baseline="30000" dirty="0"/>
              <a:t>PAR</a:t>
            </a:r>
            <a:r>
              <a:rPr lang="it-IT" sz="2200" dirty="0"/>
              <a:t> </a:t>
            </a:r>
            <a:r>
              <a:rPr lang="it-IT" sz="2200" dirty="0" err="1"/>
              <a:t>ocho</a:t>
            </a:r>
            <a:r>
              <a:rPr lang="it-IT" sz="2200" dirty="0"/>
              <a:t> a</a:t>
            </a:r>
            <a:r>
              <a:rPr lang="es-ES_tradnl" sz="2200" dirty="0"/>
              <a:t>ñ</a:t>
            </a:r>
            <a:r>
              <a:rPr lang="it-IT" sz="2200" dirty="0" err="1"/>
              <a:t>os</a:t>
            </a:r>
            <a:r>
              <a:rPr lang="it-IT" sz="2200" dirty="0"/>
              <a:t> </a:t>
            </a:r>
            <a:r>
              <a:rPr lang="es-ES" sz="2200" dirty="0"/>
              <a:t>/</a:t>
            </a:r>
            <a:r>
              <a:rPr lang="es-ES" sz="2200" baseline="30000" dirty="0"/>
              <a:t>COB</a:t>
            </a:r>
            <a:r>
              <a:rPr lang="es-ES" sz="2200" dirty="0"/>
              <a:t> </a:t>
            </a:r>
            <a:r>
              <a:rPr lang="it-IT" sz="2200" dirty="0"/>
              <a:t>siete a</a:t>
            </a:r>
            <a:r>
              <a:rPr lang="es-ES_tradnl" sz="2200" dirty="0"/>
              <a:t>ños ?</a:t>
            </a:r>
            <a:r>
              <a:rPr lang="es-ES" sz="2200" dirty="0"/>
              <a:t> /</a:t>
            </a:r>
            <a:r>
              <a:rPr lang="es-ES" sz="2200" baseline="30000" dirty="0"/>
              <a:t>COM</a:t>
            </a:r>
            <a:r>
              <a:rPr lang="es-ES" sz="2200" dirty="0"/>
              <a:t> </a:t>
            </a:r>
          </a:p>
          <a:p>
            <a:pPr algn="just"/>
            <a:r>
              <a:rPr lang="it-IT" sz="2200" dirty="0"/>
              <a:t>Y </a:t>
            </a:r>
            <a:r>
              <a:rPr lang="it-IT" sz="2200" dirty="0" err="1"/>
              <a:t>llevaban</a:t>
            </a:r>
            <a:r>
              <a:rPr lang="it-IT" sz="2200" dirty="0"/>
              <a:t> [/2] ten</a:t>
            </a:r>
            <a:r>
              <a:rPr lang="es-ES_tradnl" sz="2200" dirty="0"/>
              <a:t>ían su despacho en su propia casa </a:t>
            </a:r>
            <a:r>
              <a:rPr lang="es-ES" sz="2200" dirty="0"/>
              <a:t>/</a:t>
            </a:r>
            <a:r>
              <a:rPr lang="es-ES" sz="2200" baseline="30000" dirty="0"/>
              <a:t>COB</a:t>
            </a:r>
            <a:r>
              <a:rPr lang="it-IT" sz="2200" dirty="0"/>
              <a:t> </a:t>
            </a:r>
            <a:r>
              <a:rPr lang="es-ES_tradnl" sz="2200" dirty="0"/>
              <a:t>eh atendían a sus clientes </a:t>
            </a:r>
            <a:r>
              <a:rPr lang="es-ES" sz="2200" dirty="0"/>
              <a:t>/</a:t>
            </a:r>
            <a:r>
              <a:rPr lang="es-ES" sz="2200" baseline="30000" dirty="0"/>
              <a:t>COB</a:t>
            </a:r>
            <a:r>
              <a:rPr lang="it-IT" sz="2200" dirty="0"/>
              <a:t> </a:t>
            </a:r>
            <a:r>
              <a:rPr lang="es-ES_tradnl" sz="2200" dirty="0"/>
              <a:t>y atendían sus pleitos y sus cosas </a:t>
            </a:r>
            <a:r>
              <a:rPr lang="es-ES" sz="2200" dirty="0"/>
              <a:t>/</a:t>
            </a:r>
            <a:r>
              <a:rPr lang="es-ES" sz="2200" baseline="30000" dirty="0"/>
              <a:t>COB</a:t>
            </a:r>
            <a:r>
              <a:rPr lang="it-IT" sz="2200" dirty="0"/>
              <a:t> </a:t>
            </a:r>
            <a:r>
              <a:rPr lang="es-ES_tradnl" sz="2200" dirty="0"/>
              <a:t>mh </a:t>
            </a:r>
            <a:r>
              <a:rPr lang="es-ES" sz="2200" dirty="0"/>
              <a:t>/</a:t>
            </a:r>
            <a:r>
              <a:rPr lang="es-ES" sz="2200" baseline="30000" dirty="0"/>
              <a:t>TMT</a:t>
            </a:r>
            <a:r>
              <a:rPr lang="it-IT" sz="2200" dirty="0"/>
              <a:t> </a:t>
            </a:r>
            <a:r>
              <a:rPr lang="es-ES_tradnl" sz="2200" dirty="0"/>
              <a:t>con [/1] con una velocidad</a:t>
            </a:r>
            <a:r>
              <a:rPr lang="es-ES" sz="2200" dirty="0"/>
              <a:t> /</a:t>
            </a:r>
            <a:r>
              <a:rPr lang="es-ES" sz="2200" baseline="30000" dirty="0"/>
              <a:t>i- COB</a:t>
            </a:r>
            <a:r>
              <a:rPr lang="es-ES_tradnl" sz="2200" dirty="0"/>
              <a:t> </a:t>
            </a:r>
            <a:r>
              <a:rPr lang="es-ES_tradnl" sz="2200" b="1" dirty="0"/>
              <a:t>vamos a decir </a:t>
            </a:r>
            <a:r>
              <a:rPr lang="es-ES" sz="2200" dirty="0"/>
              <a:t>/</a:t>
            </a:r>
            <a:r>
              <a:rPr lang="es-ES" sz="2200" baseline="30000" dirty="0"/>
              <a:t>PAR</a:t>
            </a:r>
            <a:r>
              <a:rPr lang="it-IT" sz="2200" dirty="0"/>
              <a:t> </a:t>
            </a:r>
            <a:r>
              <a:rPr lang="es-ES_tradnl" sz="2200" dirty="0"/>
              <a:t>relativa</a:t>
            </a:r>
            <a:r>
              <a:rPr lang="es-ES" sz="2200" dirty="0"/>
              <a:t> //</a:t>
            </a:r>
            <a:r>
              <a:rPr lang="es-ES" sz="2200" baseline="30000" dirty="0"/>
              <a:t>COM</a:t>
            </a:r>
            <a:r>
              <a:rPr lang="it-IT" sz="2200" dirty="0"/>
              <a:t> 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35BD09B-BC3A-45C0-AF8E-950F364CDD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19488" y="448056"/>
            <a:ext cx="2103120" cy="2907792"/>
          </a:xfrm>
          <a:prstGeom prst="rect">
            <a:avLst/>
          </a:prstGeom>
          <a:solidFill>
            <a:srgbClr val="A5A5A5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5CC4153-3F0D-4F4C-8F12-E8FC3FA40A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16862" y="3494844"/>
            <a:ext cx="2104001" cy="2907792"/>
          </a:xfrm>
          <a:prstGeom prst="rect">
            <a:avLst/>
          </a:prstGeom>
          <a:solidFill>
            <a:schemeClr val="accent1">
              <a:alpha val="95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45812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7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E6DE3260-9D7B-47E0-BD0D-A13ED39D06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>
            <a:normAutofit/>
          </a:bodyPr>
          <a:lstStyle/>
          <a:p>
            <a:pPr algn="r"/>
            <a:r>
              <a:rPr lang="it-IT">
                <a:solidFill>
                  <a:schemeClr val="accent1"/>
                </a:solidFill>
              </a:rPr>
              <a:t>La </a:t>
            </a:r>
            <a:r>
              <a:rPr lang="es-ES_tradnl">
                <a:solidFill>
                  <a:schemeClr val="accent1"/>
                </a:solidFill>
              </a:rPr>
              <a:t>posición del PAR</a:t>
            </a:r>
            <a:endParaRPr lang="it-IT">
              <a:solidFill>
                <a:schemeClr val="accent1"/>
              </a:solidFill>
            </a:endParaRPr>
          </a:p>
        </p:txBody>
      </p:sp>
      <p:cxnSp>
        <p:nvCxnSpPr>
          <p:cNvPr id="19" name="Straight Connector 9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D8F3231-FA97-488E-8B19-B9DF5D619E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031" y="963877"/>
            <a:ext cx="6377769" cy="4930246"/>
          </a:xfrm>
        </p:spPr>
        <p:txBody>
          <a:bodyPr anchor="ctr">
            <a:normAutofit/>
          </a:bodyPr>
          <a:lstStyle/>
          <a:p>
            <a:pPr marL="0" indent="0" algn="just">
              <a:buNone/>
            </a:pPr>
            <a:r>
              <a:rPr lang="it-IT" sz="2400" dirty="0"/>
              <a:t>Contrariamente al INP o incipit, </a:t>
            </a:r>
            <a:r>
              <a:rPr lang="it-IT" sz="2400" dirty="0" err="1"/>
              <a:t>como</a:t>
            </a:r>
            <a:r>
              <a:rPr lang="it-IT" sz="2400" dirty="0"/>
              <a:t> ya </a:t>
            </a:r>
            <a:r>
              <a:rPr lang="it-IT" sz="2400" dirty="0" err="1"/>
              <a:t>hemos</a:t>
            </a:r>
            <a:r>
              <a:rPr lang="it-IT" sz="2400" dirty="0"/>
              <a:t> </a:t>
            </a:r>
            <a:r>
              <a:rPr lang="it-IT" sz="2400" dirty="0" err="1"/>
              <a:t>anticipado</a:t>
            </a:r>
            <a:r>
              <a:rPr lang="it-IT" sz="2400" dirty="0"/>
              <a:t>, el PAR no se </a:t>
            </a:r>
            <a:r>
              <a:rPr lang="it-IT" sz="2400" dirty="0" err="1"/>
              <a:t>encuentra</a:t>
            </a:r>
            <a:r>
              <a:rPr lang="it-IT" sz="2400" dirty="0"/>
              <a:t> </a:t>
            </a:r>
            <a:r>
              <a:rPr lang="it-IT" sz="2400" dirty="0" err="1"/>
              <a:t>nunca</a:t>
            </a:r>
            <a:r>
              <a:rPr lang="it-IT" sz="2400" dirty="0"/>
              <a:t> en </a:t>
            </a:r>
            <a:r>
              <a:rPr lang="it-IT" sz="2400" dirty="0" err="1"/>
              <a:t>posici</a:t>
            </a:r>
            <a:r>
              <a:rPr lang="es-ES_tradnl" sz="2400" dirty="0"/>
              <a:t>ón inicial. Tal vez está al final del discurso (58 sobre 244) pero en la mayoría de los casos está en posición intermedia (186 sobre 244).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30852810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2" name="Rectangle 35">
            <a:extLst>
              <a:ext uri="{FF2B5EF4-FFF2-40B4-BE49-F238E27FC236}">
                <a16:creationId xmlns:a16="http://schemas.microsoft.com/office/drawing/2014/main" id="{0ADD3505-D816-4666-AAAA-42EC992FAF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8" name="Freeform 6">
            <a:extLst>
              <a:ext uri="{FF2B5EF4-FFF2-40B4-BE49-F238E27FC236}">
                <a16:creationId xmlns:a16="http://schemas.microsoft.com/office/drawing/2014/main" id="{B4269A41-C387-4555-A18D-F1B4E366CD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8727747" y="4208147"/>
            <a:ext cx="339126" cy="2121835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0" name="Freeform 7">
            <a:extLst>
              <a:ext uri="{FF2B5EF4-FFF2-40B4-BE49-F238E27FC236}">
                <a16:creationId xmlns:a16="http://schemas.microsoft.com/office/drawing/2014/main" id="{911C1882-1ABB-473F-836B-DE0066ABAC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8728739" y="4098333"/>
            <a:ext cx="201857" cy="2055805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2" name="Rectangle 8">
            <a:extLst>
              <a:ext uri="{FF2B5EF4-FFF2-40B4-BE49-F238E27FC236}">
                <a16:creationId xmlns:a16="http://schemas.microsoft.com/office/drawing/2014/main" id="{336533B6-75CC-4F87-B044-A8241FBF77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-3048" y="4098334"/>
            <a:ext cx="8933019" cy="196077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7468705E-3DA9-4708-84E7-45712FC99D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5342" y="4267831"/>
            <a:ext cx="7970903" cy="1071585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8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El PAR en posición final</a:t>
            </a:r>
          </a:p>
        </p:txBody>
      </p:sp>
      <p:sp>
        <p:nvSpPr>
          <p:cNvPr id="44" name="Rectangle 8">
            <a:extLst>
              <a:ext uri="{FF2B5EF4-FFF2-40B4-BE49-F238E27FC236}">
                <a16:creationId xmlns:a16="http://schemas.microsoft.com/office/drawing/2014/main" id="{77EAB586-FBDB-4496-82AC-22F1856379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9067800" y="4377267"/>
            <a:ext cx="3121152" cy="19527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aphicFrame>
        <p:nvGraphicFramePr>
          <p:cNvPr id="63" name="Tabella 12">
            <a:extLst>
              <a:ext uri="{FF2B5EF4-FFF2-40B4-BE49-F238E27FC236}">
                <a16:creationId xmlns:a16="http://schemas.microsoft.com/office/drawing/2014/main" id="{95E52370-FA66-42D4-A437-C7FC2D648A8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75410742"/>
              </p:ext>
            </p:extLst>
          </p:nvPr>
        </p:nvGraphicFramePr>
        <p:xfrm>
          <a:off x="795343" y="1097280"/>
          <a:ext cx="8135256" cy="2400006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097900">
                  <a:extLst>
                    <a:ext uri="{9D8B030D-6E8A-4147-A177-3AD203B41FA5}">
                      <a16:colId xmlns:a16="http://schemas.microsoft.com/office/drawing/2014/main" val="3724084738"/>
                    </a:ext>
                  </a:extLst>
                </a:gridCol>
                <a:gridCol w="1619644">
                  <a:extLst>
                    <a:ext uri="{9D8B030D-6E8A-4147-A177-3AD203B41FA5}">
                      <a16:colId xmlns:a16="http://schemas.microsoft.com/office/drawing/2014/main" val="2231737921"/>
                    </a:ext>
                  </a:extLst>
                </a:gridCol>
                <a:gridCol w="1619644">
                  <a:extLst>
                    <a:ext uri="{9D8B030D-6E8A-4147-A177-3AD203B41FA5}">
                      <a16:colId xmlns:a16="http://schemas.microsoft.com/office/drawing/2014/main" val="351693883"/>
                    </a:ext>
                  </a:extLst>
                </a:gridCol>
                <a:gridCol w="1399034">
                  <a:extLst>
                    <a:ext uri="{9D8B030D-6E8A-4147-A177-3AD203B41FA5}">
                      <a16:colId xmlns:a16="http://schemas.microsoft.com/office/drawing/2014/main" val="435318790"/>
                    </a:ext>
                  </a:extLst>
                </a:gridCol>
                <a:gridCol w="1399034">
                  <a:extLst>
                    <a:ext uri="{9D8B030D-6E8A-4147-A177-3AD203B41FA5}">
                      <a16:colId xmlns:a16="http://schemas.microsoft.com/office/drawing/2014/main" val="1311424992"/>
                    </a:ext>
                  </a:extLst>
                </a:gridCol>
              </a:tblGrid>
              <a:tr h="592702">
                <a:tc>
                  <a:txBody>
                    <a:bodyPr/>
                    <a:lstStyle/>
                    <a:p>
                      <a:endParaRPr lang="it-IT" sz="1900" dirty="0"/>
                    </a:p>
                  </a:txBody>
                  <a:tcPr marL="99523" marR="99523" marT="49761" marB="49761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900" dirty="0" err="1"/>
                        <a:t>Enunciados</a:t>
                      </a:r>
                      <a:r>
                        <a:rPr lang="it-IT" sz="1900" dirty="0"/>
                        <a:t> p</a:t>
                      </a:r>
                      <a:r>
                        <a:rPr lang="es-ES_tradnl" sz="1900" dirty="0"/>
                        <a:t>úblicos</a:t>
                      </a:r>
                      <a:endParaRPr lang="it-IT" sz="1900" dirty="0"/>
                    </a:p>
                  </a:txBody>
                  <a:tcPr marL="99523" marR="99523" marT="49761" marB="49761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900" dirty="0" err="1"/>
                        <a:t>Enunciados</a:t>
                      </a:r>
                      <a:r>
                        <a:rPr lang="it-IT" sz="1900" dirty="0"/>
                        <a:t> </a:t>
                      </a:r>
                      <a:r>
                        <a:rPr lang="it-IT" sz="1900" dirty="0" err="1"/>
                        <a:t>privados</a:t>
                      </a:r>
                      <a:endParaRPr lang="it-IT" sz="1900" dirty="0"/>
                    </a:p>
                  </a:txBody>
                  <a:tcPr marL="99523" marR="99523" marT="49761" marB="49761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900" dirty="0" err="1"/>
                        <a:t>Estancias</a:t>
                      </a:r>
                      <a:r>
                        <a:rPr lang="it-IT" sz="1900" dirty="0"/>
                        <a:t> p</a:t>
                      </a:r>
                      <a:r>
                        <a:rPr lang="es-ES_tradnl" sz="1900" dirty="0"/>
                        <a:t>úblicas</a:t>
                      </a:r>
                      <a:endParaRPr lang="it-IT" sz="1900" dirty="0"/>
                    </a:p>
                  </a:txBody>
                  <a:tcPr marL="99523" marR="99523" marT="49761" marB="49761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900" dirty="0" err="1"/>
                        <a:t>Estancias</a:t>
                      </a:r>
                      <a:r>
                        <a:rPr lang="it-IT" sz="1900" dirty="0"/>
                        <a:t> </a:t>
                      </a:r>
                      <a:r>
                        <a:rPr lang="it-IT" sz="1900" dirty="0" err="1"/>
                        <a:t>privadas</a:t>
                      </a:r>
                      <a:endParaRPr lang="it-IT" sz="1900" dirty="0"/>
                    </a:p>
                  </a:txBody>
                  <a:tcPr marL="99523" marR="99523" marT="49761" marB="49761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4816147"/>
                  </a:ext>
                </a:extLst>
              </a:tr>
              <a:tr h="43034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900"/>
                        <a:t>Di</a:t>
                      </a:r>
                      <a:r>
                        <a:rPr lang="es-ES_tradnl" sz="1900"/>
                        <a:t>álogos</a:t>
                      </a:r>
                      <a:endParaRPr lang="it-IT" sz="1900"/>
                    </a:p>
                  </a:txBody>
                  <a:tcPr marL="99523" marR="99523" marT="49761" marB="4976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900"/>
                        <a:t>14</a:t>
                      </a:r>
                    </a:p>
                  </a:txBody>
                  <a:tcPr marL="99523" marR="99523" marT="49761" marB="4976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900"/>
                        <a:t>3</a:t>
                      </a:r>
                    </a:p>
                  </a:txBody>
                  <a:tcPr marL="99523" marR="99523" marT="49761" marB="4976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900"/>
                        <a:t>1</a:t>
                      </a:r>
                    </a:p>
                  </a:txBody>
                  <a:tcPr marL="99523" marR="99523" marT="49761" marB="4976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900"/>
                        <a:t>2</a:t>
                      </a:r>
                    </a:p>
                  </a:txBody>
                  <a:tcPr marL="99523" marR="99523" marT="49761" marB="49761"/>
                </a:tc>
                <a:extLst>
                  <a:ext uri="{0D108BD9-81ED-4DB2-BD59-A6C34878D82A}">
                    <a16:rowId xmlns:a16="http://schemas.microsoft.com/office/drawing/2014/main" val="1701757547"/>
                  </a:ext>
                </a:extLst>
              </a:tr>
              <a:tr h="43034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900"/>
                        <a:t>Mon</a:t>
                      </a:r>
                      <a:r>
                        <a:rPr lang="es-ES_tradnl" sz="1900"/>
                        <a:t>ólogos</a:t>
                      </a:r>
                      <a:endParaRPr lang="it-IT" sz="1900"/>
                    </a:p>
                  </a:txBody>
                  <a:tcPr marL="99523" marR="99523" marT="49761" marB="4976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900"/>
                        <a:t>6</a:t>
                      </a:r>
                    </a:p>
                  </a:txBody>
                  <a:tcPr marL="99523" marR="99523" marT="49761" marB="4976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900"/>
                        <a:t>13</a:t>
                      </a:r>
                    </a:p>
                  </a:txBody>
                  <a:tcPr marL="99523" marR="99523" marT="49761" marB="4976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900"/>
                        <a:t>0</a:t>
                      </a:r>
                    </a:p>
                  </a:txBody>
                  <a:tcPr marL="99523" marR="99523" marT="49761" marB="4976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900"/>
                        <a:t>4</a:t>
                      </a:r>
                    </a:p>
                  </a:txBody>
                  <a:tcPr marL="99523" marR="99523" marT="49761" marB="49761"/>
                </a:tc>
                <a:extLst>
                  <a:ext uri="{0D108BD9-81ED-4DB2-BD59-A6C34878D82A}">
                    <a16:rowId xmlns:a16="http://schemas.microsoft.com/office/drawing/2014/main" val="2565230450"/>
                  </a:ext>
                </a:extLst>
              </a:tr>
              <a:tr h="430341">
                <a:tc>
                  <a:txBody>
                    <a:bodyPr/>
                    <a:lstStyle/>
                    <a:p>
                      <a:r>
                        <a:rPr lang="it-IT" sz="1900"/>
                        <a:t>Conversaciones</a:t>
                      </a:r>
                    </a:p>
                  </a:txBody>
                  <a:tcPr marL="99523" marR="99523" marT="49761" marB="4976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900"/>
                        <a:t>9</a:t>
                      </a:r>
                    </a:p>
                  </a:txBody>
                  <a:tcPr marL="99523" marR="99523" marT="49761" marB="4976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900"/>
                        <a:t>6</a:t>
                      </a:r>
                    </a:p>
                  </a:txBody>
                  <a:tcPr marL="99523" marR="99523" marT="49761" marB="4976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900"/>
                        <a:t>0</a:t>
                      </a:r>
                    </a:p>
                  </a:txBody>
                  <a:tcPr marL="99523" marR="99523" marT="49761" marB="4976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900"/>
                        <a:t>0</a:t>
                      </a:r>
                    </a:p>
                  </a:txBody>
                  <a:tcPr marL="99523" marR="99523" marT="49761" marB="49761"/>
                </a:tc>
                <a:extLst>
                  <a:ext uri="{0D108BD9-81ED-4DB2-BD59-A6C34878D82A}">
                    <a16:rowId xmlns:a16="http://schemas.microsoft.com/office/drawing/2014/main" val="326330879"/>
                  </a:ext>
                </a:extLst>
              </a:tr>
              <a:tr h="430341">
                <a:tc>
                  <a:txBody>
                    <a:bodyPr/>
                    <a:lstStyle/>
                    <a:p>
                      <a:r>
                        <a:rPr lang="it-IT" sz="1900"/>
                        <a:t>Total = 58</a:t>
                      </a:r>
                    </a:p>
                  </a:txBody>
                  <a:tcPr marL="99523" marR="99523" marT="49761" marB="4976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900"/>
                        <a:t>29</a:t>
                      </a:r>
                    </a:p>
                  </a:txBody>
                  <a:tcPr marL="99523" marR="99523" marT="49761" marB="4976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900"/>
                        <a:t>22</a:t>
                      </a:r>
                    </a:p>
                  </a:txBody>
                  <a:tcPr marL="99523" marR="99523" marT="49761" marB="4976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900"/>
                        <a:t>1</a:t>
                      </a:r>
                    </a:p>
                  </a:txBody>
                  <a:tcPr marL="99523" marR="99523" marT="49761" marB="4976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900" dirty="0"/>
                        <a:t>6</a:t>
                      </a:r>
                    </a:p>
                  </a:txBody>
                  <a:tcPr marL="99523" marR="99523" marT="49761" marB="49761"/>
                </a:tc>
                <a:extLst>
                  <a:ext uri="{0D108BD9-81ED-4DB2-BD59-A6C34878D82A}">
                    <a16:rowId xmlns:a16="http://schemas.microsoft.com/office/drawing/2014/main" val="679768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307496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D320DDB-B1F4-402C-A220-FC5E4BE852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15912"/>
          </a:xfrm>
        </p:spPr>
        <p:txBody>
          <a:bodyPr>
            <a:normAutofit fontScale="90000"/>
          </a:bodyPr>
          <a:lstStyle/>
          <a:p>
            <a:endParaRPr lang="it-IT" dirty="0"/>
          </a:p>
        </p:txBody>
      </p:sp>
      <p:graphicFrame>
        <p:nvGraphicFramePr>
          <p:cNvPr id="9" name="Segnaposto contenuto 8">
            <a:extLst>
              <a:ext uri="{FF2B5EF4-FFF2-40B4-BE49-F238E27FC236}">
                <a16:creationId xmlns:a16="http://schemas.microsoft.com/office/drawing/2014/main" id="{3B667F8D-4D86-4134-A154-59BDBAF87E8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1846100"/>
              </p:ext>
            </p:extLst>
          </p:nvPr>
        </p:nvGraphicFramePr>
        <p:xfrm>
          <a:off x="838200" y="942535"/>
          <a:ext cx="10515600" cy="52344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7185163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C1A1C5D3-C053-4EE9-BE1A-419B6E27CC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A3473CF9-37EB-43E7-89EF-D2D1C53D1D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903615" y="221673"/>
            <a:ext cx="8384770" cy="1332634"/>
          </a:xfrm>
          <a:prstGeom prst="rect">
            <a:avLst/>
          </a:prstGeom>
          <a:ln w="12700">
            <a:solidFill>
              <a:srgbClr val="E1E1E1"/>
            </a:solidFill>
          </a:ln>
          <a:effectLst>
            <a:outerShdw blurRad="50800" dist="38100" dir="2700000" algn="tl" rotWithShape="0">
              <a:schemeClr val="bg2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F3C2F16B-E357-4DEC-B23B-B7F05A0BD0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03121" y="310343"/>
            <a:ext cx="7985759" cy="86882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1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El PAR con adverbios o locuciones adverbiales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586B4EF9-43BA-4655-A6FF-1D8E21574C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483110" y="1211407"/>
            <a:ext cx="7225780" cy="685800"/>
          </a:xfrm>
          <a:prstGeom prst="roundRect">
            <a:avLst>
              <a:gd name="adj" fmla="val 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graphicFrame>
        <p:nvGraphicFramePr>
          <p:cNvPr id="4" name="Tabella 4">
            <a:extLst>
              <a:ext uri="{FF2B5EF4-FFF2-40B4-BE49-F238E27FC236}">
                <a16:creationId xmlns:a16="http://schemas.microsoft.com/office/drawing/2014/main" id="{B9E1C6F3-1EB2-42BB-BF6E-8C8813C44D9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28366352"/>
              </p:ext>
            </p:extLst>
          </p:nvPr>
        </p:nvGraphicFramePr>
        <p:xfrm>
          <a:off x="385572" y="2466003"/>
          <a:ext cx="11420858" cy="3443477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942258">
                  <a:extLst>
                    <a:ext uri="{9D8B030D-6E8A-4147-A177-3AD203B41FA5}">
                      <a16:colId xmlns:a16="http://schemas.microsoft.com/office/drawing/2014/main" val="3594547820"/>
                    </a:ext>
                  </a:extLst>
                </a:gridCol>
                <a:gridCol w="2272693">
                  <a:extLst>
                    <a:ext uri="{9D8B030D-6E8A-4147-A177-3AD203B41FA5}">
                      <a16:colId xmlns:a16="http://schemas.microsoft.com/office/drawing/2014/main" val="1650606119"/>
                    </a:ext>
                  </a:extLst>
                </a:gridCol>
                <a:gridCol w="2272693">
                  <a:extLst>
                    <a:ext uri="{9D8B030D-6E8A-4147-A177-3AD203B41FA5}">
                      <a16:colId xmlns:a16="http://schemas.microsoft.com/office/drawing/2014/main" val="1658855832"/>
                    </a:ext>
                  </a:extLst>
                </a:gridCol>
                <a:gridCol w="1966607">
                  <a:extLst>
                    <a:ext uri="{9D8B030D-6E8A-4147-A177-3AD203B41FA5}">
                      <a16:colId xmlns:a16="http://schemas.microsoft.com/office/drawing/2014/main" val="3804675981"/>
                    </a:ext>
                  </a:extLst>
                </a:gridCol>
                <a:gridCol w="1966607">
                  <a:extLst>
                    <a:ext uri="{9D8B030D-6E8A-4147-A177-3AD203B41FA5}">
                      <a16:colId xmlns:a16="http://schemas.microsoft.com/office/drawing/2014/main" val="2917415355"/>
                    </a:ext>
                  </a:extLst>
                </a:gridCol>
              </a:tblGrid>
              <a:tr h="1019269">
                <a:tc>
                  <a:txBody>
                    <a:bodyPr/>
                    <a:lstStyle/>
                    <a:p>
                      <a:endParaRPr lang="it-IT" sz="2700"/>
                    </a:p>
                  </a:txBody>
                  <a:tcPr marL="137739" marR="137739" marT="68869" marB="68869"/>
                </a:tc>
                <a:tc>
                  <a:txBody>
                    <a:bodyPr/>
                    <a:lstStyle/>
                    <a:p>
                      <a:r>
                        <a:rPr lang="it-IT" sz="2700"/>
                        <a:t>Enunciados p</a:t>
                      </a:r>
                      <a:r>
                        <a:rPr lang="es-ES_tradnl" sz="2700"/>
                        <a:t>úblicos</a:t>
                      </a:r>
                      <a:endParaRPr lang="it-IT" sz="2700"/>
                    </a:p>
                  </a:txBody>
                  <a:tcPr marL="137739" marR="137739" marT="68869" marB="68869"/>
                </a:tc>
                <a:tc>
                  <a:txBody>
                    <a:bodyPr/>
                    <a:lstStyle/>
                    <a:p>
                      <a:r>
                        <a:rPr lang="it-IT" sz="2700"/>
                        <a:t>Enunciados privados</a:t>
                      </a:r>
                    </a:p>
                  </a:txBody>
                  <a:tcPr marL="137739" marR="137739" marT="68869" marB="68869"/>
                </a:tc>
                <a:tc>
                  <a:txBody>
                    <a:bodyPr/>
                    <a:lstStyle/>
                    <a:p>
                      <a:r>
                        <a:rPr lang="it-IT" sz="2700"/>
                        <a:t>Estancias p</a:t>
                      </a:r>
                      <a:r>
                        <a:rPr lang="es-ES_tradnl" sz="2700"/>
                        <a:t>úblicas</a:t>
                      </a:r>
                      <a:endParaRPr lang="it-IT" sz="2700"/>
                    </a:p>
                  </a:txBody>
                  <a:tcPr marL="137739" marR="137739" marT="68869" marB="68869"/>
                </a:tc>
                <a:tc>
                  <a:txBody>
                    <a:bodyPr/>
                    <a:lstStyle/>
                    <a:p>
                      <a:r>
                        <a:rPr lang="it-IT" sz="2700"/>
                        <a:t>Estancias privadas</a:t>
                      </a:r>
                    </a:p>
                  </a:txBody>
                  <a:tcPr marL="137739" marR="137739" marT="68869" marB="68869"/>
                </a:tc>
                <a:extLst>
                  <a:ext uri="{0D108BD9-81ED-4DB2-BD59-A6C34878D82A}">
                    <a16:rowId xmlns:a16="http://schemas.microsoft.com/office/drawing/2014/main" val="3131164511"/>
                  </a:ext>
                </a:extLst>
              </a:tr>
              <a:tr h="60605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700"/>
                        <a:t>Di</a:t>
                      </a:r>
                      <a:r>
                        <a:rPr lang="es-ES_tradnl" sz="2700"/>
                        <a:t>álogos</a:t>
                      </a:r>
                      <a:endParaRPr lang="it-IT" sz="2700"/>
                    </a:p>
                  </a:txBody>
                  <a:tcPr marL="137739" marR="137739" marT="68869" marB="6886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700"/>
                        <a:t>5</a:t>
                      </a:r>
                    </a:p>
                  </a:txBody>
                  <a:tcPr marL="137739" marR="137739" marT="68869" marB="6886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700"/>
                        <a:t>5</a:t>
                      </a:r>
                    </a:p>
                  </a:txBody>
                  <a:tcPr marL="137739" marR="137739" marT="68869" marB="6886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700"/>
                        <a:t>5</a:t>
                      </a:r>
                    </a:p>
                  </a:txBody>
                  <a:tcPr marL="137739" marR="137739" marT="68869" marB="6886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700"/>
                        <a:t>1</a:t>
                      </a:r>
                    </a:p>
                  </a:txBody>
                  <a:tcPr marL="137739" marR="137739" marT="68869" marB="68869"/>
                </a:tc>
                <a:extLst>
                  <a:ext uri="{0D108BD9-81ED-4DB2-BD59-A6C34878D82A}">
                    <a16:rowId xmlns:a16="http://schemas.microsoft.com/office/drawing/2014/main" val="660776491"/>
                  </a:ext>
                </a:extLst>
              </a:tr>
              <a:tr h="60605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700"/>
                        <a:t>Mon</a:t>
                      </a:r>
                      <a:r>
                        <a:rPr lang="es-ES_tradnl" sz="2700"/>
                        <a:t>ólogos</a:t>
                      </a:r>
                      <a:endParaRPr lang="it-IT" sz="2700"/>
                    </a:p>
                  </a:txBody>
                  <a:tcPr marL="137739" marR="137739" marT="68869" marB="6886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700"/>
                        <a:t>6</a:t>
                      </a:r>
                    </a:p>
                  </a:txBody>
                  <a:tcPr marL="137739" marR="137739" marT="68869" marB="6886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700"/>
                        <a:t>8</a:t>
                      </a:r>
                    </a:p>
                  </a:txBody>
                  <a:tcPr marL="137739" marR="137739" marT="68869" marB="6886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700"/>
                        <a:t>5</a:t>
                      </a:r>
                    </a:p>
                  </a:txBody>
                  <a:tcPr marL="137739" marR="137739" marT="68869" marB="6886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700"/>
                        <a:t>8</a:t>
                      </a:r>
                    </a:p>
                  </a:txBody>
                  <a:tcPr marL="137739" marR="137739" marT="68869" marB="68869"/>
                </a:tc>
                <a:extLst>
                  <a:ext uri="{0D108BD9-81ED-4DB2-BD59-A6C34878D82A}">
                    <a16:rowId xmlns:a16="http://schemas.microsoft.com/office/drawing/2014/main" val="3883390781"/>
                  </a:ext>
                </a:extLst>
              </a:tr>
              <a:tr h="606052">
                <a:tc>
                  <a:txBody>
                    <a:bodyPr/>
                    <a:lstStyle/>
                    <a:p>
                      <a:r>
                        <a:rPr lang="it-IT" sz="2700"/>
                        <a:t>Conversaciones</a:t>
                      </a:r>
                    </a:p>
                  </a:txBody>
                  <a:tcPr marL="137739" marR="137739" marT="68869" marB="6886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700"/>
                        <a:t>8</a:t>
                      </a:r>
                    </a:p>
                  </a:txBody>
                  <a:tcPr marL="137739" marR="137739" marT="68869" marB="6886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700"/>
                        <a:t>2</a:t>
                      </a:r>
                    </a:p>
                  </a:txBody>
                  <a:tcPr marL="137739" marR="137739" marT="68869" marB="6886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700"/>
                        <a:t>6</a:t>
                      </a:r>
                    </a:p>
                  </a:txBody>
                  <a:tcPr marL="137739" marR="137739" marT="68869" marB="6886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700"/>
                        <a:t>5</a:t>
                      </a:r>
                    </a:p>
                  </a:txBody>
                  <a:tcPr marL="137739" marR="137739" marT="68869" marB="68869"/>
                </a:tc>
                <a:extLst>
                  <a:ext uri="{0D108BD9-81ED-4DB2-BD59-A6C34878D82A}">
                    <a16:rowId xmlns:a16="http://schemas.microsoft.com/office/drawing/2014/main" val="154340569"/>
                  </a:ext>
                </a:extLst>
              </a:tr>
              <a:tr h="606052">
                <a:tc>
                  <a:txBody>
                    <a:bodyPr/>
                    <a:lstStyle/>
                    <a:p>
                      <a:r>
                        <a:rPr lang="it-IT" sz="2700"/>
                        <a:t>Total</a:t>
                      </a:r>
                    </a:p>
                  </a:txBody>
                  <a:tcPr marL="137739" marR="137739" marT="68869" marB="6886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700"/>
                        <a:t>19</a:t>
                      </a:r>
                    </a:p>
                  </a:txBody>
                  <a:tcPr marL="137739" marR="137739" marT="68869" marB="6886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700"/>
                        <a:t>15</a:t>
                      </a:r>
                    </a:p>
                  </a:txBody>
                  <a:tcPr marL="137739" marR="137739" marT="68869" marB="6886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700"/>
                        <a:t>16</a:t>
                      </a:r>
                    </a:p>
                  </a:txBody>
                  <a:tcPr marL="137739" marR="137739" marT="68869" marB="6886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700"/>
                        <a:t>14</a:t>
                      </a:r>
                    </a:p>
                  </a:txBody>
                  <a:tcPr marL="137739" marR="137739" marT="68869" marB="68869"/>
                </a:tc>
                <a:extLst>
                  <a:ext uri="{0D108BD9-81ED-4DB2-BD59-A6C34878D82A}">
                    <a16:rowId xmlns:a16="http://schemas.microsoft.com/office/drawing/2014/main" val="8047101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549180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7156117-7D7A-4B4E-BF7B-D89551EB4A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graphicFrame>
        <p:nvGraphicFramePr>
          <p:cNvPr id="12" name="Segnaposto contenuto 11">
            <a:extLst>
              <a:ext uri="{FF2B5EF4-FFF2-40B4-BE49-F238E27FC236}">
                <a16:creationId xmlns:a16="http://schemas.microsoft.com/office/drawing/2014/main" id="{E87D3ED7-9D11-4FF5-B759-9C6E83D41B0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46603173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346828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0" name="Rectangle 39">
            <a:extLst>
              <a:ext uri="{FF2B5EF4-FFF2-40B4-BE49-F238E27FC236}">
                <a16:creationId xmlns:a16="http://schemas.microsoft.com/office/drawing/2014/main" id="{76EFD3D9-44F0-4267-BCC1-1613E79D82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Freeform 6">
            <a:extLst>
              <a:ext uri="{FF2B5EF4-FFF2-40B4-BE49-F238E27FC236}">
                <a16:creationId xmlns:a16="http://schemas.microsoft.com/office/drawing/2014/main" id="{A779A851-95D6-41AF-937A-B0E4B7F6FA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142164" y="900814"/>
            <a:ext cx="759618" cy="5710965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4" name="Freeform 7">
            <a:extLst>
              <a:ext uri="{FF2B5EF4-FFF2-40B4-BE49-F238E27FC236}">
                <a16:creationId xmlns:a16="http://schemas.microsoft.com/office/drawing/2014/main" id="{953FB2E7-B6CB-429C-81EB-D9516D6D5C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144437" y="633165"/>
            <a:ext cx="482654" cy="5521414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6" name="Freeform: Shape 45">
            <a:extLst>
              <a:ext uri="{FF2B5EF4-FFF2-40B4-BE49-F238E27FC236}">
                <a16:creationId xmlns:a16="http://schemas.microsoft.com/office/drawing/2014/main" id="{2EC40DB1-B719-4A13-9A4D-0966B4B278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4621" y="636723"/>
            <a:ext cx="4000062" cy="5257799"/>
          </a:xfrm>
          <a:custGeom>
            <a:avLst/>
            <a:gdLst>
              <a:gd name="connsiteX0" fmla="*/ 0 w 4634682"/>
              <a:gd name="connsiteY0" fmla="*/ 0 h 5257799"/>
              <a:gd name="connsiteX1" fmla="*/ 4634682 w 4634682"/>
              <a:gd name="connsiteY1" fmla="*/ 0 h 5257799"/>
              <a:gd name="connsiteX2" fmla="*/ 4634682 w 4634682"/>
              <a:gd name="connsiteY2" fmla="*/ 5257799 h 5257799"/>
              <a:gd name="connsiteX3" fmla="*/ 0 w 4634682"/>
              <a:gd name="connsiteY3" fmla="*/ 5257799 h 52577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34682" h="5257799">
                <a:moveTo>
                  <a:pt x="0" y="0"/>
                </a:moveTo>
                <a:lnTo>
                  <a:pt x="4634682" y="0"/>
                </a:lnTo>
                <a:lnTo>
                  <a:pt x="4634682" y="5257799"/>
                </a:lnTo>
                <a:lnTo>
                  <a:pt x="0" y="5257799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F9F62816-803B-4346-A595-4E114836F4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4872" y="982272"/>
            <a:ext cx="3388419" cy="4560970"/>
          </a:xfrm>
        </p:spPr>
        <p:txBody>
          <a:bodyPr>
            <a:normAutofit/>
          </a:bodyPr>
          <a:lstStyle/>
          <a:p>
            <a:r>
              <a:rPr lang="es-ES_tradnl" sz="4000">
                <a:solidFill>
                  <a:srgbClr val="FFFFFF"/>
                </a:solidFill>
              </a:rPr>
              <a:t>Introducción</a:t>
            </a:r>
            <a:endParaRPr lang="it-IT" sz="4000">
              <a:solidFill>
                <a:srgbClr val="FFFFFF"/>
              </a:solidFill>
            </a:endParaRPr>
          </a:p>
        </p:txBody>
      </p:sp>
      <p:sp>
        <p:nvSpPr>
          <p:cNvPr id="48" name="Rectangle 8">
            <a:extLst>
              <a:ext uri="{FF2B5EF4-FFF2-40B4-BE49-F238E27FC236}">
                <a16:creationId xmlns:a16="http://schemas.microsoft.com/office/drawing/2014/main" id="{82211336-CFF3-412D-868A-6679C1004C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901782" y="1352302"/>
            <a:ext cx="6655597" cy="525164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5877708-0188-4A76-9816-04334345CE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21862" y="1719618"/>
            <a:ext cx="5948831" cy="4334629"/>
          </a:xfrm>
        </p:spPr>
        <p:txBody>
          <a:bodyPr anchor="ctr">
            <a:normAutofit/>
          </a:bodyPr>
          <a:lstStyle/>
          <a:p>
            <a:pPr marL="0" indent="0" algn="just">
              <a:buNone/>
            </a:pPr>
            <a:r>
              <a:rPr lang="it-IT" sz="2400" dirty="0">
                <a:solidFill>
                  <a:srgbClr val="FEFFFF"/>
                </a:solidFill>
              </a:rPr>
              <a:t>Un </a:t>
            </a:r>
            <a:r>
              <a:rPr lang="it-IT" sz="2400" dirty="0" err="1">
                <a:solidFill>
                  <a:srgbClr val="FEFFFF"/>
                </a:solidFill>
              </a:rPr>
              <a:t>enunciado</a:t>
            </a:r>
            <a:r>
              <a:rPr lang="it-IT" sz="2400" dirty="0">
                <a:solidFill>
                  <a:srgbClr val="FEFFFF"/>
                </a:solidFill>
              </a:rPr>
              <a:t> </a:t>
            </a:r>
            <a:r>
              <a:rPr lang="it-IT" sz="2400" dirty="0" err="1">
                <a:solidFill>
                  <a:srgbClr val="FEFFFF"/>
                </a:solidFill>
              </a:rPr>
              <a:t>simple</a:t>
            </a:r>
            <a:r>
              <a:rPr lang="it-IT" sz="2400" dirty="0">
                <a:solidFill>
                  <a:srgbClr val="FEFFFF"/>
                </a:solidFill>
              </a:rPr>
              <a:t> es un elemento m</a:t>
            </a:r>
            <a:r>
              <a:rPr lang="es-ES_tradnl" sz="2400" dirty="0">
                <a:solidFill>
                  <a:srgbClr val="FEFFFF"/>
                </a:solidFill>
              </a:rPr>
              <a:t>ínimo indispensable que tiene un solo grupo tonal, es decir una sola forma</a:t>
            </a:r>
            <a:r>
              <a:rPr lang="it-IT" sz="2400" dirty="0">
                <a:solidFill>
                  <a:srgbClr val="FEFFFF"/>
                </a:solidFill>
              </a:rPr>
              <a:t> </a:t>
            </a:r>
            <a:r>
              <a:rPr lang="it-IT" sz="2400" dirty="0" err="1">
                <a:solidFill>
                  <a:srgbClr val="FEFFFF"/>
                </a:solidFill>
              </a:rPr>
              <a:t>pros</a:t>
            </a:r>
            <a:r>
              <a:rPr lang="es-ES_tradnl" sz="2400" dirty="0">
                <a:solidFill>
                  <a:srgbClr val="FEFFFF"/>
                </a:solidFill>
              </a:rPr>
              <a:t>ódica reconoscible y una fuerza ílocutiva, una voluntad de decir algo. Los enunciados pueden tener más unidades prosódicas, en particular, en este trabajo vamos a analizar el PAR</a:t>
            </a:r>
            <a:endParaRPr lang="it-IT" sz="2400" dirty="0">
              <a:solidFill>
                <a:srgbClr val="FE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69252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7">
            <a:extLst>
              <a:ext uri="{FF2B5EF4-FFF2-40B4-BE49-F238E27FC236}">
                <a16:creationId xmlns:a16="http://schemas.microsoft.com/office/drawing/2014/main" id="{389575E1-3389-451A-A5F7-27854C25C5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4293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9">
            <a:extLst>
              <a:ext uri="{FF2B5EF4-FFF2-40B4-BE49-F238E27FC236}">
                <a16:creationId xmlns:a16="http://schemas.microsoft.com/office/drawing/2014/main" id="{A53CCC5C-D88E-40FB-B30B-23DCDBD01D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4"/>
            <a:ext cx="4167268" cy="685800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50D2DC01-5C59-4D31-8F38-7499E8B42F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591344"/>
            <a:ext cx="3200400" cy="5585619"/>
          </a:xfrm>
        </p:spPr>
        <p:txBody>
          <a:bodyPr>
            <a:normAutofit/>
          </a:bodyPr>
          <a:lstStyle/>
          <a:p>
            <a:r>
              <a:rPr lang="it-IT">
                <a:solidFill>
                  <a:srgbClr val="FFFFFF"/>
                </a:solidFill>
              </a:rPr>
              <a:t>Ejemplos de PAR con adverbios</a:t>
            </a:r>
          </a:p>
        </p:txBody>
      </p:sp>
      <p:sp>
        <p:nvSpPr>
          <p:cNvPr id="18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742AEE4-0E7C-4627-B0C1-F5FF00890D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pPr algn="just"/>
            <a:r>
              <a:rPr lang="es-ES" dirty="0"/>
              <a:t>&lt; Primero [/1] primero /</a:t>
            </a:r>
            <a:r>
              <a:rPr lang="es-ES" baseline="30000" dirty="0"/>
              <a:t>TOP</a:t>
            </a:r>
            <a:r>
              <a:rPr lang="es-ES" dirty="0"/>
              <a:t> no se entiende &gt; muy bien /</a:t>
            </a:r>
            <a:r>
              <a:rPr lang="es-ES" baseline="30000" dirty="0"/>
              <a:t>i-COM</a:t>
            </a:r>
            <a:r>
              <a:rPr lang="es-ES" dirty="0"/>
              <a:t> </a:t>
            </a:r>
            <a:r>
              <a:rPr lang="es-ES" b="1" dirty="0"/>
              <a:t>exactamente</a:t>
            </a:r>
            <a:r>
              <a:rPr lang="es-ES" dirty="0"/>
              <a:t> /</a:t>
            </a:r>
            <a:r>
              <a:rPr lang="es-ES" baseline="30000" dirty="0"/>
              <a:t>PAR</a:t>
            </a:r>
            <a:r>
              <a:rPr lang="es-ES" dirty="0"/>
              <a:t> qué hace un psicoterapeuta //</a:t>
            </a:r>
            <a:r>
              <a:rPr lang="es-ES" baseline="30000" dirty="0"/>
              <a:t>COM</a:t>
            </a:r>
            <a:r>
              <a:rPr lang="es-ES" dirty="0"/>
              <a:t> </a:t>
            </a:r>
          </a:p>
          <a:p>
            <a:pPr algn="just"/>
            <a:r>
              <a:rPr lang="es-ES" dirty="0"/>
              <a:t>Entonces /</a:t>
            </a:r>
            <a:r>
              <a:rPr lang="es-ES" baseline="30000" dirty="0"/>
              <a:t>DCT</a:t>
            </a:r>
            <a:r>
              <a:rPr lang="es-ES" dirty="0"/>
              <a:t> se considera /</a:t>
            </a:r>
            <a:r>
              <a:rPr lang="es-ES" baseline="30000" dirty="0"/>
              <a:t>i-COB</a:t>
            </a:r>
            <a:r>
              <a:rPr lang="es-ES" dirty="0"/>
              <a:t> </a:t>
            </a:r>
            <a:r>
              <a:rPr lang="es-ES" b="1" dirty="0"/>
              <a:t>err</a:t>
            </a:r>
            <a:r>
              <a:rPr lang="es-ES_tradnl" b="1" dirty="0"/>
              <a:t>óneamente</a:t>
            </a:r>
            <a:r>
              <a:rPr lang="es-ES" b="1" dirty="0"/>
              <a:t> </a:t>
            </a:r>
            <a:r>
              <a:rPr lang="es-ES" dirty="0"/>
              <a:t>/</a:t>
            </a:r>
            <a:r>
              <a:rPr lang="es-ES" baseline="30000" dirty="0"/>
              <a:t>PAR</a:t>
            </a:r>
            <a:r>
              <a:rPr lang="es-ES" dirty="0"/>
              <a:t> que es para cuestiones leves /</a:t>
            </a:r>
            <a:r>
              <a:rPr lang="es-ES" baseline="30000" dirty="0"/>
              <a:t>COB</a:t>
            </a:r>
            <a:r>
              <a:rPr lang="es-ES" dirty="0"/>
              <a:t> que es para [/1] acompa</a:t>
            </a:r>
            <a:r>
              <a:rPr lang="es-ES_tradnl" dirty="0"/>
              <a:t>ñar </a:t>
            </a:r>
            <a:r>
              <a:rPr lang="es-ES" dirty="0"/>
              <a:t>/</a:t>
            </a:r>
            <a:r>
              <a:rPr lang="es-ES" baseline="30000" dirty="0"/>
              <a:t>COB</a:t>
            </a:r>
            <a:r>
              <a:rPr lang="es-ES" dirty="0"/>
              <a:t> para eh + /</a:t>
            </a:r>
            <a:r>
              <a:rPr lang="es-ES" baseline="30000" dirty="0"/>
              <a:t>EMP</a:t>
            </a:r>
          </a:p>
          <a:p>
            <a:pPr algn="just"/>
            <a:r>
              <a:rPr lang="it-IT" dirty="0"/>
              <a:t>Que al </a:t>
            </a:r>
            <a:r>
              <a:rPr lang="it-IT" dirty="0" err="1"/>
              <a:t>final</a:t>
            </a:r>
            <a:r>
              <a:rPr lang="it-IT" dirty="0"/>
              <a:t> </a:t>
            </a:r>
            <a:r>
              <a:rPr lang="es-ES" dirty="0"/>
              <a:t>/</a:t>
            </a:r>
            <a:r>
              <a:rPr lang="es-ES" baseline="30000" dirty="0"/>
              <a:t>TOP </a:t>
            </a:r>
            <a:r>
              <a:rPr lang="es-ES" b="1" dirty="0"/>
              <a:t>desgraciadamente</a:t>
            </a:r>
            <a:r>
              <a:rPr lang="es-ES" dirty="0"/>
              <a:t> /</a:t>
            </a:r>
            <a:r>
              <a:rPr lang="es-ES" baseline="30000" dirty="0"/>
              <a:t>PAR</a:t>
            </a:r>
            <a:r>
              <a:rPr lang="es-ES" dirty="0"/>
              <a:t> la psicoterap</a:t>
            </a:r>
            <a:r>
              <a:rPr lang="es-ES_tradnl" dirty="0"/>
              <a:t>í</a:t>
            </a:r>
            <a:r>
              <a:rPr lang="es-ES" dirty="0"/>
              <a:t>a se convierte en un producto /</a:t>
            </a:r>
            <a:r>
              <a:rPr lang="es-ES" baseline="30000" dirty="0"/>
              <a:t>SCA</a:t>
            </a:r>
            <a:r>
              <a:rPr lang="es-ES" dirty="0"/>
              <a:t> para gente con recursos econ</a:t>
            </a:r>
            <a:r>
              <a:rPr lang="es-ES_tradnl" dirty="0"/>
              <a:t>ómicos</a:t>
            </a:r>
            <a:r>
              <a:rPr lang="es-ES" dirty="0"/>
              <a:t> //</a:t>
            </a:r>
            <a:r>
              <a:rPr lang="es-ES" baseline="30000" dirty="0"/>
              <a:t>COM</a:t>
            </a:r>
            <a:r>
              <a:rPr lang="es-ES" dirty="0"/>
              <a:t> </a:t>
            </a:r>
          </a:p>
          <a:p>
            <a:pPr marL="0" indent="0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3650115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7">
            <a:extLst>
              <a:ext uri="{FF2B5EF4-FFF2-40B4-BE49-F238E27FC236}">
                <a16:creationId xmlns:a16="http://schemas.microsoft.com/office/drawing/2014/main" id="{C2F4CBFA-B385-4B16-B63B-29D40EBF73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5" name="Group 9">
            <a:extLst>
              <a:ext uri="{FF2B5EF4-FFF2-40B4-BE49-F238E27FC236}">
                <a16:creationId xmlns:a16="http://schemas.microsoft.com/office/drawing/2014/main" id="{F698CE04-5039-4B4D-B676-5DDF9467EA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513372" y="563918"/>
            <a:ext cx="4163968" cy="5978614"/>
            <a:chOff x="7513372" y="803186"/>
            <a:chExt cx="4163968" cy="5978614"/>
          </a:xfrm>
        </p:grpSpPr>
        <p:sp>
          <p:nvSpPr>
            <p:cNvPr id="11" name="Freeform 6">
              <a:extLst>
                <a:ext uri="{FF2B5EF4-FFF2-40B4-BE49-F238E27FC236}">
                  <a16:creationId xmlns:a16="http://schemas.microsoft.com/office/drawing/2014/main" id="{A5B7FFC8-6FAA-4120-AC51-F1C9C825A0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89586" y="1070835"/>
              <a:ext cx="687754" cy="5710965"/>
            </a:xfrm>
            <a:custGeom>
              <a:avLst/>
              <a:gdLst>
                <a:gd name="T0" fmla="*/ 414 w 414"/>
                <a:gd name="T1" fmla="*/ 2447 h 2447"/>
                <a:gd name="T2" fmla="*/ 0 w 414"/>
                <a:gd name="T3" fmla="*/ 2247 h 2447"/>
                <a:gd name="T4" fmla="*/ 0 w 414"/>
                <a:gd name="T5" fmla="*/ 0 h 2447"/>
                <a:gd name="T6" fmla="*/ 414 w 414"/>
                <a:gd name="T7" fmla="*/ 200 h 2447"/>
                <a:gd name="T8" fmla="*/ 414 w 414"/>
                <a:gd name="T9" fmla="*/ 2447 h 24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4" h="2447">
                  <a:moveTo>
                    <a:pt x="414" y="2447"/>
                  </a:moveTo>
                  <a:lnTo>
                    <a:pt x="0" y="2247"/>
                  </a:lnTo>
                  <a:lnTo>
                    <a:pt x="0" y="0"/>
                  </a:lnTo>
                  <a:lnTo>
                    <a:pt x="414" y="200"/>
                  </a:lnTo>
                  <a:lnTo>
                    <a:pt x="414" y="244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7">
              <a:extLst>
                <a:ext uri="{FF2B5EF4-FFF2-40B4-BE49-F238E27FC236}">
                  <a16:creationId xmlns:a16="http://schemas.microsoft.com/office/drawing/2014/main" id="{FF5B224B-4446-4B75-8B12-7FAFA8ED83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88949" y="803186"/>
              <a:ext cx="409371" cy="5521414"/>
            </a:xfrm>
            <a:custGeom>
              <a:avLst/>
              <a:gdLst>
                <a:gd name="T0" fmla="*/ 209 w 209"/>
                <a:gd name="T1" fmla="*/ 2246 h 2358"/>
                <a:gd name="T2" fmla="*/ 0 w 209"/>
                <a:gd name="T3" fmla="*/ 2358 h 2358"/>
                <a:gd name="T4" fmla="*/ 0 w 209"/>
                <a:gd name="T5" fmla="*/ 111 h 2358"/>
                <a:gd name="T6" fmla="*/ 209 w 209"/>
                <a:gd name="T7" fmla="*/ 0 h 2358"/>
                <a:gd name="T8" fmla="*/ 209 w 209"/>
                <a:gd name="T9" fmla="*/ 2246 h 23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9" h="2358">
                  <a:moveTo>
                    <a:pt x="209" y="2246"/>
                  </a:moveTo>
                  <a:lnTo>
                    <a:pt x="0" y="2358"/>
                  </a:lnTo>
                  <a:lnTo>
                    <a:pt x="0" y="111"/>
                  </a:lnTo>
                  <a:lnTo>
                    <a:pt x="209" y="0"/>
                  </a:lnTo>
                  <a:lnTo>
                    <a:pt x="209" y="2246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Rectangle 8">
              <a:extLst>
                <a:ext uri="{FF2B5EF4-FFF2-40B4-BE49-F238E27FC236}">
                  <a16:creationId xmlns:a16="http://schemas.microsoft.com/office/drawing/2014/main" id="{C807611F-497E-428E-9B8B-0192C78970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513372" y="804101"/>
              <a:ext cx="3880238" cy="525164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olo 1">
            <a:extLst>
              <a:ext uri="{FF2B5EF4-FFF2-40B4-BE49-F238E27FC236}">
                <a16:creationId xmlns:a16="http://schemas.microsoft.com/office/drawing/2014/main" id="{99A0073A-D623-4D72-A1A1-AF37427EF2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35106" y="1132517"/>
            <a:ext cx="3246509" cy="4367531"/>
          </a:xfrm>
        </p:spPr>
        <p:txBody>
          <a:bodyPr>
            <a:normAutofit/>
          </a:bodyPr>
          <a:lstStyle/>
          <a:p>
            <a:r>
              <a:rPr lang="it-IT">
                <a:solidFill>
                  <a:srgbClr val="FFFFFF"/>
                </a:solidFill>
              </a:rPr>
              <a:t>La funci</a:t>
            </a:r>
            <a:r>
              <a:rPr lang="es-ES_tradnl">
                <a:solidFill>
                  <a:srgbClr val="FFFFFF"/>
                </a:solidFill>
              </a:rPr>
              <a:t>ón temporal</a:t>
            </a:r>
            <a:endParaRPr lang="it-IT">
              <a:solidFill>
                <a:srgbClr val="FFFFFF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0F87EB6-CE70-4E56-8FE0-A0A4B73493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32519"/>
            <a:ext cx="6300975" cy="4367530"/>
          </a:xfrm>
        </p:spPr>
        <p:txBody>
          <a:bodyPr anchor="ctr">
            <a:normAutofit/>
          </a:bodyPr>
          <a:lstStyle/>
          <a:p>
            <a:pPr marL="0" indent="0" algn="just">
              <a:buNone/>
            </a:pPr>
            <a:r>
              <a:rPr lang="it-IT" sz="2400" dirty="0"/>
              <a:t>El </a:t>
            </a:r>
            <a:r>
              <a:rPr lang="it-IT" sz="2400" dirty="0" err="1"/>
              <a:t>parentético</a:t>
            </a:r>
            <a:r>
              <a:rPr lang="it-IT" sz="2400" dirty="0"/>
              <a:t> </a:t>
            </a:r>
            <a:r>
              <a:rPr lang="it-IT" sz="2400" dirty="0" err="1"/>
              <a:t>puede</a:t>
            </a:r>
            <a:r>
              <a:rPr lang="it-IT" sz="2400" dirty="0"/>
              <a:t> tener una </a:t>
            </a:r>
            <a:r>
              <a:rPr lang="it-IT" sz="2400" dirty="0" err="1"/>
              <a:t>funci</a:t>
            </a:r>
            <a:r>
              <a:rPr lang="es-ES_tradnl" sz="2400" dirty="0"/>
              <a:t>ón temporal. </a:t>
            </a:r>
            <a:r>
              <a:rPr lang="es-ES" sz="2400" dirty="0"/>
              <a:t>Las oraciones temporales señalan el tiempo en el que se realiza la acción que indica la oración principal. Para conectar la frase subordinada con la frase principal hay varios nexos o conectores:</a:t>
            </a:r>
            <a:r>
              <a:rPr lang="es-ES_tradnl" sz="2400" dirty="0"/>
              <a:t> «c</a:t>
            </a:r>
            <a:r>
              <a:rPr lang="es-ES" sz="2400" dirty="0"/>
              <a:t>uando</a:t>
            </a:r>
            <a:r>
              <a:rPr lang="es-ES_tradnl" sz="2400" dirty="0"/>
              <a:t>»</a:t>
            </a:r>
            <a:r>
              <a:rPr lang="es-ES" sz="2400" dirty="0"/>
              <a:t> es el nexo más usado.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24413793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7">
            <a:extLst>
              <a:ext uri="{FF2B5EF4-FFF2-40B4-BE49-F238E27FC236}">
                <a16:creationId xmlns:a16="http://schemas.microsoft.com/office/drawing/2014/main" id="{B775CD93-9DF2-48CB-9F57-1BCA9A46C7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6344" y="448055"/>
            <a:ext cx="3414370" cy="3801257"/>
          </a:xfrm>
          <a:prstGeom prst="rect">
            <a:avLst/>
          </a:prstGeom>
          <a:solidFill>
            <a:srgbClr val="595959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CB3295AE-B2D1-4193-9BF3-111EEB92FE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" y="731519"/>
            <a:ext cx="2845191" cy="3237579"/>
          </a:xfrm>
        </p:spPr>
        <p:txBody>
          <a:bodyPr>
            <a:normAutofit/>
          </a:bodyPr>
          <a:lstStyle/>
          <a:p>
            <a:r>
              <a:rPr lang="it-IT" sz="3800">
                <a:solidFill>
                  <a:srgbClr val="FFFFFF"/>
                </a:solidFill>
              </a:rPr>
              <a:t>Ejemplos de PAR con </a:t>
            </a:r>
            <a:r>
              <a:rPr lang="es-ES_tradnl" sz="3800">
                <a:solidFill>
                  <a:srgbClr val="FFFFFF"/>
                </a:solidFill>
              </a:rPr>
              <a:t>«c</a:t>
            </a:r>
            <a:r>
              <a:rPr lang="es-ES" sz="3800">
                <a:solidFill>
                  <a:srgbClr val="FFFFFF"/>
                </a:solidFill>
              </a:rPr>
              <a:t>uando</a:t>
            </a:r>
            <a:r>
              <a:rPr lang="es-ES_tradnl" sz="3800">
                <a:solidFill>
                  <a:srgbClr val="FFFFFF"/>
                </a:solidFill>
              </a:rPr>
              <a:t>»</a:t>
            </a:r>
            <a:r>
              <a:rPr lang="es-ES" sz="3800">
                <a:solidFill>
                  <a:srgbClr val="FFFFFF"/>
                </a:solidFill>
              </a:rPr>
              <a:t> </a:t>
            </a:r>
            <a:r>
              <a:rPr lang="it-IT" sz="3800">
                <a:solidFill>
                  <a:srgbClr val="FFFFFF"/>
                </a:solidFill>
              </a:rPr>
              <a:t> </a:t>
            </a:r>
          </a:p>
        </p:txBody>
      </p:sp>
      <p:sp>
        <p:nvSpPr>
          <p:cNvPr id="15" name="Rectangle 9">
            <a:extLst>
              <a:ext uri="{FF2B5EF4-FFF2-40B4-BE49-F238E27FC236}">
                <a16:creationId xmlns:a16="http://schemas.microsoft.com/office/drawing/2014/main" id="{6166C6D1-23AC-49C4-BA07-238E4E9F8C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6343" y="4419227"/>
            <a:ext cx="3414369" cy="1979852"/>
          </a:xfrm>
          <a:prstGeom prst="rect">
            <a:avLst/>
          </a:prstGeom>
          <a:solidFill>
            <a:schemeClr val="accent1">
              <a:alpha val="95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6" name="Rectangle 11">
            <a:extLst>
              <a:ext uri="{FF2B5EF4-FFF2-40B4-BE49-F238E27FC236}">
                <a16:creationId xmlns:a16="http://schemas.microsoft.com/office/drawing/2014/main" id="{1C091803-41C2-48E0-9228-5148460C74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4603" y="448055"/>
            <a:ext cx="7688475" cy="5952745"/>
          </a:xfrm>
          <a:prstGeom prst="rect">
            <a:avLst/>
          </a:prstGeom>
          <a:solidFill>
            <a:schemeClr val="tx1">
              <a:lumMod val="50000"/>
              <a:lumOff val="5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6E36629-0EEB-42D9-87C3-10510C0970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79709" y="686862"/>
            <a:ext cx="7037591" cy="5475129"/>
          </a:xfrm>
        </p:spPr>
        <p:txBody>
          <a:bodyPr anchor="ctr">
            <a:normAutofit/>
          </a:bodyPr>
          <a:lstStyle/>
          <a:p>
            <a:pPr algn="just"/>
            <a:r>
              <a:rPr lang="es-ES" sz="2600" dirty="0"/>
              <a:t>&lt; Estuvimos con los ni</a:t>
            </a:r>
            <a:r>
              <a:rPr lang="es-ES_tradnl" sz="2600" dirty="0"/>
              <a:t>ños &gt; </a:t>
            </a:r>
            <a:r>
              <a:rPr lang="es-ES" sz="2600" dirty="0"/>
              <a:t>/</a:t>
            </a:r>
            <a:r>
              <a:rPr lang="es-ES" sz="2600" baseline="30000" dirty="0"/>
              <a:t>COB</a:t>
            </a:r>
            <a:r>
              <a:rPr lang="es-ES" sz="2600" dirty="0"/>
              <a:t> en semana santa /</a:t>
            </a:r>
            <a:r>
              <a:rPr lang="es-ES" sz="2600" baseline="30000" dirty="0"/>
              <a:t>COB</a:t>
            </a:r>
            <a:r>
              <a:rPr lang="es-ES" sz="2600" dirty="0"/>
              <a:t> </a:t>
            </a:r>
            <a:r>
              <a:rPr lang="es-ES" sz="2600" b="1" dirty="0"/>
              <a:t>cuando no ten</a:t>
            </a:r>
            <a:r>
              <a:rPr lang="es-ES_tradnl" sz="2600" b="1" dirty="0"/>
              <a:t>íamos la casa</a:t>
            </a:r>
            <a:r>
              <a:rPr lang="es-ES" sz="2600" b="1" dirty="0"/>
              <a:t> </a:t>
            </a:r>
            <a:r>
              <a:rPr lang="es-ES" sz="2600" dirty="0"/>
              <a:t>/</a:t>
            </a:r>
            <a:r>
              <a:rPr lang="es-ES" sz="2600" baseline="30000" dirty="0"/>
              <a:t>PAR</a:t>
            </a:r>
            <a:r>
              <a:rPr lang="es-ES" sz="2600" dirty="0"/>
              <a:t> en [/1] en Lanzarote //</a:t>
            </a:r>
            <a:r>
              <a:rPr lang="es-ES" sz="2600" baseline="30000" dirty="0"/>
              <a:t>COM</a:t>
            </a:r>
            <a:r>
              <a:rPr lang="es-ES" sz="2600" dirty="0"/>
              <a:t> </a:t>
            </a:r>
          </a:p>
          <a:p>
            <a:pPr algn="just"/>
            <a:r>
              <a:rPr lang="it-IT" sz="2600" dirty="0"/>
              <a:t>Pero </a:t>
            </a:r>
            <a:r>
              <a:rPr lang="es-ES" sz="2600" dirty="0"/>
              <a:t>/</a:t>
            </a:r>
            <a:r>
              <a:rPr lang="es-ES" sz="2600" baseline="30000" dirty="0"/>
              <a:t>INP</a:t>
            </a:r>
            <a:r>
              <a:rPr lang="es-ES" sz="2600" dirty="0"/>
              <a:t> yo recuerdo /</a:t>
            </a:r>
            <a:r>
              <a:rPr lang="es-ES" sz="2600" baseline="30000" dirty="0"/>
              <a:t>i-COM</a:t>
            </a:r>
            <a:r>
              <a:rPr lang="es-ES" sz="2600" dirty="0"/>
              <a:t> </a:t>
            </a:r>
            <a:r>
              <a:rPr lang="es-ES" sz="2600" b="1" dirty="0"/>
              <a:t>por lo menos cuando </a:t>
            </a:r>
            <a:r>
              <a:rPr lang="it-IT" sz="2600" b="1" dirty="0"/>
              <a:t>era ni</a:t>
            </a:r>
            <a:r>
              <a:rPr lang="es-ES_tradnl" sz="2600" b="1" dirty="0"/>
              <a:t>ñ</a:t>
            </a:r>
            <a:r>
              <a:rPr lang="it-IT" sz="2600" b="1" dirty="0"/>
              <a:t>o </a:t>
            </a:r>
            <a:r>
              <a:rPr lang="es-ES" sz="2600" dirty="0"/>
              <a:t>/</a:t>
            </a:r>
            <a:r>
              <a:rPr lang="es-ES" sz="2600" baseline="30000" dirty="0"/>
              <a:t>PAR</a:t>
            </a:r>
            <a:r>
              <a:rPr lang="es-ES" sz="2600" dirty="0"/>
              <a:t> que la gente ten</a:t>
            </a:r>
            <a:r>
              <a:rPr lang="es-ES_tradnl" sz="2600" dirty="0"/>
              <a:t>ía que hacer sus an</a:t>
            </a:r>
            <a:r>
              <a:rPr lang="es-ES" sz="2600" dirty="0"/>
              <a:t>álisis sintácticos /</a:t>
            </a:r>
            <a:r>
              <a:rPr lang="es-ES" sz="2600" baseline="30000" dirty="0"/>
              <a:t>SCA</a:t>
            </a:r>
            <a:r>
              <a:rPr lang="es-ES" sz="2600" dirty="0"/>
              <a:t> sin saber muy bien para qué serv</a:t>
            </a:r>
            <a:r>
              <a:rPr lang="es-ES_tradnl" sz="2600" dirty="0"/>
              <a:t>ían </a:t>
            </a:r>
            <a:r>
              <a:rPr lang="es-ES" sz="2600" dirty="0"/>
              <a:t>/</a:t>
            </a:r>
            <a:r>
              <a:rPr lang="es-ES" sz="2600" baseline="30000" dirty="0"/>
              <a:t>COM</a:t>
            </a:r>
            <a:r>
              <a:rPr lang="es-ES" sz="2600" dirty="0"/>
              <a:t> </a:t>
            </a:r>
          </a:p>
          <a:p>
            <a:pPr algn="just"/>
            <a:r>
              <a:rPr lang="it-IT" sz="2600" dirty="0"/>
              <a:t>Que es </a:t>
            </a:r>
            <a:r>
              <a:rPr lang="it-IT" sz="2600" dirty="0" err="1"/>
              <a:t>desde</a:t>
            </a:r>
            <a:r>
              <a:rPr lang="it-IT" sz="2600" dirty="0"/>
              <a:t> hacer un </a:t>
            </a:r>
            <a:r>
              <a:rPr lang="it-IT" sz="2600" dirty="0" err="1"/>
              <a:t>presupuesto</a:t>
            </a:r>
            <a:r>
              <a:rPr lang="it-IT" sz="2600" dirty="0"/>
              <a:t> </a:t>
            </a:r>
            <a:r>
              <a:rPr lang="es-ES_tradnl" sz="2600" dirty="0"/>
              <a:t> </a:t>
            </a:r>
            <a:r>
              <a:rPr lang="es-ES" sz="2600" dirty="0"/>
              <a:t>/</a:t>
            </a:r>
            <a:r>
              <a:rPr lang="es-ES" sz="2600" baseline="30000" dirty="0"/>
              <a:t>COB </a:t>
            </a:r>
            <a:r>
              <a:rPr lang="it-IT" sz="2600" b="1" dirty="0"/>
              <a:t> </a:t>
            </a:r>
            <a:r>
              <a:rPr lang="it-IT" sz="2600" b="1" dirty="0" err="1"/>
              <a:t>cuando</a:t>
            </a:r>
            <a:r>
              <a:rPr lang="it-IT" sz="2600" b="1" dirty="0"/>
              <a:t> te </a:t>
            </a:r>
            <a:r>
              <a:rPr lang="it-IT" sz="2600" b="1" dirty="0" err="1"/>
              <a:t>pasan</a:t>
            </a:r>
            <a:r>
              <a:rPr lang="it-IT" sz="2600" b="1" dirty="0"/>
              <a:t> un </a:t>
            </a:r>
            <a:r>
              <a:rPr lang="it-IT" sz="2600" b="1" dirty="0" err="1"/>
              <a:t>guion</a:t>
            </a:r>
            <a:r>
              <a:rPr lang="it-IT" sz="2600" b="1" dirty="0"/>
              <a:t> </a:t>
            </a:r>
            <a:r>
              <a:rPr lang="es-ES" sz="2600" dirty="0"/>
              <a:t>/</a:t>
            </a:r>
            <a:r>
              <a:rPr lang="es-ES" sz="2600" baseline="30000" dirty="0"/>
              <a:t>PAR</a:t>
            </a:r>
            <a:r>
              <a:rPr lang="es-ES" sz="2600" dirty="0"/>
              <a:t> a luego ejecutarlo //</a:t>
            </a:r>
            <a:r>
              <a:rPr lang="es-ES" sz="2600" baseline="30000" dirty="0"/>
              <a:t>COM</a:t>
            </a:r>
            <a:r>
              <a:rPr lang="es-ES" sz="2600" dirty="0"/>
              <a:t> </a:t>
            </a:r>
          </a:p>
          <a:p>
            <a:pPr marL="0" indent="0">
              <a:buNone/>
            </a:pPr>
            <a:endParaRPr lang="it-IT" sz="2600" dirty="0"/>
          </a:p>
        </p:txBody>
      </p:sp>
    </p:spTree>
    <p:extLst>
      <p:ext uri="{BB962C8B-B14F-4D97-AF65-F5344CB8AC3E}">
        <p14:creationId xmlns:p14="http://schemas.microsoft.com/office/powerpoint/2010/main" val="317256406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C799903-48D5-4A31-A1A2-541072D977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Freeform: Shape 9">
            <a:extLst>
              <a:ext uri="{FF2B5EF4-FFF2-40B4-BE49-F238E27FC236}">
                <a16:creationId xmlns:a16="http://schemas.microsoft.com/office/drawing/2014/main" id="{8EFFF109-FC58-4FD3-BE05-9775A1310F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4818889" cy="6858000"/>
          </a:xfrm>
          <a:custGeom>
            <a:avLst/>
            <a:gdLst>
              <a:gd name="connsiteX0" fmla="*/ 0 w 4818889"/>
              <a:gd name="connsiteY0" fmla="*/ 0 h 6858000"/>
              <a:gd name="connsiteX1" fmla="*/ 3605911 w 4818889"/>
              <a:gd name="connsiteY1" fmla="*/ 0 h 6858000"/>
              <a:gd name="connsiteX2" fmla="*/ 3668894 w 4818889"/>
              <a:gd name="connsiteY2" fmla="*/ 69271 h 6858000"/>
              <a:gd name="connsiteX3" fmla="*/ 4818889 w 4818889"/>
              <a:gd name="connsiteY3" fmla="*/ 3429000 h 6858000"/>
              <a:gd name="connsiteX4" fmla="*/ 3668894 w 4818889"/>
              <a:gd name="connsiteY4" fmla="*/ 6788730 h 6858000"/>
              <a:gd name="connsiteX5" fmla="*/ 3605911 w 4818889"/>
              <a:gd name="connsiteY5" fmla="*/ 6858000 h 6858000"/>
              <a:gd name="connsiteX6" fmla="*/ 0 w 4818889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8889" h="6858000">
                <a:moveTo>
                  <a:pt x="0" y="0"/>
                </a:moveTo>
                <a:lnTo>
                  <a:pt x="3605911" y="0"/>
                </a:lnTo>
                <a:lnTo>
                  <a:pt x="3668894" y="69271"/>
                </a:lnTo>
                <a:cubicBezTo>
                  <a:pt x="4379420" y="929100"/>
                  <a:pt x="4818889" y="2116944"/>
                  <a:pt x="4818889" y="3429000"/>
                </a:cubicBezTo>
                <a:cubicBezTo>
                  <a:pt x="4818889" y="4741056"/>
                  <a:pt x="4379420" y="5928900"/>
                  <a:pt x="3668894" y="6788730"/>
                </a:cubicBezTo>
                <a:lnTo>
                  <a:pt x="3605911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rgbClr val="E6E6E6"/>
            </a:solidFill>
          </a:ln>
          <a:effectLst>
            <a:outerShdw blurRad="50800" dist="38100" algn="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Freeform: Shape 11">
            <a:extLst>
              <a:ext uri="{FF2B5EF4-FFF2-40B4-BE49-F238E27FC236}">
                <a16:creationId xmlns:a16="http://schemas.microsoft.com/office/drawing/2014/main" id="{E1B96AD6-92A9-4273-A62B-96A1C3E0BA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811477" cy="6858000"/>
          </a:xfrm>
          <a:custGeom>
            <a:avLst/>
            <a:gdLst>
              <a:gd name="connsiteX0" fmla="*/ 0 w 4811477"/>
              <a:gd name="connsiteY0" fmla="*/ 0 h 6858000"/>
              <a:gd name="connsiteX1" fmla="*/ 3598499 w 4811477"/>
              <a:gd name="connsiteY1" fmla="*/ 0 h 6858000"/>
              <a:gd name="connsiteX2" fmla="*/ 3661482 w 4811477"/>
              <a:gd name="connsiteY2" fmla="*/ 69271 h 6858000"/>
              <a:gd name="connsiteX3" fmla="*/ 4811477 w 4811477"/>
              <a:gd name="connsiteY3" fmla="*/ 3429000 h 6858000"/>
              <a:gd name="connsiteX4" fmla="*/ 3661482 w 4811477"/>
              <a:gd name="connsiteY4" fmla="*/ 6788730 h 6858000"/>
              <a:gd name="connsiteX5" fmla="*/ 3598499 w 4811477"/>
              <a:gd name="connsiteY5" fmla="*/ 6858000 h 6858000"/>
              <a:gd name="connsiteX6" fmla="*/ 0 w 481147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1477" h="6858000">
                <a:moveTo>
                  <a:pt x="0" y="0"/>
                </a:moveTo>
                <a:lnTo>
                  <a:pt x="3598499" y="0"/>
                </a:lnTo>
                <a:lnTo>
                  <a:pt x="3661482" y="69271"/>
                </a:lnTo>
                <a:cubicBezTo>
                  <a:pt x="4372008" y="929100"/>
                  <a:pt x="4811477" y="2116944"/>
                  <a:pt x="4811477" y="3429000"/>
                </a:cubicBezTo>
                <a:cubicBezTo>
                  <a:pt x="4811477" y="4741056"/>
                  <a:pt x="4372008" y="5928900"/>
                  <a:pt x="3661482" y="6788730"/>
                </a:cubicBezTo>
                <a:lnTo>
                  <a:pt x="3598499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C6644359-76B7-40D9-A99F-5A3DDED805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792" y="1161288"/>
            <a:ext cx="3602736" cy="4526280"/>
          </a:xfrm>
        </p:spPr>
        <p:txBody>
          <a:bodyPr>
            <a:normAutofit/>
          </a:bodyPr>
          <a:lstStyle/>
          <a:p>
            <a:r>
              <a:rPr lang="it-IT" sz="4000" dirty="0"/>
              <a:t>La </a:t>
            </a:r>
            <a:r>
              <a:rPr lang="it-IT" sz="4000" dirty="0" err="1"/>
              <a:t>funci</a:t>
            </a:r>
            <a:r>
              <a:rPr lang="es-ES_tradnl" sz="4000" dirty="0"/>
              <a:t>ón causal</a:t>
            </a:r>
            <a:endParaRPr lang="it-IT" sz="400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63EEC44-1BA3-44ED-81FC-A644B04B2A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102049"/>
            <a:ext cx="128016" cy="65390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8F0FF05-187F-4BB9-A5FB-B9323FECB6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34149" y="932688"/>
            <a:ext cx="5916603" cy="4992624"/>
          </a:xfrm>
        </p:spPr>
        <p:txBody>
          <a:bodyPr anchor="ctr">
            <a:normAutofit fontScale="92500"/>
          </a:bodyPr>
          <a:lstStyle/>
          <a:p>
            <a:pPr marL="0" indent="0" algn="just">
              <a:buNone/>
            </a:pPr>
            <a:r>
              <a:rPr lang="it-IT" dirty="0"/>
              <a:t>El PAR </a:t>
            </a:r>
            <a:r>
              <a:rPr lang="it-IT" dirty="0" err="1"/>
              <a:t>puede</a:t>
            </a:r>
            <a:r>
              <a:rPr lang="it-IT" dirty="0"/>
              <a:t> tener una </a:t>
            </a:r>
            <a:r>
              <a:rPr lang="it-IT" dirty="0" err="1"/>
              <a:t>funci</a:t>
            </a:r>
            <a:r>
              <a:rPr lang="es-ES_tradnl" dirty="0"/>
              <a:t>ón causal.</a:t>
            </a:r>
          </a:p>
          <a:p>
            <a:pPr marL="0" indent="0" algn="just">
              <a:buNone/>
            </a:pPr>
            <a:r>
              <a:rPr lang="es-ES_tradnl" dirty="0"/>
              <a:t>Las oraciones causales </a:t>
            </a:r>
            <a:r>
              <a:rPr lang="es-ES" dirty="0"/>
              <a:t>explican el motivo o la causa de lo propuesto en la oración principal, son oraciones subordinadas, es decir, no son independientes ya que dependen sintácticamente de la oración principal y por sí mismas no expresan un sentido completo.</a:t>
            </a:r>
          </a:p>
          <a:p>
            <a:pPr marL="0" indent="0" algn="just">
              <a:buNone/>
            </a:pPr>
            <a:r>
              <a:rPr lang="es-ES" dirty="0"/>
              <a:t>Estas oraciones siempre son introducidas por un nexo causal, el cual sirve como un enlace entre la oración principal y la secundaria. El nexo más usado es </a:t>
            </a:r>
            <a:r>
              <a:rPr lang="es-ES_tradnl" dirty="0"/>
              <a:t>«</a:t>
            </a:r>
            <a:r>
              <a:rPr lang="es-ES" dirty="0"/>
              <a:t>porque</a:t>
            </a:r>
            <a:r>
              <a:rPr lang="es-ES_tradnl" dirty="0"/>
              <a:t>».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90833837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7">
            <a:extLst>
              <a:ext uri="{FF2B5EF4-FFF2-40B4-BE49-F238E27FC236}">
                <a16:creationId xmlns:a16="http://schemas.microsoft.com/office/drawing/2014/main" id="{B775CD93-9DF2-48CB-9F57-1BCA9A46C7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922" y="453981"/>
            <a:ext cx="6675120" cy="1877811"/>
          </a:xfrm>
          <a:prstGeom prst="rect">
            <a:avLst/>
          </a:prstGeom>
          <a:solidFill>
            <a:srgbClr val="595959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2EA18E0C-920D-4F1D-9BCE-C2EED22C05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731520"/>
            <a:ext cx="6089904" cy="1426464"/>
          </a:xfrm>
        </p:spPr>
        <p:txBody>
          <a:bodyPr>
            <a:normAutofit/>
          </a:bodyPr>
          <a:lstStyle/>
          <a:p>
            <a:r>
              <a:rPr lang="it-IT">
                <a:solidFill>
                  <a:srgbClr val="FFFFFF"/>
                </a:solidFill>
              </a:rPr>
              <a:t>Ejemplos de PAR con </a:t>
            </a:r>
            <a:r>
              <a:rPr lang="es-ES_tradnl">
                <a:solidFill>
                  <a:srgbClr val="FFFFFF"/>
                </a:solidFill>
              </a:rPr>
              <a:t>«</a:t>
            </a:r>
            <a:r>
              <a:rPr lang="es-ES">
                <a:solidFill>
                  <a:srgbClr val="FFFFFF"/>
                </a:solidFill>
              </a:rPr>
              <a:t>porque</a:t>
            </a:r>
            <a:r>
              <a:rPr lang="es-ES_tradnl">
                <a:solidFill>
                  <a:srgbClr val="FFFFFF"/>
                </a:solidFill>
              </a:rPr>
              <a:t>»</a:t>
            </a:r>
            <a:endParaRPr lang="it-IT">
              <a:solidFill>
                <a:srgbClr val="FFFFFF"/>
              </a:solidFill>
            </a:endParaRPr>
          </a:p>
        </p:txBody>
      </p:sp>
      <p:sp>
        <p:nvSpPr>
          <p:cNvPr id="15" name="Rectangle 9">
            <a:extLst>
              <a:ext uri="{FF2B5EF4-FFF2-40B4-BE49-F238E27FC236}">
                <a16:creationId xmlns:a16="http://schemas.microsoft.com/office/drawing/2014/main" id="{6166C6D1-23AC-49C4-BA07-238E4E9F8C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277100" y="461737"/>
            <a:ext cx="2149361" cy="1870055"/>
          </a:xfrm>
          <a:prstGeom prst="rect">
            <a:avLst/>
          </a:prstGeom>
          <a:solidFill>
            <a:schemeClr val="accent1">
              <a:alpha val="95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186B68C-84BC-4A6E-99D1-EE87483C13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573768" y="453155"/>
            <a:ext cx="2149358" cy="1878638"/>
          </a:xfrm>
          <a:prstGeom prst="rect">
            <a:avLst/>
          </a:prstGeom>
          <a:solidFill>
            <a:srgbClr val="A5A5A5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C091803-41C2-48E0-9228-5148460C74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920" y="2480956"/>
            <a:ext cx="11264206" cy="3918122"/>
          </a:xfrm>
          <a:prstGeom prst="rect">
            <a:avLst/>
          </a:prstGeom>
          <a:solidFill>
            <a:schemeClr val="tx1">
              <a:lumMod val="50000"/>
              <a:lumOff val="5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8A85426-D361-4B6A-8AE8-AC98F76DAF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9456" y="2798385"/>
            <a:ext cx="10597729" cy="3283260"/>
          </a:xfrm>
        </p:spPr>
        <p:txBody>
          <a:bodyPr anchor="ctr">
            <a:normAutofit/>
          </a:bodyPr>
          <a:lstStyle/>
          <a:p>
            <a:pPr algn="just"/>
            <a:r>
              <a:rPr lang="it-IT" sz="2500" dirty="0"/>
              <a:t>Sí</a:t>
            </a:r>
            <a:r>
              <a:rPr lang="es-ES" sz="2500" dirty="0"/>
              <a:t> /</a:t>
            </a:r>
            <a:r>
              <a:rPr lang="es-ES" sz="2500" baseline="30000" dirty="0"/>
              <a:t>CMM </a:t>
            </a:r>
            <a:r>
              <a:rPr lang="es-ES_tradnl" sz="2500" dirty="0"/>
              <a:t>a lo mejor hay veces que él ya </a:t>
            </a:r>
            <a:r>
              <a:rPr lang="es-ES" sz="2500" dirty="0"/>
              <a:t>/</a:t>
            </a:r>
            <a:r>
              <a:rPr lang="es-ES" sz="2500" baseline="30000" dirty="0"/>
              <a:t>SCA</a:t>
            </a:r>
            <a:r>
              <a:rPr lang="es-ES_tradnl" sz="2500" dirty="0"/>
              <a:t> te pide directamente lo que quiere </a:t>
            </a:r>
            <a:r>
              <a:rPr lang="es-ES" sz="2500" dirty="0"/>
              <a:t>/</a:t>
            </a:r>
            <a:r>
              <a:rPr lang="es-ES" sz="2500" baseline="30000" dirty="0"/>
              <a:t>CMM </a:t>
            </a:r>
            <a:r>
              <a:rPr lang="it-IT" sz="2500" b="1" dirty="0" err="1"/>
              <a:t>porque</a:t>
            </a:r>
            <a:r>
              <a:rPr lang="it-IT" sz="2500" b="1" dirty="0"/>
              <a:t> lo tiene </a:t>
            </a:r>
            <a:r>
              <a:rPr lang="it-IT" sz="2500" b="1" dirty="0" err="1"/>
              <a:t>claro</a:t>
            </a:r>
            <a:r>
              <a:rPr lang="it-IT" sz="2500" b="1" dirty="0"/>
              <a:t> </a:t>
            </a:r>
            <a:r>
              <a:rPr lang="es-ES" sz="2500" dirty="0"/>
              <a:t>/</a:t>
            </a:r>
            <a:r>
              <a:rPr lang="es-ES" sz="2500" baseline="30000" dirty="0"/>
              <a:t>PAR</a:t>
            </a:r>
            <a:r>
              <a:rPr lang="es-ES" sz="2500" dirty="0"/>
              <a:t> </a:t>
            </a:r>
            <a:endParaRPr lang="es-ES_tradnl" sz="2500" dirty="0"/>
          </a:p>
          <a:p>
            <a:pPr algn="just"/>
            <a:r>
              <a:rPr lang="es-ES_tradnl" sz="2500" dirty="0"/>
              <a:t>Conozco un par de casos</a:t>
            </a:r>
            <a:r>
              <a:rPr lang="es-ES" sz="2500" dirty="0"/>
              <a:t> /</a:t>
            </a:r>
            <a:r>
              <a:rPr lang="es-ES" sz="2500" baseline="30000" dirty="0"/>
              <a:t>i-COM</a:t>
            </a:r>
            <a:r>
              <a:rPr lang="es-ES_tradnl" sz="2500" dirty="0"/>
              <a:t> pero no sé exactamente [/3] no me acuerdo ahora de los nombres </a:t>
            </a:r>
            <a:r>
              <a:rPr lang="es-ES" sz="2500" dirty="0"/>
              <a:t>/</a:t>
            </a:r>
            <a:r>
              <a:rPr lang="es-ES" sz="2500" baseline="30000" dirty="0"/>
              <a:t>PAR</a:t>
            </a:r>
            <a:r>
              <a:rPr lang="es-ES_tradnl" sz="2500" dirty="0"/>
              <a:t> de gente que hace los remakes directamente en Estados Unidos</a:t>
            </a:r>
            <a:r>
              <a:rPr lang="es-ES" sz="2500" dirty="0"/>
              <a:t> /</a:t>
            </a:r>
            <a:r>
              <a:rPr lang="es-ES" sz="2500" baseline="30000" dirty="0"/>
              <a:t>COM</a:t>
            </a:r>
            <a:r>
              <a:rPr lang="es-ES_tradnl" sz="2500" dirty="0"/>
              <a:t> </a:t>
            </a:r>
            <a:r>
              <a:rPr lang="es-ES_tradnl" sz="2500" b="1" dirty="0"/>
              <a:t>porque les dan producciones de importancia</a:t>
            </a:r>
            <a:r>
              <a:rPr lang="es-ES" sz="2500" dirty="0"/>
              <a:t> /</a:t>
            </a:r>
            <a:r>
              <a:rPr lang="es-ES" sz="2500" baseline="30000" dirty="0"/>
              <a:t>PAR</a:t>
            </a:r>
          </a:p>
          <a:p>
            <a:pPr algn="just"/>
            <a:r>
              <a:rPr lang="es-ES_tradnl" sz="2500" dirty="0"/>
              <a:t> Y entonces </a:t>
            </a:r>
            <a:r>
              <a:rPr lang="es-ES" sz="2500" dirty="0"/>
              <a:t>/</a:t>
            </a:r>
            <a:r>
              <a:rPr lang="es-ES" sz="2500" baseline="30000" dirty="0"/>
              <a:t>DCT </a:t>
            </a:r>
            <a:r>
              <a:rPr lang="es-ES_tradnl" sz="2500" dirty="0"/>
              <a:t>por secciones</a:t>
            </a:r>
            <a:r>
              <a:rPr lang="es-ES" sz="2500" dirty="0"/>
              <a:t> /</a:t>
            </a:r>
            <a:r>
              <a:rPr lang="es-ES" sz="2500" baseline="30000" dirty="0"/>
              <a:t>COM</a:t>
            </a:r>
            <a:r>
              <a:rPr lang="es-ES_tradnl" sz="2500" dirty="0"/>
              <a:t> </a:t>
            </a:r>
            <a:r>
              <a:rPr lang="es-ES_tradnl" sz="2500" b="1" dirty="0"/>
              <a:t>porque como ten</a:t>
            </a:r>
            <a:r>
              <a:rPr lang="it-IT" sz="2500" b="1" dirty="0"/>
              <a:t>í</a:t>
            </a:r>
            <a:r>
              <a:rPr lang="es-ES_tradnl" sz="2500" b="1" dirty="0"/>
              <a:t>a de todas las edades </a:t>
            </a:r>
            <a:r>
              <a:rPr lang="es-ES" sz="2500" dirty="0"/>
              <a:t>/</a:t>
            </a:r>
            <a:r>
              <a:rPr lang="es-ES" sz="2500" baseline="30000" dirty="0"/>
              <a:t>PAR</a:t>
            </a:r>
          </a:p>
        </p:txBody>
      </p:sp>
    </p:spTree>
    <p:extLst>
      <p:ext uri="{BB962C8B-B14F-4D97-AF65-F5344CB8AC3E}">
        <p14:creationId xmlns:p14="http://schemas.microsoft.com/office/powerpoint/2010/main" val="321384771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8">
            <a:extLst>
              <a:ext uri="{FF2B5EF4-FFF2-40B4-BE49-F238E27FC236}">
                <a16:creationId xmlns:a16="http://schemas.microsoft.com/office/drawing/2014/main" id="{CBB2B1F0-0DD6-4744-9A46-7A344FB48E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olo 3">
            <a:extLst>
              <a:ext uri="{FF2B5EF4-FFF2-40B4-BE49-F238E27FC236}">
                <a16:creationId xmlns:a16="http://schemas.microsoft.com/office/drawing/2014/main" id="{DC523A92-60BD-40BE-B666-65E14E46F9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426720"/>
            <a:ext cx="10506456" cy="1919141"/>
          </a:xfrm>
        </p:spPr>
        <p:txBody>
          <a:bodyPr anchor="b">
            <a:normAutofit/>
          </a:bodyPr>
          <a:lstStyle/>
          <a:p>
            <a:endParaRPr lang="it-IT" sz="6000" dirty="0"/>
          </a:p>
        </p:txBody>
      </p:sp>
      <p:sp>
        <p:nvSpPr>
          <p:cNvPr id="21" name="Rectangle 10">
            <a:extLst>
              <a:ext uri="{FF2B5EF4-FFF2-40B4-BE49-F238E27FC236}">
                <a16:creationId xmlns:a16="http://schemas.microsoft.com/office/drawing/2014/main" id="{52D502E5-F6B4-4D58-B4AE-FC466FF15E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5953" y="2899927"/>
            <a:ext cx="10451592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DECDBF4-02B6-4BB4-B65B-B8107AD6A9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841248" y="2776031"/>
            <a:ext cx="1873457" cy="13716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E823010-766F-480A-8108-0F2B5B0CE5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3337269"/>
            <a:ext cx="10509504" cy="290568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dirty="0"/>
              <a:t>Si </a:t>
            </a:r>
            <a:r>
              <a:rPr lang="it-IT" dirty="0" err="1">
                <a:highlight>
                  <a:srgbClr val="FFFF00"/>
                </a:highlight>
              </a:rPr>
              <a:t>imaginamos</a:t>
            </a:r>
            <a:r>
              <a:rPr lang="it-IT" dirty="0">
                <a:highlight>
                  <a:srgbClr val="FFFF00"/>
                </a:highlight>
              </a:rPr>
              <a:t> de </a:t>
            </a:r>
            <a:r>
              <a:rPr lang="it-IT" dirty="0" err="1">
                <a:highlight>
                  <a:srgbClr val="FFFF00"/>
                </a:highlight>
              </a:rPr>
              <a:t>exponer</a:t>
            </a:r>
            <a:r>
              <a:rPr lang="it-IT" dirty="0">
                <a:highlight>
                  <a:srgbClr val="FFFF00"/>
                </a:highlight>
              </a:rPr>
              <a:t> </a:t>
            </a:r>
            <a:r>
              <a:rPr lang="it-IT" dirty="0"/>
              <a:t>a una </a:t>
            </a:r>
            <a:r>
              <a:rPr lang="it-IT" dirty="0" err="1"/>
              <a:t>clase</a:t>
            </a:r>
            <a:r>
              <a:rPr lang="it-IT" dirty="0"/>
              <a:t> esta presentaci</a:t>
            </a:r>
            <a:r>
              <a:rPr lang="es-ES_tradnl" dirty="0"/>
              <a:t>ón, es probable que no todos los estudiantes </a:t>
            </a:r>
            <a:r>
              <a:rPr lang="es-ES_tradnl" dirty="0">
                <a:highlight>
                  <a:srgbClr val="FFFF00"/>
                </a:highlight>
              </a:rPr>
              <a:t>van a</a:t>
            </a:r>
            <a:r>
              <a:rPr lang="es-ES_tradnl" dirty="0"/>
              <a:t> entender que es el PAR y c</a:t>
            </a:r>
            <a:r>
              <a:rPr lang="es-ES_tradnl" dirty="0">
                <a:highlight>
                  <a:srgbClr val="FFFF00"/>
                </a:highlight>
              </a:rPr>
              <a:t>ua</a:t>
            </a:r>
            <a:r>
              <a:rPr lang="es-ES_tradnl" dirty="0"/>
              <a:t>l es su función en un discurso.</a:t>
            </a:r>
            <a:r>
              <a:rPr lang="it-IT" dirty="0"/>
              <a:t> Por </a:t>
            </a:r>
            <a:r>
              <a:rPr lang="it-IT" dirty="0" err="1"/>
              <a:t>eso</a:t>
            </a:r>
            <a:r>
              <a:rPr lang="it-IT" dirty="0"/>
              <a:t>, </a:t>
            </a:r>
            <a:r>
              <a:rPr lang="it-IT" dirty="0" err="1"/>
              <a:t>intentaremos</a:t>
            </a:r>
            <a:r>
              <a:rPr lang="it-IT" dirty="0"/>
              <a:t> </a:t>
            </a:r>
            <a:r>
              <a:rPr lang="it-IT" dirty="0" err="1"/>
              <a:t>proponer</a:t>
            </a:r>
            <a:r>
              <a:rPr lang="it-IT" dirty="0"/>
              <a:t> </a:t>
            </a:r>
            <a:r>
              <a:rPr lang="it-IT" dirty="0" err="1"/>
              <a:t>algunos</a:t>
            </a:r>
            <a:r>
              <a:rPr lang="it-IT" dirty="0"/>
              <a:t> </a:t>
            </a:r>
            <a:r>
              <a:rPr lang="it-IT" dirty="0" err="1"/>
              <a:t>ejercicios</a:t>
            </a:r>
            <a:r>
              <a:rPr lang="it-IT" dirty="0"/>
              <a:t> </a:t>
            </a:r>
            <a:r>
              <a:rPr lang="it-IT" dirty="0">
                <a:highlight>
                  <a:srgbClr val="FFFF00"/>
                </a:highlight>
              </a:rPr>
              <a:t>por</a:t>
            </a:r>
            <a:r>
              <a:rPr lang="it-IT" dirty="0"/>
              <a:t> un </a:t>
            </a:r>
            <a:r>
              <a:rPr lang="it-IT" dirty="0" err="1"/>
              <a:t>hipotético</a:t>
            </a:r>
            <a:r>
              <a:rPr lang="it-IT" dirty="0"/>
              <a:t> </a:t>
            </a:r>
            <a:r>
              <a:rPr lang="it-IT" dirty="0" err="1"/>
              <a:t>alumno</a:t>
            </a:r>
            <a:r>
              <a:rPr lang="it-IT" dirty="0"/>
              <a:t>, para que </a:t>
            </a:r>
            <a:r>
              <a:rPr lang="it-IT" dirty="0" err="1"/>
              <a:t>entienda</a:t>
            </a:r>
            <a:r>
              <a:rPr lang="it-IT" dirty="0"/>
              <a:t> el uso </a:t>
            </a:r>
            <a:r>
              <a:rPr lang="it-IT" dirty="0" err="1"/>
              <a:t>pr</a:t>
            </a:r>
            <a:r>
              <a:rPr lang="es-ES" dirty="0"/>
              <a:t>á</a:t>
            </a:r>
            <a:r>
              <a:rPr lang="it-IT" dirty="0" err="1"/>
              <a:t>ctico</a:t>
            </a:r>
            <a:r>
              <a:rPr lang="it-IT" dirty="0"/>
              <a:t> del </a:t>
            </a:r>
            <a:r>
              <a:rPr lang="it-IT" dirty="0" err="1"/>
              <a:t>habla</a:t>
            </a:r>
            <a:r>
              <a:rPr lang="it-IT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2574525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89575E1-3389-451A-A5F7-27854C25C5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4293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3CCC5C-D88E-40FB-B30B-23DCDBD01D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4"/>
            <a:ext cx="4167268" cy="685800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10940CF8-36DF-4760-87CE-7C1B92787B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591344"/>
            <a:ext cx="3200400" cy="5585619"/>
          </a:xfrm>
        </p:spPr>
        <p:txBody>
          <a:bodyPr>
            <a:normAutofit/>
          </a:bodyPr>
          <a:lstStyle/>
          <a:p>
            <a:r>
              <a:rPr lang="it-IT">
                <a:solidFill>
                  <a:srgbClr val="FFFFFF"/>
                </a:solidFill>
              </a:rPr>
              <a:t>Ejercicio 1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A5D305F-390D-4D70-A30D-0E6A6AB6C2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it-IT" dirty="0" err="1"/>
              <a:t>Escucha</a:t>
            </a:r>
            <a:r>
              <a:rPr lang="it-IT" dirty="0"/>
              <a:t> este </a:t>
            </a:r>
            <a:r>
              <a:rPr lang="it-IT" dirty="0" err="1"/>
              <a:t>fragmento</a:t>
            </a:r>
            <a:r>
              <a:rPr lang="it-IT" dirty="0"/>
              <a:t> y formula una hip</a:t>
            </a:r>
            <a:r>
              <a:rPr lang="es-ES_tradnl" dirty="0"/>
              <a:t>ótesis sobre la función discursiva que tiene la palabra «vale»</a:t>
            </a:r>
            <a:r>
              <a:rPr lang="es-ES" dirty="0"/>
              <a:t>:</a:t>
            </a:r>
            <a:endParaRPr lang="es-ES"/>
          </a:p>
          <a:p>
            <a:pPr marL="0" indent="0">
              <a:buNone/>
            </a:pPr>
            <a:endParaRPr lang="es-ES"/>
          </a:p>
          <a:p>
            <a:r>
              <a:rPr lang="es-ES" dirty="0"/>
              <a:t>xxx que sea recto / que no esté torcida /</a:t>
            </a:r>
            <a:r>
              <a:rPr lang="es-ES" baseline="30000" dirty="0"/>
              <a:t> </a:t>
            </a:r>
            <a:r>
              <a:rPr lang="es-ES" dirty="0"/>
              <a:t>que haya harmon</a:t>
            </a:r>
            <a:r>
              <a:rPr lang="it-IT" dirty="0"/>
              <a:t>í</a:t>
            </a:r>
            <a:r>
              <a:rPr lang="es-ES" dirty="0"/>
              <a:t>a /</a:t>
            </a:r>
            <a:r>
              <a:rPr lang="es-ES" baseline="30000" dirty="0"/>
              <a:t> </a:t>
            </a:r>
            <a:r>
              <a:rPr lang="es-ES" dirty="0"/>
              <a:t>bueno en este caso el mar </a:t>
            </a:r>
            <a:r>
              <a:rPr lang="es-ES" b="1" dirty="0"/>
              <a:t>vale </a:t>
            </a:r>
            <a:r>
              <a:rPr lang="es-ES" dirty="0"/>
              <a:t>/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1525444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89575E1-3389-451A-A5F7-27854C25C5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4293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3CCC5C-D88E-40FB-B30B-23DCDBD01D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4"/>
            <a:ext cx="4167268" cy="685800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7D08EE94-DDBE-4ABA-8191-07FAB97040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591344"/>
            <a:ext cx="3200400" cy="5585619"/>
          </a:xfrm>
        </p:spPr>
        <p:txBody>
          <a:bodyPr>
            <a:normAutofit/>
          </a:bodyPr>
          <a:lstStyle/>
          <a:p>
            <a:r>
              <a:rPr lang="it-IT">
                <a:solidFill>
                  <a:srgbClr val="FFFFFF"/>
                </a:solidFill>
              </a:rPr>
              <a:t>Ejercicio 2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75EC969-3992-4ABA-A1C7-B7009AA55D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it-IT" dirty="0"/>
              <a:t>En </a:t>
            </a:r>
            <a:r>
              <a:rPr lang="it-IT" dirty="0" err="1"/>
              <a:t>estos</a:t>
            </a:r>
            <a:r>
              <a:rPr lang="it-IT" dirty="0"/>
              <a:t> </a:t>
            </a:r>
            <a:r>
              <a:rPr lang="it-IT" dirty="0" err="1"/>
              <a:t>discursos</a:t>
            </a:r>
            <a:r>
              <a:rPr lang="it-IT" dirty="0"/>
              <a:t>, </a:t>
            </a:r>
            <a:r>
              <a:rPr lang="it-IT" dirty="0" err="1"/>
              <a:t>evidencia</a:t>
            </a:r>
            <a:r>
              <a:rPr lang="it-IT" dirty="0"/>
              <a:t> </a:t>
            </a:r>
            <a:r>
              <a:rPr lang="it-IT" dirty="0" err="1">
                <a:highlight>
                  <a:srgbClr val="FFFF00"/>
                </a:highlight>
              </a:rPr>
              <a:t>cual</a:t>
            </a:r>
            <a:r>
              <a:rPr lang="it-IT" dirty="0"/>
              <a:t> es </a:t>
            </a:r>
            <a:r>
              <a:rPr lang="it-IT" dirty="0" err="1"/>
              <a:t>seg</a:t>
            </a:r>
            <a:r>
              <a:rPr lang="es-ES_tradnl" dirty="0"/>
              <a:t>ú</a:t>
            </a:r>
            <a:r>
              <a:rPr lang="it-IT" dirty="0"/>
              <a:t>n tu </a:t>
            </a:r>
            <a:r>
              <a:rPr lang="it-IT" dirty="0" err="1"/>
              <a:t>opin</a:t>
            </a:r>
            <a:r>
              <a:rPr lang="es-ES" dirty="0"/>
              <a:t>ión</a:t>
            </a:r>
            <a:r>
              <a:rPr lang="it-IT" dirty="0"/>
              <a:t> el PAR y </a:t>
            </a:r>
            <a:r>
              <a:rPr lang="it-IT" dirty="0" err="1"/>
              <a:t>explica</a:t>
            </a:r>
            <a:r>
              <a:rPr lang="it-IT" dirty="0"/>
              <a:t> </a:t>
            </a:r>
            <a:r>
              <a:rPr lang="it-IT" dirty="0" err="1"/>
              <a:t>porque</a:t>
            </a:r>
            <a:r>
              <a:rPr lang="it-IT" dirty="0"/>
              <a:t>:</a:t>
            </a:r>
          </a:p>
          <a:p>
            <a:pPr marL="0" indent="0">
              <a:buNone/>
            </a:pPr>
            <a:endParaRPr lang="it-IT" dirty="0"/>
          </a:p>
          <a:p>
            <a:r>
              <a:rPr lang="it-IT" dirty="0"/>
              <a:t>Sí / eran </a:t>
            </a:r>
            <a:r>
              <a:rPr lang="it-IT" dirty="0" err="1"/>
              <a:t>hermanas</a:t>
            </a:r>
            <a:r>
              <a:rPr lang="it-IT" dirty="0"/>
              <a:t> / no se </a:t>
            </a:r>
            <a:r>
              <a:rPr lang="it-IT" dirty="0" err="1"/>
              <a:t>parecían</a:t>
            </a:r>
            <a:r>
              <a:rPr lang="it-IT" dirty="0"/>
              <a:t> </a:t>
            </a:r>
            <a:r>
              <a:rPr lang="it-IT" dirty="0" err="1"/>
              <a:t>nada</a:t>
            </a:r>
            <a:r>
              <a:rPr lang="it-IT" dirty="0"/>
              <a:t> / pero eran </a:t>
            </a:r>
            <a:r>
              <a:rPr lang="it-IT" dirty="0" err="1"/>
              <a:t>hermanas</a:t>
            </a:r>
            <a:r>
              <a:rPr lang="it-IT" dirty="0"/>
              <a:t> //</a:t>
            </a:r>
          </a:p>
          <a:p>
            <a:r>
              <a:rPr lang="it-IT" dirty="0"/>
              <a:t>&lt; Me ha </a:t>
            </a:r>
            <a:r>
              <a:rPr lang="it-IT" dirty="0" err="1"/>
              <a:t>salido</a:t>
            </a:r>
            <a:r>
              <a:rPr lang="it-IT" dirty="0"/>
              <a:t> &gt; </a:t>
            </a:r>
            <a:r>
              <a:rPr lang="it-IT" dirty="0" err="1"/>
              <a:t>así</a:t>
            </a:r>
            <a:r>
              <a:rPr lang="it-IT" dirty="0"/>
              <a:t> con </a:t>
            </a:r>
            <a:r>
              <a:rPr lang="it-IT" dirty="0" err="1"/>
              <a:t>dificultad</a:t>
            </a:r>
            <a:r>
              <a:rPr lang="it-IT" dirty="0"/>
              <a:t> / </a:t>
            </a:r>
            <a:r>
              <a:rPr lang="it-IT" dirty="0" err="1"/>
              <a:t>debo</a:t>
            </a:r>
            <a:r>
              <a:rPr lang="it-IT" dirty="0"/>
              <a:t> </a:t>
            </a:r>
            <a:r>
              <a:rPr lang="it-IT" dirty="0" err="1"/>
              <a:t>decirlo</a:t>
            </a:r>
            <a:endParaRPr lang="it-IT" dirty="0"/>
          </a:p>
          <a:p>
            <a:r>
              <a:rPr lang="it-IT" dirty="0"/>
              <a:t>&lt; Me </a:t>
            </a:r>
            <a:r>
              <a:rPr lang="it-IT" dirty="0" err="1"/>
              <a:t>encantaría</a:t>
            </a:r>
            <a:r>
              <a:rPr lang="it-IT" dirty="0"/>
              <a:t> que un </a:t>
            </a:r>
            <a:r>
              <a:rPr lang="it-IT" dirty="0" err="1"/>
              <a:t>día</a:t>
            </a:r>
            <a:r>
              <a:rPr lang="it-IT" dirty="0"/>
              <a:t> me </a:t>
            </a:r>
            <a:r>
              <a:rPr lang="it-IT" dirty="0" err="1"/>
              <a:t>pararan</a:t>
            </a:r>
            <a:r>
              <a:rPr lang="it-IT" dirty="0"/>
              <a:t> &gt; en el coche / &lt; </a:t>
            </a:r>
            <a:r>
              <a:rPr lang="it-IT" dirty="0" err="1"/>
              <a:t>eso</a:t>
            </a:r>
            <a:r>
              <a:rPr lang="it-IT" dirty="0"/>
              <a:t> dice Juan &gt; / y me </a:t>
            </a:r>
            <a:r>
              <a:rPr lang="it-IT" dirty="0" err="1"/>
              <a:t>hicieran</a:t>
            </a:r>
            <a:r>
              <a:rPr lang="it-IT" dirty="0"/>
              <a:t> </a:t>
            </a:r>
            <a:r>
              <a:rPr lang="it-IT" dirty="0" err="1"/>
              <a:t>soplar</a:t>
            </a:r>
            <a:r>
              <a:rPr lang="it-IT" dirty="0"/>
              <a:t> / y saliera positivo //</a:t>
            </a:r>
          </a:p>
        </p:txBody>
      </p:sp>
    </p:spTree>
    <p:extLst>
      <p:ext uri="{BB962C8B-B14F-4D97-AF65-F5344CB8AC3E}">
        <p14:creationId xmlns:p14="http://schemas.microsoft.com/office/powerpoint/2010/main" val="373427392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2FB12AE-71D1-47FD-9AC3-EE2C074245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7DFFE968-2285-4BBC-810E-F6C26C4C43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8" y="621792"/>
            <a:ext cx="4989890" cy="5413248"/>
          </a:xfrm>
        </p:spPr>
        <p:txBody>
          <a:bodyPr>
            <a:normAutofit/>
          </a:bodyPr>
          <a:lstStyle/>
          <a:p>
            <a:r>
              <a:rPr lang="it-IT" sz="3600" dirty="0" err="1"/>
              <a:t>Soluciones</a:t>
            </a:r>
            <a:r>
              <a:rPr lang="it-IT" sz="3600" dirty="0"/>
              <a:t>:</a:t>
            </a: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64853C7E-3CBA-4464-865F-6044D94B1B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338487" y="2994212"/>
            <a:ext cx="1345385" cy="668410"/>
          </a:xfrm>
          <a:custGeom>
            <a:avLst/>
            <a:gdLst>
              <a:gd name="connsiteX0" fmla="*/ 0 w 1345385"/>
              <a:gd name="connsiteY0" fmla="*/ 668410 h 668410"/>
              <a:gd name="connsiteX1" fmla="*/ 672692 w 1345385"/>
              <a:gd name="connsiteY1" fmla="*/ 0 h 668410"/>
              <a:gd name="connsiteX2" fmla="*/ 1345385 w 1345385"/>
              <a:gd name="connsiteY2" fmla="*/ 668410 h 6684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45385" h="668410">
                <a:moveTo>
                  <a:pt x="0" y="668410"/>
                </a:moveTo>
                <a:lnTo>
                  <a:pt x="672692" y="0"/>
                </a:lnTo>
                <a:lnTo>
                  <a:pt x="1345385" y="668410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5EFEC59-B929-4851-9DEF-9106F27979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83480" y="2760304"/>
            <a:ext cx="418137" cy="418137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C132392-D5FF-4588-8FA1-5BAD77BF64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508836" y="4124955"/>
            <a:ext cx="635336" cy="635336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7EAC045-695C-4E73-9B7C-AFD6FB22DA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36522" y="4621062"/>
            <a:ext cx="224347" cy="224347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Isosceles Triangle 17">
            <a:extLst>
              <a:ext uri="{FF2B5EF4-FFF2-40B4-BE49-F238E27FC236}">
                <a16:creationId xmlns:a16="http://schemas.microsoft.com/office/drawing/2014/main" id="{404A7A3A-BEAE-4BC6-A163-5D0E5F8C46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8100000">
            <a:off x="10175676" y="5597890"/>
            <a:ext cx="2982940" cy="1481975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12ED3B7D-405D-4DFA-8608-B6DE746718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046240" y="5280494"/>
            <a:ext cx="841505" cy="841505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C895CBB-8F69-4B74-97DF-1020660742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643466"/>
            <a:ext cx="5452532" cy="5571065"/>
          </a:xfrm>
          <a:noFill/>
        </p:spPr>
        <p:txBody>
          <a:bodyPr anchor="ctr">
            <a:normAutofit/>
          </a:bodyPr>
          <a:lstStyle/>
          <a:p>
            <a:pPr marL="0" indent="0" algn="just">
              <a:buNone/>
            </a:pPr>
            <a:r>
              <a:rPr lang="it-IT" sz="2000" dirty="0" err="1"/>
              <a:t>Ejercicio</a:t>
            </a:r>
            <a:r>
              <a:rPr lang="it-IT" sz="2000" dirty="0"/>
              <a:t> 1:</a:t>
            </a:r>
          </a:p>
          <a:p>
            <a:pPr marL="0" indent="0" algn="just">
              <a:buNone/>
            </a:pPr>
            <a:r>
              <a:rPr lang="it-IT" sz="2000" dirty="0"/>
              <a:t>La </a:t>
            </a:r>
            <a:r>
              <a:rPr lang="es-ES_tradnl" sz="2000" dirty="0"/>
              <a:t>palabra «vale» </a:t>
            </a:r>
            <a:r>
              <a:rPr lang="es-ES" sz="2000" dirty="0"/>
              <a:t>refleja las actitudes del hablante relacionadas con la expresión de la voluntad y señala que se utiliza frecuentemente para expresar aceptación, admisión o aprobación de lo que se ha dicho </a:t>
            </a:r>
            <a:r>
              <a:rPr lang="es-ES" sz="2000" dirty="0">
                <a:highlight>
                  <a:srgbClr val="FFFF00"/>
                </a:highlight>
              </a:rPr>
              <a:t>o de las inferencias que se extraen del enunciado al que van referidos. </a:t>
            </a:r>
            <a:r>
              <a:rPr lang="es-ES" sz="2000" dirty="0"/>
              <a:t>Es, además, un </a:t>
            </a:r>
            <a:r>
              <a:rPr lang="es-ES" sz="2000" dirty="0">
                <a:solidFill>
                  <a:srgbClr val="FF0000"/>
                </a:solidFill>
              </a:rPr>
              <a:t>marcador conversacional</a:t>
            </a:r>
            <a:r>
              <a:rPr lang="es-ES" sz="2000" dirty="0"/>
              <a:t>, especialmente utilizado en registro informal.</a:t>
            </a:r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15198765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2FB12AE-71D1-47FD-9AC3-EE2C074245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8C464CC2-963E-468B-B973-521AEF2AA7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8" y="621792"/>
            <a:ext cx="4989890" cy="5413248"/>
          </a:xfrm>
        </p:spPr>
        <p:txBody>
          <a:bodyPr>
            <a:normAutofit/>
          </a:bodyPr>
          <a:lstStyle/>
          <a:p>
            <a:r>
              <a:rPr lang="it-IT" sz="3600"/>
              <a:t>Soluciones</a:t>
            </a: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64853C7E-3CBA-4464-865F-6044D94B1B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338487" y="2994212"/>
            <a:ext cx="1345385" cy="668410"/>
          </a:xfrm>
          <a:custGeom>
            <a:avLst/>
            <a:gdLst>
              <a:gd name="connsiteX0" fmla="*/ 0 w 1345385"/>
              <a:gd name="connsiteY0" fmla="*/ 668410 h 668410"/>
              <a:gd name="connsiteX1" fmla="*/ 672692 w 1345385"/>
              <a:gd name="connsiteY1" fmla="*/ 0 h 668410"/>
              <a:gd name="connsiteX2" fmla="*/ 1345385 w 1345385"/>
              <a:gd name="connsiteY2" fmla="*/ 668410 h 6684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45385" h="668410">
                <a:moveTo>
                  <a:pt x="0" y="668410"/>
                </a:moveTo>
                <a:lnTo>
                  <a:pt x="672692" y="0"/>
                </a:lnTo>
                <a:lnTo>
                  <a:pt x="1345385" y="668410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5EFEC59-B929-4851-9DEF-9106F27979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83480" y="2760304"/>
            <a:ext cx="418137" cy="418137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C132392-D5FF-4588-8FA1-5BAD77BF64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508836" y="4124955"/>
            <a:ext cx="635336" cy="635336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7EAC045-695C-4E73-9B7C-AFD6FB22DA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36522" y="4621062"/>
            <a:ext cx="224347" cy="224347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Isosceles Triangle 17">
            <a:extLst>
              <a:ext uri="{FF2B5EF4-FFF2-40B4-BE49-F238E27FC236}">
                <a16:creationId xmlns:a16="http://schemas.microsoft.com/office/drawing/2014/main" id="{404A7A3A-BEAE-4BC6-A163-5D0E5F8C46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8100000">
            <a:off x="10175676" y="5597890"/>
            <a:ext cx="2982940" cy="1481975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12ED3B7D-405D-4DFA-8608-B6DE746718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046240" y="5280494"/>
            <a:ext cx="841505" cy="841505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43AA8CF-9DFE-47DD-8305-E0B30A8BB0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643466"/>
            <a:ext cx="5452532" cy="5571065"/>
          </a:xfrm>
          <a:noFill/>
        </p:spPr>
        <p:txBody>
          <a:bodyPr anchor="ctr">
            <a:normAutofit/>
          </a:bodyPr>
          <a:lstStyle/>
          <a:p>
            <a:pPr marL="0" indent="0" algn="just">
              <a:buNone/>
            </a:pPr>
            <a:r>
              <a:rPr lang="it-IT" sz="2000" dirty="0" err="1"/>
              <a:t>Ejercicio</a:t>
            </a:r>
            <a:r>
              <a:rPr lang="it-IT" sz="2000" dirty="0"/>
              <a:t> 2:</a:t>
            </a:r>
          </a:p>
          <a:p>
            <a:pPr marL="0" indent="0" algn="just">
              <a:buNone/>
            </a:pPr>
            <a:endParaRPr lang="it-IT" sz="2000" dirty="0"/>
          </a:p>
          <a:p>
            <a:pPr algn="just"/>
            <a:r>
              <a:rPr lang="it-IT" sz="2000" dirty="0"/>
              <a:t>Sí / eran </a:t>
            </a:r>
            <a:r>
              <a:rPr lang="it-IT" sz="2000" dirty="0" err="1"/>
              <a:t>hermanas</a:t>
            </a:r>
            <a:r>
              <a:rPr lang="it-IT" sz="2000" dirty="0"/>
              <a:t> / </a:t>
            </a:r>
            <a:r>
              <a:rPr lang="it-IT" sz="2000" u="sng" dirty="0"/>
              <a:t>no se </a:t>
            </a:r>
            <a:r>
              <a:rPr lang="it-IT" sz="2000" u="sng" dirty="0" err="1"/>
              <a:t>parecían</a:t>
            </a:r>
            <a:r>
              <a:rPr lang="it-IT" sz="2000" u="sng" dirty="0"/>
              <a:t> </a:t>
            </a:r>
            <a:r>
              <a:rPr lang="it-IT" sz="2000" u="sng" dirty="0" err="1"/>
              <a:t>nada</a:t>
            </a:r>
            <a:r>
              <a:rPr lang="it-IT" sz="2000" u="sng" dirty="0"/>
              <a:t> </a:t>
            </a:r>
            <a:r>
              <a:rPr lang="it-IT" sz="2000" dirty="0"/>
              <a:t>/ pero eran </a:t>
            </a:r>
            <a:r>
              <a:rPr lang="it-IT" sz="2000" dirty="0" err="1"/>
              <a:t>hermanas</a:t>
            </a:r>
            <a:r>
              <a:rPr lang="it-IT" sz="2000" dirty="0"/>
              <a:t> //</a:t>
            </a:r>
          </a:p>
          <a:p>
            <a:pPr algn="just"/>
            <a:r>
              <a:rPr lang="it-IT" sz="2000" dirty="0"/>
              <a:t>&lt; Me ha </a:t>
            </a:r>
            <a:r>
              <a:rPr lang="it-IT" sz="2000" dirty="0" err="1"/>
              <a:t>salido</a:t>
            </a:r>
            <a:r>
              <a:rPr lang="it-IT" sz="2000" dirty="0"/>
              <a:t> &gt; </a:t>
            </a:r>
            <a:r>
              <a:rPr lang="it-IT" sz="2000" dirty="0" err="1"/>
              <a:t>así</a:t>
            </a:r>
            <a:r>
              <a:rPr lang="it-IT" sz="2000" dirty="0"/>
              <a:t> con </a:t>
            </a:r>
            <a:r>
              <a:rPr lang="it-IT" sz="2000" dirty="0" err="1"/>
              <a:t>dificultad</a:t>
            </a:r>
            <a:r>
              <a:rPr lang="it-IT" sz="2000" dirty="0"/>
              <a:t> / </a:t>
            </a:r>
            <a:r>
              <a:rPr lang="it-IT" sz="2000" u="sng" dirty="0" err="1"/>
              <a:t>debo</a:t>
            </a:r>
            <a:r>
              <a:rPr lang="it-IT" sz="2000" u="sng" dirty="0"/>
              <a:t> </a:t>
            </a:r>
            <a:r>
              <a:rPr lang="it-IT" sz="2000" u="sng" dirty="0" err="1"/>
              <a:t>decirlo</a:t>
            </a:r>
            <a:endParaRPr lang="it-IT" sz="2000" u="sng" dirty="0"/>
          </a:p>
          <a:p>
            <a:pPr algn="just"/>
            <a:r>
              <a:rPr lang="it-IT" sz="2000" dirty="0"/>
              <a:t>&lt; Me </a:t>
            </a:r>
            <a:r>
              <a:rPr lang="it-IT" sz="2000" dirty="0" err="1"/>
              <a:t>encantaría</a:t>
            </a:r>
            <a:r>
              <a:rPr lang="it-IT" sz="2000" dirty="0"/>
              <a:t> que un </a:t>
            </a:r>
            <a:r>
              <a:rPr lang="it-IT" sz="2000" dirty="0" err="1"/>
              <a:t>día</a:t>
            </a:r>
            <a:r>
              <a:rPr lang="it-IT" sz="2000" dirty="0"/>
              <a:t> me </a:t>
            </a:r>
            <a:r>
              <a:rPr lang="it-IT" sz="2000" dirty="0" err="1"/>
              <a:t>pararan</a:t>
            </a:r>
            <a:r>
              <a:rPr lang="it-IT" sz="2000" dirty="0"/>
              <a:t> &gt; en el coche / </a:t>
            </a:r>
            <a:r>
              <a:rPr lang="it-IT" sz="2000" u="sng" dirty="0"/>
              <a:t>&lt; </a:t>
            </a:r>
            <a:r>
              <a:rPr lang="it-IT" sz="2000" u="sng" dirty="0" err="1"/>
              <a:t>eso</a:t>
            </a:r>
            <a:r>
              <a:rPr lang="it-IT" sz="2000" u="sng" dirty="0"/>
              <a:t> dice Juan &gt;</a:t>
            </a:r>
            <a:r>
              <a:rPr lang="it-IT" sz="2000" dirty="0"/>
              <a:t> / y me </a:t>
            </a:r>
            <a:r>
              <a:rPr lang="it-IT" sz="2000" dirty="0" err="1"/>
              <a:t>hicieran</a:t>
            </a:r>
            <a:r>
              <a:rPr lang="it-IT" sz="2000" dirty="0"/>
              <a:t> </a:t>
            </a:r>
            <a:r>
              <a:rPr lang="it-IT" sz="2000" dirty="0" err="1"/>
              <a:t>soplar</a:t>
            </a:r>
            <a:r>
              <a:rPr lang="it-IT" sz="2000" dirty="0"/>
              <a:t> / y saliera positivo //</a:t>
            </a:r>
          </a:p>
          <a:p>
            <a:pPr algn="just"/>
            <a:endParaRPr lang="it-IT" sz="2000" dirty="0"/>
          </a:p>
          <a:p>
            <a:pPr marL="0" indent="0" algn="just">
              <a:buNone/>
            </a:pPr>
            <a:r>
              <a:rPr lang="it-IT" sz="2000" dirty="0"/>
              <a:t>Los </a:t>
            </a:r>
            <a:r>
              <a:rPr lang="it-IT" sz="2000" dirty="0" err="1"/>
              <a:t>elementos</a:t>
            </a:r>
            <a:r>
              <a:rPr lang="it-IT" sz="2000" dirty="0"/>
              <a:t> </a:t>
            </a:r>
            <a:r>
              <a:rPr lang="it-IT" sz="2000" dirty="0" err="1"/>
              <a:t>subrayados</a:t>
            </a:r>
            <a:r>
              <a:rPr lang="it-IT" sz="2000" dirty="0"/>
              <a:t> </a:t>
            </a:r>
            <a:r>
              <a:rPr lang="it-IT" sz="2000" dirty="0" err="1"/>
              <a:t>indican</a:t>
            </a:r>
            <a:r>
              <a:rPr lang="it-IT" sz="2000" dirty="0"/>
              <a:t> el PAR </a:t>
            </a:r>
            <a:r>
              <a:rPr lang="it-IT" sz="2000" dirty="0" err="1"/>
              <a:t>porque</a:t>
            </a:r>
            <a:r>
              <a:rPr lang="it-IT" sz="2000" dirty="0"/>
              <a:t> a</a:t>
            </a:r>
            <a:r>
              <a:rPr lang="es-ES" sz="2000" dirty="0"/>
              <a:t>ñaden algo al discurso sin alterar el sentido de la </a:t>
            </a:r>
            <a:r>
              <a:rPr lang="es-ES" sz="2000" dirty="0">
                <a:solidFill>
                  <a:srgbClr val="FF0000"/>
                </a:solidFill>
                <a:highlight>
                  <a:srgbClr val="FFFF00"/>
                </a:highlight>
              </a:rPr>
              <a:t>frase</a:t>
            </a:r>
            <a:r>
              <a:rPr lang="es-ES" sz="2000" dirty="0"/>
              <a:t>.</a:t>
            </a:r>
            <a:r>
              <a:rPr lang="it-IT" sz="2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919056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7">
            <a:extLst>
              <a:ext uri="{FF2B5EF4-FFF2-40B4-BE49-F238E27FC236}">
                <a16:creationId xmlns:a16="http://schemas.microsoft.com/office/drawing/2014/main" id="{B775CD93-9DF2-48CB-9F57-1BCA9A46C7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6344" y="448055"/>
            <a:ext cx="3414370" cy="3801257"/>
          </a:xfrm>
          <a:prstGeom prst="rect">
            <a:avLst/>
          </a:prstGeom>
          <a:solidFill>
            <a:srgbClr val="595959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54CFC427-3B25-4837-9E57-6349B586D0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" y="731519"/>
            <a:ext cx="2845191" cy="3237579"/>
          </a:xfrm>
        </p:spPr>
        <p:txBody>
          <a:bodyPr>
            <a:normAutofit/>
          </a:bodyPr>
          <a:lstStyle/>
          <a:p>
            <a:r>
              <a:rPr lang="it-IT" sz="3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 PAR</a:t>
            </a:r>
          </a:p>
        </p:txBody>
      </p:sp>
      <p:sp>
        <p:nvSpPr>
          <p:cNvPr id="14" name="Rectangle 9">
            <a:extLst>
              <a:ext uri="{FF2B5EF4-FFF2-40B4-BE49-F238E27FC236}">
                <a16:creationId xmlns:a16="http://schemas.microsoft.com/office/drawing/2014/main" id="{6166C6D1-23AC-49C4-BA07-238E4E9F8C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6343" y="4419227"/>
            <a:ext cx="3414369" cy="1979852"/>
          </a:xfrm>
          <a:prstGeom prst="rect">
            <a:avLst/>
          </a:prstGeom>
          <a:solidFill>
            <a:schemeClr val="accent1">
              <a:alpha val="95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C091803-41C2-48E0-9228-5148460C74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4603" y="448055"/>
            <a:ext cx="7688475" cy="5952745"/>
          </a:xfrm>
          <a:prstGeom prst="rect">
            <a:avLst/>
          </a:prstGeom>
          <a:solidFill>
            <a:schemeClr val="tx1">
              <a:lumMod val="50000"/>
              <a:lumOff val="5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C7D5819-D49C-4DD0-A204-05B7601E7A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79709" y="686862"/>
            <a:ext cx="7037591" cy="5475129"/>
          </a:xfrm>
        </p:spPr>
        <p:txBody>
          <a:bodyPr anchor="ctr">
            <a:normAutofit/>
          </a:bodyPr>
          <a:lstStyle/>
          <a:p>
            <a:pPr marL="0" indent="0" algn="just">
              <a:buNone/>
            </a:pPr>
            <a:r>
              <a:rPr lang="it-IT" sz="2600" dirty="0"/>
              <a:t>Es el </a:t>
            </a:r>
            <a:r>
              <a:rPr lang="it-IT" sz="2600" dirty="0" err="1"/>
              <a:t>parentético</a:t>
            </a:r>
            <a:r>
              <a:rPr lang="it-IT" sz="2600" dirty="0"/>
              <a:t>, un inciso que se </a:t>
            </a:r>
            <a:r>
              <a:rPr lang="it-IT" sz="2600" dirty="0" err="1"/>
              <a:t>puede</a:t>
            </a:r>
            <a:r>
              <a:rPr lang="it-IT" sz="2600" dirty="0"/>
              <a:t> </a:t>
            </a:r>
            <a:r>
              <a:rPr lang="it-IT" sz="2600" dirty="0" err="1"/>
              <a:t>encontrar</a:t>
            </a:r>
            <a:r>
              <a:rPr lang="it-IT" sz="2600" dirty="0"/>
              <a:t> en </a:t>
            </a:r>
            <a:r>
              <a:rPr lang="it-IT" sz="2600" dirty="0" err="1"/>
              <a:t>posici</a:t>
            </a:r>
            <a:r>
              <a:rPr lang="es-ES_tradnl" sz="2600" dirty="0"/>
              <a:t>ón intermedia o final, pero nunca en posición inicial.</a:t>
            </a:r>
          </a:p>
          <a:p>
            <a:pPr marL="0" indent="0" algn="just">
              <a:buNone/>
            </a:pPr>
            <a:r>
              <a:rPr lang="es-ES_tradnl" sz="2600" dirty="0"/>
              <a:t>Tiene una función explicativa</a:t>
            </a:r>
            <a:r>
              <a:rPr lang="es-ES" sz="2600" dirty="0"/>
              <a:t>, por lo tanto, interrumpe una oraci</a:t>
            </a:r>
            <a:r>
              <a:rPr lang="es-ES_tradnl" sz="2600" dirty="0"/>
              <a:t>ó</a:t>
            </a:r>
            <a:r>
              <a:rPr lang="es-ES" sz="2600" dirty="0"/>
              <a:t>n para aclarar algo. Se escribe entre comas, paréntesis o rayas y, dado que no modifica el sentido de la expresión original, se puede eliminar sin que se afecte la comprensión.	</a:t>
            </a:r>
          </a:p>
          <a:p>
            <a:pPr marL="0" indent="0">
              <a:buNone/>
            </a:pPr>
            <a:endParaRPr lang="it-IT" sz="2600" dirty="0"/>
          </a:p>
        </p:txBody>
      </p:sp>
    </p:spTree>
    <p:extLst>
      <p:ext uri="{BB962C8B-B14F-4D97-AF65-F5344CB8AC3E}">
        <p14:creationId xmlns:p14="http://schemas.microsoft.com/office/powerpoint/2010/main" val="39595184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4" name="Straight Connector 12">
            <a:extLst>
              <a:ext uri="{FF2B5EF4-FFF2-40B4-BE49-F238E27FC236}">
                <a16:creationId xmlns:a16="http://schemas.microsoft.com/office/drawing/2014/main" id="{D2E961F1-4A28-4A5F-BBD4-6E400E5E6C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 bwMode="white">
          <a:xfrm>
            <a:off x="0" y="272357"/>
            <a:ext cx="12188824" cy="0"/>
          </a:xfrm>
          <a:prstGeom prst="line">
            <a:avLst/>
          </a:prstGeom>
          <a:ln w="508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>
            <a:extLst>
              <a:ext uri="{FF2B5EF4-FFF2-40B4-BE49-F238E27FC236}">
                <a16:creationId xmlns:a16="http://schemas.microsoft.com/office/drawing/2014/main" id="{7F57BEA8-497D-4AA8-8A18-BDCD696B25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68596"/>
            <a:ext cx="12192000" cy="173555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D102E86B-0D64-48FE-889A-3D2A76E701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6073" y="489439"/>
            <a:ext cx="11139854" cy="93044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5400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El PAR en enunciados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A82415D3-DDE5-4D63-8CB3-23A5EC581B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724400" y="1479733"/>
            <a:ext cx="2743200" cy="0"/>
          </a:xfrm>
          <a:prstGeom prst="line">
            <a:avLst/>
          </a:prstGeom>
          <a:ln w="19050">
            <a:solidFill>
              <a:schemeClr val="bg1">
                <a:alpha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AD7193FB-6AE6-4B3B-8F89-56B55DD63B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 bwMode="white">
          <a:xfrm>
            <a:off x="0" y="2201402"/>
            <a:ext cx="12188824" cy="0"/>
          </a:xfrm>
          <a:prstGeom prst="line">
            <a:avLst/>
          </a:prstGeom>
          <a:ln w="508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5" name="Tabella 8">
            <a:extLst>
              <a:ext uri="{FF2B5EF4-FFF2-40B4-BE49-F238E27FC236}">
                <a16:creationId xmlns:a16="http://schemas.microsoft.com/office/drawing/2014/main" id="{20B9D096-CEC6-4383-91CE-7FC1356369A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10589665"/>
              </p:ext>
            </p:extLst>
          </p:nvPr>
        </p:nvGraphicFramePr>
        <p:xfrm>
          <a:off x="320040" y="2616895"/>
          <a:ext cx="11496821" cy="36189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83392">
                  <a:extLst>
                    <a:ext uri="{9D8B030D-6E8A-4147-A177-3AD203B41FA5}">
                      <a16:colId xmlns:a16="http://schemas.microsoft.com/office/drawing/2014/main" val="2300646302"/>
                    </a:ext>
                  </a:extLst>
                </a:gridCol>
                <a:gridCol w="3168363">
                  <a:extLst>
                    <a:ext uri="{9D8B030D-6E8A-4147-A177-3AD203B41FA5}">
                      <a16:colId xmlns:a16="http://schemas.microsoft.com/office/drawing/2014/main" val="208653027"/>
                    </a:ext>
                  </a:extLst>
                </a:gridCol>
                <a:gridCol w="3245066">
                  <a:extLst>
                    <a:ext uri="{9D8B030D-6E8A-4147-A177-3AD203B41FA5}">
                      <a16:colId xmlns:a16="http://schemas.microsoft.com/office/drawing/2014/main" val="3224519664"/>
                    </a:ext>
                  </a:extLst>
                </a:gridCol>
              </a:tblGrid>
              <a:tr h="723786">
                <a:tc>
                  <a:txBody>
                    <a:bodyPr/>
                    <a:lstStyle/>
                    <a:p>
                      <a:r>
                        <a:rPr lang="it-IT" sz="3200" err="1"/>
                        <a:t>Enunciados</a:t>
                      </a:r>
                      <a:endParaRPr lang="it-IT" sz="3200"/>
                    </a:p>
                  </a:txBody>
                  <a:tcPr marL="164497" marR="164497" marT="82248" marB="8224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3200"/>
                        <a:t>P</a:t>
                      </a:r>
                      <a:r>
                        <a:rPr lang="es-ES_tradnl" sz="3200"/>
                        <a:t>úblicos</a:t>
                      </a:r>
                      <a:endParaRPr lang="it-IT" sz="3200"/>
                    </a:p>
                  </a:txBody>
                  <a:tcPr marL="164497" marR="164497" marT="82248" marB="8224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3200" err="1"/>
                        <a:t>Privados</a:t>
                      </a:r>
                      <a:endParaRPr lang="it-IT" sz="3200"/>
                    </a:p>
                  </a:txBody>
                  <a:tcPr marL="164497" marR="164497" marT="82248" marB="82248"/>
                </a:tc>
                <a:extLst>
                  <a:ext uri="{0D108BD9-81ED-4DB2-BD59-A6C34878D82A}">
                    <a16:rowId xmlns:a16="http://schemas.microsoft.com/office/drawing/2014/main" val="590436535"/>
                  </a:ext>
                </a:extLst>
              </a:tr>
              <a:tr h="723786">
                <a:tc>
                  <a:txBody>
                    <a:bodyPr/>
                    <a:lstStyle/>
                    <a:p>
                      <a:r>
                        <a:rPr lang="it-IT" sz="3200"/>
                        <a:t>Di</a:t>
                      </a:r>
                      <a:r>
                        <a:rPr lang="es-ES_tradnl" sz="3200"/>
                        <a:t>álogos</a:t>
                      </a:r>
                      <a:endParaRPr lang="it-IT" sz="3200"/>
                    </a:p>
                  </a:txBody>
                  <a:tcPr marL="164497" marR="164497" marT="82248" marB="8224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3200"/>
                        <a:t>22</a:t>
                      </a:r>
                    </a:p>
                  </a:txBody>
                  <a:tcPr marL="164497" marR="164497" marT="82248" marB="8224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3200"/>
                        <a:t>17</a:t>
                      </a:r>
                    </a:p>
                  </a:txBody>
                  <a:tcPr marL="164497" marR="164497" marT="82248" marB="82248"/>
                </a:tc>
                <a:extLst>
                  <a:ext uri="{0D108BD9-81ED-4DB2-BD59-A6C34878D82A}">
                    <a16:rowId xmlns:a16="http://schemas.microsoft.com/office/drawing/2014/main" val="4105403001"/>
                  </a:ext>
                </a:extLst>
              </a:tr>
              <a:tr h="723786">
                <a:tc>
                  <a:txBody>
                    <a:bodyPr/>
                    <a:lstStyle/>
                    <a:p>
                      <a:r>
                        <a:rPr lang="it-IT" sz="3200"/>
                        <a:t>Mon</a:t>
                      </a:r>
                      <a:r>
                        <a:rPr lang="es-ES_tradnl" sz="3200"/>
                        <a:t>ólogos</a:t>
                      </a:r>
                      <a:endParaRPr lang="it-IT" sz="3200"/>
                    </a:p>
                  </a:txBody>
                  <a:tcPr marL="164497" marR="164497" marT="82248" marB="8224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3200"/>
                        <a:t>20</a:t>
                      </a:r>
                    </a:p>
                  </a:txBody>
                  <a:tcPr marL="164497" marR="164497" marT="82248" marB="8224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3200"/>
                        <a:t>30</a:t>
                      </a:r>
                    </a:p>
                  </a:txBody>
                  <a:tcPr marL="164497" marR="164497" marT="82248" marB="82248"/>
                </a:tc>
                <a:extLst>
                  <a:ext uri="{0D108BD9-81ED-4DB2-BD59-A6C34878D82A}">
                    <a16:rowId xmlns:a16="http://schemas.microsoft.com/office/drawing/2014/main" val="2242960547"/>
                  </a:ext>
                </a:extLst>
              </a:tr>
              <a:tr h="723786">
                <a:tc>
                  <a:txBody>
                    <a:bodyPr/>
                    <a:lstStyle/>
                    <a:p>
                      <a:r>
                        <a:rPr lang="it-IT" sz="3200" err="1"/>
                        <a:t>Conversaciones</a:t>
                      </a:r>
                      <a:endParaRPr lang="it-IT" sz="3200"/>
                    </a:p>
                  </a:txBody>
                  <a:tcPr marL="164497" marR="164497" marT="82248" marB="8224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3200"/>
                        <a:t>26</a:t>
                      </a:r>
                    </a:p>
                  </a:txBody>
                  <a:tcPr marL="164497" marR="164497" marT="82248" marB="8224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3200"/>
                        <a:t>14</a:t>
                      </a:r>
                    </a:p>
                  </a:txBody>
                  <a:tcPr marL="164497" marR="164497" marT="82248" marB="82248"/>
                </a:tc>
                <a:extLst>
                  <a:ext uri="{0D108BD9-81ED-4DB2-BD59-A6C34878D82A}">
                    <a16:rowId xmlns:a16="http://schemas.microsoft.com/office/drawing/2014/main" val="96497296"/>
                  </a:ext>
                </a:extLst>
              </a:tr>
              <a:tr h="723786">
                <a:tc>
                  <a:txBody>
                    <a:bodyPr/>
                    <a:lstStyle/>
                    <a:p>
                      <a:r>
                        <a:rPr lang="it-IT" sz="3200"/>
                        <a:t>Total = 129</a:t>
                      </a:r>
                    </a:p>
                  </a:txBody>
                  <a:tcPr marL="164497" marR="164497" marT="82248" marB="8224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3200"/>
                        <a:t>68</a:t>
                      </a:r>
                    </a:p>
                  </a:txBody>
                  <a:tcPr marL="164497" marR="164497" marT="82248" marB="8224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3200"/>
                        <a:t>61</a:t>
                      </a:r>
                    </a:p>
                  </a:txBody>
                  <a:tcPr marL="164497" marR="164497" marT="82248" marB="82248"/>
                </a:tc>
                <a:extLst>
                  <a:ext uri="{0D108BD9-81ED-4DB2-BD59-A6C34878D82A}">
                    <a16:rowId xmlns:a16="http://schemas.microsoft.com/office/drawing/2014/main" val="743287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56713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775CD93-9DF2-48CB-9F57-1BCA9A46C7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921" y="453981"/>
            <a:ext cx="11274158" cy="1877811"/>
          </a:xfrm>
          <a:prstGeom prst="rect">
            <a:avLst/>
          </a:prstGeom>
          <a:solidFill>
            <a:srgbClr val="595959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F887F9D8-77E9-4C2B-BB86-514C6AC4C0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19" y="731520"/>
            <a:ext cx="10666145" cy="1426464"/>
          </a:xfrm>
        </p:spPr>
        <p:txBody>
          <a:bodyPr>
            <a:normAutofit/>
          </a:bodyPr>
          <a:lstStyle/>
          <a:p>
            <a:r>
              <a:rPr lang="it-IT">
                <a:solidFill>
                  <a:srgbClr val="FFFFFF"/>
                </a:solidFill>
              </a:rPr>
              <a:t>Examinando los datos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C091803-41C2-48E0-9228-5148460C74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920" y="2480956"/>
            <a:ext cx="9006933" cy="3918122"/>
          </a:xfrm>
          <a:prstGeom prst="rect">
            <a:avLst/>
          </a:prstGeom>
          <a:solidFill>
            <a:schemeClr val="tx1">
              <a:lumMod val="50000"/>
              <a:lumOff val="5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39B4F74-74A8-43C1-A793-5884041A92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9456" y="2789918"/>
            <a:ext cx="8370393" cy="3300196"/>
          </a:xfrm>
        </p:spPr>
        <p:txBody>
          <a:bodyPr anchor="ctr">
            <a:normAutofit/>
          </a:bodyPr>
          <a:lstStyle/>
          <a:p>
            <a:pPr marL="0" indent="0" algn="just">
              <a:buNone/>
            </a:pPr>
            <a:r>
              <a:rPr lang="it-IT" sz="2600" dirty="0"/>
              <a:t>En el </a:t>
            </a:r>
            <a:r>
              <a:rPr lang="it-IT" sz="2600" dirty="0" err="1"/>
              <a:t>cuadro</a:t>
            </a:r>
            <a:r>
              <a:rPr lang="it-IT" sz="2600" dirty="0"/>
              <a:t> </a:t>
            </a:r>
            <a:r>
              <a:rPr lang="it-IT" sz="2600" dirty="0" err="1"/>
              <a:t>anterior</a:t>
            </a:r>
            <a:r>
              <a:rPr lang="it-IT" sz="2600" dirty="0"/>
              <a:t> </a:t>
            </a:r>
            <a:r>
              <a:rPr lang="it-IT" sz="2600" dirty="0" err="1"/>
              <a:t>podemos</a:t>
            </a:r>
            <a:r>
              <a:rPr lang="it-IT" sz="2600" dirty="0"/>
              <a:t> ver que el n</a:t>
            </a:r>
            <a:r>
              <a:rPr lang="es-ES_tradnl" sz="2600" dirty="0"/>
              <a:t>úmero de los</a:t>
            </a:r>
            <a:r>
              <a:rPr lang="it-IT" sz="2600" dirty="0"/>
              <a:t> </a:t>
            </a:r>
            <a:r>
              <a:rPr lang="it-IT" sz="2600" dirty="0" err="1"/>
              <a:t>enunciados</a:t>
            </a:r>
            <a:r>
              <a:rPr lang="it-IT" sz="2600" dirty="0"/>
              <a:t> p</a:t>
            </a:r>
            <a:r>
              <a:rPr lang="es-ES_tradnl" sz="2600" dirty="0"/>
              <a:t>úblicos (68) y de los enunciados privados </a:t>
            </a:r>
            <a:r>
              <a:rPr lang="it-IT" sz="2600" dirty="0"/>
              <a:t>(61) casi se equivale, pero en los </a:t>
            </a:r>
            <a:r>
              <a:rPr lang="it-IT" sz="2600" dirty="0" err="1"/>
              <a:t>privados</a:t>
            </a:r>
            <a:r>
              <a:rPr lang="it-IT" sz="2600" dirty="0"/>
              <a:t> no son </a:t>
            </a:r>
            <a:r>
              <a:rPr lang="it-IT" sz="2600" dirty="0" err="1"/>
              <a:t>homogéneos</a:t>
            </a:r>
            <a:r>
              <a:rPr lang="it-IT" sz="2600" dirty="0"/>
              <a:t>, es </a:t>
            </a:r>
            <a:r>
              <a:rPr lang="it-IT" sz="2600" dirty="0" err="1"/>
              <a:t>decir</a:t>
            </a:r>
            <a:r>
              <a:rPr lang="it-IT" sz="2600" dirty="0"/>
              <a:t> que </a:t>
            </a:r>
            <a:r>
              <a:rPr lang="it-IT" sz="2600" dirty="0" err="1"/>
              <a:t>encotramos</a:t>
            </a:r>
            <a:r>
              <a:rPr lang="it-IT" sz="2600" dirty="0"/>
              <a:t> </a:t>
            </a:r>
            <a:r>
              <a:rPr lang="it-IT" sz="2600" dirty="0" err="1"/>
              <a:t>muchos</a:t>
            </a:r>
            <a:r>
              <a:rPr lang="it-IT" sz="2600" dirty="0"/>
              <a:t> m</a:t>
            </a:r>
            <a:r>
              <a:rPr lang="es-ES_tradnl" sz="2600" dirty="0"/>
              <a:t>ás PAR en los monólogos por respecto a los otros tipos de discurso.</a:t>
            </a:r>
            <a:endParaRPr lang="it-IT" sz="2600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186B68C-84BC-4A6E-99D1-EE87483C13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25716" y="2480956"/>
            <a:ext cx="2112264" cy="1898903"/>
          </a:xfrm>
          <a:prstGeom prst="rect">
            <a:avLst/>
          </a:prstGeom>
          <a:solidFill>
            <a:srgbClr val="A5A5A5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166C6D1-23AC-49C4-BA07-238E4E9F8C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25716" y="4529023"/>
            <a:ext cx="2107363" cy="1870055"/>
          </a:xfrm>
          <a:prstGeom prst="rect">
            <a:avLst/>
          </a:prstGeom>
          <a:solidFill>
            <a:schemeClr val="accent1">
              <a:alpha val="95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85644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A2F6480-297C-43B7-A45C-319C96ADE2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5719"/>
          </a:xfrm>
        </p:spPr>
        <p:txBody>
          <a:bodyPr>
            <a:normAutofit fontScale="90000"/>
          </a:bodyPr>
          <a:lstStyle/>
          <a:p>
            <a:endParaRPr lang="it-IT" dirty="0"/>
          </a:p>
        </p:txBody>
      </p:sp>
      <p:graphicFrame>
        <p:nvGraphicFramePr>
          <p:cNvPr id="6" name="Segnaposto contenuto 5">
            <a:extLst>
              <a:ext uri="{FF2B5EF4-FFF2-40B4-BE49-F238E27FC236}">
                <a16:creationId xmlns:a16="http://schemas.microsoft.com/office/drawing/2014/main" id="{D5AE519A-2DA5-40A8-B6BC-FB116DFF3E8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2259812"/>
              </p:ext>
            </p:extLst>
          </p:nvPr>
        </p:nvGraphicFramePr>
        <p:xfrm>
          <a:off x="1794803" y="928468"/>
          <a:ext cx="10515600" cy="57754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76584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7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35C156CF-1EAB-404F-8880-EC674A0397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>
            <a:normAutofit/>
          </a:bodyPr>
          <a:lstStyle/>
          <a:p>
            <a:pPr algn="r"/>
            <a:r>
              <a:rPr lang="it-IT">
                <a:solidFill>
                  <a:schemeClr val="accent1"/>
                </a:solidFill>
              </a:rPr>
              <a:t>¿C</a:t>
            </a:r>
            <a:r>
              <a:rPr lang="es-ES_tradnl">
                <a:solidFill>
                  <a:schemeClr val="accent1"/>
                </a:solidFill>
              </a:rPr>
              <a:t>ómo podemos explicar este disnivel?</a:t>
            </a:r>
            <a:endParaRPr lang="it-IT">
              <a:solidFill>
                <a:schemeClr val="accent1"/>
              </a:solidFill>
            </a:endParaRPr>
          </a:p>
        </p:txBody>
      </p:sp>
      <p:cxnSp>
        <p:nvCxnSpPr>
          <p:cNvPr id="17" name="Straight Connector 9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D25EFA4-EB0D-4F9E-9716-5D90352F8A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031" y="963877"/>
            <a:ext cx="6377769" cy="4930246"/>
          </a:xfrm>
        </p:spPr>
        <p:txBody>
          <a:bodyPr anchor="ctr">
            <a:normAutofit/>
          </a:bodyPr>
          <a:lstStyle/>
          <a:p>
            <a:pPr marL="0" indent="0" algn="just">
              <a:buNone/>
            </a:pPr>
            <a:r>
              <a:rPr lang="it-IT" sz="2400" dirty="0"/>
              <a:t>Normalmente, los di</a:t>
            </a:r>
            <a:r>
              <a:rPr lang="es-ES_tradnl" sz="2400" dirty="0"/>
              <a:t>álogos y las conversaciones </a:t>
            </a:r>
            <a:r>
              <a:rPr lang="it-IT" sz="2400" dirty="0"/>
              <a:t>son </a:t>
            </a:r>
            <a:r>
              <a:rPr lang="it-IT" sz="2400" dirty="0" err="1"/>
              <a:t>discursos</a:t>
            </a:r>
            <a:r>
              <a:rPr lang="it-IT" sz="2400" dirty="0"/>
              <a:t> m</a:t>
            </a:r>
            <a:r>
              <a:rPr lang="es-ES_tradnl" sz="2400" dirty="0"/>
              <a:t>ás rápidos y cortos con respecto a los mónologos, que no tienen un interlocutor y por eso generalmente suelen ser más largos. En estos casos, el hablante tiende a hacer más repeticiones, a corregir lo que está diciendo y a expresar mejor y con mayor claridad lo que ha dicho anteriormente. Vamos a ver algunos ejemplos...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17990535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43">
            <a:extLst>
              <a:ext uri="{FF2B5EF4-FFF2-40B4-BE49-F238E27FC236}">
                <a16:creationId xmlns:a16="http://schemas.microsoft.com/office/drawing/2014/main" id="{B775CD93-9DF2-48CB-9F57-1BCA9A46C7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922" y="453981"/>
            <a:ext cx="6675120" cy="1877811"/>
          </a:xfrm>
          <a:prstGeom prst="rect">
            <a:avLst/>
          </a:prstGeom>
          <a:solidFill>
            <a:srgbClr val="595959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FD28BC33-765D-4E37-8B11-07A25319E5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731520"/>
            <a:ext cx="6089904" cy="1426464"/>
          </a:xfrm>
        </p:spPr>
        <p:txBody>
          <a:bodyPr>
            <a:normAutofit/>
          </a:bodyPr>
          <a:lstStyle/>
          <a:p>
            <a:r>
              <a:rPr lang="it-IT" sz="3400">
                <a:solidFill>
                  <a:srgbClr val="FFFFFF"/>
                </a:solidFill>
              </a:rPr>
              <a:t>Ejemplos de PAR en los enunciados y mon</a:t>
            </a:r>
            <a:r>
              <a:rPr lang="es-ES_tradnl" sz="3400">
                <a:solidFill>
                  <a:srgbClr val="FFFFFF"/>
                </a:solidFill>
              </a:rPr>
              <a:t>ó</a:t>
            </a:r>
            <a:r>
              <a:rPr lang="it-IT" sz="3400">
                <a:solidFill>
                  <a:srgbClr val="FFFFFF"/>
                </a:solidFill>
              </a:rPr>
              <a:t>logos privados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6166C6D1-23AC-49C4-BA07-238E4E9F8C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277100" y="461737"/>
            <a:ext cx="2149361" cy="1870055"/>
          </a:xfrm>
          <a:prstGeom prst="rect">
            <a:avLst/>
          </a:prstGeom>
          <a:solidFill>
            <a:schemeClr val="accent1">
              <a:alpha val="95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E186B68C-84BC-4A6E-99D1-EE87483C13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573768" y="453155"/>
            <a:ext cx="2149358" cy="1878638"/>
          </a:xfrm>
          <a:prstGeom prst="rect">
            <a:avLst/>
          </a:prstGeom>
          <a:solidFill>
            <a:srgbClr val="A5A5A5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60" name="Rectangle 49">
            <a:extLst>
              <a:ext uri="{FF2B5EF4-FFF2-40B4-BE49-F238E27FC236}">
                <a16:creationId xmlns:a16="http://schemas.microsoft.com/office/drawing/2014/main" id="{1C091803-41C2-48E0-9228-5148460C74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920" y="2480956"/>
            <a:ext cx="11264206" cy="3918122"/>
          </a:xfrm>
          <a:prstGeom prst="rect">
            <a:avLst/>
          </a:prstGeom>
          <a:solidFill>
            <a:schemeClr val="tx1">
              <a:lumMod val="50000"/>
              <a:lumOff val="5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3568EF9-FE33-474E-B5FC-F84418C312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9456" y="2798385"/>
            <a:ext cx="10597729" cy="3283260"/>
          </a:xfrm>
        </p:spPr>
        <p:txBody>
          <a:bodyPr anchor="ctr">
            <a:normAutofit/>
          </a:bodyPr>
          <a:lstStyle/>
          <a:p>
            <a:pPr algn="just"/>
            <a:r>
              <a:rPr lang="it-IT" sz="2700" dirty="0"/>
              <a:t>&lt; El </a:t>
            </a:r>
            <a:r>
              <a:rPr lang="es-ES_tradnl" sz="2700" dirty="0"/>
              <a:t>ú</a:t>
            </a:r>
            <a:r>
              <a:rPr lang="it-IT" sz="2700" dirty="0" err="1"/>
              <a:t>ltimo</a:t>
            </a:r>
            <a:r>
              <a:rPr lang="it-IT" sz="2700" dirty="0"/>
              <a:t> &gt; &lt; t</a:t>
            </a:r>
            <a:r>
              <a:rPr lang="es-ES_tradnl" sz="2700" dirty="0"/>
              <a:t>ío &gt; </a:t>
            </a:r>
            <a:r>
              <a:rPr lang="es-ES" sz="2700" dirty="0"/>
              <a:t> /</a:t>
            </a:r>
            <a:r>
              <a:rPr lang="es-ES" sz="2700" baseline="30000" dirty="0"/>
              <a:t>COM</a:t>
            </a:r>
            <a:r>
              <a:rPr lang="es-ES" sz="2700" dirty="0"/>
              <a:t> </a:t>
            </a:r>
            <a:r>
              <a:rPr lang="es-ES_tradnl" sz="2700" dirty="0"/>
              <a:t> eh </a:t>
            </a:r>
            <a:r>
              <a:rPr lang="es-ES" sz="2700" dirty="0"/>
              <a:t>/</a:t>
            </a:r>
            <a:r>
              <a:rPr lang="es-ES" sz="2700" baseline="30000" dirty="0"/>
              <a:t>TMT</a:t>
            </a:r>
            <a:r>
              <a:rPr lang="es-ES" sz="2700" dirty="0"/>
              <a:t> </a:t>
            </a:r>
            <a:r>
              <a:rPr lang="es-ES" sz="2700" b="1" dirty="0"/>
              <a:t>un hermano &lt; de mi madre &gt; </a:t>
            </a:r>
            <a:r>
              <a:rPr lang="es-ES" sz="2700" dirty="0"/>
              <a:t>//</a:t>
            </a:r>
            <a:r>
              <a:rPr lang="es-ES" sz="2700" baseline="30000" dirty="0"/>
              <a:t>PAR</a:t>
            </a:r>
            <a:r>
              <a:rPr lang="es-ES" sz="2700" dirty="0"/>
              <a:t> </a:t>
            </a:r>
          </a:p>
          <a:p>
            <a:pPr algn="just"/>
            <a:r>
              <a:rPr lang="it-IT" sz="2700" dirty="0"/>
              <a:t>&lt; Y </a:t>
            </a:r>
            <a:r>
              <a:rPr lang="it-IT" sz="2700" dirty="0" err="1"/>
              <a:t>entonces</a:t>
            </a:r>
            <a:r>
              <a:rPr lang="it-IT" sz="2700" dirty="0"/>
              <a:t> &gt; </a:t>
            </a:r>
            <a:r>
              <a:rPr lang="es-ES" sz="2700" dirty="0"/>
              <a:t>/</a:t>
            </a:r>
            <a:r>
              <a:rPr lang="es-ES" sz="2700" baseline="30000" dirty="0"/>
              <a:t>DCT</a:t>
            </a:r>
            <a:r>
              <a:rPr lang="it-IT" sz="2700" dirty="0"/>
              <a:t> </a:t>
            </a:r>
            <a:r>
              <a:rPr lang="it-IT" sz="2700" dirty="0" err="1"/>
              <a:t>viv</a:t>
            </a:r>
            <a:r>
              <a:rPr lang="es-ES_tradnl" sz="2700" dirty="0"/>
              <a:t>ían en aquella casa </a:t>
            </a:r>
            <a:r>
              <a:rPr lang="es-ES" sz="2700" dirty="0"/>
              <a:t>/</a:t>
            </a:r>
            <a:r>
              <a:rPr lang="es-ES" sz="2700" baseline="30000" dirty="0"/>
              <a:t>COM</a:t>
            </a:r>
            <a:r>
              <a:rPr lang="es-ES" sz="2700" dirty="0"/>
              <a:t> </a:t>
            </a:r>
            <a:r>
              <a:rPr lang="es-ES_tradnl" sz="2700" b="1" dirty="0"/>
              <a:t>que es una buena casa </a:t>
            </a:r>
            <a:r>
              <a:rPr lang="es-ES" sz="2700" dirty="0"/>
              <a:t>//</a:t>
            </a:r>
            <a:r>
              <a:rPr lang="es-ES" sz="2700" baseline="30000" dirty="0"/>
              <a:t>PAR</a:t>
            </a:r>
            <a:r>
              <a:rPr lang="es-ES" sz="2700" dirty="0"/>
              <a:t> </a:t>
            </a:r>
          </a:p>
          <a:p>
            <a:pPr algn="just"/>
            <a:r>
              <a:rPr lang="es-ES" sz="2700" dirty="0"/>
              <a:t>&lt; O sea que es que &gt; [/3] &lt; que es &gt; que el jard</a:t>
            </a:r>
            <a:r>
              <a:rPr lang="es-ES_tradnl" sz="2700" dirty="0"/>
              <a:t>ín [/2] &lt; el jardín &gt; era </a:t>
            </a:r>
            <a:r>
              <a:rPr lang="es-ES" sz="2700" dirty="0"/>
              <a:t>/</a:t>
            </a:r>
            <a:r>
              <a:rPr lang="es-ES" sz="2700" baseline="30000" dirty="0"/>
              <a:t>i-COM</a:t>
            </a:r>
            <a:r>
              <a:rPr lang="es-ES" sz="2700" dirty="0"/>
              <a:t> </a:t>
            </a:r>
            <a:r>
              <a:rPr lang="es-ES" sz="2700" b="1" dirty="0"/>
              <a:t>o sea el patio de recreo era </a:t>
            </a:r>
            <a:r>
              <a:rPr lang="es-ES" sz="2700" dirty="0"/>
              <a:t>/</a:t>
            </a:r>
            <a:r>
              <a:rPr lang="es-ES" sz="2700" baseline="30000" dirty="0"/>
              <a:t>PAR</a:t>
            </a:r>
            <a:r>
              <a:rPr lang="es-ES" sz="2700" dirty="0"/>
              <a:t> &lt; gigantesco &gt; /</a:t>
            </a:r>
            <a:r>
              <a:rPr lang="es-ES" sz="2700" baseline="30000" dirty="0"/>
              <a:t>COM</a:t>
            </a:r>
            <a:r>
              <a:rPr lang="es-ES" sz="2700" dirty="0"/>
              <a:t> </a:t>
            </a:r>
            <a:endParaRPr lang="it-IT" sz="2700" dirty="0"/>
          </a:p>
        </p:txBody>
      </p:sp>
    </p:spTree>
    <p:extLst>
      <p:ext uri="{BB962C8B-B14F-4D97-AF65-F5344CB8AC3E}">
        <p14:creationId xmlns:p14="http://schemas.microsoft.com/office/powerpoint/2010/main" val="4549505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7" name="Rectangle 26">
            <a:extLst>
              <a:ext uri="{FF2B5EF4-FFF2-40B4-BE49-F238E27FC236}">
                <a16:creationId xmlns:a16="http://schemas.microsoft.com/office/drawing/2014/main" id="{0ADD3505-D816-4666-AAAA-42EC992FAF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Freeform 6">
            <a:extLst>
              <a:ext uri="{FF2B5EF4-FFF2-40B4-BE49-F238E27FC236}">
                <a16:creationId xmlns:a16="http://schemas.microsoft.com/office/drawing/2014/main" id="{B4269A41-C387-4555-A18D-F1B4E366CD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8727747" y="4208147"/>
            <a:ext cx="339126" cy="2121835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" name="Freeform 7">
            <a:extLst>
              <a:ext uri="{FF2B5EF4-FFF2-40B4-BE49-F238E27FC236}">
                <a16:creationId xmlns:a16="http://schemas.microsoft.com/office/drawing/2014/main" id="{911C1882-1ABB-473F-836B-DE0066ABAC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8728739" y="4098333"/>
            <a:ext cx="201857" cy="2055805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" name="Rectangle 8">
            <a:extLst>
              <a:ext uri="{FF2B5EF4-FFF2-40B4-BE49-F238E27FC236}">
                <a16:creationId xmlns:a16="http://schemas.microsoft.com/office/drawing/2014/main" id="{336533B6-75CC-4F87-B044-A8241FBF77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-3048" y="4098334"/>
            <a:ext cx="8933019" cy="196077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703326B7-EBEA-4DBD-961B-42E411D104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5342" y="4267831"/>
            <a:ext cx="7970903" cy="1071585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8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El PAR en estancias</a:t>
            </a:r>
          </a:p>
        </p:txBody>
      </p:sp>
      <p:sp>
        <p:nvSpPr>
          <p:cNvPr id="35" name="Rectangle 8">
            <a:extLst>
              <a:ext uri="{FF2B5EF4-FFF2-40B4-BE49-F238E27FC236}">
                <a16:creationId xmlns:a16="http://schemas.microsoft.com/office/drawing/2014/main" id="{77EAB586-FBDB-4496-82AC-22F1856379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9067800" y="4377267"/>
            <a:ext cx="3121152" cy="19527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aphicFrame>
        <p:nvGraphicFramePr>
          <p:cNvPr id="22" name="Tabella 8">
            <a:extLst>
              <a:ext uri="{FF2B5EF4-FFF2-40B4-BE49-F238E27FC236}">
                <a16:creationId xmlns:a16="http://schemas.microsoft.com/office/drawing/2014/main" id="{402E483F-9948-4E4B-A395-36063D0C28E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02078352"/>
              </p:ext>
            </p:extLst>
          </p:nvPr>
        </p:nvGraphicFramePr>
        <p:xfrm>
          <a:off x="1224664" y="528019"/>
          <a:ext cx="7276613" cy="332123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3278099">
                  <a:extLst>
                    <a:ext uri="{9D8B030D-6E8A-4147-A177-3AD203B41FA5}">
                      <a16:colId xmlns:a16="http://schemas.microsoft.com/office/drawing/2014/main" val="3666182460"/>
                    </a:ext>
                  </a:extLst>
                </a:gridCol>
                <a:gridCol w="1977943">
                  <a:extLst>
                    <a:ext uri="{9D8B030D-6E8A-4147-A177-3AD203B41FA5}">
                      <a16:colId xmlns:a16="http://schemas.microsoft.com/office/drawing/2014/main" val="3696689567"/>
                    </a:ext>
                  </a:extLst>
                </a:gridCol>
                <a:gridCol w="2020571">
                  <a:extLst>
                    <a:ext uri="{9D8B030D-6E8A-4147-A177-3AD203B41FA5}">
                      <a16:colId xmlns:a16="http://schemas.microsoft.com/office/drawing/2014/main" val="1439064236"/>
                    </a:ext>
                  </a:extLst>
                </a:gridCol>
              </a:tblGrid>
              <a:tr h="664246">
                <a:tc>
                  <a:txBody>
                    <a:bodyPr/>
                    <a:lstStyle/>
                    <a:p>
                      <a:r>
                        <a:rPr lang="it-IT" sz="3000"/>
                        <a:t>Estancias</a:t>
                      </a:r>
                    </a:p>
                  </a:txBody>
                  <a:tcPr marL="153461" marR="153461" marT="76730" marB="7673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3000"/>
                        <a:t>P</a:t>
                      </a:r>
                      <a:r>
                        <a:rPr lang="es-ES_tradnl" sz="3000"/>
                        <a:t>úblicas</a:t>
                      </a:r>
                      <a:endParaRPr lang="it-IT" sz="3000"/>
                    </a:p>
                  </a:txBody>
                  <a:tcPr marL="153461" marR="153461" marT="76730" marB="7673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3000"/>
                        <a:t>Privadas</a:t>
                      </a:r>
                    </a:p>
                  </a:txBody>
                  <a:tcPr marL="153461" marR="153461" marT="76730" marB="76730"/>
                </a:tc>
                <a:extLst>
                  <a:ext uri="{0D108BD9-81ED-4DB2-BD59-A6C34878D82A}">
                    <a16:rowId xmlns:a16="http://schemas.microsoft.com/office/drawing/2014/main" val="1896600619"/>
                  </a:ext>
                </a:extLst>
              </a:tr>
              <a:tr h="66424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3000"/>
                        <a:t>Di</a:t>
                      </a:r>
                      <a:r>
                        <a:rPr lang="es-ES_tradnl" sz="3000"/>
                        <a:t>álogos</a:t>
                      </a:r>
                      <a:endParaRPr lang="it-IT" sz="3000"/>
                    </a:p>
                  </a:txBody>
                  <a:tcPr marL="153461" marR="153461" marT="76730" marB="7673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3000"/>
                        <a:t>18</a:t>
                      </a:r>
                    </a:p>
                  </a:txBody>
                  <a:tcPr marL="153461" marR="153461" marT="76730" marB="7673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3000"/>
                        <a:t>11</a:t>
                      </a:r>
                    </a:p>
                  </a:txBody>
                  <a:tcPr marL="153461" marR="153461" marT="76730" marB="76730"/>
                </a:tc>
                <a:extLst>
                  <a:ext uri="{0D108BD9-81ED-4DB2-BD59-A6C34878D82A}">
                    <a16:rowId xmlns:a16="http://schemas.microsoft.com/office/drawing/2014/main" val="2232783908"/>
                  </a:ext>
                </a:extLst>
              </a:tr>
              <a:tr h="66424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3000"/>
                        <a:t>Mon</a:t>
                      </a:r>
                      <a:r>
                        <a:rPr lang="es-ES_tradnl" sz="3000"/>
                        <a:t>ólogos</a:t>
                      </a:r>
                      <a:endParaRPr lang="it-IT" sz="3000"/>
                    </a:p>
                  </a:txBody>
                  <a:tcPr marL="153461" marR="153461" marT="76730" marB="7673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3000"/>
                        <a:t>12</a:t>
                      </a:r>
                    </a:p>
                  </a:txBody>
                  <a:tcPr marL="153461" marR="153461" marT="76730" marB="7673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3000"/>
                        <a:t>42</a:t>
                      </a:r>
                    </a:p>
                  </a:txBody>
                  <a:tcPr marL="153461" marR="153461" marT="76730" marB="76730"/>
                </a:tc>
                <a:extLst>
                  <a:ext uri="{0D108BD9-81ED-4DB2-BD59-A6C34878D82A}">
                    <a16:rowId xmlns:a16="http://schemas.microsoft.com/office/drawing/2014/main" val="84796579"/>
                  </a:ext>
                </a:extLst>
              </a:tr>
              <a:tr h="664246">
                <a:tc>
                  <a:txBody>
                    <a:bodyPr/>
                    <a:lstStyle/>
                    <a:p>
                      <a:r>
                        <a:rPr lang="it-IT" sz="3000"/>
                        <a:t>Conversaciones</a:t>
                      </a:r>
                    </a:p>
                  </a:txBody>
                  <a:tcPr marL="153461" marR="153461" marT="76730" marB="7673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3000"/>
                        <a:t>15</a:t>
                      </a:r>
                    </a:p>
                  </a:txBody>
                  <a:tcPr marL="153461" marR="153461" marT="76730" marB="7673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3000"/>
                        <a:t>14</a:t>
                      </a:r>
                    </a:p>
                  </a:txBody>
                  <a:tcPr marL="153461" marR="153461" marT="76730" marB="76730"/>
                </a:tc>
                <a:extLst>
                  <a:ext uri="{0D108BD9-81ED-4DB2-BD59-A6C34878D82A}">
                    <a16:rowId xmlns:a16="http://schemas.microsoft.com/office/drawing/2014/main" val="2332724111"/>
                  </a:ext>
                </a:extLst>
              </a:tr>
              <a:tr h="664246">
                <a:tc>
                  <a:txBody>
                    <a:bodyPr/>
                    <a:lstStyle/>
                    <a:p>
                      <a:r>
                        <a:rPr lang="it-IT" sz="3000"/>
                        <a:t>Total = 112</a:t>
                      </a:r>
                    </a:p>
                  </a:txBody>
                  <a:tcPr marL="153461" marR="153461" marT="76730" marB="7673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3000"/>
                        <a:t>45</a:t>
                      </a:r>
                    </a:p>
                  </a:txBody>
                  <a:tcPr marL="153461" marR="153461" marT="76730" marB="7673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3000"/>
                        <a:t>67</a:t>
                      </a:r>
                    </a:p>
                  </a:txBody>
                  <a:tcPr marL="153461" marR="153461" marT="76730" marB="76730"/>
                </a:tc>
                <a:extLst>
                  <a:ext uri="{0D108BD9-81ED-4DB2-BD59-A6C34878D82A}">
                    <a16:rowId xmlns:a16="http://schemas.microsoft.com/office/drawing/2014/main" val="40278598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518104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6C983326493A14C9853D45F1A246A1F" ma:contentTypeVersion="7" ma:contentTypeDescription="Create a new document." ma:contentTypeScope="" ma:versionID="137d772230d4238fe874b92f0f610756">
  <xsd:schema xmlns:xsd="http://www.w3.org/2001/XMLSchema" xmlns:xs="http://www.w3.org/2001/XMLSchema" xmlns:p="http://schemas.microsoft.com/office/2006/metadata/properties" xmlns:ns3="f12f460c-86c1-4c96-8461-99841b5fcbef" targetNamespace="http://schemas.microsoft.com/office/2006/metadata/properties" ma:root="true" ma:fieldsID="004b021cd0e279e53346254aae49ffac" ns3:_="">
    <xsd:import namespace="f12f460c-86c1-4c96-8461-99841b5fcbef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12f460c-86c1-4c96-8461-99841b5fcbe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44B1AB6-7D58-47FA-A68B-F8AAF868CC3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12f460c-86c1-4c96-8461-99841b5fcbe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63325D9-C4E0-4196-81AE-D29729FC20B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F31C86F-6A3A-44C8-8F44-B2712593A3A5}">
  <ds:schemaRefs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purl.org/dc/elements/1.1/"/>
    <ds:schemaRef ds:uri="http://schemas.openxmlformats.org/package/2006/metadata/core-properties"/>
    <ds:schemaRef ds:uri="f12f460c-86c1-4c96-8461-99841b5fcbef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1505</Words>
  <Application>Microsoft Office PowerPoint</Application>
  <PresentationFormat>Widescreen</PresentationFormat>
  <Paragraphs>157</Paragraphs>
  <Slides>29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29</vt:i4>
      </vt:variant>
    </vt:vector>
  </HeadingPairs>
  <TitlesOfParts>
    <vt:vector size="34" baseType="lpstr">
      <vt:lpstr>Arial</vt:lpstr>
      <vt:lpstr>Calibri</vt:lpstr>
      <vt:lpstr>Calibri Light</vt:lpstr>
      <vt:lpstr>Wingdings</vt:lpstr>
      <vt:lpstr>Tema di Office</vt:lpstr>
      <vt:lpstr> Sonia Vignoli Castrataro</vt:lpstr>
      <vt:lpstr>Introducción</vt:lpstr>
      <vt:lpstr>El PAR</vt:lpstr>
      <vt:lpstr>El PAR en enunciados</vt:lpstr>
      <vt:lpstr>Examinando los datos</vt:lpstr>
      <vt:lpstr>Presentazione standard di PowerPoint</vt:lpstr>
      <vt:lpstr>¿Cómo podemos explicar este disnivel?</vt:lpstr>
      <vt:lpstr>Ejemplos de PAR en los enunciados y monólogos privados</vt:lpstr>
      <vt:lpstr>El PAR en estancias</vt:lpstr>
      <vt:lpstr>Examinando los datos</vt:lpstr>
      <vt:lpstr>Presentazione standard di PowerPoint</vt:lpstr>
      <vt:lpstr>¿Por qué hay una mayoría de PAR en contextos privados en las estancias?</vt:lpstr>
      <vt:lpstr>Presentazione standard di PowerPoint</vt:lpstr>
      <vt:lpstr>Ejemplos de PAR en estancias privadas</vt:lpstr>
      <vt:lpstr>La posición del PAR</vt:lpstr>
      <vt:lpstr>El PAR en posición final</vt:lpstr>
      <vt:lpstr>Presentazione standard di PowerPoint</vt:lpstr>
      <vt:lpstr>El PAR con adverbios o locuciones adverbiales</vt:lpstr>
      <vt:lpstr>Presentazione standard di PowerPoint</vt:lpstr>
      <vt:lpstr>Ejemplos de PAR con adverbios</vt:lpstr>
      <vt:lpstr>La función temporal</vt:lpstr>
      <vt:lpstr>Ejemplos de PAR con «cuando»  </vt:lpstr>
      <vt:lpstr>La función causal</vt:lpstr>
      <vt:lpstr>Ejemplos de PAR con «porque»</vt:lpstr>
      <vt:lpstr>Presentazione standard di PowerPoint</vt:lpstr>
      <vt:lpstr>Ejercicio 1</vt:lpstr>
      <vt:lpstr>Ejercicio 2</vt:lpstr>
      <vt:lpstr>Soluciones:</vt:lpstr>
      <vt:lpstr>Soluciones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Sonia Vignoli Castrataro</dc:title>
  <dc:creator>Sonia Vignoli Castrataro</dc:creator>
  <cp:lastModifiedBy>Maria Carlota Nicolas Martinez</cp:lastModifiedBy>
  <cp:revision>3</cp:revision>
  <dcterms:created xsi:type="dcterms:W3CDTF">2020-03-16T11:50:52Z</dcterms:created>
  <dcterms:modified xsi:type="dcterms:W3CDTF">2020-03-16T17:53:23Z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0x010100E6C983326493A14C9853D45F1A246A1F</vt:lpwstr>
  </property>
</Properties>
</file>