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3BBC-D631-456A-9BF3-1618C1E496A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23/03/2020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14488"/>
            <a:ext cx="580627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285720" y="428604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Punto 2.</a:t>
            </a:r>
          </a:p>
          <a:p>
            <a:endParaRPr lang="it-IT" dirty="0" smtClean="0"/>
          </a:p>
          <a:p>
            <a:r>
              <a:rPr lang="it-IT" dirty="0" smtClean="0"/>
              <a:t>Siccome il sistema è piano e le rette x, y’ e z’ sono ortogonali vale</a:t>
            </a:r>
          </a:p>
          <a:p>
            <a:endParaRPr lang="it-IT" dirty="0" smtClean="0"/>
          </a:p>
          <a:p>
            <a:pPr algn="ctr"/>
            <a:r>
              <a:rPr lang="it-IT" sz="3200" dirty="0" err="1" smtClean="0"/>
              <a:t>I</a:t>
            </a:r>
            <a:r>
              <a:rPr lang="it-IT" sz="3200" baseline="-25000" dirty="0" err="1" smtClean="0"/>
              <a:t>x</a:t>
            </a:r>
            <a:r>
              <a:rPr lang="it-IT" sz="3200" dirty="0" smtClean="0"/>
              <a:t>(A)+I</a:t>
            </a:r>
            <a:r>
              <a:rPr lang="it-IT" sz="3200" baseline="-25000" dirty="0" smtClean="0"/>
              <a:t>y’</a:t>
            </a:r>
            <a:r>
              <a:rPr lang="it-IT" sz="3200" dirty="0" smtClean="0"/>
              <a:t>(A)</a:t>
            </a:r>
            <a:r>
              <a:rPr lang="it-IT" sz="3200" dirty="0" err="1" smtClean="0"/>
              <a:t>=I</a:t>
            </a:r>
            <a:r>
              <a:rPr lang="it-IT" sz="3200" baseline="-25000" dirty="0" err="1" smtClean="0"/>
              <a:t>z</a:t>
            </a:r>
            <a:r>
              <a:rPr lang="it-IT" sz="3200" baseline="-25000" dirty="0" smtClean="0"/>
              <a:t>’</a:t>
            </a:r>
            <a:r>
              <a:rPr lang="it-IT" sz="3200" dirty="0" smtClean="0"/>
              <a:t>(A)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momento di inerzia </a:t>
            </a:r>
            <a:r>
              <a:rPr lang="it-IT" dirty="0" err="1" smtClean="0"/>
              <a:t>I</a:t>
            </a:r>
            <a:r>
              <a:rPr lang="it-IT" baseline="-25000" dirty="0" err="1" smtClean="0"/>
              <a:t>x</a:t>
            </a:r>
            <a:r>
              <a:rPr lang="it-IT" dirty="0" smtClean="0"/>
              <a:t>(A) è stato calcolato nell’esempio precedente, per cui</a:t>
            </a: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929586" y="27860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8400623" cy="17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sellaDiTesto 17"/>
          <p:cNvSpPr txBox="1"/>
          <p:nvPr/>
        </p:nvSpPr>
        <p:spPr>
          <a:xfrm>
            <a:off x="357158" y="357166"/>
            <a:ext cx="640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CALCOLO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ALCUNI MOMENTI </a:t>
            </a:r>
            <a:r>
              <a:rPr lang="it-IT" sz="2800" b="1" dirty="0" err="1" smtClean="0"/>
              <a:t>D’INERZIA</a:t>
            </a:r>
            <a:endParaRPr lang="it-IT" sz="2800" b="1" dirty="0"/>
          </a:p>
        </p:txBody>
      </p:sp>
      <p:sp>
        <p:nvSpPr>
          <p:cNvPr id="19" name="Ovale 18"/>
          <p:cNvSpPr/>
          <p:nvPr/>
        </p:nvSpPr>
        <p:spPr>
          <a:xfrm>
            <a:off x="857224" y="3582734"/>
            <a:ext cx="4143404" cy="192882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1285852" y="3071810"/>
            <a:ext cx="3143272" cy="2857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142844" y="4498982"/>
            <a:ext cx="578647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rot="5400000" flipH="1" flipV="1">
            <a:off x="1903013" y="3536157"/>
            <a:ext cx="192882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5234274" y="2207124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z</a:t>
            </a:r>
            <a:endParaRPr lang="it-IT" sz="16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867202" y="250030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5857884" y="45005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357686" y="307181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sp>
        <p:nvSpPr>
          <p:cNvPr id="41" name="Rettangolo 40"/>
          <p:cNvSpPr/>
          <p:nvPr/>
        </p:nvSpPr>
        <p:spPr>
          <a:xfrm>
            <a:off x="1785918" y="5929330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err="1" smtClean="0"/>
              <a:t>I</a:t>
            </a:r>
            <a:r>
              <a:rPr lang="it-IT" sz="4000" baseline="-25000" dirty="0" err="1" smtClean="0"/>
              <a:t>x</a:t>
            </a:r>
            <a:r>
              <a:rPr lang="it-IT" sz="4000" dirty="0" err="1" smtClean="0"/>
              <a:t>=I</a:t>
            </a:r>
            <a:r>
              <a:rPr lang="it-IT" sz="4000" baseline="-25000" dirty="0" err="1" smtClean="0"/>
              <a:t>y</a:t>
            </a:r>
            <a:r>
              <a:rPr lang="it-IT" sz="4000" dirty="0" smtClean="0"/>
              <a:t>     ⇒   I</a:t>
            </a:r>
            <a:r>
              <a:rPr lang="it-IT" sz="4000" baseline="-25000" dirty="0" smtClean="0"/>
              <a:t>x</a:t>
            </a:r>
            <a:r>
              <a:rPr lang="it-IT" sz="4000" dirty="0" smtClean="0"/>
              <a:t>+I</a:t>
            </a:r>
            <a:r>
              <a:rPr lang="it-IT" sz="4000" baseline="-25000" dirty="0" smtClean="0"/>
              <a:t>y</a:t>
            </a:r>
            <a:r>
              <a:rPr lang="it-IT" sz="4000" dirty="0" smtClean="0"/>
              <a:t>=I</a:t>
            </a:r>
            <a:r>
              <a:rPr lang="it-IT" sz="4000" baseline="-25000" dirty="0" smtClean="0"/>
              <a:t>z</a:t>
            </a:r>
            <a:r>
              <a:rPr lang="it-IT" sz="4000" dirty="0" smtClean="0"/>
              <a:t>      ⇒     2I</a:t>
            </a:r>
            <a:r>
              <a:rPr lang="it-IT" sz="4000" baseline="-25000" dirty="0" smtClean="0"/>
              <a:t>x</a:t>
            </a:r>
            <a:r>
              <a:rPr lang="it-IT" sz="4000" dirty="0" smtClean="0"/>
              <a:t>=MR²</a:t>
            </a:r>
            <a:endParaRPr lang="it-IT" sz="4000" dirty="0"/>
          </a:p>
        </p:txBody>
      </p:sp>
      <p:cxnSp>
        <p:nvCxnSpPr>
          <p:cNvPr id="43" name="Connettore 1 42"/>
          <p:cNvCxnSpPr>
            <a:endCxn id="19" idx="5"/>
          </p:cNvCxnSpPr>
          <p:nvPr/>
        </p:nvCxnSpPr>
        <p:spPr>
          <a:xfrm>
            <a:off x="2857488" y="4500570"/>
            <a:ext cx="1536352" cy="7285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833672" y="464344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R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429388" y="2928934"/>
            <a:ext cx="2710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Il sistema è piano e le rette</a:t>
            </a:r>
          </a:p>
          <a:p>
            <a:r>
              <a:rPr lang="it-IT" i="1" dirty="0" smtClean="0"/>
              <a:t>x, y e z sono ortogonali.</a:t>
            </a:r>
            <a:br>
              <a:rPr lang="it-IT" i="1" dirty="0" smtClean="0"/>
            </a:br>
            <a:r>
              <a:rPr lang="it-IT" i="1" dirty="0" smtClean="0"/>
              <a:t>Vale dunque la relazione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I</a:t>
            </a:r>
            <a:r>
              <a:rPr lang="it-IT" baseline="-25000" dirty="0" smtClean="0"/>
              <a:t>x</a:t>
            </a:r>
            <a:r>
              <a:rPr lang="it-IT" dirty="0" smtClean="0"/>
              <a:t>+I</a:t>
            </a:r>
            <a:r>
              <a:rPr lang="it-IT" baseline="-25000" dirty="0" smtClean="0"/>
              <a:t>y</a:t>
            </a:r>
            <a:r>
              <a:rPr lang="it-IT" dirty="0" smtClean="0"/>
              <a:t>=I</a:t>
            </a:r>
            <a:r>
              <a:rPr lang="it-IT" baseline="-25000" dirty="0" smtClean="0"/>
              <a:t>z</a:t>
            </a:r>
            <a:endParaRPr lang="it-IT" dirty="0"/>
          </a:p>
        </p:txBody>
      </p:sp>
      <p:pic>
        <p:nvPicPr>
          <p:cNvPr id="1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929586" y="442913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85720" y="35716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Esempio</a:t>
            </a:r>
            <a:r>
              <a:rPr lang="it-IT" dirty="0" smtClean="0"/>
              <a:t> </a:t>
            </a:r>
            <a:r>
              <a:rPr lang="it-IT" i="1" dirty="0" smtClean="0"/>
              <a:t>Determinare i momenti d’inerzia di un disco omogeneo di massa M, raggio R rispetto </a:t>
            </a:r>
            <a:r>
              <a:rPr lang="it-IT" i="1" dirty="0" err="1" smtClean="0"/>
              <a:t>rispetto</a:t>
            </a:r>
            <a:r>
              <a:rPr lang="it-IT" i="1" dirty="0" smtClean="0"/>
              <a:t> agli assi x, y e z centrati nel centro Q del disco. L’asse z è perpendicolare al piano del disco (v. figura).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8191526" cy="47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572396" y="350043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2876" y="357166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Per determinare I</a:t>
            </a:r>
            <a:r>
              <a:rPr lang="it-IT" i="1" baseline="-25000" dirty="0" smtClean="0"/>
              <a:t>3</a:t>
            </a:r>
            <a:r>
              <a:rPr lang="it-IT" i="1" dirty="0" smtClean="0"/>
              <a:t> (momento rispetto a z) si ricorre alla proprietà dell’</a:t>
            </a:r>
            <a:r>
              <a:rPr lang="it-IT" i="1" dirty="0" err="1" smtClean="0"/>
              <a:t>addittività</a:t>
            </a:r>
            <a:r>
              <a:rPr lang="it-IT" i="1" dirty="0" smtClean="0"/>
              <a:t> del momento d’inerzia rispetto alla massa, immaginando di suddividere il disco in</a:t>
            </a:r>
          </a:p>
          <a:p>
            <a:r>
              <a:rPr lang="it-IT" i="1" dirty="0" smtClean="0"/>
              <a:t>un’infinità di “anellini” di raggio r, 0 &lt; r &lt; </a:t>
            </a:r>
            <a:r>
              <a:rPr lang="it-IT" i="1" dirty="0" err="1" smtClean="0"/>
              <a:t>R</a:t>
            </a:r>
            <a:r>
              <a:rPr lang="it-IT" i="1" dirty="0" smtClean="0"/>
              <a:t>, e spessore infinitesimo dr. La massa</a:t>
            </a:r>
          </a:p>
          <a:p>
            <a:r>
              <a:rPr lang="it-IT" i="1" dirty="0" smtClean="0"/>
              <a:t>infinitesima di ciascun “anellino” sarà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dove       è la massa per unità di superficie (densità superficiale di massa)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714488"/>
            <a:ext cx="1933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55" y="2322568"/>
            <a:ext cx="200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714620"/>
            <a:ext cx="129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3786190"/>
            <a:ext cx="4857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285720" y="4702742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Inoltre, </a:t>
            </a:r>
            <a:r>
              <a:rPr lang="it-IT" i="1" dirty="0" smtClean="0"/>
              <a:t>siccome I</a:t>
            </a:r>
            <a:r>
              <a:rPr lang="it-IT" i="1" baseline="-25000" dirty="0" smtClean="0"/>
              <a:t>1</a:t>
            </a:r>
            <a:r>
              <a:rPr lang="it-IT" i="1" dirty="0" smtClean="0"/>
              <a:t> </a:t>
            </a:r>
            <a:r>
              <a:rPr lang="it-IT" i="1" dirty="0" smtClean="0"/>
              <a:t>= </a:t>
            </a:r>
            <a:r>
              <a:rPr lang="it-IT" i="1" dirty="0" smtClean="0"/>
              <a:t>I</a:t>
            </a:r>
            <a:r>
              <a:rPr lang="it-IT" i="1" baseline="-25000" dirty="0" smtClean="0"/>
              <a:t>2 </a:t>
            </a:r>
            <a:r>
              <a:rPr lang="it-IT" i="1" dirty="0" smtClean="0"/>
              <a:t>, </a:t>
            </a:r>
            <a:r>
              <a:rPr lang="it-IT" i="1" dirty="0" smtClean="0"/>
              <a:t>per ovvie ragioni di simmetria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714348" y="5429264"/>
            <a:ext cx="8001056" cy="1143008"/>
            <a:chOff x="714348" y="5429264"/>
            <a:chExt cx="8001056" cy="1143008"/>
          </a:xfrm>
        </p:grpSpPr>
        <p:sp>
          <p:nvSpPr>
            <p:cNvPr id="10" name="Rettangolo 9"/>
            <p:cNvSpPr/>
            <p:nvPr/>
          </p:nvSpPr>
          <p:spPr>
            <a:xfrm>
              <a:off x="714348" y="5429264"/>
              <a:ext cx="80010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dirty="0" smtClean="0"/>
                <a:t>I</a:t>
              </a:r>
              <a:r>
                <a:rPr lang="it-IT" sz="4000" baseline="-25000" dirty="0" smtClean="0"/>
                <a:t>1</a:t>
              </a:r>
              <a:r>
                <a:rPr lang="it-IT" sz="4000" dirty="0" smtClean="0"/>
                <a:t>=I</a:t>
              </a:r>
              <a:r>
                <a:rPr lang="it-IT" sz="4000" baseline="-25000" dirty="0" smtClean="0"/>
                <a:t>2</a:t>
              </a:r>
              <a:r>
                <a:rPr lang="it-IT" sz="4000" dirty="0" smtClean="0"/>
                <a:t>     </a:t>
              </a:r>
              <a:r>
                <a:rPr lang="it-IT" sz="4000" dirty="0" smtClean="0"/>
                <a:t>⇒   </a:t>
              </a:r>
              <a:r>
                <a:rPr lang="it-IT" sz="4000" dirty="0" smtClean="0"/>
                <a:t>I</a:t>
              </a:r>
              <a:r>
                <a:rPr lang="it-IT" sz="4000" baseline="-25000" dirty="0" smtClean="0"/>
                <a:t>1</a:t>
              </a:r>
              <a:r>
                <a:rPr lang="it-IT" sz="4000" dirty="0" smtClean="0"/>
                <a:t>+I</a:t>
              </a:r>
              <a:r>
                <a:rPr lang="it-IT" sz="4000" baseline="-25000" dirty="0" smtClean="0"/>
                <a:t>2</a:t>
              </a:r>
              <a:r>
                <a:rPr lang="it-IT" sz="4000" dirty="0" smtClean="0"/>
                <a:t>=I</a:t>
              </a:r>
              <a:r>
                <a:rPr lang="it-IT" sz="4000" baseline="-25000" dirty="0" smtClean="0"/>
                <a:t>3</a:t>
              </a:r>
              <a:r>
                <a:rPr lang="it-IT" sz="4000" dirty="0" smtClean="0"/>
                <a:t>      </a:t>
              </a:r>
              <a:r>
                <a:rPr lang="it-IT" sz="4000" dirty="0" smtClean="0"/>
                <a:t>⇒     </a:t>
              </a:r>
              <a:r>
                <a:rPr lang="it-IT" sz="4000" dirty="0" smtClean="0"/>
                <a:t>I</a:t>
              </a:r>
              <a:r>
                <a:rPr lang="it-IT" sz="4000" baseline="-25000" dirty="0" smtClean="0"/>
                <a:t>1</a:t>
              </a:r>
              <a:r>
                <a:rPr lang="it-IT" sz="4000" dirty="0" smtClean="0"/>
                <a:t> </a:t>
              </a:r>
              <a:r>
                <a:rPr lang="it-IT" sz="4000" dirty="0" smtClean="0"/>
                <a:t>= </a:t>
              </a:r>
              <a:r>
                <a:rPr lang="it-IT" sz="4000" dirty="0" smtClean="0"/>
                <a:t>I</a:t>
              </a:r>
              <a:r>
                <a:rPr lang="it-IT" sz="4000" baseline="-25000" dirty="0" smtClean="0"/>
                <a:t>2</a:t>
              </a:r>
              <a:r>
                <a:rPr lang="it-IT" sz="4000" dirty="0" smtClean="0"/>
                <a:t>= </a:t>
              </a:r>
              <a:r>
                <a:rPr lang="it-IT" sz="4000" dirty="0" err="1" smtClean="0"/>
                <a:t>MR²</a:t>
              </a:r>
              <a:endParaRPr lang="it-IT" sz="4000" dirty="0"/>
            </a:p>
          </p:txBody>
        </p:sp>
        <p:cxnSp>
          <p:nvCxnSpPr>
            <p:cNvPr id="13" name="Connettore 1 12"/>
            <p:cNvCxnSpPr/>
            <p:nvPr/>
          </p:nvCxnSpPr>
          <p:spPr>
            <a:xfrm>
              <a:off x="7500958" y="6000768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7699548" y="5864386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 smtClean="0"/>
                <a:t>4</a:t>
              </a:r>
              <a:endParaRPr lang="it-IT" sz="4000" dirty="0"/>
            </a:p>
          </p:txBody>
        </p:sp>
      </p:grpSp>
      <p:pic>
        <p:nvPicPr>
          <p:cNvPr id="1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7500958" y="335756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5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928662" y="1725346"/>
            <a:ext cx="4143404" cy="1928826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214282" y="2285992"/>
            <a:ext cx="6072230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 flipH="1" flipV="1">
            <a:off x="1956681" y="1615163"/>
            <a:ext cx="192882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928926" y="50004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29322" y="26431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6429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2928926" y="2623500"/>
            <a:ext cx="1536352" cy="7285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905110" y="278605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R</a:t>
            </a:r>
            <a:endParaRPr lang="it-IT" sz="2400" dirty="0"/>
          </a:p>
        </p:txBody>
      </p:sp>
      <p:cxnSp>
        <p:nvCxnSpPr>
          <p:cNvPr id="15" name="Connettore 2 14"/>
          <p:cNvCxnSpPr/>
          <p:nvPr/>
        </p:nvCxnSpPr>
        <p:spPr>
          <a:xfrm rot="5400000" flipH="1" flipV="1">
            <a:off x="-465174" y="2035166"/>
            <a:ext cx="292895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5400000" flipH="1" flipV="1">
            <a:off x="-71470" y="500042"/>
            <a:ext cx="3143272" cy="2571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5400000" flipH="1" flipV="1">
            <a:off x="1643042" y="928670"/>
            <a:ext cx="3143272" cy="2571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428860" y="-24"/>
            <a:ext cx="35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y’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42910" y="192880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</a:t>
            </a:r>
            <a:endParaRPr lang="it-IT" sz="2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571736" y="2143116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Q</a:t>
            </a:r>
            <a:endParaRPr lang="it-IT" sz="2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42910" y="357166"/>
            <a:ext cx="33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z’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14282" y="4071942"/>
            <a:ext cx="8268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Calcoliamo adesso i momenti d’inerzia rispetto alle rette z’ e y’ passanti per il punto A.</a:t>
            </a:r>
            <a:br>
              <a:rPr lang="it-IT" dirty="0" smtClean="0"/>
            </a:br>
            <a:r>
              <a:rPr lang="it-IT" dirty="0" smtClean="0"/>
              <a:t>Siccome Q è il centro di massa del disco omogeneo di massa M, si applica il teorema</a:t>
            </a:r>
          </a:p>
          <a:p>
            <a:r>
              <a:rPr lang="it-IT" dirty="0" smtClean="0"/>
              <a:t>di </a:t>
            </a:r>
            <a:r>
              <a:rPr lang="it-IT" dirty="0" err="1" smtClean="0"/>
              <a:t>Huygens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714480" y="203864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R</a:t>
            </a:r>
            <a:endParaRPr lang="it-IT" sz="24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857892"/>
            <a:ext cx="7099546" cy="714380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000636"/>
            <a:ext cx="7039489" cy="714380"/>
          </a:xfrm>
          <a:prstGeom prst="rect">
            <a:avLst/>
          </a:prstGeom>
          <a:noFill/>
        </p:spPr>
      </p:pic>
      <p:pic>
        <p:nvPicPr>
          <p:cNvPr id="2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286644" y="292893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9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6929486" cy="40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>
          <a:xfrm>
            <a:off x="2563110" y="1214422"/>
            <a:ext cx="2428892" cy="1143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42844" y="1214422"/>
            <a:ext cx="2428892" cy="1143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rot="5400000" flipH="1" flipV="1">
            <a:off x="1632780" y="1571612"/>
            <a:ext cx="18573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71736" y="57148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14546" y="157161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14942" y="428604"/>
            <a:ext cx="39830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Calcolare il momento d’inerzia di due</a:t>
            </a:r>
            <a:br>
              <a:rPr lang="it-IT" dirty="0" smtClean="0"/>
            </a:br>
            <a:r>
              <a:rPr lang="it-IT" dirty="0" smtClean="0"/>
              <a:t>dischi S</a:t>
            </a:r>
            <a:r>
              <a:rPr lang="it-IT" baseline="-25000" dirty="0" smtClean="0"/>
              <a:t>1</a:t>
            </a:r>
            <a:r>
              <a:rPr lang="it-IT" dirty="0" smtClean="0"/>
              <a:t> e S</a:t>
            </a:r>
            <a:r>
              <a:rPr lang="it-IT" baseline="-25000" dirty="0" smtClean="0"/>
              <a:t>2</a:t>
            </a:r>
            <a:r>
              <a:rPr lang="it-IT" dirty="0" smtClean="0"/>
              <a:t>, di ugual massa M e </a:t>
            </a:r>
            <a:br>
              <a:rPr lang="it-IT" dirty="0" smtClean="0"/>
            </a:br>
            <a:r>
              <a:rPr lang="it-IT" dirty="0" smtClean="0"/>
              <a:t>ugual raggio R, disposti come</a:t>
            </a:r>
            <a:br>
              <a:rPr lang="it-IT" dirty="0" smtClean="0"/>
            </a:br>
            <a:r>
              <a:rPr lang="it-IT" dirty="0" smtClean="0"/>
              <a:t>nella figura, rispetto alla retta z passante</a:t>
            </a:r>
            <a:br>
              <a:rPr lang="it-IT" dirty="0" smtClean="0"/>
            </a:br>
            <a:r>
              <a:rPr lang="it-IT" dirty="0" smtClean="0"/>
              <a:t>per Q.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500430" y="150017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</a:t>
            </a:r>
            <a:r>
              <a:rPr lang="it-IT" baseline="-25000" dirty="0" smtClean="0">
                <a:solidFill>
                  <a:schemeClr val="bg1"/>
                </a:solidFill>
              </a:rPr>
              <a:t>1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00166" y="157161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</a:t>
            </a:r>
            <a:r>
              <a:rPr lang="it-IT" baseline="-25000" dirty="0" smtClean="0">
                <a:solidFill>
                  <a:schemeClr val="bg1"/>
                </a:solidFill>
              </a:rPr>
              <a:t>2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429520" y="364331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2385" y="142852"/>
            <a:ext cx="7438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SEMIDISCO OMOGENEO </a:t>
            </a:r>
            <a:r>
              <a:rPr lang="it-IT" sz="2800" dirty="0" err="1" smtClean="0"/>
              <a:t>DI</a:t>
            </a:r>
            <a:r>
              <a:rPr lang="it-IT" sz="2800" dirty="0" smtClean="0"/>
              <a:t> MASSA </a:t>
            </a:r>
            <a:r>
              <a:rPr lang="it-IT" sz="2800" i="1" dirty="0" smtClean="0"/>
              <a:t>M</a:t>
            </a:r>
            <a:r>
              <a:rPr lang="it-IT" sz="2800" dirty="0" smtClean="0"/>
              <a:t> E RAGGIO </a:t>
            </a:r>
            <a:r>
              <a:rPr lang="it-IT" sz="2800" i="1" dirty="0" smtClean="0"/>
              <a:t>R</a:t>
            </a:r>
            <a:endParaRPr lang="it-IT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714908" cy="2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357158" y="385762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Punto 1.</a:t>
            </a:r>
          </a:p>
          <a:p>
            <a:endParaRPr lang="it-IT" dirty="0" smtClean="0"/>
          </a:p>
          <a:p>
            <a:r>
              <a:rPr lang="it-IT" dirty="0" smtClean="0"/>
              <a:t>Si ricorre ancora al fatto che il momento d’inerzia è additivo rispetto alla massa. Si considera quindi un disco “virtuale” di massa 2M, ottenuto raddoppiando il semidisco. Il momento di inerzia di tale disco virtuale è la somma dei momenti d’inerzia dei due semidischi (che saranno uguali). Avremo quindi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6248" y="1357298"/>
            <a:ext cx="469808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Calcolare:</a:t>
            </a:r>
          </a:p>
          <a:p>
            <a:endParaRPr lang="it-IT" dirty="0" smtClean="0"/>
          </a:p>
          <a:p>
            <a:pPr marL="342900" indent="-342900">
              <a:buAutoNum type="arabicParenR"/>
            </a:pPr>
            <a:r>
              <a:rPr lang="it-IT" dirty="0" smtClean="0"/>
              <a:t>Momento d’inerzia rispetto retta z per Q, </a:t>
            </a:r>
            <a:r>
              <a:rPr lang="it-IT" dirty="0" err="1" smtClean="0"/>
              <a:t>I</a:t>
            </a:r>
            <a:r>
              <a:rPr lang="it-IT" baseline="-25000" dirty="0" err="1" smtClean="0"/>
              <a:t>z</a:t>
            </a:r>
            <a:endParaRPr lang="it-IT" baseline="-25000" dirty="0" smtClean="0"/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>
              <a:buAutoNum type="arabicParenR"/>
            </a:pPr>
            <a:r>
              <a:rPr lang="it-IT" dirty="0" smtClean="0"/>
              <a:t> Momento d’inerzia rispetto retta x per Q, </a:t>
            </a:r>
            <a:r>
              <a:rPr lang="it-IT" dirty="0" err="1" smtClean="0"/>
              <a:t>I</a:t>
            </a:r>
            <a:r>
              <a:rPr lang="it-IT" baseline="-25000" dirty="0" err="1" smtClean="0"/>
              <a:t>x</a:t>
            </a:r>
            <a:r>
              <a:rPr lang="it-IT" dirty="0" smtClean="0"/>
              <a:t> </a:t>
            </a:r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>
              <a:buAutoNum type="arabicParenR"/>
            </a:pPr>
            <a:r>
              <a:rPr lang="it-IT" dirty="0" smtClean="0"/>
              <a:t>Momento d’inerzia rispetto retta y per Q, </a:t>
            </a:r>
            <a:r>
              <a:rPr lang="it-IT" dirty="0" err="1" smtClean="0"/>
              <a:t>I</a:t>
            </a:r>
            <a:r>
              <a:rPr lang="it-IT" baseline="-25000" dirty="0" err="1" smtClean="0"/>
              <a:t>y</a:t>
            </a:r>
            <a:endParaRPr lang="it-IT" baseline="-25000" dirty="0" smtClean="0"/>
          </a:p>
          <a:p>
            <a:pPr marL="342900" indent="-342900">
              <a:buAutoNum type="arabicParenR"/>
            </a:pPr>
            <a:endParaRPr lang="it-IT" baseline="-25000" dirty="0" smtClean="0"/>
          </a:p>
          <a:p>
            <a:pPr marL="342900" indent="-342900">
              <a:buAutoNum type="arabicParenR"/>
            </a:pPr>
            <a:endParaRPr lang="it-IT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572140"/>
            <a:ext cx="3848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858148" y="564357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428604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Punto 2.</a:t>
            </a:r>
          </a:p>
          <a:p>
            <a:endParaRPr lang="it-IT" dirty="0" smtClean="0"/>
          </a:p>
          <a:p>
            <a:r>
              <a:rPr lang="it-IT" dirty="0" smtClean="0"/>
              <a:t>Si considera di nuovo il disco “virtuale” di massa 2M, ottenuto raddoppiando il semidisco. Il momento di inerzia di tale disco virtuale è la somma dei momenti d’inerzia dei due semidischi.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000240"/>
            <a:ext cx="4090241" cy="8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85720" y="3308994"/>
            <a:ext cx="8286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Punto 3.</a:t>
            </a:r>
          </a:p>
          <a:p>
            <a:endParaRPr lang="it-IT" dirty="0" smtClean="0"/>
          </a:p>
          <a:p>
            <a:r>
              <a:rPr lang="it-IT" dirty="0" smtClean="0"/>
              <a:t>Siccome il sistema è piano e gli assi x, y, z sono ortogonali vale la relazione</a:t>
            </a:r>
          </a:p>
          <a:p>
            <a:endParaRPr lang="it-IT" dirty="0" smtClean="0"/>
          </a:p>
          <a:p>
            <a:pPr algn="ctr"/>
            <a:r>
              <a:rPr lang="it-IT" dirty="0" smtClean="0"/>
              <a:t> </a:t>
            </a:r>
            <a:r>
              <a:rPr lang="it-IT" sz="2400" dirty="0" smtClean="0"/>
              <a:t>I</a:t>
            </a:r>
            <a:r>
              <a:rPr lang="it-IT" sz="2400" baseline="-25000" dirty="0" smtClean="0"/>
              <a:t>x</a:t>
            </a:r>
            <a:r>
              <a:rPr lang="it-IT" sz="2400" dirty="0" smtClean="0"/>
              <a:t>+I</a:t>
            </a:r>
            <a:r>
              <a:rPr lang="it-IT" sz="2400" baseline="-25000" dirty="0" smtClean="0"/>
              <a:t>y</a:t>
            </a:r>
            <a:r>
              <a:rPr lang="it-IT" sz="2400" dirty="0" smtClean="0"/>
              <a:t>=I</a:t>
            </a:r>
            <a:r>
              <a:rPr lang="it-IT" sz="2400" baseline="-25000" dirty="0" smtClean="0"/>
              <a:t>z</a:t>
            </a:r>
            <a:endParaRPr lang="it-IT" sz="2400" dirty="0" smtClean="0"/>
          </a:p>
          <a:p>
            <a:r>
              <a:rPr lang="it-IT" dirty="0" smtClean="0"/>
              <a:t>per cui</a:t>
            </a:r>
          </a:p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072074"/>
            <a:ext cx="52101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001024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714908" cy="2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ttore 2 5"/>
          <p:cNvCxnSpPr/>
          <p:nvPr/>
        </p:nvCxnSpPr>
        <p:spPr>
          <a:xfrm flipV="1">
            <a:off x="551790" y="1028416"/>
            <a:ext cx="2357454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500298" y="7736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y’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99846" y="18452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0628" y="857232"/>
            <a:ext cx="40048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Calcolare:</a:t>
            </a:r>
          </a:p>
          <a:p>
            <a:endParaRPr lang="it-IT" dirty="0" smtClean="0"/>
          </a:p>
          <a:p>
            <a:r>
              <a:rPr lang="it-IT" dirty="0" smtClean="0"/>
              <a:t>1)  il momento d’inerzia rispetto </a:t>
            </a:r>
          </a:p>
          <a:p>
            <a:r>
              <a:rPr lang="it-IT" dirty="0" smtClean="0"/>
              <a:t>alla retta y’, parallela a y </a:t>
            </a:r>
            <a:r>
              <a:rPr lang="it-IT" dirty="0" err="1" smtClean="0"/>
              <a:t>epassante</a:t>
            </a:r>
            <a:r>
              <a:rPr lang="it-IT" dirty="0" smtClean="0"/>
              <a:t> per A</a:t>
            </a:r>
          </a:p>
          <a:p>
            <a:endParaRPr lang="it-IT" dirty="0" smtClean="0"/>
          </a:p>
          <a:p>
            <a:r>
              <a:rPr lang="it-IT" dirty="0" smtClean="0"/>
              <a:t>2) il momento d’inerzia rispetto</a:t>
            </a:r>
            <a:br>
              <a:rPr lang="it-IT" dirty="0" smtClean="0"/>
            </a:br>
            <a:r>
              <a:rPr lang="it-IT" dirty="0" smtClean="0"/>
              <a:t>alla retta z’ parallela a z e passante per A</a:t>
            </a:r>
          </a:p>
          <a:p>
            <a:endParaRPr lang="it-IT" dirty="0" smtClean="0"/>
          </a:p>
        </p:txBody>
      </p:sp>
      <p:cxnSp>
        <p:nvCxnSpPr>
          <p:cNvPr id="11" name="Connettore 2 10"/>
          <p:cNvCxnSpPr/>
          <p:nvPr/>
        </p:nvCxnSpPr>
        <p:spPr>
          <a:xfrm rot="5400000" flipH="1" flipV="1">
            <a:off x="766898" y="1571612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214414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z’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57158" y="385762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Punto 1.</a:t>
            </a:r>
          </a:p>
          <a:p>
            <a:endParaRPr lang="it-IT" dirty="0" smtClean="0"/>
          </a:p>
          <a:p>
            <a:r>
              <a:rPr lang="it-IT" dirty="0" smtClean="0"/>
              <a:t>Si ricorre al teorema di </a:t>
            </a:r>
            <a:r>
              <a:rPr lang="it-IT" dirty="0" err="1" smtClean="0"/>
              <a:t>Hygens</a:t>
            </a:r>
            <a:r>
              <a:rPr lang="it-IT" dirty="0" smtClean="0"/>
              <a:t> dal momento che, per ovvie ragioni di simmetria l’asse y passa per il centro di massa. Avremo quindi</a:t>
            </a:r>
            <a:endParaRPr lang="it-IT" dirty="0"/>
          </a:p>
        </p:txBody>
      </p:sp>
      <p:grpSp>
        <p:nvGrpSpPr>
          <p:cNvPr id="17" name="Gruppo 16"/>
          <p:cNvGrpSpPr/>
          <p:nvPr/>
        </p:nvGrpSpPr>
        <p:grpSpPr>
          <a:xfrm>
            <a:off x="1428728" y="5000636"/>
            <a:ext cx="6191250" cy="1362075"/>
            <a:chOff x="1428728" y="5000636"/>
            <a:chExt cx="6191250" cy="13620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5000636"/>
              <a:ext cx="6191250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ttangolo 14"/>
            <p:cNvSpPr/>
            <p:nvPr/>
          </p:nvSpPr>
          <p:spPr>
            <a:xfrm>
              <a:off x="6178140" y="5429264"/>
              <a:ext cx="142876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117758" y="5355396"/>
              <a:ext cx="3273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100" dirty="0" smtClean="0"/>
                <a:t>5</a:t>
              </a:r>
              <a:endParaRPr lang="it-IT" sz="2100" dirty="0"/>
            </a:p>
          </p:txBody>
        </p:sp>
      </p:grpSp>
      <p:pic>
        <p:nvPicPr>
          <p:cNvPr id="1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86710" y="371475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480</Words>
  <Application>Microsoft Office PowerPoint</Application>
  <PresentationFormat>Presentazione su schermo (4:3)</PresentationFormat>
  <Paragraphs>80</Paragraphs>
  <Slides>10</Slides>
  <Notes>1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76</cp:revision>
  <dcterms:created xsi:type="dcterms:W3CDTF">2020-03-06T11:53:34Z</dcterms:created>
  <dcterms:modified xsi:type="dcterms:W3CDTF">2020-03-22T10:44:05Z</dcterms:modified>
</cp:coreProperties>
</file>