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D3BBC-D631-456A-9BF3-1618C1E496AA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23/03/2020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SECONDA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1094909" y="357166"/>
            <a:ext cx="6406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CALCOLO 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ALCUNI MOMENTI </a:t>
            </a:r>
            <a:r>
              <a:rPr lang="it-IT" sz="2800" b="1" dirty="0" err="1" smtClean="0"/>
              <a:t>D’INERZIA</a:t>
            </a:r>
            <a:endParaRPr lang="it-IT" sz="2800" b="1" dirty="0"/>
          </a:p>
        </p:txBody>
      </p:sp>
      <p:sp>
        <p:nvSpPr>
          <p:cNvPr id="16" name="Rettangolo 15"/>
          <p:cNvSpPr/>
          <p:nvPr/>
        </p:nvSpPr>
        <p:spPr>
          <a:xfrm>
            <a:off x="71406" y="1443841"/>
            <a:ext cx="99298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Determinare il momento d’inerzia di un segmento di massa M, lunghezza L, rispetto ad una retta ortogonale al segmento stesso passante per il suo centro.</a:t>
            </a:r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r>
              <a:rPr lang="it-IT" i="1" dirty="0" smtClean="0"/>
              <a:t>Si considera il segmento come l’unione di “</a:t>
            </a:r>
            <a:r>
              <a:rPr lang="it-IT" i="1" dirty="0" err="1" smtClean="0"/>
              <a:t>massettine</a:t>
            </a:r>
            <a:r>
              <a:rPr lang="it-IT" i="1" dirty="0" smtClean="0"/>
              <a:t> infinitesime” dm, la cui posizione</a:t>
            </a:r>
          </a:p>
          <a:p>
            <a:r>
              <a:rPr lang="it-IT" i="1" dirty="0" smtClean="0"/>
              <a:t>sulla retta individuata dal segmento, è identificata con la coordinata x, −L/2 &lt; x &lt; L/2,</a:t>
            </a:r>
          </a:p>
          <a:p>
            <a:r>
              <a:rPr lang="it-IT" i="1" dirty="0" smtClean="0"/>
              <a:t>essendo x = 0 il centro del segmento.</a:t>
            </a:r>
            <a:br>
              <a:rPr lang="it-IT" i="1" dirty="0" smtClean="0"/>
            </a:br>
            <a:r>
              <a:rPr lang="it-IT" i="1" dirty="0" smtClean="0"/>
              <a:t>Introducendo la massa per unità di lunghezza λ = M/L, possiamo scrivere</a:t>
            </a:r>
          </a:p>
          <a:p>
            <a:endParaRPr lang="it-IT" i="1" dirty="0" smtClean="0"/>
          </a:p>
          <a:p>
            <a:endParaRPr lang="it-IT" i="1" dirty="0" smtClean="0"/>
          </a:p>
          <a:p>
            <a:r>
              <a:rPr lang="it-IT" i="1" dirty="0" smtClean="0"/>
              <a:t>si ha</a:t>
            </a:r>
            <a:endParaRPr lang="it-IT" dirty="0"/>
          </a:p>
        </p:txBody>
      </p:sp>
      <p:cxnSp>
        <p:nvCxnSpPr>
          <p:cNvPr id="20" name="Connettore 1 19"/>
          <p:cNvCxnSpPr/>
          <p:nvPr/>
        </p:nvCxnSpPr>
        <p:spPr>
          <a:xfrm>
            <a:off x="2285984" y="2928934"/>
            <a:ext cx="4071966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rot="5400000" flipH="1" flipV="1">
            <a:off x="3607587" y="2821777"/>
            <a:ext cx="135732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1357290" y="2928934"/>
            <a:ext cx="600079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7288344" y="270247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6143636" y="25717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L/2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2214546" y="257174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-L/2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5143512"/>
            <a:ext cx="13144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5729310"/>
            <a:ext cx="2876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sellaDiTesto 13"/>
          <p:cNvSpPr txBox="1"/>
          <p:nvPr/>
        </p:nvSpPr>
        <p:spPr>
          <a:xfrm>
            <a:off x="4303280" y="2928934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</a:t>
            </a:r>
            <a:endParaRPr lang="it-IT" dirty="0"/>
          </a:p>
        </p:txBody>
      </p:sp>
      <p:pic>
        <p:nvPicPr>
          <p:cNvPr id="1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715272" y="3429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6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70612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357158" y="14285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Determinare i momenti d’inerzia di una lamina rettangolare omogenea di massa M e lati a e b, rispetto alle rette ortogonali x, y, z, passanti per Q.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85720" y="4357694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Iniziamo col calcolare il momento d’inerzia rispetto all’asse y, </a:t>
            </a:r>
            <a:r>
              <a:rPr lang="it-IT" i="1" dirty="0" err="1" smtClean="0"/>
              <a:t>I</a:t>
            </a:r>
            <a:r>
              <a:rPr lang="it-IT" i="1" baseline="-25000" dirty="0" err="1" smtClean="0"/>
              <a:t>y</a:t>
            </a:r>
            <a:r>
              <a:rPr lang="it-IT" i="1" dirty="0" smtClean="0"/>
              <a:t>.Si suddivide il rettangolo in un’infinità di sbarrette di lunghezza b e spessore infinitesimo </a:t>
            </a:r>
            <a:r>
              <a:rPr lang="it-IT" i="1" dirty="0" err="1" smtClean="0"/>
              <a:t>dy</a:t>
            </a:r>
            <a:r>
              <a:rPr lang="it-IT" i="1" dirty="0" smtClean="0"/>
              <a:t>. La massa di ciascuna sbarretta infinitesima sarà</a:t>
            </a:r>
          </a:p>
          <a:p>
            <a:endParaRPr lang="it-IT" i="1" dirty="0" smtClean="0"/>
          </a:p>
          <a:p>
            <a:endParaRPr lang="it-IT" i="1" dirty="0" smtClean="0"/>
          </a:p>
          <a:p>
            <a:r>
              <a:rPr lang="it-IT" i="1" dirty="0" smtClean="0"/>
              <a:t> </a:t>
            </a:r>
            <a:endParaRPr lang="it-IT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5429264"/>
            <a:ext cx="14573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5214950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643834" y="300037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9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5286388"/>
            <a:ext cx="2857520" cy="143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500042"/>
            <a:ext cx="56578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285720" y="500042"/>
            <a:ext cx="84296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Il momento d’inerzia infinitesimo del segmento spesso </a:t>
            </a:r>
            <a:r>
              <a:rPr lang="it-IT" i="1" dirty="0" err="1" smtClean="0"/>
              <a:t>dy</a:t>
            </a:r>
            <a:r>
              <a:rPr lang="it-IT" i="1" dirty="0" smtClean="0"/>
              <a:t> che si trova a coordinata y, −a/2 &lt; y &lt; a/2, è</a:t>
            </a:r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r>
              <a:rPr lang="it-IT" i="1" dirty="0" smtClean="0"/>
              <a:t> per cui</a:t>
            </a:r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r>
              <a:rPr lang="it-IT" i="1" dirty="0" smtClean="0"/>
              <a:t>Con lo stesso procedimento si prova che </a:t>
            </a:r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r>
              <a:rPr lang="it-IT" i="1" dirty="0" err="1" smtClean="0"/>
              <a:t>Sfruttamdo</a:t>
            </a:r>
            <a:r>
              <a:rPr lang="it-IT" i="1" dirty="0" smtClean="0"/>
              <a:t> poi il fatto che </a:t>
            </a:r>
            <a:r>
              <a:rPr lang="it-IT" i="1" dirty="0" err="1" smtClean="0"/>
              <a:t>I</a:t>
            </a:r>
            <a:r>
              <a:rPr lang="it-IT" i="1" baseline="-25000" dirty="0" err="1" smtClean="0"/>
              <a:t>x</a:t>
            </a:r>
            <a:r>
              <a:rPr lang="it-IT" i="1" dirty="0" smtClean="0"/>
              <a:t>(Q)</a:t>
            </a:r>
            <a:r>
              <a:rPr lang="it-IT" i="1" dirty="0" err="1" smtClean="0"/>
              <a:t>+I</a:t>
            </a:r>
            <a:r>
              <a:rPr lang="it-IT" i="1" baseline="-25000" dirty="0" err="1" smtClean="0"/>
              <a:t>y</a:t>
            </a:r>
            <a:r>
              <a:rPr lang="it-IT" i="1" dirty="0" smtClean="0"/>
              <a:t>(Q)</a:t>
            </a:r>
            <a:r>
              <a:rPr lang="it-IT" i="1" dirty="0" err="1" smtClean="0"/>
              <a:t>=I</a:t>
            </a:r>
            <a:r>
              <a:rPr lang="it-IT" i="1" baseline="-25000" dirty="0" err="1" smtClean="0"/>
              <a:t>z</a:t>
            </a:r>
            <a:r>
              <a:rPr lang="it-IT" i="1" dirty="0" smtClean="0"/>
              <a:t>(Q) si ha</a:t>
            </a:r>
          </a:p>
          <a:p>
            <a:endParaRPr lang="it-IT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2500306"/>
            <a:ext cx="3400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4143380"/>
            <a:ext cx="13430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8"/>
          <a:stretch>
            <a:fillRect/>
          </a:stretch>
        </p:blipFill>
        <p:spPr>
          <a:xfrm>
            <a:off x="7786710" y="471488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950" y="5267349"/>
            <a:ext cx="61341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ttangolo 26"/>
          <p:cNvSpPr/>
          <p:nvPr/>
        </p:nvSpPr>
        <p:spPr>
          <a:xfrm>
            <a:off x="357158" y="219654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Data una lamina piana rettangolare omogenea avente massa </a:t>
            </a:r>
            <a:r>
              <a:rPr lang="it-IT" i="1" dirty="0" smtClean="0"/>
              <a:t>M</a:t>
            </a:r>
            <a:r>
              <a:rPr lang="it-IT" dirty="0" smtClean="0"/>
              <a:t>, lati </a:t>
            </a:r>
            <a:r>
              <a:rPr lang="it-IT" i="1" dirty="0" smtClean="0"/>
              <a:t>a</a:t>
            </a:r>
            <a:r>
              <a:rPr lang="it-IT" dirty="0" smtClean="0"/>
              <a:t> e </a:t>
            </a:r>
            <a:r>
              <a:rPr lang="it-IT" i="1" dirty="0" smtClean="0"/>
              <a:t>b</a:t>
            </a:r>
            <a:r>
              <a:rPr lang="it-IT" dirty="0" smtClean="0"/>
              <a:t>, determinare il momento d’inerzia rispetto ad una retta r ortogonale al piano della lamina e passante per il vertice A</a:t>
            </a:r>
            <a:endParaRPr lang="it-IT" dirty="0"/>
          </a:p>
        </p:txBody>
      </p:sp>
      <p:sp>
        <p:nvSpPr>
          <p:cNvPr id="30" name="Parallelogramma 29"/>
          <p:cNvSpPr/>
          <p:nvPr/>
        </p:nvSpPr>
        <p:spPr>
          <a:xfrm>
            <a:off x="357158" y="2643182"/>
            <a:ext cx="7286676" cy="1571636"/>
          </a:xfrm>
          <a:prstGeom prst="parallelogram">
            <a:avLst>
              <a:gd name="adj" fmla="val 133679"/>
            </a:avLst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2 31"/>
          <p:cNvCxnSpPr/>
          <p:nvPr/>
        </p:nvCxnSpPr>
        <p:spPr>
          <a:xfrm rot="5400000" flipH="1" flipV="1">
            <a:off x="-1249403" y="3393281"/>
            <a:ext cx="321471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357158" y="421481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cxnSp>
        <p:nvCxnSpPr>
          <p:cNvPr id="35" name="Connettore 2 34"/>
          <p:cNvCxnSpPr/>
          <p:nvPr/>
        </p:nvCxnSpPr>
        <p:spPr>
          <a:xfrm>
            <a:off x="785786" y="3429000"/>
            <a:ext cx="6715172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V="1">
            <a:off x="2357422" y="2357430"/>
            <a:ext cx="2786082" cy="250033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rot="5400000" flipH="1" flipV="1">
            <a:off x="2320908" y="3545681"/>
            <a:ext cx="321471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1428728" y="4202676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a/2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490024" y="3500438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b/2</a:t>
            </a:r>
            <a:endParaRPr lang="it-IT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357158" y="164305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</a:t>
            </a:r>
            <a:endParaRPr lang="it-IT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3949994" y="170234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</a:t>
            </a:r>
            <a:endParaRPr lang="it-IT" dirty="0"/>
          </a:p>
        </p:txBody>
      </p:sp>
      <p:sp>
        <p:nvSpPr>
          <p:cNvPr id="44" name="Rettangolo 43"/>
          <p:cNvSpPr/>
          <p:nvPr/>
        </p:nvSpPr>
        <p:spPr>
          <a:xfrm>
            <a:off x="214282" y="5220314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Si considera la retta s per il centro di massa e si applica il teorema di </a:t>
            </a:r>
            <a:r>
              <a:rPr lang="it-IT" dirty="0" err="1" smtClean="0"/>
              <a:t>Huygens</a:t>
            </a:r>
            <a:endParaRPr lang="it-IT" dirty="0"/>
          </a:p>
        </p:txBody>
      </p:sp>
      <p:pic>
        <p:nvPicPr>
          <p:cNvPr id="1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8572528" y="414338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6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258</Words>
  <Application>Microsoft Office PowerPoint</Application>
  <PresentationFormat>Presentazione su schermo (4:3)</PresentationFormat>
  <Paragraphs>52</Paragraphs>
  <Slides>5</Slides>
  <Notes>1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83</cp:revision>
  <dcterms:created xsi:type="dcterms:W3CDTF">2020-03-06T11:53:34Z</dcterms:created>
  <dcterms:modified xsi:type="dcterms:W3CDTF">2020-03-22T11:11:49Z</dcterms:modified>
</cp:coreProperties>
</file>