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3BBC-D631-456A-9BF3-1618C1E496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25/03/2020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285720" y="571480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La determinazione della terna principale d’inerzia si fa </a:t>
            </a:r>
            <a:r>
              <a:rPr lang="it-IT" sz="2800" dirty="0" err="1" smtClean="0"/>
              <a:t>diagonalizzando</a:t>
            </a:r>
            <a:r>
              <a:rPr lang="it-IT" sz="2800" dirty="0" smtClean="0"/>
              <a:t> </a:t>
            </a:r>
            <a:r>
              <a:rPr lang="it-IT" sz="2800" dirty="0" smtClean="0">
                <a:latin typeface="Castellar" pitchFamily="18" charset="0"/>
              </a:rPr>
              <a:t>I</a:t>
            </a:r>
            <a:r>
              <a:rPr lang="it-IT" sz="2800" i="1" baseline="-25000" dirty="0" smtClean="0"/>
              <a:t>Q</a:t>
            </a:r>
            <a:r>
              <a:rPr lang="it-IT" sz="2800" i="1" dirty="0" smtClean="0"/>
              <a:t>, </a:t>
            </a:r>
            <a:r>
              <a:rPr lang="it-IT" sz="2800" dirty="0" smtClean="0"/>
              <a:t>ovvero ricercando gli </a:t>
            </a:r>
            <a:r>
              <a:rPr lang="it-IT" sz="2800" dirty="0" err="1" smtClean="0"/>
              <a:t>autovettori</a:t>
            </a:r>
            <a:r>
              <a:rPr lang="it-IT" sz="2800" dirty="0" smtClean="0"/>
              <a:t> di </a:t>
            </a:r>
            <a:r>
              <a:rPr lang="it-IT" sz="2800" dirty="0" smtClean="0">
                <a:latin typeface="Castellar" pitchFamily="18" charset="0"/>
              </a:rPr>
              <a:t>I</a:t>
            </a:r>
            <a:r>
              <a:rPr lang="it-IT" sz="2800" i="1" baseline="-25000" dirty="0" smtClean="0"/>
              <a:t>Q</a:t>
            </a:r>
            <a:r>
              <a:rPr lang="it-IT" sz="2800" i="1" dirty="0" smtClean="0"/>
              <a:t> </a:t>
            </a:r>
            <a:r>
              <a:rPr lang="it-IT" sz="2800" dirty="0" smtClean="0"/>
              <a:t>stessa. Tale procedimento può essere talvolta lungo.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Si preferisce allora seguire (quando possibile) alcune “scorciatoie” che permettono di individuare subito una terna principale d’inerzia a partire dalle proprietà </a:t>
            </a:r>
            <a:r>
              <a:rPr lang="it-IT" sz="2800" b="1" dirty="0" err="1" smtClean="0">
                <a:solidFill>
                  <a:srgbClr val="FF0000"/>
                </a:solidFill>
              </a:rPr>
              <a:t>geometrico-materiali</a:t>
            </a:r>
            <a:r>
              <a:rPr lang="it-IT" sz="2800" b="1" dirty="0" smtClean="0">
                <a:solidFill>
                  <a:srgbClr val="FF0000"/>
                </a:solidFill>
              </a:rPr>
              <a:t> del sistema di punti materiali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8143900" y="44291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428604"/>
            <a:ext cx="864452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arallelogramma 16"/>
          <p:cNvSpPr/>
          <p:nvPr/>
        </p:nvSpPr>
        <p:spPr>
          <a:xfrm>
            <a:off x="357158" y="2500306"/>
            <a:ext cx="8143932" cy="1928826"/>
          </a:xfrm>
          <a:prstGeom prst="parallelogram">
            <a:avLst>
              <a:gd name="adj" fmla="val 1066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 rot="5400000" flipH="1" flipV="1">
            <a:off x="5429256" y="2714620"/>
            <a:ext cx="15716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6178140" y="1854934"/>
            <a:ext cx="71438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6274690" y="164305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cxnSp>
        <p:nvCxnSpPr>
          <p:cNvPr id="22" name="Connettore 1 21"/>
          <p:cNvCxnSpPr/>
          <p:nvPr/>
        </p:nvCxnSpPr>
        <p:spPr>
          <a:xfrm rot="16200000" flipH="1">
            <a:off x="5429256" y="4285462"/>
            <a:ext cx="15716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/>
          <p:cNvSpPr/>
          <p:nvPr/>
        </p:nvSpPr>
        <p:spPr>
          <a:xfrm>
            <a:off x="6180570" y="5091756"/>
            <a:ext cx="71438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26"/>
          <p:cNvCxnSpPr/>
          <p:nvPr/>
        </p:nvCxnSpPr>
        <p:spPr>
          <a:xfrm rot="5400000">
            <a:off x="5891967" y="4750603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286512" y="498849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071670" y="36311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endParaRPr lang="it-IT" dirty="0">
              <a:solidFill>
                <a:schemeClr val="bg1"/>
              </a:solidFill>
              <a:latin typeface="Symbol" pitchFamily="18" charset="2"/>
            </a:endParaRPr>
          </a:p>
        </p:txBody>
      </p: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001024" y="5072074"/>
            <a:ext cx="244475" cy="24447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805082" y="164305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715008" y="48577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endParaRPr lang="it-IT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-24"/>
            <a:ext cx="88538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214822"/>
            <a:ext cx="1323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uppo 24"/>
          <p:cNvGrpSpPr/>
          <p:nvPr/>
        </p:nvGrpSpPr>
        <p:grpSpPr>
          <a:xfrm>
            <a:off x="1428728" y="4572008"/>
            <a:ext cx="7072362" cy="2091384"/>
            <a:chOff x="357158" y="3855198"/>
            <a:chExt cx="8143932" cy="3308260"/>
          </a:xfrm>
        </p:grpSpPr>
        <p:sp>
          <p:nvSpPr>
            <p:cNvPr id="15" name="Parallelogramma 14"/>
            <p:cNvSpPr/>
            <p:nvPr/>
          </p:nvSpPr>
          <p:spPr>
            <a:xfrm>
              <a:off x="357158" y="4500570"/>
              <a:ext cx="8143932" cy="1928826"/>
            </a:xfrm>
            <a:prstGeom prst="parallelogram">
              <a:avLst>
                <a:gd name="adj" fmla="val 10661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7" name="Connettore 1 16"/>
            <p:cNvCxnSpPr/>
            <p:nvPr/>
          </p:nvCxnSpPr>
          <p:spPr>
            <a:xfrm rot="5400000" flipH="1" flipV="1">
              <a:off x="5429256" y="4714884"/>
              <a:ext cx="15716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6178140" y="3855198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1 19"/>
            <p:cNvCxnSpPr/>
            <p:nvPr/>
          </p:nvCxnSpPr>
          <p:spPr>
            <a:xfrm rot="16200000" flipH="1">
              <a:off x="5429256" y="6285726"/>
              <a:ext cx="1571636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e 20"/>
            <p:cNvSpPr/>
            <p:nvPr/>
          </p:nvSpPr>
          <p:spPr>
            <a:xfrm>
              <a:off x="6180570" y="7092020"/>
              <a:ext cx="71438" cy="7143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Connettore 1 21"/>
            <p:cNvCxnSpPr/>
            <p:nvPr/>
          </p:nvCxnSpPr>
          <p:spPr>
            <a:xfrm rot="5400000">
              <a:off x="5891967" y="6750867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nettore 2 26"/>
          <p:cNvCxnSpPr/>
          <p:nvPr/>
        </p:nvCxnSpPr>
        <p:spPr>
          <a:xfrm rot="5400000" flipH="1" flipV="1">
            <a:off x="286514" y="5571346"/>
            <a:ext cx="2286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1223040" y="4831882"/>
            <a:ext cx="1643074" cy="157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1142976" y="6206456"/>
            <a:ext cx="64294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458311" y="435769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724326" y="451009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569286" y="59886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087" y="6457974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CasellaDiTesto 35"/>
          <p:cNvSpPr txBox="1"/>
          <p:nvPr/>
        </p:nvSpPr>
        <p:spPr>
          <a:xfrm>
            <a:off x="6096548" y="4345552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i</a:t>
            </a:r>
            <a:endParaRPr lang="it-IT" baseline="-250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143636" y="641725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</a:t>
            </a:r>
            <a:r>
              <a:rPr lang="it-IT" baseline="-25000" dirty="0" smtClean="0"/>
              <a:t>i</a:t>
            </a:r>
            <a:endParaRPr lang="it-IT" baseline="-25000" dirty="0"/>
          </a:p>
        </p:txBody>
      </p:sp>
      <p:pic>
        <p:nvPicPr>
          <p:cNvPr id="2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8143900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00" y="285728"/>
            <a:ext cx="8717680" cy="23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143248"/>
            <a:ext cx="6315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01024" y="321468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780"/>
            <a:ext cx="9144000" cy="175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ttore 2 14"/>
          <p:cNvCxnSpPr/>
          <p:nvPr/>
        </p:nvCxnSpPr>
        <p:spPr>
          <a:xfrm>
            <a:off x="1000100" y="4572008"/>
            <a:ext cx="64294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1428728" y="2643182"/>
            <a:ext cx="3143272" cy="2643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5400000" flipH="1" flipV="1">
            <a:off x="428596" y="4286256"/>
            <a:ext cx="37147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334187" y="4559866"/>
            <a:ext cx="38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-25000" dirty="0" smtClean="0"/>
              <a:t>o</a:t>
            </a:r>
            <a:endParaRPr lang="it-IT" baseline="-25000" dirty="0"/>
          </a:p>
        </p:txBody>
      </p:sp>
      <p:cxnSp>
        <p:nvCxnSpPr>
          <p:cNvPr id="25" name="Connettore 2 24"/>
          <p:cNvCxnSpPr/>
          <p:nvPr/>
        </p:nvCxnSpPr>
        <p:spPr>
          <a:xfrm rot="16200000" flipV="1">
            <a:off x="4813407" y="4313349"/>
            <a:ext cx="2500330" cy="17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111672" y="457200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5009254" y="2795582"/>
            <a:ext cx="3143272" cy="2643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215338" y="4286256"/>
            <a:ext cx="244475" cy="24447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00562" y="257174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122460" y="272414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endParaRPr lang="it-IT" baseline="-250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285984" y="221455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r>
              <a:rPr lang="it-IT" b="1" baseline="-25000" dirty="0" smtClean="0"/>
              <a:t>3</a:t>
            </a:r>
            <a:endParaRPr lang="it-IT" baseline="-25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36642" y="448842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</a:t>
            </a:r>
            <a:r>
              <a:rPr lang="it-IT" baseline="-25000" dirty="0" smtClean="0"/>
              <a:t>1</a:t>
            </a:r>
            <a:endParaRPr lang="it-IT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907882" y="272414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</a:t>
            </a:r>
            <a:r>
              <a:rPr lang="it-IT" baseline="-25000" dirty="0" smtClean="0">
                <a:solidFill>
                  <a:srgbClr val="FF0000"/>
                </a:solidFill>
              </a:rPr>
              <a:t>3</a:t>
            </a:r>
            <a:endParaRPr lang="it-IT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16074"/>
            <a:ext cx="8248915" cy="445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714348" y="500042"/>
            <a:ext cx="498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DIMOSTRAZIONE</a:t>
            </a:r>
          </a:p>
          <a:p>
            <a:endParaRPr lang="it-IT" dirty="0" smtClean="0"/>
          </a:p>
          <a:p>
            <a:r>
              <a:rPr lang="it-IT" dirty="0" smtClean="0"/>
              <a:t>Cominciamo col considerare un punto A qualunque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00958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89</Words>
  <Application>Microsoft Office PowerPoint</Application>
  <PresentationFormat>Presentazione su schermo (4:3)</PresentationFormat>
  <Paragraphs>26</Paragraphs>
  <Slides>7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95</cp:revision>
  <dcterms:created xsi:type="dcterms:W3CDTF">2020-03-06T11:53:34Z</dcterms:created>
  <dcterms:modified xsi:type="dcterms:W3CDTF">2020-03-24T11:09:59Z</dcterms:modified>
</cp:coreProperties>
</file>