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3BBC-D631-456A-9BF3-1618C1E496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</a:t>
            </a:r>
            <a:r>
              <a:rPr lang="it-IT" sz="3600" smtClean="0"/>
              <a:t>DEL 27/03/2020</a:t>
            </a:r>
            <a:endParaRPr lang="it-IT" sz="3600" dirty="0" smtClean="0"/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298"/>
            <a:ext cx="8286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sellaDiTesto 17"/>
          <p:cNvSpPr txBox="1"/>
          <p:nvPr/>
        </p:nvSpPr>
        <p:spPr>
          <a:xfrm>
            <a:off x="357158" y="357166"/>
            <a:ext cx="88349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Determinazione della terna principale d’inerzia nel caso di</a:t>
            </a:r>
          </a:p>
          <a:p>
            <a:r>
              <a:rPr lang="it-IT" sz="2800" b="1" dirty="0" smtClean="0"/>
              <a:t>sistemi piani.</a:t>
            </a:r>
          </a:p>
          <a:p>
            <a:r>
              <a:rPr lang="it-IT" sz="2800" dirty="0" smtClean="0"/>
              <a:t>Paragrafo 7.3.2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286256"/>
            <a:ext cx="3324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286644" y="450057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642918"/>
            <a:ext cx="8801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7650" y="2501922"/>
            <a:ext cx="61087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Connettore 2 16"/>
          <p:cNvCxnSpPr/>
          <p:nvPr/>
        </p:nvCxnSpPr>
        <p:spPr>
          <a:xfrm>
            <a:off x="3537364" y="5749520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6200000">
            <a:off x="3339881" y="5544254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5819795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6734" y="5143512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Connettore 2 22"/>
          <p:cNvCxnSpPr/>
          <p:nvPr/>
        </p:nvCxnSpPr>
        <p:spPr>
          <a:xfrm flipV="1">
            <a:off x="3534934" y="5572140"/>
            <a:ext cx="322686" cy="160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16200000" flipV="1">
            <a:off x="3259023" y="5501917"/>
            <a:ext cx="322686" cy="160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27775" y="544715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5357826"/>
            <a:ext cx="2857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9"/>
          <a:stretch>
            <a:fillRect/>
          </a:stretch>
        </p:blipFill>
        <p:spPr>
          <a:xfrm>
            <a:off x="7929586" y="371475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285728"/>
            <a:ext cx="3667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/>
              <a:t>METODO DEL CERCHIO </a:t>
            </a:r>
            <a:r>
              <a:rPr lang="it-IT" sz="2000" b="1" dirty="0" err="1" smtClean="0"/>
              <a:t>DI</a:t>
            </a:r>
            <a:r>
              <a:rPr lang="it-IT" sz="2000" b="1" dirty="0" smtClean="0"/>
              <a:t> MOHR</a:t>
            </a:r>
            <a:endParaRPr lang="it-IT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1385" y="285728"/>
            <a:ext cx="384779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ccia a destra 7"/>
          <p:cNvSpPr/>
          <p:nvPr/>
        </p:nvSpPr>
        <p:spPr>
          <a:xfrm>
            <a:off x="2571736" y="4488406"/>
            <a:ext cx="714380" cy="2253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6620" y="4116394"/>
            <a:ext cx="24539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9272" y="3373706"/>
            <a:ext cx="1552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4272031"/>
            <a:ext cx="1714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eccia a destra 11"/>
          <p:cNvSpPr/>
          <p:nvPr/>
        </p:nvSpPr>
        <p:spPr>
          <a:xfrm>
            <a:off x="2571736" y="3516582"/>
            <a:ext cx="714380" cy="2253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0422" y="3214686"/>
            <a:ext cx="2414586" cy="9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5918" y="5286388"/>
            <a:ext cx="4648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10"/>
          <a:stretch>
            <a:fillRect/>
          </a:stretch>
        </p:blipFill>
        <p:spPr>
          <a:xfrm>
            <a:off x="8215338" y="478632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66"/>
            <a:ext cx="4876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ccia in giù 2"/>
          <p:cNvSpPr/>
          <p:nvPr/>
        </p:nvSpPr>
        <p:spPr>
          <a:xfrm>
            <a:off x="3929058" y="107154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2333636"/>
            <a:ext cx="662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72396" y="192880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42852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Nel piano (</a:t>
            </a:r>
            <a:r>
              <a:rPr lang="it-IT" i="1" dirty="0" smtClean="0"/>
              <a:t>J</a:t>
            </a:r>
            <a:r>
              <a:rPr lang="it-IT" i="1" baseline="-25000" dirty="0" smtClean="0"/>
              <a:t>11</a:t>
            </a:r>
            <a:r>
              <a:rPr lang="it-IT" i="1" dirty="0" smtClean="0"/>
              <a:t>, J</a:t>
            </a:r>
            <a:r>
              <a:rPr lang="it-IT" i="1" baseline="-25000" dirty="0" smtClean="0"/>
              <a:t>12</a:t>
            </a:r>
            <a:r>
              <a:rPr lang="it-IT" i="1" dirty="0" smtClean="0"/>
              <a:t>) </a:t>
            </a:r>
            <a:r>
              <a:rPr lang="it-IT" dirty="0" smtClean="0"/>
              <a:t>, al variare del parametro 2</a:t>
            </a:r>
            <a:r>
              <a:rPr lang="it-IT" i="1" dirty="0" smtClean="0"/>
              <a:t>α,  −π ≤ 2α ≤ π, </a:t>
            </a:r>
            <a:r>
              <a:rPr lang="it-IT" dirty="0" smtClean="0"/>
              <a:t>abbiamo una </a:t>
            </a:r>
            <a:r>
              <a:rPr lang="it-IT" b="1" dirty="0" smtClean="0"/>
              <a:t>CURVA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dirty="0" smtClean="0"/>
              <a:t>Tale curva rappresenta una circonferenza, detta </a:t>
            </a:r>
            <a:r>
              <a:rPr lang="it-IT" b="1" dirty="0" smtClean="0"/>
              <a:t>cerchio di </a:t>
            </a:r>
            <a:r>
              <a:rPr lang="it-IT" b="1" dirty="0" err="1" smtClean="0"/>
              <a:t>Mohr</a:t>
            </a:r>
            <a:endParaRPr lang="it-IT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65817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000372"/>
            <a:ext cx="5036459" cy="372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858148" y="321468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/>
              <a:t>Quindi, l’angolo </a:t>
            </a:r>
            <a:r>
              <a:rPr lang="it-IT" sz="4000" i="1" dirty="0" smtClean="0"/>
              <a:t>α </a:t>
            </a:r>
            <a:r>
              <a:rPr lang="it-IT" sz="4000" dirty="0" smtClean="0"/>
              <a:t>per cui </a:t>
            </a:r>
            <a:r>
              <a:rPr lang="it-IT" sz="4000" dirty="0" smtClean="0">
                <a:sym typeface="Mathematica1Mono"/>
              </a:rPr>
              <a:t></a:t>
            </a:r>
            <a:r>
              <a:rPr lang="it-IT" sz="4000" dirty="0" smtClean="0"/>
              <a:t>X,Y</a:t>
            </a:r>
            <a:r>
              <a:rPr lang="it-IT" sz="4000" dirty="0" smtClean="0">
                <a:sym typeface="Mathematica1Mono"/>
              </a:rPr>
              <a:t></a:t>
            </a:r>
            <a:r>
              <a:rPr lang="it-IT" sz="4000" dirty="0" smtClean="0"/>
              <a:t> è </a:t>
            </a:r>
            <a:r>
              <a:rPr lang="it-IT" sz="4000" b="1" dirty="0" smtClean="0"/>
              <a:t>principale d’inerzia</a:t>
            </a:r>
            <a:r>
              <a:rPr lang="it-IT" sz="4000" dirty="0" smtClean="0"/>
              <a:t>, è quello per cui </a:t>
            </a:r>
            <a:r>
              <a:rPr lang="it-IT" sz="4000" i="1" dirty="0" smtClean="0"/>
              <a:t>J</a:t>
            </a:r>
            <a:r>
              <a:rPr lang="it-IT" sz="4000" i="1" baseline="-25000" dirty="0" smtClean="0"/>
              <a:t>12</a:t>
            </a:r>
            <a:r>
              <a:rPr lang="it-IT" sz="4000" i="1" dirty="0" smtClean="0"/>
              <a:t> = 0,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8929750" cy="10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215338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8572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OSSERVAZIONE</a:t>
            </a:r>
          </a:p>
          <a:p>
            <a:endParaRPr lang="it-IT" sz="2000" dirty="0" smtClean="0"/>
          </a:p>
          <a:p>
            <a:r>
              <a:rPr lang="it-IT" sz="2000" dirty="0" smtClean="0"/>
              <a:t>Se il </a:t>
            </a:r>
            <a:r>
              <a:rPr lang="it-IT" sz="2000" dirty="0" smtClean="0"/>
              <a:t>sistema </a:t>
            </a:r>
            <a:r>
              <a:rPr lang="it-IT" sz="2000" dirty="0" smtClean="0">
                <a:sym typeface="Mathematica1Mono"/>
              </a:rPr>
              <a:t>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  <a:sym typeface="Mathematica1Mono"/>
              </a:rPr>
              <a:t>x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it-IT" sz="2000" dirty="0" smtClean="0">
                <a:sym typeface="Mathematica1Mono"/>
              </a:rPr>
              <a:t></a:t>
            </a:r>
            <a:r>
              <a:rPr lang="it-IT" sz="2000" i="1" dirty="0" smtClean="0"/>
              <a:t> </a:t>
            </a:r>
            <a:r>
              <a:rPr lang="it-IT" sz="2000" dirty="0" smtClean="0"/>
              <a:t>è principale d’inerzia, cioè </a:t>
            </a:r>
            <a:r>
              <a:rPr lang="it-IT" sz="2000" i="1" dirty="0" smtClean="0"/>
              <a:t>I</a:t>
            </a:r>
            <a:r>
              <a:rPr lang="it-IT" sz="2000" i="1" baseline="-25000" dirty="0" smtClean="0"/>
              <a:t>12</a:t>
            </a:r>
            <a:r>
              <a:rPr lang="it-IT" sz="2000" i="1" dirty="0" smtClean="0"/>
              <a:t> = 0, </a:t>
            </a:r>
            <a:r>
              <a:rPr lang="it-IT" sz="2000" dirty="0" smtClean="0"/>
              <a:t>ed inoltre </a:t>
            </a:r>
            <a:r>
              <a:rPr lang="it-IT" sz="2000" i="1" dirty="0" smtClean="0"/>
              <a:t>I</a:t>
            </a:r>
            <a:r>
              <a:rPr lang="it-IT" sz="2000" i="1" baseline="-25000" dirty="0" smtClean="0"/>
              <a:t>11</a:t>
            </a:r>
            <a:r>
              <a:rPr lang="it-IT" sz="2000" i="1" dirty="0" smtClean="0"/>
              <a:t> =  I</a:t>
            </a:r>
            <a:r>
              <a:rPr lang="it-IT" sz="2000" i="1" baseline="-25000" dirty="0" smtClean="0"/>
              <a:t>22</a:t>
            </a:r>
            <a:r>
              <a:rPr lang="it-IT" sz="2000" i="1" dirty="0" smtClean="0"/>
              <a:t> </a:t>
            </a:r>
            <a:r>
              <a:rPr lang="it-IT" sz="2000" dirty="0" smtClean="0"/>
              <a:t>, cioè i</a:t>
            </a:r>
          </a:p>
          <a:p>
            <a:r>
              <a:rPr lang="it-IT" sz="2000" dirty="0" smtClean="0"/>
              <a:t>momenti d’inerzia sono uguali, </a:t>
            </a:r>
            <a:r>
              <a:rPr lang="it-IT" sz="2000" dirty="0" smtClean="0"/>
              <a:t>allora </a:t>
            </a:r>
            <a:r>
              <a:rPr lang="it-IT" sz="2000" dirty="0" smtClean="0"/>
              <a:t>qualunque sistema </a:t>
            </a:r>
            <a:r>
              <a:rPr lang="it-IT" sz="2000" dirty="0" smtClean="0">
                <a:sym typeface="Mathematica1Mono"/>
              </a:rPr>
              <a:t></a:t>
            </a:r>
            <a:r>
              <a:rPr lang="it-IT" sz="2000" dirty="0" smtClean="0"/>
              <a:t>X,Y</a:t>
            </a:r>
            <a:r>
              <a:rPr lang="it-IT" sz="2000" dirty="0" smtClean="0">
                <a:sym typeface="Mathematica1Mono"/>
              </a:rPr>
              <a:t> sarà</a:t>
            </a:r>
            <a:r>
              <a:rPr lang="it-IT" sz="2000" dirty="0" smtClean="0"/>
              <a:t> </a:t>
            </a:r>
            <a:r>
              <a:rPr lang="it-IT" sz="2000" dirty="0" smtClean="0"/>
              <a:t>sempre principale d’inerzia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71744"/>
            <a:ext cx="723905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arentesi graffa chiusa 4"/>
          <p:cNvSpPr/>
          <p:nvPr/>
        </p:nvSpPr>
        <p:spPr>
          <a:xfrm rot="16200000">
            <a:off x="3232537" y="1518033"/>
            <a:ext cx="214314" cy="2178859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247258" y="2071678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I</a:t>
            </a:r>
            <a:r>
              <a:rPr lang="it-IT" i="1" baseline="-25000" dirty="0" smtClean="0"/>
              <a:t>11</a:t>
            </a:r>
            <a:r>
              <a:rPr lang="it-IT" i="1" dirty="0" smtClean="0"/>
              <a:t> =  I</a:t>
            </a:r>
            <a:r>
              <a:rPr lang="it-IT" i="1" baseline="-25000" dirty="0" smtClean="0"/>
              <a:t>22       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604580" y="2071678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/>
              <a:t>I</a:t>
            </a:r>
            <a:r>
              <a:rPr lang="it-IT" i="1" baseline="-25000" dirty="0" smtClean="0"/>
              <a:t>11</a:t>
            </a:r>
            <a:r>
              <a:rPr lang="it-IT" i="1" dirty="0" smtClean="0"/>
              <a:t> -  I</a:t>
            </a:r>
            <a:r>
              <a:rPr lang="it-IT" i="1" baseline="-25000" dirty="0" smtClean="0"/>
              <a:t>22</a:t>
            </a:r>
            <a:r>
              <a:rPr lang="it-IT" i="1" dirty="0" smtClean="0"/>
              <a:t> =0 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3139018" y="2261200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6215074" y="279142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dirty="0" smtClean="0">
                <a:solidFill>
                  <a:srgbClr val="FF0000"/>
                </a:solidFill>
              </a:rPr>
              <a:t>X</a:t>
            </a:r>
            <a:endParaRPr lang="it-IT" sz="5400" dirty="0">
              <a:solidFill>
                <a:srgbClr val="FF0000"/>
              </a:solidFill>
            </a:endParaRPr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500826" y="47148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127</Words>
  <Application>Microsoft Office PowerPoint</Application>
  <PresentationFormat>Presentazione su schermo (4:3)</PresentationFormat>
  <Paragraphs>26</Paragraphs>
  <Slides>8</Slides>
  <Notes>1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101</cp:revision>
  <dcterms:created xsi:type="dcterms:W3CDTF">2020-03-06T11:53:34Z</dcterms:created>
  <dcterms:modified xsi:type="dcterms:W3CDTF">2020-03-26T10:31:12Z</dcterms:modified>
</cp:coreProperties>
</file>