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78814" autoAdjust="0"/>
  </p:normalViewPr>
  <p:slideViewPr>
    <p:cSldViewPr>
      <p:cViewPr varScale="1">
        <p:scale>
          <a:sx n="88" d="100"/>
          <a:sy n="88" d="100"/>
        </p:scale>
        <p:origin x="-128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D2805-7261-4B80-B374-4F1B3C7155A2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D3BBC-D631-456A-9BF3-1618C1E496A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01A28-BBCF-4154-B597-1A22ECA36EF0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43042" y="2285992"/>
            <a:ext cx="49064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LEZIONE DEL 30/03/2020</a:t>
            </a:r>
          </a:p>
          <a:p>
            <a:endParaRPr lang="it-IT" sz="3600" dirty="0"/>
          </a:p>
          <a:p>
            <a:pPr algn="ctr"/>
            <a:r>
              <a:rPr lang="it-IT" sz="3600" dirty="0" smtClean="0"/>
              <a:t>PRIMA PARTE</a:t>
            </a:r>
            <a:endParaRPr lang="it-IT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sellaDiTesto 17"/>
          <p:cNvSpPr txBox="1"/>
          <p:nvPr/>
        </p:nvSpPr>
        <p:spPr>
          <a:xfrm>
            <a:off x="357158" y="357166"/>
            <a:ext cx="524156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 smtClean="0"/>
              <a:t>Le equazioni cardinali</a:t>
            </a:r>
          </a:p>
          <a:p>
            <a:r>
              <a:rPr lang="it-IT" sz="2800" dirty="0" smtClean="0"/>
              <a:t>Paragrafo 7.4</a:t>
            </a:r>
          </a:p>
          <a:p>
            <a:endParaRPr lang="it-IT" sz="2800" dirty="0" smtClean="0"/>
          </a:p>
          <a:p>
            <a:endParaRPr lang="it-IT" sz="28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643050"/>
            <a:ext cx="829678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Connettore 2 6"/>
          <p:cNvCxnSpPr/>
          <p:nvPr/>
        </p:nvCxnSpPr>
        <p:spPr>
          <a:xfrm>
            <a:off x="2571736" y="5143512"/>
            <a:ext cx="500066" cy="4286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e 9"/>
          <p:cNvSpPr/>
          <p:nvPr/>
        </p:nvSpPr>
        <p:spPr>
          <a:xfrm>
            <a:off x="2489242" y="5063448"/>
            <a:ext cx="71438" cy="7143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" name="Connettore 2 12"/>
          <p:cNvCxnSpPr/>
          <p:nvPr/>
        </p:nvCxnSpPr>
        <p:spPr>
          <a:xfrm>
            <a:off x="3643306" y="6072206"/>
            <a:ext cx="500066" cy="428628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e 13"/>
          <p:cNvSpPr/>
          <p:nvPr/>
        </p:nvSpPr>
        <p:spPr>
          <a:xfrm>
            <a:off x="4143372" y="6500834"/>
            <a:ext cx="71438" cy="7143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1886661" y="5335801"/>
            <a:ext cx="11137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rgbClr val="FF0000"/>
                </a:solidFill>
              </a:rPr>
              <a:t>forza interna</a:t>
            </a:r>
            <a:endParaRPr lang="it-IT" sz="1400" dirty="0">
              <a:solidFill>
                <a:srgbClr val="FF0000"/>
              </a:solidFill>
            </a:endParaRPr>
          </a:p>
        </p:txBody>
      </p:sp>
      <p:sp>
        <p:nvSpPr>
          <p:cNvPr id="17" name="Figura a mano libera 16"/>
          <p:cNvSpPr/>
          <p:nvPr/>
        </p:nvSpPr>
        <p:spPr>
          <a:xfrm>
            <a:off x="1197634" y="4837981"/>
            <a:ext cx="3552646" cy="2025770"/>
          </a:xfrm>
          <a:custGeom>
            <a:avLst/>
            <a:gdLst>
              <a:gd name="connsiteX0" fmla="*/ 1062487 w 3552646"/>
              <a:gd name="connsiteY0" fmla="*/ 122208 h 2025770"/>
              <a:gd name="connsiteX1" fmla="*/ 165340 w 3552646"/>
              <a:gd name="connsiteY1" fmla="*/ 191219 h 2025770"/>
              <a:gd name="connsiteX2" fmla="*/ 191219 w 3552646"/>
              <a:gd name="connsiteY2" fmla="*/ 1269521 h 2025770"/>
              <a:gd name="connsiteX3" fmla="*/ 1312653 w 3552646"/>
              <a:gd name="connsiteY3" fmla="*/ 1787106 h 2025770"/>
              <a:gd name="connsiteX4" fmla="*/ 3262223 w 3552646"/>
              <a:gd name="connsiteY4" fmla="*/ 1881996 h 2025770"/>
              <a:gd name="connsiteX5" fmla="*/ 3055189 w 3552646"/>
              <a:gd name="connsiteY5" fmla="*/ 924464 h 2025770"/>
              <a:gd name="connsiteX6" fmla="*/ 2451340 w 3552646"/>
              <a:gd name="connsiteY6" fmla="*/ 363747 h 2025770"/>
              <a:gd name="connsiteX7" fmla="*/ 1062487 w 3552646"/>
              <a:gd name="connsiteY7" fmla="*/ 122208 h 202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52646" h="2025770">
                <a:moveTo>
                  <a:pt x="1062487" y="122208"/>
                </a:moveTo>
                <a:cubicBezTo>
                  <a:pt x="681487" y="93453"/>
                  <a:pt x="310551" y="0"/>
                  <a:pt x="165340" y="191219"/>
                </a:cubicBezTo>
                <a:cubicBezTo>
                  <a:pt x="20129" y="382438"/>
                  <a:pt x="0" y="1003540"/>
                  <a:pt x="191219" y="1269521"/>
                </a:cubicBezTo>
                <a:cubicBezTo>
                  <a:pt x="382438" y="1535502"/>
                  <a:pt x="800819" y="1685027"/>
                  <a:pt x="1312653" y="1787106"/>
                </a:cubicBezTo>
                <a:cubicBezTo>
                  <a:pt x="1824487" y="1889185"/>
                  <a:pt x="2971800" y="2025770"/>
                  <a:pt x="3262223" y="1881996"/>
                </a:cubicBezTo>
                <a:cubicBezTo>
                  <a:pt x="3552646" y="1738222"/>
                  <a:pt x="3190336" y="1177505"/>
                  <a:pt x="3055189" y="924464"/>
                </a:cubicBezTo>
                <a:cubicBezTo>
                  <a:pt x="2920042" y="671423"/>
                  <a:pt x="2782019" y="497456"/>
                  <a:pt x="2451340" y="363747"/>
                </a:cubicBezTo>
                <a:cubicBezTo>
                  <a:pt x="2120661" y="230038"/>
                  <a:pt x="1443487" y="150963"/>
                  <a:pt x="1062487" y="122208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0" name="Connettore 2 19"/>
          <p:cNvCxnSpPr/>
          <p:nvPr/>
        </p:nvCxnSpPr>
        <p:spPr>
          <a:xfrm rot="10800000">
            <a:off x="1214414" y="5017888"/>
            <a:ext cx="1285290" cy="7143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 rot="10800000">
            <a:off x="4143966" y="5214949"/>
            <a:ext cx="1285290" cy="71438"/>
          </a:xfrm>
          <a:prstGeom prst="straightConnector1">
            <a:avLst/>
          </a:prstGeom>
          <a:ln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/>
          <p:cNvSpPr txBox="1"/>
          <p:nvPr/>
        </p:nvSpPr>
        <p:spPr>
          <a:xfrm>
            <a:off x="1285852" y="5000636"/>
            <a:ext cx="1137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rgbClr val="00B050"/>
                </a:solidFill>
              </a:rPr>
              <a:t>forza esterna</a:t>
            </a:r>
            <a:endParaRPr lang="it-IT" sz="1400" dirty="0">
              <a:solidFill>
                <a:srgbClr val="00B050"/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3188222" y="6193057"/>
            <a:ext cx="812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rgbClr val="FF0000"/>
                </a:solidFill>
              </a:rPr>
              <a:t>reazione</a:t>
            </a:r>
            <a:endParaRPr lang="it-IT" sz="1400" dirty="0">
              <a:solidFill>
                <a:srgbClr val="FF0000"/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4286248" y="5214950"/>
            <a:ext cx="812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rgbClr val="00B050"/>
                </a:solidFill>
              </a:rPr>
              <a:t>reazione</a:t>
            </a:r>
            <a:endParaRPr lang="it-IT" sz="1400" dirty="0">
              <a:solidFill>
                <a:srgbClr val="00B050"/>
              </a:solidFill>
            </a:endParaRPr>
          </a:p>
        </p:txBody>
      </p:sp>
      <p:pic>
        <p:nvPicPr>
          <p:cNvPr id="16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7000892" y="485776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74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428736"/>
            <a:ext cx="6572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428604"/>
            <a:ext cx="44481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Parentesi graffa chiusa 12"/>
          <p:cNvSpPr/>
          <p:nvPr/>
        </p:nvSpPr>
        <p:spPr>
          <a:xfrm rot="5400000">
            <a:off x="5364965" y="864379"/>
            <a:ext cx="285752" cy="1128714"/>
          </a:xfrm>
          <a:prstGeom prst="rightBrac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5309545" y="1428736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= 0</a:t>
            </a:r>
            <a:endParaRPr lang="it-IT" sz="3200" dirty="0"/>
          </a:p>
        </p:txBody>
      </p:sp>
      <p:sp>
        <p:nvSpPr>
          <p:cNvPr id="16" name="Parentesi graffa chiusa 15"/>
          <p:cNvSpPr/>
          <p:nvPr/>
        </p:nvSpPr>
        <p:spPr>
          <a:xfrm rot="5400000">
            <a:off x="4007643" y="864379"/>
            <a:ext cx="285752" cy="1128714"/>
          </a:xfrm>
          <a:prstGeom prst="rightBrac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3428992" y="2000240"/>
            <a:ext cx="1666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Risultante delle</a:t>
            </a:r>
            <a:br>
              <a:rPr lang="it-IT" b="1" dirty="0" smtClean="0"/>
            </a:br>
            <a:r>
              <a:rPr lang="it-IT" b="1" dirty="0" smtClean="0"/>
              <a:t>forze esterna</a:t>
            </a:r>
            <a:endParaRPr lang="it-IT" b="1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1103" y="2928934"/>
            <a:ext cx="2857500" cy="108585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57290" y="4572008"/>
            <a:ext cx="3724275" cy="101917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</p:spPr>
      </p:pic>
      <p:sp>
        <p:nvSpPr>
          <p:cNvPr id="21" name="Parentesi graffa chiusa 20"/>
          <p:cNvSpPr/>
          <p:nvPr/>
        </p:nvSpPr>
        <p:spPr>
          <a:xfrm>
            <a:off x="5295879" y="2786058"/>
            <a:ext cx="214314" cy="2928958"/>
          </a:xfrm>
          <a:prstGeom prst="rightBrac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/>
          <p:cNvSpPr txBox="1"/>
          <p:nvPr/>
        </p:nvSpPr>
        <p:spPr>
          <a:xfrm>
            <a:off x="5929322" y="3714752"/>
            <a:ext cx="2035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PRIMA EQUAZIONE</a:t>
            </a:r>
          </a:p>
          <a:p>
            <a:r>
              <a:rPr lang="it-IT" b="1" dirty="0" smtClean="0"/>
              <a:t>CARDINALE</a:t>
            </a:r>
            <a:endParaRPr lang="it-IT" b="1" dirty="0"/>
          </a:p>
        </p:txBody>
      </p:sp>
      <p:pic>
        <p:nvPicPr>
          <p:cNvPr id="12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7"/>
          <a:stretch>
            <a:fillRect/>
          </a:stretch>
        </p:blipFill>
        <p:spPr>
          <a:xfrm>
            <a:off x="7858148" y="2500306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95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285992"/>
            <a:ext cx="85344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uppo 5"/>
          <p:cNvGrpSpPr/>
          <p:nvPr/>
        </p:nvGrpSpPr>
        <p:grpSpPr>
          <a:xfrm>
            <a:off x="1071538" y="357166"/>
            <a:ext cx="7000924" cy="2031325"/>
            <a:chOff x="1071538" y="4857760"/>
            <a:chExt cx="7000924" cy="2031325"/>
          </a:xfrm>
        </p:grpSpPr>
        <p:sp>
          <p:nvSpPr>
            <p:cNvPr id="4" name="Rettangolo 3"/>
            <p:cNvSpPr/>
            <p:nvPr/>
          </p:nvSpPr>
          <p:spPr>
            <a:xfrm>
              <a:off x="1071538" y="4857760"/>
              <a:ext cx="7000924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dirty="0" smtClean="0"/>
                <a:t>Riprendiamo ora le equazioni</a:t>
              </a:r>
            </a:p>
            <a:p>
              <a:endParaRPr lang="it-IT" dirty="0" smtClean="0"/>
            </a:p>
            <a:p>
              <a:endParaRPr lang="it-IT" dirty="0" smtClean="0"/>
            </a:p>
            <a:p>
              <a:endParaRPr lang="it-IT" dirty="0" smtClean="0"/>
            </a:p>
            <a:p>
              <a:r>
                <a:rPr lang="it-IT" dirty="0" smtClean="0"/>
                <a:t>fissato un centro di riduzione </a:t>
              </a:r>
              <a:r>
                <a:rPr lang="it-IT" i="1" dirty="0" smtClean="0"/>
                <a:t>Q, </a:t>
              </a:r>
              <a:r>
                <a:rPr lang="it-IT" dirty="0" smtClean="0"/>
                <a:t>moltiplichiamo, nel senso di prodotto vettoriale, ogni equazione per </a:t>
              </a:r>
              <a:r>
                <a:rPr lang="it-IT" dirty="0" smtClean="0"/>
                <a:t>(</a:t>
              </a:r>
              <a:r>
                <a:rPr lang="it-IT" i="1" dirty="0" err="1" smtClean="0"/>
                <a:t>P</a:t>
              </a:r>
              <a:r>
                <a:rPr lang="it-IT" i="1" baseline="-25000" dirty="0" err="1" smtClean="0"/>
                <a:t>k</a:t>
              </a:r>
              <a:r>
                <a:rPr lang="it-IT" i="1" dirty="0" smtClean="0"/>
                <a:t> − Q) </a:t>
              </a:r>
              <a:r>
                <a:rPr lang="it-IT" dirty="0" smtClean="0"/>
                <a:t>e poi </a:t>
              </a:r>
              <a:r>
                <a:rPr lang="it-IT" dirty="0" smtClean="0"/>
                <a:t>sommiamo tutte le equazioni</a:t>
              </a:r>
              <a:endParaRPr lang="it-IT" dirty="0"/>
            </a:p>
          </p:txBody>
        </p:sp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57488" y="5214950"/>
              <a:ext cx="2676525" cy="742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7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7715272" y="4000504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6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571480"/>
            <a:ext cx="32004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sellaDiTesto 2"/>
          <p:cNvSpPr txBox="1"/>
          <p:nvPr/>
        </p:nvSpPr>
        <p:spPr>
          <a:xfrm>
            <a:off x="285720" y="428604"/>
            <a:ext cx="2048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DIMOSTRIAMO CHE</a:t>
            </a:r>
            <a:endParaRPr lang="it-IT" dirty="0"/>
          </a:p>
        </p:txBody>
      </p:sp>
      <p:cxnSp>
        <p:nvCxnSpPr>
          <p:cNvPr id="5" name="Connettore 2 4"/>
          <p:cNvCxnSpPr/>
          <p:nvPr/>
        </p:nvCxnSpPr>
        <p:spPr>
          <a:xfrm rot="5400000" flipH="1" flipV="1">
            <a:off x="321439" y="4107661"/>
            <a:ext cx="2143140" cy="150019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/>
          <p:cNvCxnSpPr/>
          <p:nvPr/>
        </p:nvCxnSpPr>
        <p:spPr>
          <a:xfrm>
            <a:off x="642910" y="5929330"/>
            <a:ext cx="285752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 rot="16200000" flipH="1">
            <a:off x="1750199" y="4179099"/>
            <a:ext cx="2143140" cy="135732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rot="16200000" flipV="1">
            <a:off x="1500166" y="3143248"/>
            <a:ext cx="785818" cy="5000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rot="16200000" flipV="1">
            <a:off x="3357554" y="6072206"/>
            <a:ext cx="785818" cy="500066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285720" y="5929330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Q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2143108" y="350043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</a:t>
            </a:r>
            <a:r>
              <a:rPr lang="it-IT" baseline="-25000" dirty="0" smtClean="0"/>
              <a:t>i</a:t>
            </a:r>
            <a:endParaRPr lang="it-IT" baseline="-25000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3519066" y="555999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P</a:t>
            </a:r>
            <a:r>
              <a:rPr lang="it-IT" baseline="-25000" dirty="0" err="1" smtClean="0"/>
              <a:t>j</a:t>
            </a:r>
            <a:endParaRPr lang="it-IT" baseline="-25000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1960254" y="314324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err="1" smtClean="0"/>
              <a:t>F</a:t>
            </a:r>
            <a:r>
              <a:rPr lang="it-IT" baseline="-25000" dirty="0" err="1" smtClean="0"/>
              <a:t>i</a:t>
            </a:r>
            <a:endParaRPr lang="it-IT" baseline="-2500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3929058" y="6072206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- </a:t>
            </a:r>
            <a:r>
              <a:rPr lang="it-IT" b="1" dirty="0" err="1" smtClean="0"/>
              <a:t>F</a:t>
            </a:r>
            <a:r>
              <a:rPr lang="it-IT" baseline="-25000" dirty="0" err="1" smtClean="0"/>
              <a:t>i</a:t>
            </a:r>
            <a:endParaRPr lang="it-IT" baseline="-250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1928802"/>
            <a:ext cx="66008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CasellaDiTesto 21"/>
          <p:cNvSpPr txBox="1"/>
          <p:nvPr/>
        </p:nvSpPr>
        <p:spPr>
          <a:xfrm>
            <a:off x="2071670" y="3114940"/>
            <a:ext cx="322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i="1" dirty="0" err="1" smtClean="0"/>
              <a:t>int</a:t>
            </a:r>
            <a:endParaRPr lang="it-IT" sz="1000" i="1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4178038" y="6046495"/>
            <a:ext cx="322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i="1" dirty="0" err="1" smtClean="0"/>
              <a:t>int</a:t>
            </a:r>
            <a:endParaRPr lang="it-IT" sz="1000" i="1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3428992" y="3214686"/>
            <a:ext cx="52968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Questo perché per il principio di azione e</a:t>
            </a:r>
            <a:br>
              <a:rPr lang="it-IT" sz="2400" dirty="0" smtClean="0"/>
            </a:b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>reazione      è parallela al vettore (</a:t>
            </a:r>
            <a:r>
              <a:rPr lang="it-IT" sz="2400" dirty="0" err="1" smtClean="0"/>
              <a:t>P</a:t>
            </a:r>
            <a:r>
              <a:rPr lang="it-IT" sz="2400" baseline="-25000" dirty="0" err="1" smtClean="0"/>
              <a:t>i</a:t>
            </a:r>
            <a:r>
              <a:rPr lang="it-IT" sz="2400" dirty="0" err="1" smtClean="0"/>
              <a:t>-P</a:t>
            </a:r>
            <a:r>
              <a:rPr lang="it-IT" sz="2400" baseline="-25000" dirty="0" err="1" smtClean="0"/>
              <a:t>j</a:t>
            </a:r>
            <a:r>
              <a:rPr lang="it-IT" sz="2400" dirty="0" smtClean="0"/>
              <a:t>).</a:t>
            </a:r>
            <a:endParaRPr lang="it-IT" sz="2400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4537496" y="391801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err="1" smtClean="0"/>
              <a:t>F</a:t>
            </a:r>
            <a:r>
              <a:rPr lang="it-IT" sz="2400" baseline="-25000" dirty="0" err="1" smtClean="0"/>
              <a:t>i</a:t>
            </a:r>
            <a:endParaRPr lang="it-IT" sz="2400" baseline="-25000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4683416" y="3960054"/>
            <a:ext cx="322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i="1" dirty="0" err="1" smtClean="0"/>
              <a:t>int</a:t>
            </a:r>
            <a:endParaRPr lang="it-IT" sz="1000" i="1" dirty="0"/>
          </a:p>
        </p:txBody>
      </p:sp>
      <p:pic>
        <p:nvPicPr>
          <p:cNvPr id="21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7643834" y="5072074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10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00042"/>
            <a:ext cx="80486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500438"/>
            <a:ext cx="85344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Connettore 2 4"/>
          <p:cNvCxnSpPr/>
          <p:nvPr/>
        </p:nvCxnSpPr>
        <p:spPr>
          <a:xfrm>
            <a:off x="6072198" y="3571876"/>
            <a:ext cx="2357454" cy="1000132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 flipV="1">
            <a:off x="6215074" y="3643314"/>
            <a:ext cx="2214578" cy="9286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arentesi graffa chiusa 8"/>
          <p:cNvSpPr/>
          <p:nvPr/>
        </p:nvSpPr>
        <p:spPr>
          <a:xfrm rot="5400000">
            <a:off x="4286247" y="3571876"/>
            <a:ext cx="500066" cy="2214578"/>
          </a:xfrm>
          <a:prstGeom prst="rightBrac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5000636"/>
            <a:ext cx="1143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Parentesi graffa chiusa 10"/>
          <p:cNvSpPr/>
          <p:nvPr/>
        </p:nvSpPr>
        <p:spPr>
          <a:xfrm rot="5400000">
            <a:off x="1571604" y="3286124"/>
            <a:ext cx="357190" cy="2643206"/>
          </a:xfrm>
          <a:prstGeom prst="rightBrac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585031" y="4786322"/>
            <a:ext cx="24867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Nelle parte successiva </a:t>
            </a:r>
            <a:br>
              <a:rPr lang="it-IT" dirty="0" smtClean="0"/>
            </a:br>
            <a:r>
              <a:rPr lang="it-IT" dirty="0" smtClean="0"/>
              <a:t>ci occuperemo di questo</a:t>
            </a:r>
            <a:br>
              <a:rPr lang="it-IT" dirty="0" smtClean="0"/>
            </a:br>
            <a:r>
              <a:rPr lang="it-IT" dirty="0" smtClean="0"/>
              <a:t>termine</a:t>
            </a:r>
            <a:endParaRPr lang="it-IT" dirty="0"/>
          </a:p>
        </p:txBody>
      </p:sp>
      <p:pic>
        <p:nvPicPr>
          <p:cNvPr id="10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6"/>
          <a:stretch>
            <a:fillRect/>
          </a:stretch>
        </p:blipFill>
        <p:spPr>
          <a:xfrm>
            <a:off x="7572396" y="5072074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10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79</Words>
  <Application>Microsoft Office PowerPoint</Application>
  <PresentationFormat>Presentazione su schermo (4:3)</PresentationFormat>
  <Paragraphs>30</Paragraphs>
  <Slides>6</Slides>
  <Notes>0</Notes>
  <HiddenSlides>0</HiddenSlides>
  <MMClips>5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 User</dc:creator>
  <cp:lastModifiedBy>Windows User</cp:lastModifiedBy>
  <cp:revision>106</cp:revision>
  <dcterms:created xsi:type="dcterms:W3CDTF">2020-03-06T11:53:34Z</dcterms:created>
  <dcterms:modified xsi:type="dcterms:W3CDTF">2020-03-26T14:48:40Z</dcterms:modified>
</cp:coreProperties>
</file>