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01/04/2020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357159" y="142852"/>
            <a:ext cx="81439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Le equazioni cardinali sono sufficienti per determinare il moto dei rigidi</a:t>
            </a:r>
          </a:p>
          <a:p>
            <a:r>
              <a:rPr lang="it-IT" sz="2800" b="1" dirty="0" smtClean="0"/>
              <a:t>Paragrafo 7.5</a:t>
            </a:r>
          </a:p>
          <a:p>
            <a:endParaRPr lang="it-IT" sz="2800" dirty="0" smtClean="0"/>
          </a:p>
          <a:p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500034" y="2071678"/>
            <a:ext cx="8143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Le equazioni cardinali formano un sistema di sei equazioni scalari, valide per qualsiasi</a:t>
            </a:r>
          </a:p>
          <a:p>
            <a:r>
              <a:rPr lang="it-IT" dirty="0" smtClean="0"/>
              <a:t>sistema materiale (discreto). In generale esse risultano insufficienti per determinare il</a:t>
            </a:r>
          </a:p>
          <a:p>
            <a:r>
              <a:rPr lang="it-IT" dirty="0" smtClean="0"/>
              <a:t>moto del sistema, non solo nel caso in cui i gradi di libertà siano più di sei, ma anche in casi semplici come quello di due punti isolati tra loro interagenti con una forza qualsiasi (problema a due corpi): in questo caso il sistema ha 6 gradi di libertà ma il moto è solo in parte determinato dalla equazioni cardinali (che in questo caso ci dicono che il centro di massa del sistema si muove di moto rettilineo uniforme e che si conserva il momento della quantità di moto rispetto al centro di massa); non possiamo tuttavia ricavare dalle equazioni cardinali la distanza, variabile nel tempo, tra i due punti in quanto la sua variazione dipende dalla forza di interazione tra i due punti, che è una forza interna.</a:t>
            </a:r>
          </a:p>
          <a:p>
            <a:endParaRPr lang="it-IT" dirty="0" smtClean="0"/>
          </a:p>
          <a:p>
            <a:r>
              <a:rPr lang="it-IT" dirty="0" smtClean="0"/>
              <a:t>Nel caso dei </a:t>
            </a:r>
            <a:r>
              <a:rPr lang="it-IT" b="1" dirty="0" smtClean="0"/>
              <a:t>sistemi rigidi </a:t>
            </a:r>
            <a:r>
              <a:rPr lang="it-IT" dirty="0" smtClean="0"/>
              <a:t>liberi le equazioni cardinali </a:t>
            </a:r>
            <a:r>
              <a:rPr lang="it-IT" b="1" dirty="0" smtClean="0"/>
              <a:t>sono sufficienti per</a:t>
            </a:r>
          </a:p>
          <a:p>
            <a:r>
              <a:rPr lang="it-IT" b="1" dirty="0" smtClean="0"/>
              <a:t>determinare il moto del sistema</a:t>
            </a:r>
            <a:r>
              <a:rPr lang="it-IT" dirty="0" smtClean="0"/>
              <a:t>. Questo è dovuto al fatto che esse sono equivalenti</a:t>
            </a:r>
          </a:p>
          <a:p>
            <a:r>
              <a:rPr lang="it-IT" dirty="0" smtClean="0"/>
              <a:t>all’equazione simbolica della dinamica.</a:t>
            </a:r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8143900" y="507207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71480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300039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3357554" y="2071678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spostamento virtuale del </a:t>
            </a:r>
            <a:r>
              <a:rPr lang="it-IT" i="1" dirty="0" smtClean="0"/>
              <a:t>k-esimo </a:t>
            </a:r>
            <a:r>
              <a:rPr lang="it-IT" dirty="0" smtClean="0"/>
              <a:t>punto materiale del sistema rigido compatibile con il vincolo di rigidità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071810"/>
            <a:ext cx="6819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214818"/>
            <a:ext cx="8953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8001024" y="364331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86124"/>
            <a:ext cx="1352550" cy="57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6562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71546"/>
            <a:ext cx="885181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arentesi graffa chiusa 4"/>
          <p:cNvSpPr/>
          <p:nvPr/>
        </p:nvSpPr>
        <p:spPr>
          <a:xfrm rot="5400000">
            <a:off x="4107653" y="1964521"/>
            <a:ext cx="357190" cy="2428892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572008"/>
            <a:ext cx="337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500034" y="4143380"/>
            <a:ext cx="63237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quindi  possiamo scrivere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che, utilizzando una notazione vettoriale, scriveremo anche come</a:t>
            </a:r>
            <a:endParaRPr lang="it-IT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715016"/>
            <a:ext cx="4895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8"/>
          <a:stretch>
            <a:fillRect/>
          </a:stretch>
        </p:blipFill>
        <p:spPr>
          <a:xfrm>
            <a:off x="7929586" y="485776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78" y="2428868"/>
            <a:ext cx="7905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85728"/>
            <a:ext cx="3495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eccia in giù 3"/>
          <p:cNvSpPr/>
          <p:nvPr/>
        </p:nvSpPr>
        <p:spPr>
          <a:xfrm>
            <a:off x="4286248" y="1357298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72008"/>
            <a:ext cx="7996544" cy="91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857224" y="3929066"/>
            <a:ext cx="6718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SI  APPLICA ADESSO LA SEGUENTE FORMULA</a:t>
            </a:r>
            <a:endParaRPr lang="it-IT" sz="2800" dirty="0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8072462" y="371475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14290"/>
            <a:ext cx="868707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500066" y="4786322"/>
            <a:ext cx="828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 questo punto sfruttiamo l’arbitrarietà degli spostamenti virtuali, </a:t>
            </a:r>
            <a:r>
              <a:rPr lang="it-IT" i="1" dirty="0" err="1" smtClean="0"/>
              <a:t>δ</a:t>
            </a:r>
            <a:r>
              <a:rPr lang="it-IT" b="1" i="1" dirty="0" err="1" smtClean="0"/>
              <a:t>ξ</a:t>
            </a:r>
            <a:r>
              <a:rPr lang="it-IT" i="1" baseline="-25000" dirty="0" err="1" smtClean="0"/>
              <a:t>Q</a:t>
            </a:r>
            <a:r>
              <a:rPr lang="it-IT" b="1" i="1" dirty="0" smtClean="0"/>
              <a:t> </a:t>
            </a:r>
            <a:r>
              <a:rPr lang="it-IT" dirty="0" smtClean="0"/>
              <a:t>e </a:t>
            </a:r>
            <a:r>
              <a:rPr lang="it-IT" b="1" i="1" dirty="0" smtClean="0"/>
              <a:t> </a:t>
            </a:r>
            <a:r>
              <a:rPr lang="it-IT" i="1" dirty="0" err="1" smtClean="0"/>
              <a:t>δ</a:t>
            </a:r>
            <a:r>
              <a:rPr lang="it-IT" b="1" i="1" dirty="0" err="1" smtClean="0"/>
              <a:t>ω</a:t>
            </a:r>
            <a:r>
              <a:rPr lang="it-IT" dirty="0" smtClean="0"/>
              <a:t>, </a:t>
            </a:r>
            <a:r>
              <a:rPr lang="it-IT" b="1" i="1" dirty="0" smtClean="0"/>
              <a:t> </a:t>
            </a:r>
            <a:r>
              <a:rPr lang="it-IT" dirty="0" smtClean="0"/>
              <a:t> considerando dapprima </a:t>
            </a:r>
            <a:r>
              <a:rPr lang="it-IT" i="1" dirty="0" smtClean="0"/>
              <a:t>δ</a:t>
            </a:r>
            <a:r>
              <a:rPr lang="it-IT" b="1" i="1" dirty="0" smtClean="0"/>
              <a:t>ω </a:t>
            </a:r>
            <a:r>
              <a:rPr lang="it-IT" i="1" dirty="0" smtClean="0"/>
              <a:t>= 0, </a:t>
            </a:r>
            <a:r>
              <a:rPr lang="it-IT" dirty="0" smtClean="0"/>
              <a:t>e poi </a:t>
            </a:r>
            <a:r>
              <a:rPr lang="it-IT" b="1" i="1" dirty="0" smtClean="0"/>
              <a:t>δξ</a:t>
            </a:r>
            <a:r>
              <a:rPr lang="it-IT" i="1" baseline="-25000" dirty="0" smtClean="0"/>
              <a:t>Q</a:t>
            </a:r>
            <a:r>
              <a:rPr lang="it-IT" b="1" i="1" dirty="0" smtClean="0"/>
              <a:t> </a:t>
            </a:r>
            <a:r>
              <a:rPr lang="it-IT" dirty="0" smtClean="0"/>
              <a:t>= 0</a:t>
            </a:r>
            <a:r>
              <a:rPr lang="it-IT" b="1" i="1" dirty="0" smtClean="0"/>
              <a:t>.</a:t>
            </a:r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215338" y="442913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15" y="500042"/>
            <a:ext cx="422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53" y="1785926"/>
            <a:ext cx="60674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76211" y="642918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( 1 )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211" y="2071678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B050"/>
                </a:solidFill>
              </a:rPr>
              <a:t>( 2 )</a:t>
            </a:r>
            <a:endParaRPr lang="it-IT" sz="3600" b="1" dirty="0">
              <a:solidFill>
                <a:srgbClr val="00B0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720" y="3714752"/>
            <a:ext cx="61925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La </a:t>
            </a:r>
            <a:r>
              <a:rPr lang="it-IT" sz="2800" b="1" dirty="0" smtClean="0">
                <a:solidFill>
                  <a:srgbClr val="FF0000"/>
                </a:solidFill>
              </a:rPr>
              <a:t>(1)</a:t>
            </a:r>
            <a:r>
              <a:rPr lang="it-IT" sz="2800" dirty="0" smtClean="0"/>
              <a:t> dovendo valere </a:t>
            </a:r>
            <a:r>
              <a:rPr lang="it-IT" sz="2800" i="1" dirty="0" smtClean="0"/>
              <a:t>∀ δ</a:t>
            </a:r>
            <a:r>
              <a:rPr lang="it-IT" sz="2800" b="1" i="1" dirty="0" smtClean="0"/>
              <a:t>ξ</a:t>
            </a:r>
            <a:r>
              <a:rPr lang="it-IT" sz="2800" baseline="-25000" dirty="0" smtClean="0"/>
              <a:t>Q</a:t>
            </a:r>
            <a:r>
              <a:rPr lang="it-IT" sz="2800" dirty="0" smtClean="0"/>
              <a:t>, equivale alla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ovvero</a:t>
            </a:r>
            <a:endParaRPr lang="it-IT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214818"/>
            <a:ext cx="49292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572396" y="535782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9338" y="628638"/>
            <a:ext cx="45053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tangolo 1"/>
          <p:cNvSpPr/>
          <p:nvPr/>
        </p:nvSpPr>
        <p:spPr>
          <a:xfrm>
            <a:off x="-32" y="357166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La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r>
              <a:rPr lang="it-IT" sz="2400" b="1" dirty="0" smtClean="0">
                <a:solidFill>
                  <a:srgbClr val="00B050"/>
                </a:solidFill>
              </a:rPr>
              <a:t>(2)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r>
              <a:rPr lang="it-IT" sz="2400" dirty="0" smtClean="0"/>
              <a:t>dovendo valere </a:t>
            </a:r>
            <a:r>
              <a:rPr lang="it-IT" sz="2400" i="1" dirty="0" smtClean="0"/>
              <a:t>∀ δ</a:t>
            </a:r>
            <a:r>
              <a:rPr lang="it-IT" sz="2400" b="1" i="1" dirty="0" smtClean="0"/>
              <a:t>ω</a:t>
            </a:r>
            <a:r>
              <a:rPr lang="it-IT" sz="2400" dirty="0" smtClean="0"/>
              <a:t>, equivale a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che si riporta alla seconda cardinale. La dimostrazione si fa in più </a:t>
            </a:r>
            <a:r>
              <a:rPr lang="it-IT" sz="2400" dirty="0" err="1" smtClean="0"/>
              <a:t>steps</a:t>
            </a:r>
            <a:endParaRPr lang="it-IT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409852"/>
            <a:ext cx="6681783" cy="431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286776" y="464344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5429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903" y="2538418"/>
            <a:ext cx="6162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571472" y="428604"/>
            <a:ext cx="269920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Quindi abbiamo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per cui sostituendo si ha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che è la seconda cardinale </a:t>
            </a:r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858016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330</Words>
  <Application>Microsoft Office PowerPoint</Application>
  <PresentationFormat>Presentazione su schermo (4:3)</PresentationFormat>
  <Paragraphs>47</Paragraphs>
  <Slides>9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117</cp:revision>
  <dcterms:created xsi:type="dcterms:W3CDTF">2020-03-06T11:53:34Z</dcterms:created>
  <dcterms:modified xsi:type="dcterms:W3CDTF">2020-03-29T16:18:26Z</dcterms:modified>
</cp:coreProperties>
</file>