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78814" autoAdjust="0"/>
  </p:normalViewPr>
  <p:slideViewPr>
    <p:cSldViewPr>
      <p:cViewPr varScale="1">
        <p:scale>
          <a:sx n="88" d="100"/>
          <a:sy n="88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D2805-7261-4B80-B374-4F1B3C7155A2}" type="datetimeFigureOut">
              <a:rPr lang="it-IT" smtClean="0"/>
              <a:pPr/>
              <a:t>29/03/2020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D3BBC-D631-456A-9BF3-1618C1E496A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29/03/2020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29/03/2020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29/03/2020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29/03/2020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29/03/2020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29/03/2020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01A28-BBCF-4154-B597-1A22ECA36EF0}" type="datetimeFigureOut">
              <a:rPr lang="it-IT" smtClean="0"/>
              <a:pPr/>
              <a:t>29/03/2020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5" Type="http://schemas.openxmlformats.org/officeDocument/2006/relationships/image" Target="../media/image11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5" Type="http://schemas.openxmlformats.org/officeDocument/2006/relationships/image" Target="../media/image11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094421" y="2285992"/>
            <a:ext cx="49064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LEZIONE DEL 01/04/2020</a:t>
            </a:r>
          </a:p>
          <a:p>
            <a:endParaRPr lang="it-IT" sz="3600" dirty="0"/>
          </a:p>
          <a:p>
            <a:pPr algn="ctr"/>
            <a:r>
              <a:rPr lang="it-IT" sz="3600" dirty="0" smtClean="0"/>
              <a:t>SECONDA  PARTE</a:t>
            </a:r>
            <a:endParaRPr lang="it-IT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71480"/>
            <a:ext cx="81248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2428868"/>
            <a:ext cx="8990384" cy="386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7572396" y="392906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6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sellaDiTesto 17"/>
          <p:cNvSpPr txBox="1"/>
          <p:nvPr/>
        </p:nvSpPr>
        <p:spPr>
          <a:xfrm>
            <a:off x="357159" y="142852"/>
            <a:ext cx="81439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Momento angolare, energia cinetica e seconda equazione cardinale per i sistemi rigidi </a:t>
            </a:r>
          </a:p>
          <a:p>
            <a:r>
              <a:rPr lang="it-IT" sz="2800" dirty="0" smtClean="0"/>
              <a:t>Paragrafo 7.6</a:t>
            </a:r>
          </a:p>
          <a:p>
            <a:endParaRPr lang="it-IT" sz="2800" dirty="0" smtClean="0"/>
          </a:p>
          <a:p>
            <a:endParaRPr lang="it-IT" sz="2800" dirty="0"/>
          </a:p>
        </p:txBody>
      </p:sp>
      <p:sp>
        <p:nvSpPr>
          <p:cNvPr id="5" name="Rettangolo 4"/>
          <p:cNvSpPr/>
          <p:nvPr/>
        </p:nvSpPr>
        <p:spPr>
          <a:xfrm>
            <a:off x="285720" y="2136339"/>
            <a:ext cx="80724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Affrontiamo adesso tre argomenti fondamentali di questo capitolo:</a:t>
            </a:r>
          </a:p>
          <a:p>
            <a:endParaRPr lang="it-IT" dirty="0" smtClean="0"/>
          </a:p>
          <a:p>
            <a:pPr marL="342900" indent="-342900">
              <a:buAutoNum type="arabicParenR"/>
            </a:pPr>
            <a:r>
              <a:rPr lang="it-IT" dirty="0" smtClean="0"/>
              <a:t>la scrittura del momento angolare per un corpo rigido (rispetto ad un centro di riduzione solidale col corpo stesso),</a:t>
            </a:r>
          </a:p>
          <a:p>
            <a:pPr marL="342900" indent="-342900">
              <a:buAutoNum type="arabicParenR"/>
            </a:pPr>
            <a:endParaRPr lang="it-IT" dirty="0" smtClean="0"/>
          </a:p>
          <a:p>
            <a:pPr marL="342900" indent="-342900">
              <a:buAutoNum type="arabicParenR"/>
            </a:pPr>
            <a:r>
              <a:rPr lang="it-IT" dirty="0" smtClean="0"/>
              <a:t>la scrittura della seconda equazione cardinale,</a:t>
            </a:r>
          </a:p>
          <a:p>
            <a:pPr marL="342900" indent="-342900">
              <a:buAutoNum type="arabicParenR"/>
            </a:pPr>
            <a:endParaRPr lang="it-IT" dirty="0" smtClean="0"/>
          </a:p>
          <a:p>
            <a:pPr marL="342900" indent="-342900">
              <a:buAutoNum type="arabicParenR"/>
            </a:pPr>
            <a:r>
              <a:rPr lang="it-IT" dirty="0" smtClean="0"/>
              <a:t>la scrittura dell’energia cinetica di un corpo rigido (il cosiddetto Teorema di </a:t>
            </a:r>
            <a:r>
              <a:rPr lang="it-IT" dirty="0" err="1" smtClean="0"/>
              <a:t>König</a:t>
            </a:r>
            <a:r>
              <a:rPr lang="it-IT" dirty="0" smtClean="0"/>
              <a:t>).</a:t>
            </a:r>
            <a:endParaRPr lang="it-IT" dirty="0"/>
          </a:p>
        </p:txBody>
      </p:sp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3"/>
          <a:stretch>
            <a:fillRect/>
          </a:stretch>
        </p:blipFill>
        <p:spPr>
          <a:xfrm>
            <a:off x="7072330" y="357187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00042"/>
            <a:ext cx="67437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" y="1428736"/>
            <a:ext cx="80295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3972196"/>
            <a:ext cx="933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sellaDiTesto 9"/>
          <p:cNvSpPr txBox="1"/>
          <p:nvPr/>
        </p:nvSpPr>
        <p:spPr>
          <a:xfrm>
            <a:off x="428596" y="3857628"/>
            <a:ext cx="3880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Se               oppure </a:t>
            </a:r>
            <a:r>
              <a:rPr lang="it-IT" sz="2800" b="1" dirty="0" smtClean="0"/>
              <a:t>v</a:t>
            </a:r>
            <a:r>
              <a:rPr lang="it-IT" sz="2800" dirty="0" smtClean="0"/>
              <a:t>(Q)=0</a:t>
            </a:r>
            <a:endParaRPr lang="it-IT" sz="2800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43" y="4714884"/>
            <a:ext cx="51054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86441" y="4903320"/>
            <a:ext cx="1171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8"/>
          <a:stretch>
            <a:fillRect/>
          </a:stretch>
        </p:blipFill>
        <p:spPr>
          <a:xfrm>
            <a:off x="7929586" y="4071942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4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285720" y="785794"/>
            <a:ext cx="85725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Ora, l’operatore </a:t>
            </a:r>
            <a:r>
              <a:rPr lang="it-IT" sz="2400" b="1" i="1" dirty="0" smtClean="0"/>
              <a:t>σ</a:t>
            </a:r>
            <a:r>
              <a:rPr lang="it-IT" sz="2400" dirty="0" smtClean="0"/>
              <a:t>(Q)</a:t>
            </a:r>
            <a:r>
              <a:rPr lang="it-IT" sz="2400" b="1" i="1" dirty="0" smtClean="0"/>
              <a:t> </a:t>
            </a:r>
            <a:r>
              <a:rPr lang="it-IT" sz="2400" dirty="0" smtClean="0"/>
              <a:t>è rappresentato da una matrice </a:t>
            </a:r>
            <a:r>
              <a:rPr lang="it-IT" sz="2400" dirty="0" smtClean="0">
                <a:latin typeface="Castellar" pitchFamily="18" charset="0"/>
              </a:rPr>
              <a:t>I</a:t>
            </a:r>
            <a:r>
              <a:rPr lang="it-IT" sz="2400" baseline="-25000" dirty="0" smtClean="0"/>
              <a:t>Q</a:t>
            </a:r>
            <a:r>
              <a:rPr lang="it-IT" sz="2400" dirty="0" smtClean="0"/>
              <a:t> una volta che viene fissato sistema di riferimento centrato in Q.</a:t>
            </a:r>
          </a:p>
          <a:p>
            <a:endParaRPr lang="it-IT" sz="2400" dirty="0" smtClean="0"/>
          </a:p>
          <a:p>
            <a:r>
              <a:rPr lang="it-IT" sz="2400" dirty="0" smtClean="0"/>
              <a:t>Se il </a:t>
            </a:r>
            <a:r>
              <a:rPr lang="it-IT" sz="2400" dirty="0" err="1" smtClean="0"/>
              <a:t>SdR</a:t>
            </a:r>
            <a:r>
              <a:rPr lang="it-IT" sz="2400" dirty="0" smtClean="0"/>
              <a:t> in cui si calcolano le componenti della matrice </a:t>
            </a:r>
            <a:r>
              <a:rPr lang="it-IT" sz="2400" dirty="0" smtClean="0">
                <a:latin typeface="Castellar" pitchFamily="18" charset="0"/>
              </a:rPr>
              <a:t>I</a:t>
            </a:r>
            <a:r>
              <a:rPr lang="it-IT" sz="2400" baseline="-25000" dirty="0" smtClean="0"/>
              <a:t>Q</a:t>
            </a:r>
            <a:r>
              <a:rPr lang="it-IT" sz="2400" dirty="0" smtClean="0"/>
              <a:t> ha gli assi fissi mentre il corpo si muove, allora gli elementi della matrice (7.16) dipendono dal tempo. E’ quindi evidente che conviene selezionare un </a:t>
            </a:r>
            <a:r>
              <a:rPr lang="it-IT" sz="2400" dirty="0" err="1" smtClean="0"/>
              <a:t>SdR</a:t>
            </a:r>
            <a:r>
              <a:rPr lang="it-IT" sz="2400" dirty="0" smtClean="0"/>
              <a:t> cartesiano ortogonale i cui assi siano solidali col corpo rigido, ovvero un sistema di riferimento solidale S centrato in Q.</a:t>
            </a:r>
            <a:br>
              <a:rPr lang="it-IT" sz="2400" dirty="0" smtClean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>Non solo, ma tra tutti i sistemi di riferimento solidali conviene scegliere quelli in cui </a:t>
            </a:r>
            <a:r>
              <a:rPr lang="it-IT" sz="2400" dirty="0" smtClean="0">
                <a:latin typeface="Castellar" pitchFamily="18" charset="0"/>
              </a:rPr>
              <a:t>I</a:t>
            </a:r>
            <a:r>
              <a:rPr lang="it-IT" sz="2400" baseline="-25000" dirty="0" smtClean="0"/>
              <a:t>Q</a:t>
            </a:r>
            <a:r>
              <a:rPr lang="it-IT" sz="2400" dirty="0" smtClean="0"/>
              <a:t> è diagonale, ovvero </a:t>
            </a:r>
            <a:r>
              <a:rPr lang="it-IT" sz="2400" dirty="0" err="1" smtClean="0"/>
              <a:t>SdR</a:t>
            </a:r>
            <a:r>
              <a:rPr lang="it-IT" sz="2400" dirty="0" smtClean="0"/>
              <a:t> che sono terne principali d’inerzia.</a:t>
            </a:r>
            <a:endParaRPr lang="it-IT" sz="2400" dirty="0"/>
          </a:p>
        </p:txBody>
      </p:sp>
      <p:pic>
        <p:nvPicPr>
          <p:cNvPr id="3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3"/>
          <a:stretch>
            <a:fillRect/>
          </a:stretch>
        </p:blipFill>
        <p:spPr>
          <a:xfrm>
            <a:off x="7786710" y="578645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5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7962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343" y="3525183"/>
            <a:ext cx="4887317" cy="3118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ttangolo 8"/>
          <p:cNvSpPr/>
          <p:nvPr/>
        </p:nvSpPr>
        <p:spPr>
          <a:xfrm>
            <a:off x="285720" y="1214422"/>
            <a:ext cx="81439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La grande differenza fra la dinamica del punto e la dinamica dei sistemi rigidi risiede</a:t>
            </a:r>
          </a:p>
          <a:p>
            <a:r>
              <a:rPr lang="it-IT" dirty="0" smtClean="0"/>
              <a:t>nella seconda equazione cardinale, che è deputata a descrivere la parte rotatoria del</a:t>
            </a:r>
          </a:p>
          <a:p>
            <a:r>
              <a:rPr lang="it-IT" dirty="0" smtClean="0"/>
              <a:t>moto.</a:t>
            </a:r>
          </a:p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Consideriamo un </a:t>
            </a:r>
            <a:r>
              <a:rPr lang="it-IT" dirty="0" err="1" smtClean="0"/>
              <a:t>SdR</a:t>
            </a:r>
            <a:r>
              <a:rPr lang="it-IT" dirty="0" smtClean="0"/>
              <a:t> cartesiano ortogonale fisso Σ ed uno, denotato da </a:t>
            </a:r>
            <a:r>
              <a:rPr lang="it-IT" i="1" dirty="0" smtClean="0"/>
              <a:t>S, </a:t>
            </a:r>
            <a:r>
              <a:rPr lang="it-IT" dirty="0" smtClean="0"/>
              <a:t>solidale col corpo rigido. Supponiamo inoltre che il centro di  riduzione Q sia fisso o coincidente con centro di massa del corpo, si che</a:t>
            </a:r>
            <a:r>
              <a:rPr lang="it-IT" i="1" dirty="0" smtClean="0"/>
              <a:t> </a:t>
            </a:r>
            <a:r>
              <a:rPr lang="it-IT" b="1" i="1" dirty="0" smtClean="0"/>
              <a:t>L</a:t>
            </a:r>
            <a:r>
              <a:rPr lang="it-IT" dirty="0" smtClean="0"/>
              <a:t>(Q) assume la forma</a:t>
            </a:r>
            <a:endParaRPr lang="it-IT" dirty="0"/>
          </a:p>
        </p:txBody>
      </p:sp>
      <p:pic>
        <p:nvPicPr>
          <p:cNvPr id="6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6858016" y="3786190"/>
            <a:ext cx="244475" cy="244475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4857760"/>
            <a:ext cx="1171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ttangolo 7"/>
          <p:cNvSpPr/>
          <p:nvPr/>
        </p:nvSpPr>
        <p:spPr>
          <a:xfrm>
            <a:off x="6031654" y="4910860"/>
            <a:ext cx="7117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i="1" dirty="0" smtClean="0"/>
              <a:t>L</a:t>
            </a:r>
            <a:r>
              <a:rPr lang="it-IT" sz="2400" dirty="0" smtClean="0"/>
              <a:t>(Q)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8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71480"/>
            <a:ext cx="7137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94" y="1571612"/>
            <a:ext cx="6762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2714620"/>
            <a:ext cx="3591383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4071942"/>
            <a:ext cx="797225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7"/>
          <a:stretch>
            <a:fillRect/>
          </a:stretch>
        </p:blipFill>
        <p:spPr>
          <a:xfrm>
            <a:off x="7000892" y="364331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9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3" y="357166"/>
            <a:ext cx="7807313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2000240"/>
            <a:ext cx="17049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1" y="2833692"/>
            <a:ext cx="788312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81481" y="4833956"/>
            <a:ext cx="50196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7"/>
          <a:stretch>
            <a:fillRect/>
          </a:stretch>
        </p:blipFill>
        <p:spPr>
          <a:xfrm>
            <a:off x="8429652" y="378619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1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3" y="285728"/>
            <a:ext cx="8892903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8572528" y="471488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1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00042"/>
            <a:ext cx="8759051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071810"/>
            <a:ext cx="86360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7358082" y="485776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4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198</Words>
  <Application>Microsoft Office PowerPoint</Application>
  <PresentationFormat>Presentazione su schermo (4:3)</PresentationFormat>
  <Paragraphs>21</Paragraphs>
  <Slides>10</Slides>
  <Notes>0</Notes>
  <HiddenSlides>0</HiddenSlides>
  <MMClips>9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User</dc:creator>
  <cp:lastModifiedBy>Windows User</cp:lastModifiedBy>
  <cp:revision>126</cp:revision>
  <dcterms:created xsi:type="dcterms:W3CDTF">2020-03-06T11:53:34Z</dcterms:created>
  <dcterms:modified xsi:type="dcterms:W3CDTF">2020-03-29T17:45:51Z</dcterms:modified>
</cp:coreProperties>
</file>