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03/04/2020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71472" y="21429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Calcoliamo il momento imposto dalle forze vincolari </a:t>
            </a:r>
            <a:r>
              <a:rPr lang="it-IT" b="1" i="1" dirty="0" smtClean="0"/>
              <a:t>τ</a:t>
            </a:r>
            <a:r>
              <a:rPr lang="it-IT" i="1" baseline="30000" dirty="0" smtClean="0"/>
              <a:t>ext</a:t>
            </a:r>
            <a:r>
              <a:rPr lang="it-IT" i="1" dirty="0" smtClean="0"/>
              <a:t> all’asse di rotazione di un disco che sta uniformemente ruotando attorno alla retta z, come mostrato in figura.</a:t>
            </a:r>
            <a:endParaRPr lang="it-IT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6600843" cy="53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14282" y="23716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disco è in rotazione uniforme </a:t>
            </a:r>
            <a:r>
              <a:rPr lang="it-IT" dirty="0" err="1" smtClean="0"/>
              <a:t>attorna</a:t>
            </a:r>
            <a:r>
              <a:rPr lang="it-IT" dirty="0" smtClean="0"/>
              <a:t> alla retta </a:t>
            </a:r>
            <a:r>
              <a:rPr lang="it-IT" i="1" dirty="0" smtClean="0"/>
              <a:t>z, </a:t>
            </a:r>
            <a:r>
              <a:rPr lang="it-IT" dirty="0" smtClean="0"/>
              <a:t>che forma un angolo </a:t>
            </a:r>
            <a:r>
              <a:rPr lang="it-IT" i="1" dirty="0" smtClean="0"/>
              <a:t>α </a:t>
            </a:r>
            <a:r>
              <a:rPr lang="it-IT" dirty="0" smtClean="0"/>
              <a:t>con l’asse</a:t>
            </a:r>
          </a:p>
          <a:p>
            <a:r>
              <a:rPr lang="it-IT" dirty="0" smtClean="0"/>
              <a:t>del disco </a:t>
            </a:r>
            <a:r>
              <a:rPr lang="it-IT" i="1" dirty="0" smtClean="0">
                <a:solidFill>
                  <a:srgbClr val="FF0000"/>
                </a:solidFill>
              </a:rPr>
              <a:t>Z</a:t>
            </a:r>
            <a:r>
              <a:rPr lang="it-IT" i="1" dirty="0" smtClean="0"/>
              <a:t>.</a:t>
            </a:r>
            <a:br>
              <a:rPr lang="it-IT" i="1" dirty="0" smtClean="0"/>
            </a:b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dirty="0" smtClean="0"/>
              <a:t>Si individuano due </a:t>
            </a:r>
            <a:r>
              <a:rPr lang="it-IT" dirty="0" err="1" smtClean="0"/>
              <a:t>SdR</a:t>
            </a:r>
            <a:r>
              <a:rPr lang="it-IT" dirty="0" smtClean="0"/>
              <a:t> solidali: </a:t>
            </a:r>
            <a:r>
              <a:rPr lang="it-IT" i="1" dirty="0" smtClean="0">
                <a:solidFill>
                  <a:srgbClr val="FF0000"/>
                </a:solidFill>
              </a:rPr>
              <a:t>S′ : {X, Y,Z}</a:t>
            </a:r>
            <a:r>
              <a:rPr lang="it-IT" i="1" dirty="0" smtClean="0"/>
              <a:t>, </a:t>
            </a:r>
            <a:r>
              <a:rPr lang="it-IT" dirty="0" smtClean="0"/>
              <a:t>che è una terna principale</a:t>
            </a:r>
          </a:p>
          <a:p>
            <a:r>
              <a:rPr lang="it-IT" dirty="0" smtClean="0"/>
              <a:t>d’inerzia e </a:t>
            </a:r>
            <a:r>
              <a:rPr lang="it-IT" i="1" dirty="0" smtClean="0"/>
              <a:t>S : {x, y, z}, </a:t>
            </a:r>
            <a:r>
              <a:rPr lang="it-IT" dirty="0" smtClean="0"/>
              <a:t>che è non una terna principale d’inerzia, il cui asse</a:t>
            </a:r>
            <a:r>
              <a:rPr lang="it-IT" i="1" dirty="0" smtClean="0"/>
              <a:t> y </a:t>
            </a:r>
            <a:r>
              <a:rPr lang="it-IT" dirty="0" smtClean="0"/>
              <a:t>coincide</a:t>
            </a:r>
          </a:p>
          <a:p>
            <a:r>
              <a:rPr lang="it-IT" dirty="0" smtClean="0"/>
              <a:t>con </a:t>
            </a:r>
            <a:r>
              <a:rPr lang="it-IT" i="1" dirty="0" smtClean="0">
                <a:solidFill>
                  <a:srgbClr val="FF0000"/>
                </a:solidFill>
              </a:rPr>
              <a:t>Y</a:t>
            </a:r>
            <a:r>
              <a:rPr lang="it-IT" i="1" dirty="0" smtClean="0"/>
              <a:t> .</a:t>
            </a:r>
            <a:br>
              <a:rPr lang="it-IT" i="1" dirty="0" smtClean="0"/>
            </a:b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dirty="0" smtClean="0"/>
              <a:t>Il </a:t>
            </a:r>
            <a:r>
              <a:rPr lang="it-IT" dirty="0" err="1" smtClean="0"/>
              <a:t>SdR</a:t>
            </a:r>
            <a:r>
              <a:rPr lang="it-IT" dirty="0" smtClean="0"/>
              <a:t> </a:t>
            </a:r>
            <a:r>
              <a:rPr lang="it-IT" i="1" dirty="0" smtClean="0"/>
              <a:t>S </a:t>
            </a:r>
            <a:r>
              <a:rPr lang="it-IT" dirty="0" smtClean="0"/>
              <a:t>è ottenuto da </a:t>
            </a:r>
            <a:r>
              <a:rPr lang="it-IT" i="1" dirty="0" smtClean="0">
                <a:solidFill>
                  <a:srgbClr val="FF0000"/>
                </a:solidFill>
              </a:rPr>
              <a:t>S′</a:t>
            </a:r>
            <a:r>
              <a:rPr lang="it-IT" i="1" dirty="0" smtClean="0"/>
              <a:t> </a:t>
            </a:r>
            <a:r>
              <a:rPr lang="it-IT" dirty="0" smtClean="0"/>
              <a:t>ruotando quest’ultimo di un angolo α attorno all’asse</a:t>
            </a:r>
          </a:p>
          <a:p>
            <a:r>
              <a:rPr lang="it-IT" i="1" dirty="0" smtClean="0"/>
              <a:t>Y</a:t>
            </a:r>
            <a:endParaRPr lang="it-IT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14620"/>
            <a:ext cx="4476757" cy="391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454" y="285728"/>
            <a:ext cx="864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Nel </a:t>
            </a:r>
            <a:r>
              <a:rPr lang="it-IT" i="1" dirty="0" err="1" smtClean="0"/>
              <a:t>SdR</a:t>
            </a:r>
            <a:r>
              <a:rPr lang="it-IT" i="1" dirty="0" smtClean="0"/>
              <a:t> solidale </a:t>
            </a:r>
            <a:r>
              <a:rPr lang="it-IT" i="1" dirty="0" smtClean="0">
                <a:solidFill>
                  <a:srgbClr val="FF0000"/>
                </a:solidFill>
              </a:rPr>
              <a:t>S′ : {X, Y,Z}</a:t>
            </a:r>
            <a:r>
              <a:rPr lang="it-IT" i="1" dirty="0" smtClean="0"/>
              <a:t>, la matrice d’inerzia </a:t>
            </a:r>
            <a:r>
              <a:rPr lang="it-IT" dirty="0" err="1" smtClean="0">
                <a:latin typeface="Castellar" pitchFamily="18" charset="0"/>
              </a:rPr>
              <a:t>I’</a:t>
            </a:r>
            <a:r>
              <a:rPr lang="it-IT" baseline="-25000" dirty="0" err="1" smtClean="0"/>
              <a:t>Q</a:t>
            </a:r>
            <a:r>
              <a:rPr lang="it-IT" i="1" dirty="0" smtClean="0"/>
              <a:t> ha la forma</a:t>
            </a:r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Il </a:t>
            </a:r>
            <a:r>
              <a:rPr lang="it-IT" i="1" dirty="0" err="1" smtClean="0"/>
              <a:t>SdR</a:t>
            </a:r>
            <a:r>
              <a:rPr lang="it-IT" i="1" dirty="0" smtClean="0"/>
              <a:t> solidale S : {x, y, z} si ottiene ruotando </a:t>
            </a:r>
            <a:r>
              <a:rPr lang="it-IT" i="1" dirty="0" smtClean="0">
                <a:solidFill>
                  <a:srgbClr val="FF0000"/>
                </a:solidFill>
              </a:rPr>
              <a:t>S′</a:t>
            </a:r>
            <a:r>
              <a:rPr lang="it-IT" i="1" dirty="0" smtClean="0"/>
              <a:t> attorno all’asse </a:t>
            </a:r>
            <a:r>
              <a:rPr lang="it-IT" i="1" dirty="0" smtClean="0">
                <a:solidFill>
                  <a:srgbClr val="FF0000"/>
                </a:solidFill>
              </a:rPr>
              <a:t>Y</a:t>
            </a:r>
            <a:r>
              <a:rPr lang="it-IT" i="1" dirty="0" smtClean="0"/>
              <a:t> di un angolo α. La matrice di rotazione da </a:t>
            </a:r>
            <a:r>
              <a:rPr lang="it-IT" i="1" dirty="0" smtClean="0">
                <a:solidFill>
                  <a:srgbClr val="FF0000"/>
                </a:solidFill>
              </a:rPr>
              <a:t>S′ </a:t>
            </a:r>
            <a:r>
              <a:rPr lang="it-IT" i="1" dirty="0" smtClean="0"/>
              <a:t>ad S è data da</a:t>
            </a: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367213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35718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072074"/>
            <a:ext cx="7962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85720" y="4429132"/>
            <a:ext cx="4682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L’espressione della matrice d’inerzia </a:t>
            </a:r>
            <a:r>
              <a:rPr lang="it-IT" dirty="0" smtClean="0">
                <a:latin typeface="Castellar" pitchFamily="18" charset="0"/>
              </a:rPr>
              <a:t>I</a:t>
            </a:r>
            <a:r>
              <a:rPr lang="it-IT" baseline="-25000" dirty="0" smtClean="0"/>
              <a:t>Q</a:t>
            </a:r>
            <a:r>
              <a:rPr lang="it-IT" dirty="0" smtClean="0"/>
              <a:t> </a:t>
            </a:r>
            <a:r>
              <a:rPr lang="it-IT" i="1" dirty="0" smtClean="0"/>
              <a:t>nel </a:t>
            </a:r>
            <a:r>
              <a:rPr lang="it-IT" i="1" dirty="0" err="1" smtClean="0"/>
              <a:t>SdR</a:t>
            </a:r>
            <a:r>
              <a:rPr lang="it-IT" i="1" dirty="0" smtClean="0"/>
              <a:t> S</a:t>
            </a:r>
            <a:endParaRPr lang="it-IT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6858016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634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643834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118</Words>
  <Application>Microsoft Office PowerPoint</Application>
  <PresentationFormat>Presentazione su schermo (4:3)</PresentationFormat>
  <Paragraphs>19</Paragraphs>
  <Slides>5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127</cp:revision>
  <dcterms:created xsi:type="dcterms:W3CDTF">2020-03-06T11:53:34Z</dcterms:created>
  <dcterms:modified xsi:type="dcterms:W3CDTF">2020-04-01T10:04:59Z</dcterms:modified>
</cp:coreProperties>
</file>