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78814" autoAdjust="0"/>
  </p:normalViewPr>
  <p:slideViewPr>
    <p:cSldViewPr>
      <p:cViewPr varScale="1">
        <p:scale>
          <a:sx n="88" d="100"/>
          <a:sy n="88" d="100"/>
        </p:scale>
        <p:origin x="-128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7D2805-7261-4B80-B374-4F1B3C7155A2}" type="datetimeFigureOut">
              <a:rPr lang="it-IT" smtClean="0"/>
              <a:pPr/>
              <a:t>04/04/2020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5D3BBC-D631-456A-9BF3-1618C1E496A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04/04/2020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04/04/2020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04/04/2020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04/04/2020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04/04/2020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04/04/2020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04/04/2020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04/04/2020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04/04/2020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04/04/2020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04/04/2020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01A28-BBCF-4154-B597-1A22ECA36EF0}" type="datetimeFigureOut">
              <a:rPr lang="it-IT" smtClean="0"/>
              <a:pPr/>
              <a:t>04/04/2020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643042" y="2285992"/>
            <a:ext cx="490647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smtClean="0"/>
              <a:t>LEZIONE DEL 06/04/2020</a:t>
            </a:r>
          </a:p>
          <a:p>
            <a:endParaRPr lang="it-IT" sz="3600" dirty="0"/>
          </a:p>
          <a:p>
            <a:pPr algn="ctr"/>
            <a:r>
              <a:rPr lang="it-IT" sz="3600" dirty="0" smtClean="0"/>
              <a:t>PRIMA PARTE</a:t>
            </a:r>
            <a:endParaRPr lang="it-IT"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357158" y="214290"/>
            <a:ext cx="554735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b="1" dirty="0" smtClean="0"/>
              <a:t>Le precessioni per inerzia</a:t>
            </a:r>
          </a:p>
          <a:p>
            <a:r>
              <a:rPr lang="it-IT" sz="4000" dirty="0" smtClean="0"/>
              <a:t>Paragrafo 7.7</a:t>
            </a:r>
            <a:endParaRPr lang="it-IT" sz="4000" dirty="0"/>
          </a:p>
        </p:txBody>
      </p:sp>
      <p:sp>
        <p:nvSpPr>
          <p:cNvPr id="8" name="Rettangolo 7"/>
          <p:cNvSpPr/>
          <p:nvPr/>
        </p:nvSpPr>
        <p:spPr>
          <a:xfrm>
            <a:off x="285720" y="1785926"/>
            <a:ext cx="85725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/>
              <a:t>Un caso importante di moto rigido è quello che va sotto il nome di precessione per inerzia. Ad esso si riducono diversi moti, apparentemente diversi. Il </a:t>
            </a:r>
            <a:r>
              <a:rPr lang="it-IT" sz="2400" dirty="0" smtClean="0"/>
              <a:t>moto che studieremo </a:t>
            </a:r>
            <a:r>
              <a:rPr lang="it-IT" sz="2400" dirty="0" smtClean="0"/>
              <a:t>è quello di un corpo </a:t>
            </a:r>
            <a:r>
              <a:rPr lang="it-IT" sz="2400" dirty="0" smtClean="0"/>
              <a:t>rigido che </a:t>
            </a:r>
            <a:r>
              <a:rPr lang="it-IT" sz="2400" dirty="0" smtClean="0"/>
              <a:t>si muove mantenendo un punto </a:t>
            </a:r>
            <a:r>
              <a:rPr lang="it-IT" sz="2400" dirty="0" smtClean="0"/>
              <a:t>fisso, </a:t>
            </a:r>
            <a:r>
              <a:rPr lang="it-IT" sz="2400" dirty="0" smtClean="0"/>
              <a:t>che chiameremo  </a:t>
            </a:r>
            <a:r>
              <a:rPr lang="it-IT" sz="2400" i="1" dirty="0" smtClean="0"/>
              <a:t>O,</a:t>
            </a:r>
            <a:r>
              <a:rPr lang="it-IT" sz="2400" dirty="0" smtClean="0"/>
              <a:t> nel caso in cui il </a:t>
            </a:r>
            <a:r>
              <a:rPr lang="it-IT" sz="2400" dirty="0" smtClean="0"/>
              <a:t>momento risultate </a:t>
            </a:r>
            <a:r>
              <a:rPr lang="it-IT" sz="2400" dirty="0" smtClean="0"/>
              <a:t>rispetto al punto </a:t>
            </a:r>
            <a:r>
              <a:rPr lang="it-IT" sz="2400" dirty="0" smtClean="0"/>
              <a:t>O, ovvero </a:t>
            </a:r>
            <a:r>
              <a:rPr lang="it-IT" sz="2400" b="1" i="1" dirty="0" smtClean="0"/>
              <a:t>τ </a:t>
            </a:r>
            <a:r>
              <a:rPr lang="it-IT" sz="2400" baseline="30000" dirty="0" err="1" smtClean="0"/>
              <a:t>ext</a:t>
            </a:r>
            <a:r>
              <a:rPr lang="it-IT" sz="2400" dirty="0" smtClean="0"/>
              <a:t>(O</a:t>
            </a:r>
            <a:r>
              <a:rPr lang="it-IT" sz="2400" dirty="0" smtClean="0"/>
              <a:t>), è nullo.</a:t>
            </a:r>
            <a:endParaRPr lang="it-IT" sz="2400" dirty="0" smtClean="0"/>
          </a:p>
          <a:p>
            <a:endParaRPr lang="it-IT" sz="2400" dirty="0" smtClean="0"/>
          </a:p>
          <a:p>
            <a:r>
              <a:rPr lang="it-IT" sz="2400" dirty="0" smtClean="0"/>
              <a:t>In questo caso si </a:t>
            </a:r>
            <a:r>
              <a:rPr lang="it-IT" sz="2400" dirty="0" smtClean="0"/>
              <a:t>vedrà che </a:t>
            </a:r>
            <a:r>
              <a:rPr lang="it-IT" sz="2400" dirty="0" smtClean="0"/>
              <a:t>la seconda equazione cardinale è sufficiente per determinare il moto (essa è infatti equivalente all’equazione simbolica della dinamica), mentre la prima equazione cardinale serve solo per determinare la risultante delle forze vincolari.</a:t>
            </a:r>
            <a:endParaRPr lang="it-IT" sz="2400" dirty="0"/>
          </a:p>
        </p:txBody>
      </p:sp>
      <p:pic>
        <p:nvPicPr>
          <p:cNvPr id="5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3"/>
          <a:stretch>
            <a:fillRect/>
          </a:stretch>
        </p:blipFill>
        <p:spPr>
          <a:xfrm>
            <a:off x="8286776" y="4143380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26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85720" y="71414"/>
            <a:ext cx="437728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600" b="1" dirty="0" smtClean="0"/>
              <a:t>Le equazioni di Eulero</a:t>
            </a:r>
          </a:p>
          <a:p>
            <a:r>
              <a:rPr lang="it-IT" sz="2400" dirty="0" smtClean="0"/>
              <a:t>Paragrafo 7.7.1</a:t>
            </a:r>
            <a:endParaRPr lang="it-IT" sz="2400" dirty="0"/>
          </a:p>
        </p:txBody>
      </p:sp>
      <p:sp>
        <p:nvSpPr>
          <p:cNvPr id="3" name="Rettangolo 2"/>
          <p:cNvSpPr/>
          <p:nvPr/>
        </p:nvSpPr>
        <p:spPr>
          <a:xfrm>
            <a:off x="285720" y="1308730"/>
            <a:ext cx="835824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Le equazioni fondamentali per la descrizione delle precessioni per inerzia sono le</a:t>
            </a:r>
          </a:p>
          <a:p>
            <a:r>
              <a:rPr lang="it-IT" b="1" dirty="0" smtClean="0">
                <a:solidFill>
                  <a:srgbClr val="FF0000"/>
                </a:solidFill>
              </a:rPr>
              <a:t>Equazioni di Eulero</a:t>
            </a:r>
            <a:r>
              <a:rPr lang="it-IT" dirty="0" smtClean="0"/>
              <a:t>. In realtà non si tratta di nuove equazioni; le equazioni di Eulero</a:t>
            </a:r>
          </a:p>
          <a:p>
            <a:r>
              <a:rPr lang="it-IT" dirty="0" smtClean="0"/>
              <a:t>sono le </a:t>
            </a:r>
            <a:r>
              <a:rPr lang="it-IT" dirty="0" smtClean="0"/>
              <a:t>3 equazioni </a:t>
            </a:r>
            <a:r>
              <a:rPr lang="it-IT" dirty="0" smtClean="0"/>
              <a:t>scalari ottenute dalla seconda equazione </a:t>
            </a:r>
            <a:r>
              <a:rPr lang="it-IT" dirty="0" smtClean="0"/>
              <a:t>cardinale, scritta in componenti in un </a:t>
            </a:r>
            <a:r>
              <a:rPr lang="it-IT" dirty="0" err="1" smtClean="0"/>
              <a:t>SdR</a:t>
            </a:r>
            <a:r>
              <a:rPr lang="it-IT" dirty="0" smtClean="0"/>
              <a:t> solidale che è anche </a:t>
            </a:r>
            <a:r>
              <a:rPr lang="it-IT" dirty="0" smtClean="0"/>
              <a:t>principale di </a:t>
            </a:r>
            <a:r>
              <a:rPr lang="it-IT" dirty="0" smtClean="0"/>
              <a:t>inerzia ed è centrato </a:t>
            </a:r>
            <a:r>
              <a:rPr lang="it-IT" dirty="0" smtClean="0"/>
              <a:t>nel polo della precessione (il punto fisso). Se la matrice d’inerzia ha la forma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/>
            </a:r>
            <a:br>
              <a:rPr lang="it-IT" dirty="0" smtClean="0"/>
            </a:br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le equazioni di Eulero per precessioni qualsiasi hanno la forma</a:t>
            </a:r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2781305"/>
            <a:ext cx="301942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22" y="4648220"/>
            <a:ext cx="41148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Connettore 1 6"/>
          <p:cNvCxnSpPr/>
          <p:nvPr/>
        </p:nvCxnSpPr>
        <p:spPr>
          <a:xfrm rot="5400000" flipH="1" flipV="1">
            <a:off x="5072066" y="5357826"/>
            <a:ext cx="1643074" cy="35719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7"/>
          <p:cNvCxnSpPr/>
          <p:nvPr/>
        </p:nvCxnSpPr>
        <p:spPr>
          <a:xfrm rot="16200000" flipH="1">
            <a:off x="5106570" y="5357827"/>
            <a:ext cx="1643074" cy="35719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5"/>
          <a:stretch>
            <a:fillRect/>
          </a:stretch>
        </p:blipFill>
        <p:spPr>
          <a:xfrm>
            <a:off x="7500958" y="3786190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703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357166"/>
            <a:ext cx="314325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ttangolo 2"/>
          <p:cNvSpPr/>
          <p:nvPr/>
        </p:nvSpPr>
        <p:spPr>
          <a:xfrm>
            <a:off x="285720" y="2071678"/>
            <a:ext cx="85725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Le equazioni di Eulero per le precessioni per inerzia sono risolubili “per quadrature”,</a:t>
            </a:r>
          </a:p>
          <a:p>
            <a:r>
              <a:rPr lang="it-IT" dirty="0" smtClean="0"/>
              <a:t>cioè se ne può trovare la soluzione con un numero finito di integrazioni (e inversioni</a:t>
            </a:r>
          </a:p>
          <a:p>
            <a:r>
              <a:rPr lang="it-IT" dirty="0" smtClean="0"/>
              <a:t>di funzioni). Questo è dovuto </a:t>
            </a:r>
            <a:r>
              <a:rPr lang="it-IT" dirty="0" smtClean="0"/>
              <a:t>al fatto che esistono due </a:t>
            </a:r>
            <a:r>
              <a:rPr lang="it-IT" b="1" dirty="0" smtClean="0">
                <a:solidFill>
                  <a:srgbClr val="FF0000"/>
                </a:solidFill>
              </a:rPr>
              <a:t>costanti del moto</a:t>
            </a:r>
            <a:r>
              <a:rPr lang="it-IT" dirty="0" smtClean="0"/>
              <a:t>, ovvero </a:t>
            </a:r>
            <a:r>
              <a:rPr lang="it-IT" b="1" dirty="0" smtClean="0">
                <a:solidFill>
                  <a:srgbClr val="FF0000"/>
                </a:solidFill>
              </a:rPr>
              <a:t>due integrali primi </a:t>
            </a:r>
            <a:r>
              <a:rPr lang="it-IT" dirty="0" smtClean="0"/>
              <a:t>(che permettono di ridurre il sistema a una sola equazione scalare del primo ordine</a:t>
            </a:r>
            <a:r>
              <a:rPr lang="it-IT" dirty="0" smtClean="0"/>
              <a:t>), che sono </a:t>
            </a:r>
            <a:r>
              <a:rPr lang="it-IT" b="1" dirty="0" smtClean="0"/>
              <a:t>l’energia cinetica </a:t>
            </a:r>
            <a:r>
              <a:rPr lang="it-IT" dirty="0" smtClean="0"/>
              <a:t>e il </a:t>
            </a:r>
            <a:r>
              <a:rPr lang="it-IT" b="1" dirty="0" smtClean="0"/>
              <a:t>momento angolare</a:t>
            </a:r>
            <a:endParaRPr lang="it-IT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36" y="3643314"/>
            <a:ext cx="3769601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78649" y="4786322"/>
            <a:ext cx="3779301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Parentesi graffa aperta 5"/>
          <p:cNvSpPr/>
          <p:nvPr/>
        </p:nvSpPr>
        <p:spPr>
          <a:xfrm>
            <a:off x="2357422" y="3857628"/>
            <a:ext cx="357190" cy="1643074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6"/>
          <a:stretch>
            <a:fillRect/>
          </a:stretch>
        </p:blipFill>
        <p:spPr>
          <a:xfrm>
            <a:off x="8072462" y="4714884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73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4638" y="571480"/>
            <a:ext cx="3514725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Parentesi graffa aperta 2"/>
          <p:cNvSpPr/>
          <p:nvPr/>
        </p:nvSpPr>
        <p:spPr>
          <a:xfrm>
            <a:off x="2571736" y="571480"/>
            <a:ext cx="357190" cy="1857388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/>
          <p:cNvSpPr/>
          <p:nvPr/>
        </p:nvSpPr>
        <p:spPr>
          <a:xfrm>
            <a:off x="214282" y="2714620"/>
            <a:ext cx="85011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I due integrali primi ci dicono che ad ogni istante il vettore </a:t>
            </a:r>
            <a:r>
              <a:rPr lang="it-IT" b="1" i="1" dirty="0" smtClean="0"/>
              <a:t>ω </a:t>
            </a:r>
            <a:r>
              <a:rPr lang="it-IT" dirty="0" smtClean="0"/>
              <a:t>si trova sulla curva determinata dall’intersezione dei due ellissoidi</a:t>
            </a:r>
            <a:endParaRPr lang="it-IT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56" y="3429000"/>
            <a:ext cx="5072072" cy="306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5"/>
          <a:stretch>
            <a:fillRect/>
          </a:stretch>
        </p:blipFill>
        <p:spPr>
          <a:xfrm>
            <a:off x="8001024" y="4143380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04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0"/>
            <a:ext cx="7200485" cy="428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71613" y="3929071"/>
            <a:ext cx="62007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ttangolo 3"/>
          <p:cNvSpPr/>
          <p:nvPr/>
        </p:nvSpPr>
        <p:spPr>
          <a:xfrm>
            <a:off x="357158" y="5072074"/>
            <a:ext cx="86439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err="1" smtClean="0"/>
              <a:t>Qesta</a:t>
            </a:r>
            <a:r>
              <a:rPr lang="it-IT" dirty="0" smtClean="0"/>
              <a:t> è l’equazione di un cono, detto cono di </a:t>
            </a:r>
            <a:r>
              <a:rPr lang="it-IT" b="1" dirty="0" err="1" smtClean="0"/>
              <a:t>Poinsot</a:t>
            </a:r>
            <a:r>
              <a:rPr lang="it-IT" dirty="0" smtClean="0"/>
              <a:t>, passante per </a:t>
            </a:r>
            <a:r>
              <a:rPr lang="it-IT" i="1" dirty="0" smtClean="0"/>
              <a:t>O, </a:t>
            </a:r>
            <a:r>
              <a:rPr lang="it-IT" dirty="0" smtClean="0"/>
              <a:t>che è la superficie spazzata </a:t>
            </a:r>
            <a:r>
              <a:rPr lang="it-IT" smtClean="0"/>
              <a:t>da </a:t>
            </a:r>
            <a:r>
              <a:rPr lang="it-IT" b="1" i="1" smtClean="0"/>
              <a:t>ω</a:t>
            </a:r>
            <a:r>
              <a:rPr lang="it-IT" smtClean="0"/>
              <a:t>.</a:t>
            </a:r>
            <a:endParaRPr lang="it-IT" dirty="0"/>
          </a:p>
        </p:txBody>
      </p:sp>
      <p:pic>
        <p:nvPicPr>
          <p:cNvPr id="5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5"/>
          <a:stretch>
            <a:fillRect/>
          </a:stretch>
        </p:blipFill>
        <p:spPr>
          <a:xfrm>
            <a:off x="8358214" y="3357562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94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1064</TotalTime>
  <Words>319</Words>
  <Application>Microsoft Office PowerPoint</Application>
  <PresentationFormat>Presentazione su schermo (4:3)</PresentationFormat>
  <Paragraphs>24</Paragraphs>
  <Slides>6</Slides>
  <Notes>0</Notes>
  <HiddenSlides>0</HiddenSlides>
  <MMClips>5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7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Windows User</dc:creator>
  <cp:lastModifiedBy>Windows User</cp:lastModifiedBy>
  <cp:revision>134</cp:revision>
  <dcterms:created xsi:type="dcterms:W3CDTF">2020-03-06T11:53:34Z</dcterms:created>
  <dcterms:modified xsi:type="dcterms:W3CDTF">2020-04-04T15:24:26Z</dcterms:modified>
</cp:coreProperties>
</file>