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06/04/2020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 PARTE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7158" y="214290"/>
            <a:ext cx="2688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Il giroscopio</a:t>
            </a:r>
            <a:endParaRPr lang="it-IT" sz="4000" dirty="0"/>
          </a:p>
        </p:txBody>
      </p:sp>
      <p:sp>
        <p:nvSpPr>
          <p:cNvPr id="8" name="Rettangolo 7"/>
          <p:cNvSpPr/>
          <p:nvPr/>
        </p:nvSpPr>
        <p:spPr>
          <a:xfrm>
            <a:off x="214282" y="1214422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Un altro caso in cui è facile determinare il moto per inerzia è quello che corrisponde ad un </a:t>
            </a:r>
            <a:r>
              <a:rPr lang="it-IT" sz="2400" b="1" dirty="0" smtClean="0"/>
              <a:t>corpo a struttura giroscopica</a:t>
            </a:r>
            <a:r>
              <a:rPr lang="it-IT" sz="2400" dirty="0" smtClean="0"/>
              <a:t>, ovvero quando due dei momenti di inerzia risultano uguali (ma non tutti e tre). Volendo caratterizzare un corpo a struttura giroscopica in</a:t>
            </a:r>
          </a:p>
          <a:p>
            <a:r>
              <a:rPr lang="it-IT" sz="2400" dirty="0" smtClean="0"/>
              <a:t>termini di ellissoide d’inerzia, abbiamo che questo è un </a:t>
            </a:r>
            <a:r>
              <a:rPr lang="it-IT" sz="2400" i="1" dirty="0" smtClean="0"/>
              <a:t>ellissoide di rotazione. </a:t>
            </a:r>
            <a:r>
              <a:rPr lang="it-IT" sz="2400" dirty="0" smtClean="0"/>
              <a:t>L’asse di simmetria dell’ellissoide è detto asse giroscopico, e su di esso giace il centro di massa.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Senza perdere in generalità, possiamo supporre </a:t>
            </a:r>
            <a:r>
              <a:rPr lang="it-IT" sz="2400" i="1" dirty="0" smtClean="0"/>
              <a:t>I</a:t>
            </a:r>
            <a:r>
              <a:rPr lang="it-IT" sz="2400" i="1" baseline="-25000" dirty="0" smtClean="0"/>
              <a:t>1</a:t>
            </a:r>
            <a:r>
              <a:rPr lang="it-IT" sz="2400" i="1" dirty="0" smtClean="0"/>
              <a:t> = I</a:t>
            </a:r>
            <a:r>
              <a:rPr lang="it-IT" sz="2400" i="1" baseline="-25000" dirty="0" smtClean="0"/>
              <a:t>2</a:t>
            </a:r>
            <a:r>
              <a:rPr lang="it-IT" sz="2400" i="1" dirty="0" smtClean="0"/>
              <a:t> = I, </a:t>
            </a:r>
            <a:r>
              <a:rPr lang="it-IT" sz="2400" dirty="0" smtClean="0"/>
              <a:t>mentre l’asse</a:t>
            </a:r>
            <a:r>
              <a:rPr lang="it-IT" sz="2400" i="1" dirty="0" smtClean="0"/>
              <a:t> z </a:t>
            </a:r>
            <a:r>
              <a:rPr lang="it-IT" sz="2400" dirty="0" smtClean="0"/>
              <a:t>ha momento d’inerzia </a:t>
            </a:r>
            <a:r>
              <a:rPr lang="it-IT" sz="2400" i="1" dirty="0" smtClean="0"/>
              <a:t>I</a:t>
            </a:r>
            <a:r>
              <a:rPr lang="it-IT" sz="2400" i="1" baseline="-25000" dirty="0" smtClean="0"/>
              <a:t>3</a:t>
            </a:r>
            <a:r>
              <a:rPr lang="it-IT" sz="2400" i="1" dirty="0" smtClean="0"/>
              <a:t>.</a:t>
            </a:r>
            <a:endParaRPr lang="it-IT" sz="2400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358082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1247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42910" y="571480"/>
            <a:ext cx="788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</a:t>
            </a:r>
            <a:r>
              <a:rPr lang="it-IT" i="1" dirty="0" smtClean="0"/>
              <a:t>I</a:t>
            </a:r>
            <a:r>
              <a:rPr lang="it-IT" i="1" baseline="-25000" dirty="0" smtClean="0"/>
              <a:t>1</a:t>
            </a:r>
            <a:r>
              <a:rPr lang="it-IT" i="1" dirty="0" smtClean="0"/>
              <a:t> = I</a:t>
            </a:r>
            <a:r>
              <a:rPr lang="it-IT" i="1" baseline="-25000" dirty="0" smtClean="0"/>
              <a:t>2</a:t>
            </a:r>
            <a:r>
              <a:rPr lang="it-IT" i="1" dirty="0" smtClean="0"/>
              <a:t> = I, </a:t>
            </a:r>
            <a:r>
              <a:rPr lang="it-IT" dirty="0" smtClean="0"/>
              <a:t>e l’asse</a:t>
            </a:r>
            <a:r>
              <a:rPr lang="it-IT" i="1" dirty="0" smtClean="0"/>
              <a:t> z </a:t>
            </a:r>
            <a:r>
              <a:rPr lang="it-IT" dirty="0" smtClean="0"/>
              <a:t>ha momento d’inerzia </a:t>
            </a:r>
            <a:r>
              <a:rPr lang="it-IT" i="1" dirty="0" smtClean="0"/>
              <a:t>I</a:t>
            </a:r>
            <a:r>
              <a:rPr lang="it-IT" i="1" baseline="-25000" dirty="0" smtClean="0"/>
              <a:t>3</a:t>
            </a:r>
            <a:r>
              <a:rPr lang="it-IT" i="1" dirty="0" smtClean="0"/>
              <a:t> , </a:t>
            </a:r>
            <a:r>
              <a:rPr lang="it-IT" dirty="0" smtClean="0"/>
              <a:t>le equazioni di Eulero si riducono a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858148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66"/>
            <a:ext cx="81438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3786190"/>
            <a:ext cx="8905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15338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ilindro 7"/>
          <p:cNvSpPr/>
          <p:nvPr/>
        </p:nvSpPr>
        <p:spPr>
          <a:xfrm rot="35618">
            <a:off x="3209141" y="2514841"/>
            <a:ext cx="166144" cy="3141040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ilindro 8"/>
          <p:cNvSpPr/>
          <p:nvPr/>
        </p:nvSpPr>
        <p:spPr>
          <a:xfrm>
            <a:off x="1697795" y="2246027"/>
            <a:ext cx="3260466" cy="796980"/>
          </a:xfrm>
          <a:prstGeom prst="ca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rot="5400000" flipH="1" flipV="1">
            <a:off x="1033247" y="3394303"/>
            <a:ext cx="4512813" cy="10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788882" y="5548886"/>
            <a:ext cx="334361" cy="424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/>
              <a:t>O</a:t>
            </a:r>
            <a:endParaRPr lang="it-IT" sz="3600" i="1" dirty="0"/>
          </a:p>
        </p:txBody>
      </p:sp>
      <p:cxnSp>
        <p:nvCxnSpPr>
          <p:cNvPr id="13" name="Connettore 2 12"/>
          <p:cNvCxnSpPr/>
          <p:nvPr/>
        </p:nvCxnSpPr>
        <p:spPr>
          <a:xfrm rot="3158485">
            <a:off x="1022208" y="4540467"/>
            <a:ext cx="2765990" cy="108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28596" y="3034764"/>
            <a:ext cx="844310" cy="464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40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o 14"/>
          <p:cNvSpPr/>
          <p:nvPr/>
        </p:nvSpPr>
        <p:spPr>
          <a:xfrm rot="15707705">
            <a:off x="2476303" y="5042287"/>
            <a:ext cx="600075" cy="622891"/>
          </a:xfrm>
          <a:prstGeom prst="arc">
            <a:avLst>
              <a:gd name="adj1" fmla="val 19246957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Arco 15"/>
          <p:cNvSpPr/>
          <p:nvPr/>
        </p:nvSpPr>
        <p:spPr>
          <a:xfrm rot="5268957" flipH="1">
            <a:off x="3013515" y="4927077"/>
            <a:ext cx="600075" cy="622891"/>
          </a:xfrm>
          <a:prstGeom prst="arc">
            <a:avLst>
              <a:gd name="adj1" fmla="val 19246957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731864" y="4393210"/>
            <a:ext cx="298325" cy="464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i="1" dirty="0" smtClean="0">
                <a:latin typeface="Symbol" pitchFamily="18" charset="2"/>
              </a:rPr>
              <a:t>x</a:t>
            </a:r>
            <a:endParaRPr lang="it-IT" sz="4000" i="1" dirty="0">
              <a:latin typeface="Symbol" pitchFamily="18" charset="2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286116" y="100010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</a:t>
            </a:r>
            <a:endParaRPr lang="it-IT" dirty="0"/>
          </a:p>
        </p:txBody>
      </p:sp>
      <p:sp>
        <p:nvSpPr>
          <p:cNvPr id="26" name="Ovale 25"/>
          <p:cNvSpPr/>
          <p:nvPr/>
        </p:nvSpPr>
        <p:spPr>
          <a:xfrm>
            <a:off x="1588856" y="3214686"/>
            <a:ext cx="3500462" cy="42862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4357686" y="855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Se osservato dal </a:t>
            </a:r>
            <a:r>
              <a:rPr lang="it-IT" b="1" u="sng" dirty="0" err="1" smtClean="0">
                <a:solidFill>
                  <a:srgbClr val="FF0000"/>
                </a:solidFill>
              </a:rPr>
              <a:t>SdR</a:t>
            </a:r>
            <a:r>
              <a:rPr lang="it-IT" b="1" u="sng" dirty="0" smtClean="0">
                <a:solidFill>
                  <a:srgbClr val="FF0000"/>
                </a:solidFill>
              </a:rPr>
              <a:t> solidale </a:t>
            </a:r>
            <a:r>
              <a:rPr lang="it-IT" dirty="0" smtClean="0"/>
              <a:t>il vettore di </a:t>
            </a:r>
            <a:r>
              <a:rPr lang="it-IT" b="1" i="1" dirty="0" smtClean="0"/>
              <a:t>L(O) </a:t>
            </a:r>
            <a:r>
              <a:rPr lang="it-IT" dirty="0" smtClean="0"/>
              <a:t>ruota attorno all’asse z, con velocità</a:t>
            </a:r>
          </a:p>
          <a:p>
            <a:r>
              <a:rPr lang="it-IT" dirty="0" smtClean="0"/>
              <a:t>angolare Ω. Tale moto viene appunto detto </a:t>
            </a:r>
            <a:r>
              <a:rPr lang="it-IT" b="1" dirty="0" smtClean="0"/>
              <a:t>precessione</a:t>
            </a:r>
            <a:endParaRPr lang="it-IT" b="1" dirty="0"/>
          </a:p>
        </p:txBody>
      </p:sp>
      <p:pic>
        <p:nvPicPr>
          <p:cNvPr id="1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572396" y="328612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8" y="9521"/>
            <a:ext cx="8877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ttore 1 10"/>
          <p:cNvCxnSpPr/>
          <p:nvPr/>
        </p:nvCxnSpPr>
        <p:spPr>
          <a:xfrm rot="5400000" flipH="1" flipV="1">
            <a:off x="3120572" y="5547664"/>
            <a:ext cx="210664" cy="81402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ilindro 11"/>
          <p:cNvSpPr/>
          <p:nvPr/>
        </p:nvSpPr>
        <p:spPr>
          <a:xfrm rot="2277133">
            <a:off x="3644058" y="3490015"/>
            <a:ext cx="157426" cy="2891751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ilindro 12"/>
          <p:cNvSpPr/>
          <p:nvPr/>
        </p:nvSpPr>
        <p:spPr>
          <a:xfrm rot="2403972">
            <a:off x="3033486" y="3534669"/>
            <a:ext cx="3089369" cy="733728"/>
          </a:xfrm>
          <a:prstGeom prst="ca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rot="5400000" flipH="1" flipV="1">
            <a:off x="2513527" y="3168895"/>
            <a:ext cx="3218502" cy="25957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468066" y="271462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z</a:t>
            </a:r>
            <a:endParaRPr lang="it-IT" sz="1400" i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347791" y="5779013"/>
            <a:ext cx="316815" cy="39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/>
              <a:t>O</a:t>
            </a:r>
            <a:endParaRPr lang="it-IT" sz="3600" i="1" dirty="0"/>
          </a:p>
        </p:txBody>
      </p:sp>
      <p:cxnSp>
        <p:nvCxnSpPr>
          <p:cNvPr id="17" name="Connettore 2 16"/>
          <p:cNvCxnSpPr/>
          <p:nvPr/>
        </p:nvCxnSpPr>
        <p:spPr>
          <a:xfrm rot="5400000">
            <a:off x="1519514" y="4773286"/>
            <a:ext cx="2546467" cy="102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417923" y="31030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rco 18"/>
          <p:cNvSpPr/>
          <p:nvPr/>
        </p:nvSpPr>
        <p:spPr>
          <a:xfrm rot="17949220">
            <a:off x="2328759" y="5280757"/>
            <a:ext cx="552450" cy="590204"/>
          </a:xfrm>
          <a:prstGeom prst="arc">
            <a:avLst>
              <a:gd name="adj1" fmla="val 19246957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Arco 19"/>
          <p:cNvSpPr/>
          <p:nvPr/>
        </p:nvSpPr>
        <p:spPr>
          <a:xfrm rot="7510472" flipH="1">
            <a:off x="2799597" y="5496559"/>
            <a:ext cx="552450" cy="590204"/>
          </a:xfrm>
          <a:prstGeom prst="arc">
            <a:avLst>
              <a:gd name="adj1" fmla="val 19246957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2843036" y="5135529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Symbol" pitchFamily="18" charset="2"/>
              </a:rPr>
              <a:t>x</a:t>
            </a:r>
            <a:endParaRPr lang="it-IT" sz="2000" i="1" dirty="0">
              <a:latin typeface="Symbol" pitchFamily="18" charset="2"/>
            </a:endParaRPr>
          </a:p>
        </p:txBody>
      </p:sp>
      <p:cxnSp>
        <p:nvCxnSpPr>
          <p:cNvPr id="22" name="Connettore 2 21"/>
          <p:cNvCxnSpPr/>
          <p:nvPr/>
        </p:nvCxnSpPr>
        <p:spPr>
          <a:xfrm rot="16200000" flipH="1">
            <a:off x="2858773" y="5981896"/>
            <a:ext cx="523063" cy="675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12" idx="3"/>
          </p:cNvCxnSpPr>
          <p:nvPr/>
        </p:nvCxnSpPr>
        <p:spPr>
          <a:xfrm rot="16200000" flipH="1">
            <a:off x="4383459" y="4465322"/>
            <a:ext cx="220940" cy="34422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o 23"/>
          <p:cNvSpPr/>
          <p:nvPr/>
        </p:nvSpPr>
        <p:spPr>
          <a:xfrm rot="5152290">
            <a:off x="3017058" y="5874683"/>
            <a:ext cx="552450" cy="590204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540696" y="616745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Symbol" pitchFamily="18" charset="2"/>
              </a:rPr>
              <a:t>W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25863" y="65419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556413" y="55632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434056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142976" y="3879952"/>
            <a:ext cx="3273809" cy="51792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isoscele 8"/>
          <p:cNvSpPr/>
          <p:nvPr/>
        </p:nvSpPr>
        <p:spPr>
          <a:xfrm rot="5400000" flipH="1">
            <a:off x="3274882" y="4309766"/>
            <a:ext cx="108269" cy="1299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/>
          <p:cNvSpPr/>
          <p:nvPr/>
        </p:nvSpPr>
        <p:spPr>
          <a:xfrm rot="16200000">
            <a:off x="2214353" y="3825945"/>
            <a:ext cx="108269" cy="1299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929586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171</Words>
  <Application>Microsoft Office PowerPoint</Application>
  <PresentationFormat>Presentazione su schermo (4:3)</PresentationFormat>
  <Paragraphs>24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136</cp:revision>
  <dcterms:created xsi:type="dcterms:W3CDTF">2020-03-06T11:53:34Z</dcterms:created>
  <dcterms:modified xsi:type="dcterms:W3CDTF">2020-04-04T15:50:19Z</dcterms:modified>
</cp:coreProperties>
</file>