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06/04/2020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 PARTE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14282" y="142852"/>
            <a:ext cx="428912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Il moto à la </a:t>
            </a:r>
            <a:r>
              <a:rPr lang="it-IT" sz="4000" dirty="0" err="1" smtClean="0"/>
              <a:t>Poinsot</a:t>
            </a: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2800" dirty="0" smtClean="0"/>
              <a:t>Paragrafo 7.7.3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42844" y="150017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Accanto alla descrizione analitica del moto fornita dalle equazioni di Eulero, i due integrali primi </a:t>
            </a:r>
            <a:r>
              <a:rPr lang="it-IT" i="1" dirty="0" smtClean="0"/>
              <a:t>T e </a:t>
            </a:r>
            <a:r>
              <a:rPr lang="it-IT" b="1" i="1" dirty="0" smtClean="0"/>
              <a:t>L(O) </a:t>
            </a:r>
            <a:r>
              <a:rPr lang="it-IT" dirty="0" smtClean="0"/>
              <a:t>ci permettono di dare una elegante descrizione geometrica del moto, detta moto à la </a:t>
            </a:r>
            <a:r>
              <a:rPr lang="it-IT" dirty="0" err="1" smtClean="0"/>
              <a:t>Poinsot</a:t>
            </a:r>
            <a:r>
              <a:rPr lang="it-IT" dirty="0" smtClean="0"/>
              <a:t>. Denotiamo con </a:t>
            </a:r>
            <a:r>
              <a:rPr lang="it-IT" i="1" dirty="0" smtClean="0"/>
              <a:t>E = costante, </a:t>
            </a:r>
            <a:r>
              <a:rPr lang="it-IT" dirty="0" smtClean="0"/>
              <a:t>l’energia cinetica del corpo e consideriamo l’ellissoide dato da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0" y="2643182"/>
            <a:ext cx="9053068" cy="39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143900" y="5429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6" y="36927"/>
            <a:ext cx="6510352" cy="446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3992924" y="3131106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PIANO  </a:t>
            </a:r>
            <a:r>
              <a:rPr lang="it-IT" dirty="0" smtClean="0">
                <a:latin typeface="Symbol" pitchFamily="18" charset="2"/>
              </a:rPr>
              <a:t>P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000660" y="780992"/>
            <a:ext cx="39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piano Π è ortogonale a </a:t>
            </a:r>
            <a:r>
              <a:rPr lang="it-IT" i="1" dirty="0" smtClean="0"/>
              <a:t>∇ϕ, </a:t>
            </a:r>
            <a:r>
              <a:rPr lang="it-IT" dirty="0" smtClean="0"/>
              <a:t>ed è passante per </a:t>
            </a:r>
            <a:r>
              <a:rPr lang="it-IT" b="1" i="1" dirty="0" smtClean="0"/>
              <a:t>ω. </a:t>
            </a:r>
            <a:r>
              <a:rPr lang="it-IT" dirty="0" smtClean="0"/>
              <a:t>Esso sarà ovviamente tangente all’ellissoide nel punto </a:t>
            </a:r>
            <a:r>
              <a:rPr lang="it-IT" b="1" dirty="0" smtClean="0"/>
              <a:t>ω</a:t>
            </a:r>
            <a:r>
              <a:rPr lang="it-IT" dirty="0" smtClean="0"/>
              <a:t>. </a:t>
            </a:r>
          </a:p>
          <a:p>
            <a:r>
              <a:rPr lang="it-IT" dirty="0" smtClean="0"/>
              <a:t>Nel </a:t>
            </a:r>
            <a:r>
              <a:rPr lang="it-IT" dirty="0" err="1" smtClean="0"/>
              <a:t>SdR</a:t>
            </a:r>
            <a:r>
              <a:rPr lang="it-IT" dirty="0" smtClean="0"/>
              <a:t> fisso il vettore </a:t>
            </a:r>
            <a:r>
              <a:rPr lang="it-IT" b="1" i="1" dirty="0" smtClean="0"/>
              <a:t>L(O) </a:t>
            </a:r>
            <a:r>
              <a:rPr lang="it-IT" dirty="0" smtClean="0"/>
              <a:t>è costante e allora anche la giacitura del piano Π è costante (essendo perpendicolare ad un vettore costante).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14" name="Rettangolo 13"/>
          <p:cNvSpPr/>
          <p:nvPr/>
        </p:nvSpPr>
        <p:spPr>
          <a:xfrm>
            <a:off x="214282" y="4640057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Calcoliamo ora la distanza </a:t>
            </a:r>
            <a:r>
              <a:rPr lang="it-IT" i="1" dirty="0" smtClean="0"/>
              <a:t>d </a:t>
            </a:r>
            <a:r>
              <a:rPr lang="it-IT" dirty="0" smtClean="0"/>
              <a:t>di questo piano dal punto fisso O.  Riferendoci alla figura abbiamo</a:t>
            </a:r>
            <a:endParaRPr lang="it-I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143512"/>
            <a:ext cx="188346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Connettore 2 16"/>
          <p:cNvCxnSpPr/>
          <p:nvPr/>
        </p:nvCxnSpPr>
        <p:spPr>
          <a:xfrm rot="5400000">
            <a:off x="1625790" y="3911814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598464" y="3631172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∇ϕ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242304"/>
            <a:ext cx="3571900" cy="32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/>
          <p:cNvSpPr/>
          <p:nvPr/>
        </p:nvSpPr>
        <p:spPr>
          <a:xfrm>
            <a:off x="71438" y="214290"/>
            <a:ext cx="3643306" cy="3571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/>
          <p:cNvCxnSpPr/>
          <p:nvPr/>
        </p:nvCxnSpPr>
        <p:spPr>
          <a:xfrm rot="16200000" flipH="1">
            <a:off x="1714480" y="857232"/>
            <a:ext cx="714380" cy="28575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03667" y="6060064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/>
              <a:t> è la normale al </a:t>
            </a:r>
            <a:r>
              <a:rPr lang="it-IT" dirty="0" smtClean="0"/>
              <a:t>piano Π</a:t>
            </a:r>
            <a:endParaRPr lang="it-IT" dirty="0"/>
          </a:p>
        </p:txBody>
      </p:sp>
      <p:pic>
        <p:nvPicPr>
          <p:cNvPr id="1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8072462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1438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6928"/>
            <a:ext cx="3643338" cy="24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2285984" y="1723241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PIANO  </a:t>
            </a:r>
            <a:r>
              <a:rPr lang="it-IT" sz="1200" dirty="0" smtClean="0">
                <a:latin typeface="Symbol" pitchFamily="18" charset="2"/>
              </a:rPr>
              <a:t>P</a:t>
            </a:r>
            <a:endParaRPr lang="it-IT" sz="1200" dirty="0">
              <a:latin typeface="Symbol" pitchFamily="18" charset="2"/>
            </a:endParaRPr>
          </a:p>
        </p:txBody>
      </p:sp>
      <p:cxnSp>
        <p:nvCxnSpPr>
          <p:cNvPr id="13" name="Connettore 2 12"/>
          <p:cNvCxnSpPr/>
          <p:nvPr/>
        </p:nvCxnSpPr>
        <p:spPr>
          <a:xfrm rot="5400000">
            <a:off x="874873" y="2285595"/>
            <a:ext cx="697128" cy="18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837388" y="200899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smtClean="0">
                <a:solidFill>
                  <a:srgbClr val="FF0000"/>
                </a:solidFill>
              </a:rPr>
              <a:t>∇ϕ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785926"/>
            <a:ext cx="2668083" cy="8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e 15"/>
          <p:cNvSpPr/>
          <p:nvPr/>
        </p:nvSpPr>
        <p:spPr>
          <a:xfrm>
            <a:off x="6249578" y="480360"/>
            <a:ext cx="357190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500694" y="107154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b="1" i="1" dirty="0" smtClean="0"/>
              <a:t>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è la normale al piano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928934"/>
            <a:ext cx="559895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tangolo 18"/>
          <p:cNvSpPr/>
          <p:nvPr/>
        </p:nvSpPr>
        <p:spPr>
          <a:xfrm>
            <a:off x="71406" y="4469509"/>
            <a:ext cx="90726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distanza </a:t>
            </a:r>
            <a:r>
              <a:rPr lang="it-IT" i="1" dirty="0" smtClean="0"/>
              <a:t>d </a:t>
            </a:r>
            <a:r>
              <a:rPr lang="it-IT" dirty="0" smtClean="0"/>
              <a:t>del piano Π dall’origine </a:t>
            </a:r>
            <a:r>
              <a:rPr lang="it-IT" b="1" dirty="0" smtClean="0"/>
              <a:t>è costante nel tempo</a:t>
            </a:r>
            <a:r>
              <a:rPr lang="it-IT" dirty="0" smtClean="0"/>
              <a:t>. Quindi il piano tangente all’ellissoide nel punto di intersezione con </a:t>
            </a:r>
            <a:r>
              <a:rPr lang="it-IT" b="1" dirty="0" smtClean="0"/>
              <a:t>ω, </a:t>
            </a:r>
            <a:r>
              <a:rPr lang="it-IT" dirty="0" smtClean="0"/>
              <a:t>che è l’asse istantaneo di moto, è </a:t>
            </a:r>
            <a:r>
              <a:rPr lang="it-IT" b="1" dirty="0" smtClean="0"/>
              <a:t>un piano fisso</a:t>
            </a:r>
            <a:r>
              <a:rPr lang="it-IT" dirty="0" smtClean="0"/>
              <a:t> (rispetto all’osservatore fisso). A sua volta il punto solidale che istantaneamente si trova a essere il punto di tangenza, ha velocità nulla in quanto è un punto dell’asse istantaneo di moto. Ne segue che l’ellissoide rotola senza strisciare sul piano. La curva descritta dal punto sul piano Π dal punto di tangenza prende il nome di </a:t>
            </a:r>
            <a:r>
              <a:rPr lang="it-IT" b="1" dirty="0" err="1" smtClean="0"/>
              <a:t>erpoloide</a:t>
            </a:r>
            <a:r>
              <a:rPr lang="it-IT" dirty="0" smtClean="0"/>
              <a:t>. Essa è l’intersezione del piano con la rigata fissa del moto.</a:t>
            </a:r>
            <a:endParaRPr lang="it-IT" dirty="0"/>
          </a:p>
        </p:txBody>
      </p:sp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8358214" y="3571876"/>
            <a:ext cx="244475" cy="244475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 rot="5400000">
            <a:off x="2178827" y="2107397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357422" y="1928802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smtClean="0"/>
              <a:t>n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Cinematica e Dinamica della Trottola (...e non solo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AutoShape 4" descr="Cinematica e Dinamica della Trottola (...e non solo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34" name="Oggetto 3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25" name="VCam Graphics" r:id="rId3" imgW="0" imgH="0" progId="VCamSWP.Graphics.3">
              <p:embed/>
            </p:oleObj>
          </a:graphicData>
        </a:graphic>
      </p:graphicFrame>
      <p:pic>
        <p:nvPicPr>
          <p:cNvPr id="5127" name="Picture 7" descr="Dinamica dei siste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928670"/>
            <a:ext cx="4600575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264</Words>
  <Application>Microsoft Office PowerPoint</Application>
  <PresentationFormat>Presentazione su schermo (4:3)</PresentationFormat>
  <Paragraphs>17</Paragraphs>
  <Slides>5</Slides>
  <Notes>0</Notes>
  <HiddenSlides>0</HiddenSlides>
  <MMClips>3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Tema di Office</vt:lpstr>
      <vt:lpstr>VCam Graphics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146</cp:revision>
  <dcterms:created xsi:type="dcterms:W3CDTF">2020-03-06T11:53:34Z</dcterms:created>
  <dcterms:modified xsi:type="dcterms:W3CDTF">2020-04-04T16:26:09Z</dcterms:modified>
</cp:coreProperties>
</file>