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89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80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65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7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76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27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47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98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19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74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00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18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584A-3955-9143-994E-AEE45F6D4CA3}" type="datetimeFigureOut">
              <a:rPr lang="it-IT" smtClean="0"/>
              <a:t>15/04/20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B696-201A-3545-9641-E47260A535A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70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74537"/>
            <a:ext cx="7772400" cy="458113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Erofilo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4066" y="1611732"/>
            <a:ext cx="7644134" cy="40270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1800" b="1" dirty="0"/>
              <a:t>T42 von </a:t>
            </a:r>
            <a:r>
              <a:rPr lang="it-IT" sz="1800" b="1" dirty="0" err="1"/>
              <a:t>Staden</a:t>
            </a:r>
            <a:r>
              <a:rPr lang="it-IT" sz="1800" b="1" dirty="0"/>
              <a:t> </a:t>
            </a:r>
            <a:r>
              <a:rPr lang="it-IT" sz="1800" dirty="0"/>
              <a:t>(=</a:t>
            </a:r>
            <a:r>
              <a:rPr lang="it-IT" sz="1800" dirty="0" err="1"/>
              <a:t>Ps.Gal</a:t>
            </a:r>
            <a:r>
              <a:rPr lang="it-IT" sz="1800" dirty="0"/>
              <a:t>. Introd. 6, 4 , p. 13, 18-21 Petit, di cui seguo il testo)</a:t>
            </a:r>
          </a:p>
          <a:p>
            <a:pPr algn="l"/>
            <a:r>
              <a:rPr lang="el-GR" sz="1800" dirty="0"/>
              <a:t>δοκεῖ δὲ τοῖς μετὰ Ἱπποκράτην σχεδὸν ἅπασιν οὗτος ὁ ὅρος ὀρθῶς ἔχειν Ἡεροφίλου, ὅτι ἰατρική ἐστιν ἐπιστήμη ὑγιεινῶν καὶ νοσωδῶν καὶ οὐδετέρων.</a:t>
            </a:r>
            <a:endParaRPr lang="it-IT" sz="1800" dirty="0"/>
          </a:p>
          <a:p>
            <a:pPr algn="l"/>
            <a:r>
              <a:rPr lang="it-IT" sz="1800" dirty="0"/>
              <a:t>L’opinione di quasi tutti i medici successivi a Ippocrate è che questa definizione di </a:t>
            </a:r>
            <a:r>
              <a:rPr lang="it-IT" sz="1800" dirty="0" err="1"/>
              <a:t>Erofilo</a:t>
            </a:r>
            <a:r>
              <a:rPr lang="it-IT" sz="1800" dirty="0"/>
              <a:t> sia giusta, che </a:t>
            </a:r>
            <a:r>
              <a:rPr lang="it-IT" sz="1800" b="1" dirty="0"/>
              <a:t>la medicina è la scienza di ciò che è sano, di ciò che malato e di ciò che è neutro</a:t>
            </a:r>
            <a:r>
              <a:rPr lang="it-IT" sz="1800" dirty="0" smtClean="0"/>
              <a:t>.</a:t>
            </a:r>
            <a:endParaRPr lang="it-IT" sz="1800" dirty="0"/>
          </a:p>
          <a:p>
            <a:pPr algn="l"/>
            <a:endParaRPr lang="it-IT" sz="1800" dirty="0" smtClean="0"/>
          </a:p>
          <a:p>
            <a:pPr algn="l"/>
            <a:r>
              <a:rPr lang="it-IT" sz="1800" b="1" dirty="0"/>
              <a:t>Opere</a:t>
            </a:r>
            <a:r>
              <a:rPr lang="it-IT" sz="1800" dirty="0"/>
              <a:t>: </a:t>
            </a:r>
            <a:r>
              <a:rPr lang="it-IT" sz="1800" i="1" dirty="0"/>
              <a:t>Sulla anatomia, Sul polso, Ostetricia, Sulla terapia, Dietetica, Contro le opinioni comuni.</a:t>
            </a:r>
            <a:endParaRPr lang="it-IT" sz="1800" dirty="0"/>
          </a:p>
          <a:p>
            <a:pPr algn="l"/>
            <a:r>
              <a:rPr lang="it-IT" sz="1800" dirty="0"/>
              <a:t>Forse </a:t>
            </a:r>
            <a:r>
              <a:rPr lang="it-IT" sz="1800" i="1" dirty="0"/>
              <a:t>Sugli occhi</a:t>
            </a:r>
            <a:r>
              <a:rPr lang="it-IT" sz="1800" dirty="0"/>
              <a:t> è spurio o potrebbe essere parte </a:t>
            </a:r>
            <a:r>
              <a:rPr lang="it-IT" sz="1800" dirty="0" smtClean="0"/>
              <a:t>dell’anatomia</a:t>
            </a:r>
            <a:r>
              <a:rPr lang="it-IT" sz="1800" dirty="0"/>
              <a:t>, perché certamente </a:t>
            </a:r>
            <a:r>
              <a:rPr lang="it-IT" sz="1800" dirty="0" err="1"/>
              <a:t>Er</a:t>
            </a:r>
            <a:r>
              <a:rPr lang="it-IT" sz="1800" dirty="0"/>
              <a:t>. si occupò del nervo ottico. Dubbio anche ‘</a:t>
            </a:r>
            <a:r>
              <a:rPr lang="it-IT" sz="1800" i="1" dirty="0"/>
              <a:t>lo scritto contro il Prognostico di Ippocrate</a:t>
            </a:r>
            <a:r>
              <a:rPr lang="it-IT" sz="1800" dirty="0"/>
              <a:t>’ citato da Celio Aureliano, ma forse egli scrisse contro le teorie prognostiche di Ippocrate </a:t>
            </a:r>
          </a:p>
          <a:p>
            <a:pPr algn="l"/>
            <a:r>
              <a:rPr lang="it-IT" sz="1800" dirty="0"/>
              <a:t>[problema , </a:t>
            </a:r>
            <a:r>
              <a:rPr lang="it-IT" sz="1800" dirty="0" err="1"/>
              <a:t>Er</a:t>
            </a:r>
            <a:r>
              <a:rPr lang="it-IT" sz="1800" dirty="0"/>
              <a:t>. non sembra essersi </a:t>
            </a:r>
            <a:r>
              <a:rPr lang="it-IT" sz="1800" dirty="0" smtClean="0"/>
              <a:t>occupato direttamente  </a:t>
            </a:r>
            <a:r>
              <a:rPr lang="it-IT" sz="1800" dirty="0"/>
              <a:t>di esegesi ippocratica, ma forse di lessico medico]. La tradizione più tarda gli attribuisce però la paternità del trattato ippocratico </a:t>
            </a:r>
            <a:r>
              <a:rPr lang="it-IT" sz="1800" i="1" dirty="0"/>
              <a:t>Sul nutrimento</a:t>
            </a:r>
            <a:r>
              <a:rPr lang="it-IT" sz="1800" dirty="0"/>
              <a:t>. Esiste poi un testo medievale </a:t>
            </a:r>
            <a:r>
              <a:rPr lang="it-IT" sz="1800" i="1" dirty="0" err="1"/>
              <a:t>Epistula</a:t>
            </a:r>
            <a:r>
              <a:rPr lang="it-IT" sz="1800" i="1" dirty="0"/>
              <a:t> </a:t>
            </a:r>
            <a:r>
              <a:rPr lang="it-IT" sz="1800" i="1" dirty="0" err="1"/>
              <a:t>Herophili</a:t>
            </a:r>
            <a:r>
              <a:rPr lang="it-IT" sz="1800" i="1" dirty="0"/>
              <a:t> ad </a:t>
            </a:r>
            <a:r>
              <a:rPr lang="it-IT" sz="1800" i="1" dirty="0" err="1"/>
              <a:t>regem</a:t>
            </a:r>
            <a:r>
              <a:rPr lang="it-IT" sz="1800" i="1" dirty="0"/>
              <a:t> </a:t>
            </a:r>
            <a:r>
              <a:rPr lang="it-IT" sz="1800" i="1" dirty="0" err="1"/>
              <a:t>Antiochum</a:t>
            </a:r>
            <a:r>
              <a:rPr lang="it-IT" sz="1800" dirty="0"/>
              <a:t>, che è chiaramente un testo pseudepigrafo.</a:t>
            </a:r>
            <a:r>
              <a:rPr lang="it-IT" sz="1800" dirty="0" smtClean="0">
                <a:effectLst/>
              </a:rPr>
              <a:t>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82991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74537"/>
            <a:ext cx="7772400" cy="458113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Erofilo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4066" y="1611732"/>
            <a:ext cx="7644134" cy="4027068"/>
          </a:xfrm>
        </p:spPr>
        <p:txBody>
          <a:bodyPr>
            <a:normAutofit/>
          </a:bodyPr>
          <a:lstStyle/>
          <a:p>
            <a:pPr algn="l"/>
            <a:r>
              <a:rPr lang="it-IT" sz="1600" b="1" dirty="0" smtClean="0"/>
              <a:t>T59a </a:t>
            </a:r>
            <a:r>
              <a:rPr lang="it-IT" sz="1600" b="1" dirty="0"/>
              <a:t>von </a:t>
            </a:r>
            <a:r>
              <a:rPr lang="it-IT" sz="1600" b="1" dirty="0" err="1"/>
              <a:t>Staden</a:t>
            </a:r>
            <a:r>
              <a:rPr lang="it-IT" sz="1600" b="1" dirty="0"/>
              <a:t> </a:t>
            </a:r>
            <a:r>
              <a:rPr lang="it-IT" sz="1600" dirty="0"/>
              <a:t>(</a:t>
            </a:r>
            <a:r>
              <a:rPr lang="it-IT" sz="1600" dirty="0" smtClean="0"/>
              <a:t>=</a:t>
            </a:r>
            <a:r>
              <a:rPr lang="it-IT" sz="1600" dirty="0"/>
              <a:t> </a:t>
            </a:r>
            <a:r>
              <a:rPr lang="it-IT" sz="1600" dirty="0" err="1" smtClean="0"/>
              <a:t>Gal</a:t>
            </a:r>
            <a:r>
              <a:rPr lang="it-IT" sz="1600" dirty="0" smtClean="0"/>
              <a:t>. </a:t>
            </a:r>
            <a:r>
              <a:rPr lang="it-IT" sz="1600" i="1" dirty="0" smtClean="0"/>
              <a:t>De </a:t>
            </a:r>
            <a:r>
              <a:rPr lang="it-IT" sz="1600" i="1" dirty="0" err="1" smtClean="0"/>
              <a:t>causis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procatarticis</a:t>
            </a:r>
            <a:r>
              <a:rPr lang="it-IT" sz="1600" dirty="0" smtClean="0"/>
              <a:t>, 16.197-204 K. = CMG </a:t>
            </a:r>
            <a:r>
              <a:rPr lang="it-IT" sz="1600" dirty="0" err="1" smtClean="0"/>
              <a:t>Suppl.II</a:t>
            </a:r>
            <a:r>
              <a:rPr lang="it-IT" sz="1600" dirty="0" smtClean="0"/>
              <a:t> pp.53-55)</a:t>
            </a:r>
          </a:p>
          <a:p>
            <a:pPr algn="l"/>
            <a:r>
              <a:rPr lang="it-IT" sz="1600" dirty="0" smtClean="0"/>
              <a:t>De </a:t>
            </a:r>
            <a:r>
              <a:rPr lang="it-IT" sz="1600" dirty="0" err="1" smtClean="0"/>
              <a:t>Erophilo</a:t>
            </a:r>
            <a:r>
              <a:rPr lang="it-IT" sz="1600" dirty="0" smtClean="0"/>
              <a:t> </a:t>
            </a:r>
            <a:r>
              <a:rPr lang="it-IT" sz="1600" dirty="0" err="1" smtClean="0"/>
              <a:t>autem</a:t>
            </a:r>
            <a:r>
              <a:rPr lang="it-IT" sz="1600" dirty="0" smtClean="0"/>
              <a:t> et de ea </a:t>
            </a:r>
            <a:r>
              <a:rPr lang="it-IT" sz="1600" dirty="0" err="1" smtClean="0"/>
              <a:t>que</a:t>
            </a:r>
            <a:r>
              <a:rPr lang="it-IT" sz="1600" dirty="0" smtClean="0"/>
              <a:t> circa </a:t>
            </a:r>
            <a:r>
              <a:rPr lang="it-IT" sz="1600" dirty="0" err="1" smtClean="0"/>
              <a:t>sermones</a:t>
            </a:r>
            <a:r>
              <a:rPr lang="it-IT" sz="1600" dirty="0" smtClean="0"/>
              <a:t> </a:t>
            </a:r>
            <a:r>
              <a:rPr lang="it-IT" sz="1600" dirty="0" err="1" smtClean="0"/>
              <a:t>sapientia</a:t>
            </a:r>
            <a:r>
              <a:rPr lang="it-IT" sz="1600" dirty="0" smtClean="0"/>
              <a:t> </a:t>
            </a:r>
            <a:r>
              <a:rPr lang="it-IT" sz="1600" dirty="0" err="1" smtClean="0"/>
              <a:t>magis</a:t>
            </a:r>
            <a:r>
              <a:rPr lang="it-IT" sz="1600" dirty="0" smtClean="0"/>
              <a:t> </a:t>
            </a:r>
            <a:r>
              <a:rPr lang="it-IT" sz="1600" dirty="0" err="1" smtClean="0"/>
              <a:t>Erasistrato</a:t>
            </a:r>
            <a:r>
              <a:rPr lang="it-IT" sz="1600" dirty="0" smtClean="0"/>
              <a:t> </a:t>
            </a:r>
            <a:r>
              <a:rPr lang="it-IT" sz="1600" dirty="0" err="1" smtClean="0"/>
              <a:t>oportet</a:t>
            </a:r>
            <a:r>
              <a:rPr lang="it-IT" sz="1600" dirty="0" smtClean="0"/>
              <a:t> </a:t>
            </a:r>
            <a:r>
              <a:rPr lang="it-IT" sz="1600" dirty="0" err="1" smtClean="0"/>
              <a:t>mirari</a:t>
            </a:r>
            <a:r>
              <a:rPr lang="it-IT" sz="1600" dirty="0" smtClean="0"/>
              <a:t> et increpare </a:t>
            </a:r>
            <a:r>
              <a:rPr lang="it-IT" sz="1600" dirty="0" err="1" smtClean="0"/>
              <a:t>eum</a:t>
            </a:r>
            <a:r>
              <a:rPr lang="it-IT" sz="1600" dirty="0" smtClean="0"/>
              <a:t> de timore. </a:t>
            </a:r>
            <a:r>
              <a:rPr lang="it-IT" sz="1600" dirty="0" err="1" smtClean="0"/>
              <a:t>Dubitans</a:t>
            </a:r>
            <a:r>
              <a:rPr lang="it-IT" sz="1600" dirty="0" smtClean="0"/>
              <a:t> </a:t>
            </a:r>
            <a:r>
              <a:rPr lang="it-IT" sz="1600" dirty="0" err="1" smtClean="0"/>
              <a:t>enim</a:t>
            </a:r>
            <a:r>
              <a:rPr lang="it-IT" sz="1600" dirty="0" smtClean="0"/>
              <a:t> de </a:t>
            </a:r>
            <a:r>
              <a:rPr lang="it-IT" sz="1600" dirty="0" err="1" smtClean="0"/>
              <a:t>omni</a:t>
            </a:r>
            <a:r>
              <a:rPr lang="it-IT" sz="1600" dirty="0" smtClean="0"/>
              <a:t> causa </a:t>
            </a:r>
            <a:r>
              <a:rPr lang="it-IT" sz="1600" dirty="0" err="1" smtClean="0"/>
              <a:t>fortibus</a:t>
            </a:r>
            <a:r>
              <a:rPr lang="it-IT" sz="1600" dirty="0" smtClean="0"/>
              <a:t> et </a:t>
            </a:r>
            <a:r>
              <a:rPr lang="it-IT" sz="1600" dirty="0" err="1" smtClean="0"/>
              <a:t>multis</a:t>
            </a:r>
            <a:r>
              <a:rPr lang="it-IT" sz="1600" dirty="0" smtClean="0"/>
              <a:t> </a:t>
            </a:r>
            <a:r>
              <a:rPr lang="it-IT" sz="1600" dirty="0" err="1" smtClean="0"/>
              <a:t>rationibus</a:t>
            </a:r>
            <a:r>
              <a:rPr lang="it-IT" sz="1600" dirty="0" smtClean="0"/>
              <a:t> </a:t>
            </a:r>
            <a:r>
              <a:rPr lang="it-IT" sz="1600" dirty="0" err="1" smtClean="0"/>
              <a:t>postea</a:t>
            </a:r>
            <a:r>
              <a:rPr lang="it-IT" sz="1600" dirty="0" smtClean="0"/>
              <a:t> </a:t>
            </a:r>
            <a:r>
              <a:rPr lang="it-IT" sz="1600" dirty="0" err="1" smtClean="0"/>
              <a:t>ipsemet</a:t>
            </a:r>
            <a:r>
              <a:rPr lang="it-IT" sz="1600" dirty="0" smtClean="0"/>
              <a:t> </a:t>
            </a:r>
            <a:r>
              <a:rPr lang="it-IT" sz="1600" dirty="0" err="1" smtClean="0"/>
              <a:t>invenitur</a:t>
            </a:r>
            <a:r>
              <a:rPr lang="it-IT" sz="1600" dirty="0" smtClean="0"/>
              <a:t>  </a:t>
            </a:r>
            <a:r>
              <a:rPr lang="it-IT" sz="1600" dirty="0" err="1" smtClean="0"/>
              <a:t>utens</a:t>
            </a:r>
            <a:r>
              <a:rPr lang="it-IT" sz="1600" dirty="0" smtClean="0"/>
              <a:t> </a:t>
            </a:r>
            <a:r>
              <a:rPr lang="it-IT" sz="1600" dirty="0" err="1" smtClean="0"/>
              <a:t>eis</a:t>
            </a:r>
            <a:r>
              <a:rPr lang="it-IT" sz="1600" dirty="0" smtClean="0"/>
              <a:t> dicendo </a:t>
            </a:r>
            <a:r>
              <a:rPr lang="it-IT" sz="1600" dirty="0" err="1" smtClean="0"/>
              <a:t>multis</a:t>
            </a:r>
            <a:r>
              <a:rPr lang="it-IT" sz="1600" dirty="0" smtClean="0"/>
              <a:t> </a:t>
            </a:r>
            <a:r>
              <a:rPr lang="it-IT" sz="1600" dirty="0" err="1" smtClean="0"/>
              <a:t>hominibus</a:t>
            </a:r>
            <a:r>
              <a:rPr lang="it-IT" sz="1600" dirty="0" smtClean="0"/>
              <a:t> sic </a:t>
            </a:r>
            <a:r>
              <a:rPr lang="it-IT" sz="1600" dirty="0" err="1" smtClean="0"/>
              <a:t>videri</a:t>
            </a:r>
            <a:r>
              <a:rPr lang="it-IT" sz="1600" dirty="0" smtClean="0"/>
              <a:t>. Summe </a:t>
            </a:r>
            <a:r>
              <a:rPr lang="it-IT" sz="1600" dirty="0" err="1" smtClean="0"/>
              <a:t>enim</a:t>
            </a:r>
            <a:r>
              <a:rPr lang="it-IT" sz="1600" dirty="0" smtClean="0"/>
              <a:t> timidi est </a:t>
            </a:r>
            <a:r>
              <a:rPr lang="it-IT" sz="1600" dirty="0" err="1" smtClean="0"/>
              <a:t>dimittendo</a:t>
            </a:r>
            <a:r>
              <a:rPr lang="it-IT" sz="1600" dirty="0" smtClean="0"/>
              <a:t> </a:t>
            </a:r>
            <a:r>
              <a:rPr lang="it-IT" sz="1600" dirty="0" err="1" smtClean="0"/>
              <a:t>rationem</a:t>
            </a:r>
            <a:r>
              <a:rPr lang="it-IT" sz="1600" dirty="0" smtClean="0"/>
              <a:t>, ut </a:t>
            </a:r>
            <a:r>
              <a:rPr lang="it-IT" sz="1600" dirty="0" err="1" smtClean="0"/>
              <a:t>hominibus</a:t>
            </a:r>
            <a:r>
              <a:rPr lang="it-IT" sz="1600" dirty="0" smtClean="0"/>
              <a:t>  </a:t>
            </a:r>
            <a:r>
              <a:rPr lang="it-IT" sz="1600" dirty="0" err="1" smtClean="0"/>
              <a:t>videtur</a:t>
            </a:r>
            <a:r>
              <a:rPr lang="it-IT" sz="1600" dirty="0" smtClean="0"/>
              <a:t>, sic </a:t>
            </a:r>
            <a:r>
              <a:rPr lang="it-IT" sz="1600" dirty="0" err="1" smtClean="0"/>
              <a:t>existimare</a:t>
            </a:r>
            <a:r>
              <a:rPr lang="it-IT" sz="1600" dirty="0" smtClean="0"/>
              <a:t>.  Quid </a:t>
            </a:r>
            <a:r>
              <a:rPr lang="it-IT" sz="1600" dirty="0" err="1" smtClean="0"/>
              <a:t>igitur</a:t>
            </a:r>
            <a:r>
              <a:rPr lang="it-IT" sz="1600" dirty="0" smtClean="0"/>
              <a:t> </a:t>
            </a:r>
            <a:r>
              <a:rPr lang="it-IT" sz="1600" dirty="0" err="1" smtClean="0"/>
              <a:t>ait</a:t>
            </a:r>
            <a:r>
              <a:rPr lang="it-IT" sz="1600" dirty="0" smtClean="0"/>
              <a:t>? </a:t>
            </a:r>
            <a:r>
              <a:rPr lang="it-IT" sz="1600" dirty="0" smtClean="0"/>
              <a:t>“causa vero, </a:t>
            </a:r>
            <a:r>
              <a:rPr lang="it-IT" sz="1600" dirty="0" err="1" smtClean="0"/>
              <a:t>utrum</a:t>
            </a:r>
            <a:r>
              <a:rPr lang="it-IT" sz="1600" dirty="0" smtClean="0"/>
              <a:t> </a:t>
            </a:r>
            <a:r>
              <a:rPr lang="it-IT" sz="1600" dirty="0" err="1" smtClean="0"/>
              <a:t>sit</a:t>
            </a:r>
            <a:r>
              <a:rPr lang="it-IT" sz="1600" dirty="0" smtClean="0"/>
              <a:t> </a:t>
            </a:r>
            <a:r>
              <a:rPr lang="it-IT" sz="1600" dirty="0" err="1" smtClean="0"/>
              <a:t>vel</a:t>
            </a:r>
            <a:r>
              <a:rPr lang="it-IT" sz="1600" dirty="0" smtClean="0"/>
              <a:t> non, natura </a:t>
            </a:r>
            <a:r>
              <a:rPr lang="it-IT" sz="1600" dirty="0" err="1" smtClean="0"/>
              <a:t>quidem</a:t>
            </a:r>
            <a:r>
              <a:rPr lang="it-IT" sz="1600" dirty="0" smtClean="0"/>
              <a:t> non est </a:t>
            </a:r>
            <a:r>
              <a:rPr lang="it-IT" sz="1600" dirty="0" err="1" smtClean="0"/>
              <a:t>invenibile</a:t>
            </a:r>
            <a:r>
              <a:rPr lang="it-IT" sz="1600" dirty="0" smtClean="0"/>
              <a:t>, </a:t>
            </a:r>
            <a:r>
              <a:rPr lang="it-IT" sz="1600" dirty="0" err="1" smtClean="0"/>
              <a:t>existimatione</a:t>
            </a:r>
            <a:r>
              <a:rPr lang="it-IT" sz="1600" dirty="0" smtClean="0"/>
              <a:t> </a:t>
            </a:r>
            <a:r>
              <a:rPr lang="it-IT" sz="1600" dirty="0" err="1" smtClean="0"/>
              <a:t>autem</a:t>
            </a:r>
            <a:r>
              <a:rPr lang="it-IT" sz="1600" dirty="0" smtClean="0"/>
              <a:t> puto </a:t>
            </a:r>
            <a:r>
              <a:rPr lang="it-IT" sz="1600" dirty="0" err="1" smtClean="0"/>
              <a:t>infrigidari</a:t>
            </a:r>
            <a:r>
              <a:rPr lang="it-IT" sz="1600" dirty="0" smtClean="0"/>
              <a:t>, estuari, cibo et </a:t>
            </a:r>
            <a:r>
              <a:rPr lang="it-IT" sz="1600" dirty="0" err="1" smtClean="0"/>
              <a:t>potibus</a:t>
            </a:r>
            <a:r>
              <a:rPr lang="it-IT" sz="1600" dirty="0" smtClean="0"/>
              <a:t> </a:t>
            </a:r>
            <a:r>
              <a:rPr lang="it-IT" sz="1600" dirty="0" err="1" smtClean="0"/>
              <a:t>repleri</a:t>
            </a:r>
            <a:r>
              <a:rPr lang="it-IT" sz="1600" dirty="0" smtClean="0"/>
              <a:t>”</a:t>
            </a:r>
          </a:p>
          <a:p>
            <a:pPr algn="l"/>
            <a:r>
              <a:rPr lang="it-IT" sz="1600" dirty="0" err="1" smtClean="0"/>
              <a:t>About</a:t>
            </a:r>
            <a:r>
              <a:rPr lang="it-IT" sz="1600" dirty="0" smtClean="0"/>
              <a:t> </a:t>
            </a:r>
            <a:r>
              <a:rPr lang="it-IT" sz="1600" dirty="0" err="1" smtClean="0"/>
              <a:t>Herophilus</a:t>
            </a:r>
            <a:r>
              <a:rPr lang="it-IT" sz="1600" dirty="0" smtClean="0"/>
              <a:t>, </a:t>
            </a:r>
            <a:r>
              <a:rPr lang="it-IT" sz="1600" dirty="0" err="1" smtClean="0"/>
              <a:t>however</a:t>
            </a:r>
            <a:r>
              <a:rPr lang="it-IT" sz="1600" dirty="0" smtClean="0"/>
              <a:t>, and </a:t>
            </a:r>
            <a:r>
              <a:rPr lang="it-IT" sz="1600" dirty="0" err="1" smtClean="0"/>
              <a:t>about</a:t>
            </a:r>
            <a:r>
              <a:rPr lang="it-IT" sz="1600" dirty="0" smtClean="0"/>
              <a:t> the </a:t>
            </a:r>
            <a:r>
              <a:rPr lang="it-IT" sz="1600" dirty="0" err="1" smtClean="0"/>
              <a:t>wisdom</a:t>
            </a:r>
            <a:r>
              <a:rPr lang="it-IT" sz="1600" dirty="0" smtClean="0"/>
              <a:t> </a:t>
            </a:r>
            <a:r>
              <a:rPr lang="it-IT" sz="1600" dirty="0" err="1" smtClean="0"/>
              <a:t>displayed</a:t>
            </a:r>
            <a:r>
              <a:rPr lang="it-IT" sz="1600" dirty="0" smtClean="0"/>
              <a:t> in </a:t>
            </a:r>
            <a:r>
              <a:rPr lang="it-IT" sz="1600" dirty="0" err="1" smtClean="0"/>
              <a:t>his</a:t>
            </a:r>
            <a:r>
              <a:rPr lang="it-IT" sz="1600" dirty="0" smtClean="0"/>
              <a:t> </a:t>
            </a:r>
            <a:r>
              <a:rPr lang="it-IT" sz="1600" dirty="0" err="1" smtClean="0"/>
              <a:t>writings</a:t>
            </a:r>
            <a:r>
              <a:rPr lang="it-IT" sz="1600" dirty="0" smtClean="0"/>
              <a:t>, </a:t>
            </a:r>
            <a:r>
              <a:rPr lang="it-IT" sz="1600" dirty="0" err="1" smtClean="0"/>
              <a:t>one</a:t>
            </a:r>
            <a:r>
              <a:rPr lang="it-IT" sz="1600" dirty="0" smtClean="0"/>
              <a:t> </a:t>
            </a:r>
            <a:r>
              <a:rPr lang="it-IT" sz="1600" dirty="0" smtClean="0"/>
              <a:t>must be </a:t>
            </a:r>
            <a:r>
              <a:rPr lang="it-IT" sz="1600" dirty="0" err="1" smtClean="0"/>
              <a:t>even</a:t>
            </a:r>
            <a:r>
              <a:rPr lang="it-IT" sz="1600" dirty="0" smtClean="0"/>
              <a:t> more </a:t>
            </a:r>
            <a:r>
              <a:rPr lang="it-IT" sz="1600" dirty="0" err="1" smtClean="0"/>
              <a:t>amazed</a:t>
            </a:r>
            <a:r>
              <a:rPr lang="it-IT" sz="1600" dirty="0" smtClean="0"/>
              <a:t> </a:t>
            </a:r>
            <a:r>
              <a:rPr lang="it-IT" sz="1600" dirty="0" err="1" smtClean="0"/>
              <a:t>than</a:t>
            </a:r>
            <a:r>
              <a:rPr lang="it-IT" sz="1600" dirty="0" smtClean="0"/>
              <a:t> </a:t>
            </a:r>
            <a:r>
              <a:rPr lang="it-IT" sz="1600" dirty="0" err="1" smtClean="0"/>
              <a:t>about</a:t>
            </a:r>
            <a:r>
              <a:rPr lang="it-IT" sz="1600" dirty="0" smtClean="0"/>
              <a:t> </a:t>
            </a:r>
            <a:r>
              <a:rPr lang="it-IT" sz="1600" dirty="0" err="1" smtClean="0"/>
              <a:t>Erasistratus</a:t>
            </a:r>
            <a:r>
              <a:rPr lang="it-IT" sz="1600" dirty="0" smtClean="0"/>
              <a:t>, end </a:t>
            </a:r>
            <a:r>
              <a:rPr lang="it-IT" sz="1600" dirty="0" err="1" smtClean="0"/>
              <a:t>one</a:t>
            </a:r>
            <a:r>
              <a:rPr lang="it-IT" sz="1600" dirty="0" smtClean="0"/>
              <a:t> must </a:t>
            </a:r>
            <a:r>
              <a:rPr lang="it-IT" sz="1600" dirty="0" err="1" smtClean="0"/>
              <a:t>chide</a:t>
            </a:r>
            <a:r>
              <a:rPr lang="it-IT" sz="1600" dirty="0" smtClean="0"/>
              <a:t> </a:t>
            </a:r>
            <a:r>
              <a:rPr lang="it-IT" sz="1600" dirty="0" err="1" smtClean="0"/>
              <a:t>him</a:t>
            </a:r>
            <a:r>
              <a:rPr lang="it-IT" sz="1600" dirty="0" smtClean="0"/>
              <a:t> for  </a:t>
            </a:r>
            <a:r>
              <a:rPr lang="it-IT" sz="1600" dirty="0" err="1" smtClean="0"/>
              <a:t>his</a:t>
            </a:r>
            <a:r>
              <a:rPr lang="it-IT" sz="1600" dirty="0" smtClean="0"/>
              <a:t> </a:t>
            </a:r>
            <a:r>
              <a:rPr lang="it-IT" sz="1600" dirty="0" err="1" smtClean="0"/>
              <a:t>timidity</a:t>
            </a:r>
            <a:r>
              <a:rPr lang="it-IT" sz="1600" dirty="0" smtClean="0"/>
              <a:t>. For </a:t>
            </a:r>
            <a:r>
              <a:rPr lang="it-IT" sz="1600" dirty="0" err="1" smtClean="0"/>
              <a:t>while</a:t>
            </a:r>
            <a:r>
              <a:rPr lang="it-IT" sz="1600" dirty="0" smtClean="0"/>
              <a:t> </a:t>
            </a:r>
            <a:r>
              <a:rPr lang="it-IT" sz="1600" dirty="0" err="1" smtClean="0"/>
              <a:t>Herophilus</a:t>
            </a:r>
            <a:r>
              <a:rPr lang="it-IT" sz="1600" dirty="0" smtClean="0"/>
              <a:t> </a:t>
            </a:r>
            <a:r>
              <a:rPr lang="it-IT" sz="1600" dirty="0" err="1" smtClean="0"/>
              <a:t>expressses</a:t>
            </a:r>
            <a:r>
              <a:rPr lang="it-IT" sz="1600" dirty="0" smtClean="0"/>
              <a:t> </a:t>
            </a:r>
            <a:r>
              <a:rPr lang="it-IT" sz="1600" dirty="0" err="1" smtClean="0"/>
              <a:t>doubts</a:t>
            </a:r>
            <a:r>
              <a:rPr lang="it-IT" sz="1600" dirty="0" smtClean="0"/>
              <a:t> </a:t>
            </a:r>
            <a:r>
              <a:rPr lang="it-IT" sz="1600" dirty="0" err="1" smtClean="0"/>
              <a:t>about</a:t>
            </a:r>
            <a:r>
              <a:rPr lang="it-IT" sz="1600" dirty="0" smtClean="0"/>
              <a:t> </a:t>
            </a:r>
            <a:r>
              <a:rPr lang="it-IT" sz="1600" dirty="0" err="1" smtClean="0"/>
              <a:t>every</a:t>
            </a:r>
            <a:r>
              <a:rPr lang="it-IT" sz="1600" dirty="0" smtClean="0"/>
              <a:t> </a:t>
            </a:r>
            <a:r>
              <a:rPr lang="it-IT" sz="1600" dirty="0" smtClean="0"/>
              <a:t>cause with </a:t>
            </a:r>
            <a:r>
              <a:rPr lang="it-IT" sz="1600" dirty="0" err="1" smtClean="0"/>
              <a:t>many</a:t>
            </a:r>
            <a:r>
              <a:rPr lang="it-IT" sz="1600" dirty="0" smtClean="0"/>
              <a:t> strong </a:t>
            </a:r>
            <a:r>
              <a:rPr lang="it-IT" sz="1600" dirty="0" err="1" smtClean="0"/>
              <a:t>arguments</a:t>
            </a:r>
            <a:r>
              <a:rPr lang="it-IT" sz="1600" dirty="0" smtClean="0"/>
              <a:t>, he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himself</a:t>
            </a:r>
            <a:r>
              <a:rPr lang="it-IT" sz="1600" dirty="0" smtClean="0"/>
              <a:t> </a:t>
            </a:r>
            <a:r>
              <a:rPr lang="it-IT" sz="1600" dirty="0" err="1" smtClean="0"/>
              <a:t>subsequently</a:t>
            </a:r>
            <a:r>
              <a:rPr lang="it-IT" sz="1600" dirty="0" smtClean="0"/>
              <a:t> </a:t>
            </a:r>
            <a:r>
              <a:rPr lang="it-IT" sz="1600" dirty="0" err="1" smtClean="0"/>
              <a:t>detected</a:t>
            </a:r>
            <a:r>
              <a:rPr lang="it-IT" sz="1600" dirty="0" smtClean="0"/>
              <a:t> </a:t>
            </a:r>
            <a:r>
              <a:rPr lang="it-IT" sz="1600" dirty="0" err="1" smtClean="0"/>
              <a:t>using</a:t>
            </a:r>
            <a:r>
              <a:rPr lang="it-IT" sz="1600" dirty="0" smtClean="0"/>
              <a:t> </a:t>
            </a:r>
            <a:r>
              <a:rPr lang="it-IT" sz="1600" dirty="0" err="1" smtClean="0"/>
              <a:t>them</a:t>
            </a:r>
            <a:r>
              <a:rPr lang="it-IT" sz="1600" dirty="0" smtClean="0"/>
              <a:t>, by </a:t>
            </a:r>
            <a:r>
              <a:rPr lang="it-IT" sz="1600" dirty="0" err="1" smtClean="0"/>
              <a:t>saying</a:t>
            </a:r>
            <a:r>
              <a:rPr lang="it-IT" sz="1600" dirty="0" smtClean="0"/>
              <a:t> “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appears</a:t>
            </a:r>
            <a:r>
              <a:rPr lang="it-IT" sz="1600" dirty="0" smtClean="0"/>
              <a:t> to </a:t>
            </a:r>
            <a:r>
              <a:rPr lang="it-IT" sz="1600" dirty="0" err="1" smtClean="0"/>
              <a:t>many</a:t>
            </a:r>
            <a:r>
              <a:rPr lang="it-IT" sz="1600" dirty="0" smtClean="0"/>
              <a:t> </a:t>
            </a:r>
            <a:r>
              <a:rPr lang="it-IT" sz="1600" dirty="0" err="1" smtClean="0"/>
              <a:t>people</a:t>
            </a:r>
            <a:r>
              <a:rPr lang="it-IT" sz="1600" dirty="0" smtClean="0"/>
              <a:t>”. For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above</a:t>
            </a:r>
            <a:r>
              <a:rPr lang="it-IT" sz="1600" dirty="0" smtClean="0"/>
              <a:t> </a:t>
            </a:r>
            <a:r>
              <a:rPr lang="it-IT" sz="1600" dirty="0" err="1" smtClean="0"/>
              <a:t>all</a:t>
            </a:r>
            <a:r>
              <a:rPr lang="it-IT" sz="1600" dirty="0" smtClean="0"/>
              <a:t> </a:t>
            </a:r>
            <a:r>
              <a:rPr lang="it-IT" sz="1600" dirty="0" err="1" smtClean="0"/>
              <a:t>characteristic</a:t>
            </a:r>
            <a:r>
              <a:rPr lang="it-IT" sz="1600" dirty="0" smtClean="0"/>
              <a:t> of a </a:t>
            </a:r>
            <a:r>
              <a:rPr lang="it-IT" sz="1600" dirty="0" err="1" smtClean="0"/>
              <a:t>timid</a:t>
            </a:r>
            <a:r>
              <a:rPr lang="it-IT" sz="1600" dirty="0" smtClean="0"/>
              <a:t> </a:t>
            </a:r>
            <a:r>
              <a:rPr lang="it-IT" sz="1600" dirty="0" err="1" smtClean="0"/>
              <a:t>person</a:t>
            </a:r>
            <a:r>
              <a:rPr lang="it-IT" sz="1600" dirty="0" smtClean="0"/>
              <a:t>, </a:t>
            </a:r>
            <a:r>
              <a:rPr lang="it-IT" sz="1600" dirty="0" err="1" smtClean="0"/>
              <a:t>upon</a:t>
            </a:r>
            <a:r>
              <a:rPr lang="it-IT" sz="1600" dirty="0" smtClean="0"/>
              <a:t> </a:t>
            </a:r>
            <a:r>
              <a:rPr lang="it-IT" sz="1600" dirty="0" err="1" smtClean="0"/>
              <a:t>dismissing</a:t>
            </a:r>
            <a:r>
              <a:rPr lang="it-IT" sz="1600" dirty="0" smtClean="0"/>
              <a:t> a </a:t>
            </a:r>
            <a:r>
              <a:rPr lang="it-IT" sz="1600" dirty="0" err="1" smtClean="0"/>
              <a:t>rational</a:t>
            </a:r>
            <a:r>
              <a:rPr lang="it-IT" sz="1600" dirty="0" smtClean="0"/>
              <a:t> </a:t>
            </a:r>
            <a:r>
              <a:rPr lang="it-IT" sz="1600" dirty="0" err="1" smtClean="0"/>
              <a:t>argument</a:t>
            </a:r>
            <a:r>
              <a:rPr lang="it-IT" sz="1600" dirty="0" smtClean="0"/>
              <a:t>, to </a:t>
            </a:r>
            <a:r>
              <a:rPr lang="it-IT" sz="1600" dirty="0" err="1" smtClean="0"/>
              <a:t>think</a:t>
            </a:r>
            <a:r>
              <a:rPr lang="it-IT" sz="1600" dirty="0" smtClean="0"/>
              <a:t> </a:t>
            </a:r>
            <a:r>
              <a:rPr lang="it-IT" sz="1600" dirty="0" err="1" smtClean="0"/>
              <a:t>something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‘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appears</a:t>
            </a:r>
            <a:r>
              <a:rPr lang="it-IT" sz="1600" dirty="0" smtClean="0"/>
              <a:t> to </a:t>
            </a:r>
            <a:r>
              <a:rPr lang="it-IT" sz="1600" dirty="0" err="1" smtClean="0"/>
              <a:t>people</a:t>
            </a:r>
            <a:r>
              <a:rPr lang="it-IT" sz="1600" dirty="0" smtClean="0"/>
              <a:t>’. </a:t>
            </a:r>
            <a:r>
              <a:rPr lang="it-IT" sz="1600" dirty="0" err="1" smtClean="0"/>
              <a:t>What</a:t>
            </a:r>
            <a:r>
              <a:rPr lang="it-IT" sz="1600" dirty="0" smtClean="0"/>
              <a:t>, </a:t>
            </a:r>
            <a:r>
              <a:rPr lang="it-IT" sz="1600" dirty="0" err="1" smtClean="0"/>
              <a:t>then</a:t>
            </a:r>
            <a:r>
              <a:rPr lang="it-IT" sz="1600" dirty="0" smtClean="0"/>
              <a:t>, </a:t>
            </a:r>
            <a:r>
              <a:rPr lang="it-IT" sz="1600" dirty="0" err="1" smtClean="0"/>
              <a:t>does</a:t>
            </a:r>
            <a:r>
              <a:rPr lang="it-IT" sz="1600" dirty="0" smtClean="0"/>
              <a:t> </a:t>
            </a:r>
            <a:r>
              <a:rPr lang="it-IT" sz="1600" dirty="0" err="1" smtClean="0"/>
              <a:t>Heraphilus</a:t>
            </a:r>
            <a:r>
              <a:rPr lang="it-IT" sz="1600" dirty="0" smtClean="0"/>
              <a:t> </a:t>
            </a:r>
            <a:r>
              <a:rPr lang="it-IT" sz="1600" dirty="0" err="1" smtClean="0"/>
              <a:t>say</a:t>
            </a:r>
            <a:r>
              <a:rPr lang="it-IT" sz="1600" dirty="0" smtClean="0"/>
              <a:t>? ‘ </a:t>
            </a:r>
            <a:r>
              <a:rPr lang="it-IT" sz="1600" dirty="0" err="1" smtClean="0"/>
              <a:t>Whether</a:t>
            </a:r>
            <a:r>
              <a:rPr lang="it-IT" sz="1600" dirty="0" smtClean="0"/>
              <a:t> </a:t>
            </a:r>
            <a:r>
              <a:rPr lang="it-IT" sz="1600" dirty="0" smtClean="0"/>
              <a:t>or </a:t>
            </a:r>
            <a:r>
              <a:rPr lang="it-IT" sz="1600" dirty="0" err="1" smtClean="0"/>
              <a:t>not</a:t>
            </a:r>
            <a:r>
              <a:rPr lang="it-IT" sz="1600" dirty="0" smtClean="0"/>
              <a:t> cause </a:t>
            </a:r>
            <a:r>
              <a:rPr lang="it-IT" sz="1600" dirty="0" err="1" smtClean="0"/>
              <a:t>exists</a:t>
            </a:r>
            <a:r>
              <a:rPr lang="it-IT" sz="1600" dirty="0" smtClean="0"/>
              <a:t>, </a:t>
            </a:r>
            <a:r>
              <a:rPr lang="it-IT" sz="1600" dirty="0" err="1" smtClean="0"/>
              <a:t>is</a:t>
            </a:r>
            <a:r>
              <a:rPr lang="it-IT" sz="1600" dirty="0" smtClean="0"/>
              <a:t> by nature </a:t>
            </a:r>
            <a:r>
              <a:rPr lang="it-IT" sz="1600" dirty="0" err="1" smtClean="0"/>
              <a:t>undiscoverable</a:t>
            </a:r>
            <a:r>
              <a:rPr lang="it-IT" sz="1600" dirty="0" smtClean="0"/>
              <a:t>, </a:t>
            </a:r>
            <a:r>
              <a:rPr lang="it-IT" sz="1600" dirty="0" err="1" smtClean="0"/>
              <a:t>but</a:t>
            </a:r>
            <a:r>
              <a:rPr lang="it-IT" sz="1600" dirty="0" smtClean="0"/>
              <a:t>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through</a:t>
            </a:r>
            <a:r>
              <a:rPr lang="it-IT" sz="1600" dirty="0" smtClean="0"/>
              <a:t> a </a:t>
            </a:r>
            <a:r>
              <a:rPr lang="it-IT" sz="1600" dirty="0" err="1" smtClean="0"/>
              <a:t>supposition</a:t>
            </a:r>
            <a:r>
              <a:rPr lang="it-IT" sz="1600" dirty="0" smtClean="0"/>
              <a:t> </a:t>
            </a:r>
            <a:r>
              <a:rPr lang="it-IT" sz="1600" dirty="0" err="1" smtClean="0"/>
              <a:t>that</a:t>
            </a:r>
            <a:r>
              <a:rPr lang="it-IT" sz="1600" dirty="0" smtClean="0"/>
              <a:t> I </a:t>
            </a:r>
            <a:r>
              <a:rPr lang="it-IT" sz="1600" dirty="0" err="1" smtClean="0"/>
              <a:t>think</a:t>
            </a:r>
            <a:r>
              <a:rPr lang="it-IT" sz="1600" dirty="0" smtClean="0"/>
              <a:t> </a:t>
            </a:r>
            <a:r>
              <a:rPr lang="it-IT" sz="1600" dirty="0" smtClean="0"/>
              <a:t>I </a:t>
            </a:r>
            <a:r>
              <a:rPr lang="it-IT" sz="1600" dirty="0" err="1" smtClean="0"/>
              <a:t>am</a:t>
            </a:r>
            <a:r>
              <a:rPr lang="it-IT" sz="1600" dirty="0" smtClean="0"/>
              <a:t> </a:t>
            </a:r>
            <a:r>
              <a:rPr lang="it-IT" sz="1600" dirty="0" err="1" smtClean="0"/>
              <a:t>being</a:t>
            </a:r>
            <a:r>
              <a:rPr lang="it-IT" sz="1600" dirty="0" smtClean="0"/>
              <a:t> </a:t>
            </a:r>
            <a:r>
              <a:rPr lang="it-IT" sz="1600" dirty="0" err="1" smtClean="0"/>
              <a:t>chilled</a:t>
            </a:r>
            <a:r>
              <a:rPr lang="it-IT" sz="1600" dirty="0" smtClean="0"/>
              <a:t>, </a:t>
            </a:r>
            <a:r>
              <a:rPr lang="it-IT" sz="1600" dirty="0" err="1" smtClean="0"/>
              <a:t>being</a:t>
            </a:r>
            <a:r>
              <a:rPr lang="it-IT" sz="1600" dirty="0" smtClean="0"/>
              <a:t> </a:t>
            </a:r>
            <a:r>
              <a:rPr lang="it-IT" sz="1600" dirty="0" err="1" smtClean="0"/>
              <a:t>heated</a:t>
            </a:r>
            <a:r>
              <a:rPr lang="it-IT" sz="1600" dirty="0" smtClean="0"/>
              <a:t>, and </a:t>
            </a:r>
            <a:r>
              <a:rPr lang="it-IT" sz="1600" dirty="0" err="1" smtClean="0"/>
              <a:t>being</a:t>
            </a:r>
            <a:r>
              <a:rPr lang="it-IT" sz="1600" dirty="0" smtClean="0"/>
              <a:t> </a:t>
            </a:r>
            <a:r>
              <a:rPr lang="it-IT" sz="1600" dirty="0" err="1" smtClean="0"/>
              <a:t>repleted</a:t>
            </a:r>
            <a:r>
              <a:rPr lang="it-IT" sz="1600" dirty="0" smtClean="0"/>
              <a:t> with </a:t>
            </a:r>
            <a:r>
              <a:rPr lang="it-IT" sz="1600" dirty="0" err="1" smtClean="0"/>
              <a:t>food</a:t>
            </a:r>
            <a:r>
              <a:rPr lang="it-IT" sz="1600" dirty="0" smtClean="0"/>
              <a:t> and drink.’</a:t>
            </a:r>
            <a:endParaRPr lang="it-IT" sz="1600" dirty="0"/>
          </a:p>
          <a:p>
            <a:pPr algn="l"/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95583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74537"/>
            <a:ext cx="7772400" cy="458113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Erofilo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4066" y="1611732"/>
            <a:ext cx="7644134" cy="4027068"/>
          </a:xfrm>
        </p:spPr>
        <p:txBody>
          <a:bodyPr>
            <a:normAutofit/>
          </a:bodyPr>
          <a:lstStyle/>
          <a:p>
            <a:pPr algn="l"/>
            <a:r>
              <a:rPr lang="it-IT" sz="1600" b="1" dirty="0" smtClean="0"/>
              <a:t>T15 </a:t>
            </a:r>
            <a:r>
              <a:rPr lang="it-IT" sz="1600" b="1" dirty="0"/>
              <a:t>von </a:t>
            </a:r>
            <a:r>
              <a:rPr lang="it-IT" sz="1600" b="1" dirty="0" err="1"/>
              <a:t>Staden</a:t>
            </a:r>
            <a:r>
              <a:rPr lang="it-IT" sz="1600" b="1" dirty="0"/>
              <a:t> </a:t>
            </a:r>
            <a:r>
              <a:rPr lang="it-IT" sz="1600" dirty="0"/>
              <a:t>(</a:t>
            </a:r>
            <a:r>
              <a:rPr lang="it-IT" sz="1600" dirty="0" smtClean="0"/>
              <a:t>= </a:t>
            </a:r>
            <a:r>
              <a:rPr lang="it-IT" sz="1600" dirty="0" err="1" smtClean="0"/>
              <a:t>Sext</a:t>
            </a:r>
            <a:r>
              <a:rPr lang="it-IT" sz="1600" dirty="0" smtClean="0"/>
              <a:t>. </a:t>
            </a:r>
            <a:r>
              <a:rPr lang="it-IT" sz="1600" dirty="0" err="1" smtClean="0"/>
              <a:t>Emp</a:t>
            </a:r>
            <a:r>
              <a:rPr lang="it-IT" sz="1600" dirty="0" smtClean="0"/>
              <a:t>. </a:t>
            </a:r>
            <a:r>
              <a:rPr lang="it-IT" sz="1600" i="1" dirty="0" err="1" smtClean="0"/>
              <a:t>Pyrr</a:t>
            </a:r>
            <a:r>
              <a:rPr lang="it-IT" sz="1600" i="1" dirty="0" smtClean="0"/>
              <a:t>.</a:t>
            </a:r>
            <a:r>
              <a:rPr lang="it-IT" sz="1600" dirty="0" smtClean="0"/>
              <a:t> 2,245)</a:t>
            </a:r>
          </a:p>
          <a:p>
            <a:pPr algn="l"/>
            <a:r>
              <a:rPr lang="el-GR" sz="1600" dirty="0"/>
              <a:t>φέρεται δὲ καὶ Ἡροφίλου τοῦ ἰατροῦ </a:t>
            </a:r>
            <a:r>
              <a:rPr lang="el-GR" sz="1600" dirty="0" smtClean="0"/>
              <a:t>χαρίεν</a:t>
            </a:r>
            <a:r>
              <a:rPr lang="it-IT" sz="1600" dirty="0" smtClean="0"/>
              <a:t> </a:t>
            </a:r>
            <a:r>
              <a:rPr lang="el-GR" sz="1600" dirty="0" smtClean="0"/>
              <a:t>&lt;</a:t>
            </a:r>
            <a:r>
              <a:rPr lang="el-GR" sz="1600" dirty="0"/>
              <a:t>τι&gt; ἀπομνημόνευμα· συνεχρόνισε γὰρ οὗτος Διοδώρῳ, </a:t>
            </a:r>
            <a:r>
              <a:rPr lang="el-GR" sz="1600" dirty="0" smtClean="0"/>
              <a:t>ὃς</a:t>
            </a:r>
            <a:r>
              <a:rPr lang="it-IT" sz="1600" dirty="0" smtClean="0"/>
              <a:t> </a:t>
            </a:r>
            <a:r>
              <a:rPr lang="el-GR" sz="1600" dirty="0" smtClean="0"/>
              <a:t>ἐναπειροκαλῶν </a:t>
            </a:r>
            <a:r>
              <a:rPr lang="el-GR" sz="1600" dirty="0"/>
              <a:t>τῇ διαλεκτικῇ λόγους διεξῄει σοφιστικοὺς</a:t>
            </a:r>
          </a:p>
          <a:p>
            <a:pPr algn="l"/>
            <a:r>
              <a:rPr lang="el-GR" sz="1600" dirty="0"/>
              <a:t>κατά τε ἄλλων πολλῶν καὶ τῆς κινήσεως. ὡς οὖν </a:t>
            </a:r>
            <a:r>
              <a:rPr lang="el-GR" sz="1600" dirty="0" smtClean="0"/>
              <a:t>ἐκβαλών </a:t>
            </a:r>
            <a:r>
              <a:rPr lang="el-GR" sz="1600" dirty="0"/>
              <a:t>ποτε ὦμον ὁ Διόδωρος ἧκε θεραπευθησόμενος ὡς </a:t>
            </a:r>
            <a:r>
              <a:rPr lang="el-GR" sz="1600" dirty="0" smtClean="0"/>
              <a:t>τὸν</a:t>
            </a:r>
            <a:r>
              <a:rPr lang="it-IT" sz="1600" dirty="0" smtClean="0"/>
              <a:t> </a:t>
            </a:r>
            <a:r>
              <a:rPr lang="el-GR" sz="1600" dirty="0" smtClean="0"/>
              <a:t>Ἡρόφιλον</a:t>
            </a:r>
            <a:r>
              <a:rPr lang="el-GR" sz="1600" dirty="0"/>
              <a:t>, ἐχαριεντίσατο ἐκεῖνος πρὸς αὐτὸν λέγων ‘</a:t>
            </a:r>
            <a:r>
              <a:rPr lang="el-GR" sz="1600" dirty="0" smtClean="0"/>
              <a:t>ἤτοι</a:t>
            </a:r>
            <a:r>
              <a:rPr lang="it-IT" sz="1600" dirty="0" smtClean="0"/>
              <a:t> </a:t>
            </a:r>
            <a:r>
              <a:rPr lang="el-GR" sz="1600" dirty="0" smtClean="0"/>
              <a:t>ἐν </a:t>
            </a:r>
            <a:r>
              <a:rPr lang="el-GR" sz="1600" dirty="0"/>
              <a:t>ᾧ ἦν τόπῳ ὁ ὦμος ὢν ἐκπέπτωκεν, ἢ ἐν ᾧ οὐκ </a:t>
            </a:r>
            <a:r>
              <a:rPr lang="el-GR" sz="1600" dirty="0" smtClean="0"/>
              <a:t>ἦν·οὔτε </a:t>
            </a:r>
            <a:r>
              <a:rPr lang="el-GR" sz="1600" dirty="0"/>
              <a:t>δὲ ἐν ᾧ ἦν οὔτε ἐν ᾧ οὐκ ἦν· οὐκ ἄρα ἐκπέπτωκεν’</a:t>
            </a:r>
            <a:r>
              <a:rPr lang="el-GR" sz="1600" dirty="0" smtClean="0"/>
              <a:t>,</a:t>
            </a:r>
            <a:r>
              <a:rPr lang="it-IT" sz="1600" dirty="0" smtClean="0"/>
              <a:t> </a:t>
            </a:r>
            <a:r>
              <a:rPr lang="el-GR" sz="1600" dirty="0" smtClean="0"/>
              <a:t>ὡς </a:t>
            </a:r>
            <a:r>
              <a:rPr lang="el-GR" sz="1600" dirty="0"/>
              <a:t>τὸν σοφιστὴν λιπαρεῖν ἐᾶν μὲν τοὺς τοιούτους λόγους</a:t>
            </a:r>
            <a:r>
              <a:rPr lang="el-GR" sz="1600" dirty="0" smtClean="0"/>
              <a:t>,</a:t>
            </a:r>
            <a:r>
              <a:rPr lang="it-IT" sz="1600" dirty="0" smtClean="0"/>
              <a:t> </a:t>
            </a:r>
            <a:r>
              <a:rPr lang="el-GR" sz="1600" dirty="0" smtClean="0"/>
              <a:t>τὴν </a:t>
            </a:r>
            <a:r>
              <a:rPr lang="el-GR" sz="1600" dirty="0"/>
              <a:t>δὲ ἐξ ἰατρικῆς ἁρμόζουσαν αὐτῷ προσάγειν </a:t>
            </a:r>
            <a:r>
              <a:rPr lang="el-GR" sz="1600" dirty="0" smtClean="0"/>
              <a:t>θεραπείαν.</a:t>
            </a:r>
            <a:endParaRPr lang="it-IT" sz="1600" dirty="0" smtClean="0"/>
          </a:p>
          <a:p>
            <a:pPr algn="l"/>
            <a:r>
              <a:rPr lang="it-IT" sz="1600" dirty="0" smtClean="0"/>
              <a:t>Un aneddoto spiritoso si narra sul medico </a:t>
            </a:r>
            <a:r>
              <a:rPr lang="it-IT" sz="1600" dirty="0" err="1" smtClean="0"/>
              <a:t>Erofilo</a:t>
            </a:r>
            <a:r>
              <a:rPr lang="it-IT" sz="1600" dirty="0" smtClean="0"/>
              <a:t>. Egli era contemporaneo di Diodoro, che volgarizzò la </a:t>
            </a:r>
            <a:r>
              <a:rPr lang="it-IT" sz="1600" dirty="0" smtClean="0"/>
              <a:t>dialettica ed </a:t>
            </a:r>
            <a:r>
              <a:rPr lang="it-IT" sz="1600" dirty="0"/>
              <a:t>era solito usare argomenti sofistici su </a:t>
            </a:r>
            <a:r>
              <a:rPr lang="it-IT" sz="1600" dirty="0" smtClean="0"/>
              <a:t>molti temi. Ora, una volta Diodoro si lussò la spalla e andò da </a:t>
            </a:r>
            <a:r>
              <a:rPr lang="it-IT" sz="1600" dirty="0" err="1" smtClean="0"/>
              <a:t>Erofilo</a:t>
            </a:r>
            <a:r>
              <a:rPr lang="it-IT" sz="1600" dirty="0" smtClean="0"/>
              <a:t> per farsi curare. </a:t>
            </a:r>
            <a:r>
              <a:rPr lang="it-IT" sz="1600" dirty="0" err="1" smtClean="0"/>
              <a:t>Erofilo</a:t>
            </a:r>
            <a:r>
              <a:rPr lang="it-IT" sz="1600" dirty="0" smtClean="0"/>
              <a:t> gli disse scherzosamente: «La tua spalla era dislocata o  in un luogo in cui era o in </a:t>
            </a:r>
            <a:r>
              <a:rPr lang="it-IT" sz="1600" dirty="0" smtClean="0"/>
              <a:t>un </a:t>
            </a:r>
            <a:r>
              <a:rPr lang="it-IT" sz="1600" dirty="0" smtClean="0"/>
              <a:t>luogo in cui non era. </a:t>
            </a:r>
            <a:r>
              <a:rPr lang="it-IT" sz="1600" dirty="0" smtClean="0"/>
              <a:t>Ma </a:t>
            </a:r>
            <a:r>
              <a:rPr lang="it-IT" sz="1600" dirty="0" smtClean="0"/>
              <a:t>non è non è ne nell’uno nell’altro, perciò non è dislocata». Così il sofista gli disse di lasciar perdere questi argomenti e di applicargli un trattamento medico  adeguato.</a:t>
            </a:r>
          </a:p>
          <a:p>
            <a:pPr algn="l"/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82193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74537"/>
            <a:ext cx="7772400" cy="458113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Erasistrato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4066" y="1611732"/>
            <a:ext cx="7644134" cy="4027068"/>
          </a:xfrm>
        </p:spPr>
        <p:txBody>
          <a:bodyPr>
            <a:normAutofit/>
          </a:bodyPr>
          <a:lstStyle/>
          <a:p>
            <a:pPr algn="l"/>
            <a:r>
              <a:rPr lang="it-IT" sz="1800" b="1" dirty="0" err="1" smtClean="0"/>
              <a:t>fr</a:t>
            </a:r>
            <a:r>
              <a:rPr lang="it-IT" sz="1800" b="1" dirty="0" smtClean="0"/>
              <a:t>. 1a Garofalo</a:t>
            </a:r>
            <a:r>
              <a:rPr lang="it-IT" sz="1800" dirty="0" smtClean="0"/>
              <a:t> (</a:t>
            </a:r>
            <a:r>
              <a:rPr lang="it-IT" sz="1800" dirty="0" err="1" smtClean="0"/>
              <a:t>Suidas</a:t>
            </a:r>
            <a:r>
              <a:rPr lang="it-IT" sz="1800" dirty="0" smtClean="0"/>
              <a:t> </a:t>
            </a:r>
            <a:r>
              <a:rPr lang="it-IT" sz="1800" dirty="0"/>
              <a:t>II 402 </a:t>
            </a:r>
            <a:r>
              <a:rPr lang="it-IT" sz="1800" dirty="0" smtClean="0"/>
              <a:t>Adler)</a:t>
            </a:r>
            <a:endParaRPr lang="it-IT" sz="1800" dirty="0"/>
          </a:p>
          <a:p>
            <a:pPr algn="l"/>
            <a:r>
              <a:rPr lang="it-IT" sz="1800" b="1" dirty="0" err="1"/>
              <a:t>Ἐρ</a:t>
            </a:r>
            <a:r>
              <a:rPr lang="it-IT" sz="1800" b="1" dirty="0"/>
              <a:t>α</a:t>
            </a:r>
            <a:r>
              <a:rPr lang="it-IT" sz="1800" b="1" dirty="0" err="1"/>
              <a:t>σίστρ</a:t>
            </a:r>
            <a:r>
              <a:rPr lang="it-IT" sz="1800" b="1" dirty="0"/>
              <a:t>α</a:t>
            </a:r>
            <a:r>
              <a:rPr lang="it-IT" sz="1800" b="1" dirty="0" err="1"/>
              <a:t>τος</a:t>
            </a:r>
            <a:r>
              <a:rPr lang="it-IT" sz="1800" b="1" dirty="0"/>
              <a:t>.</a:t>
            </a:r>
            <a:r>
              <a:rPr lang="it-IT" sz="1800" dirty="0"/>
              <a:t> </a:t>
            </a:r>
            <a:r>
              <a:rPr lang="it-IT" sz="1800" dirty="0" err="1"/>
              <a:t>Ἰουλιήτης</a:t>
            </a:r>
            <a:r>
              <a:rPr lang="it-IT" sz="1800" dirty="0"/>
              <a:t>, </a:t>
            </a:r>
            <a:r>
              <a:rPr lang="it-IT" sz="1800" dirty="0" err="1"/>
              <a:t>ἀ</a:t>
            </a:r>
            <a:r>
              <a:rPr lang="it-IT" sz="1800" dirty="0"/>
              <a:t>π</a:t>
            </a:r>
            <a:r>
              <a:rPr lang="it-IT" sz="1800" dirty="0" err="1"/>
              <a:t>ὸ</a:t>
            </a:r>
            <a:r>
              <a:rPr lang="it-IT" sz="1800" dirty="0"/>
              <a:t> </a:t>
            </a:r>
            <a:r>
              <a:rPr lang="it-IT" sz="1800" dirty="0" err="1"/>
              <a:t>Ἰουλιάδος</a:t>
            </a:r>
            <a:r>
              <a:rPr lang="it-IT" sz="1800" dirty="0"/>
              <a:t> π</a:t>
            </a:r>
            <a:r>
              <a:rPr lang="it-IT" sz="1800" dirty="0" err="1"/>
              <a:t>όλεως</a:t>
            </a:r>
            <a:r>
              <a:rPr lang="it-IT" sz="1800" dirty="0"/>
              <a:t> </a:t>
            </a:r>
            <a:r>
              <a:rPr lang="it-IT" sz="1800" dirty="0" err="1"/>
              <a:t>Κέω</a:t>
            </a:r>
            <a:r>
              <a:rPr lang="it-IT" sz="1800" dirty="0"/>
              <a:t> </a:t>
            </a:r>
            <a:r>
              <a:rPr lang="it-IT" sz="1800" dirty="0" err="1"/>
              <a:t>τῆς</a:t>
            </a:r>
            <a:r>
              <a:rPr lang="it-IT" sz="1800" dirty="0"/>
              <a:t> </a:t>
            </a:r>
            <a:r>
              <a:rPr lang="it-IT" sz="1800" dirty="0" err="1"/>
              <a:t>νήσου</a:t>
            </a:r>
            <a:r>
              <a:rPr lang="it-IT" sz="1800" dirty="0"/>
              <a:t> </a:t>
            </a:r>
            <a:r>
              <a:rPr lang="it-IT" sz="1800" dirty="0" err="1" smtClean="0"/>
              <a:t>χρημ</a:t>
            </a:r>
            <a:r>
              <a:rPr lang="it-IT" sz="1800" dirty="0" smtClean="0"/>
              <a:t>α</a:t>
            </a:r>
            <a:r>
              <a:rPr lang="it-IT" sz="1800" dirty="0" err="1" smtClean="0"/>
              <a:t>τίζει</a:t>
            </a:r>
            <a:r>
              <a:rPr lang="it-IT" sz="1800" dirty="0" smtClean="0"/>
              <a:t> (prende nome)  </a:t>
            </a:r>
            <a:r>
              <a:rPr lang="it-IT" sz="1800" dirty="0" err="1" smtClean="0"/>
              <a:t>οὖν</a:t>
            </a:r>
            <a:r>
              <a:rPr lang="it-IT" sz="1800" dirty="0" smtClean="0"/>
              <a:t> </a:t>
            </a:r>
            <a:r>
              <a:rPr lang="it-IT" sz="1800" dirty="0" err="1" smtClean="0"/>
              <a:t>Κήιος</a:t>
            </a:r>
            <a:r>
              <a:rPr lang="it-IT" sz="1800" dirty="0"/>
              <a:t>, </a:t>
            </a:r>
            <a:r>
              <a:rPr lang="it-IT" sz="1800" dirty="0" err="1"/>
              <a:t>υἱὸς</a:t>
            </a:r>
            <a:r>
              <a:rPr lang="it-IT" sz="1800" dirty="0"/>
              <a:t> </a:t>
            </a:r>
            <a:r>
              <a:rPr lang="it-IT" sz="1800" dirty="0" err="1"/>
              <a:t>Kρητοξένης</a:t>
            </a:r>
            <a:r>
              <a:rPr lang="it-IT" sz="1800" dirty="0"/>
              <a:t> </a:t>
            </a:r>
            <a:r>
              <a:rPr lang="it-IT" sz="1800" dirty="0" err="1"/>
              <a:t>τῆς</a:t>
            </a:r>
            <a:r>
              <a:rPr lang="it-IT" sz="1800" dirty="0"/>
              <a:t> </a:t>
            </a:r>
            <a:r>
              <a:rPr lang="it-IT" sz="1800" dirty="0" err="1"/>
              <a:t>Μηδίου</a:t>
            </a:r>
            <a:r>
              <a:rPr lang="it-IT" sz="1800" dirty="0"/>
              <a:t> </a:t>
            </a:r>
            <a:r>
              <a:rPr lang="it-IT" sz="1800" dirty="0" err="1"/>
              <a:t>τοῦ</a:t>
            </a:r>
            <a:r>
              <a:rPr lang="it-IT" sz="1800" dirty="0"/>
              <a:t> </a:t>
            </a:r>
            <a:r>
              <a:rPr lang="it-IT" sz="1800" dirty="0" err="1"/>
              <a:t>ἰ</a:t>
            </a:r>
            <a:r>
              <a:rPr lang="it-IT" sz="1800" dirty="0"/>
              <a:t>α</a:t>
            </a:r>
            <a:r>
              <a:rPr lang="it-IT" sz="1800" dirty="0" err="1"/>
              <a:t>τροῦ</a:t>
            </a:r>
            <a:r>
              <a:rPr lang="it-IT" sz="1800" dirty="0"/>
              <a:t> </a:t>
            </a:r>
            <a:r>
              <a:rPr lang="it-IT" sz="1800" dirty="0" err="1"/>
              <a:t>ἀδελφῆς</a:t>
            </a:r>
            <a:r>
              <a:rPr lang="it-IT" sz="1800" dirty="0"/>
              <a:t>, </a:t>
            </a:r>
            <a:r>
              <a:rPr lang="it-IT" sz="1800" dirty="0" err="1"/>
              <a:t>κ</a:t>
            </a:r>
            <a:r>
              <a:rPr lang="it-IT" sz="1800" dirty="0"/>
              <a:t>α</a:t>
            </a:r>
            <a:r>
              <a:rPr lang="it-IT" sz="1800" dirty="0" err="1"/>
              <a:t>ὶ</a:t>
            </a:r>
            <a:r>
              <a:rPr lang="it-IT" sz="1800" dirty="0"/>
              <a:t> </a:t>
            </a:r>
            <a:r>
              <a:rPr lang="it-IT" sz="1800" dirty="0" err="1"/>
              <a:t>Κλεομ</a:t>
            </a:r>
            <a:r>
              <a:rPr lang="it-IT" sz="1800" dirty="0"/>
              <a:t>β</a:t>
            </a:r>
            <a:r>
              <a:rPr lang="it-IT" sz="1800" dirty="0" err="1"/>
              <a:t>ρότου</a:t>
            </a:r>
            <a:r>
              <a:rPr lang="it-IT" sz="1800" dirty="0"/>
              <a:t>. </a:t>
            </a:r>
            <a:r>
              <a:rPr lang="it-IT" sz="1800" dirty="0" err="1" smtClean="0"/>
              <a:t>Οὗτος</a:t>
            </a:r>
            <a:r>
              <a:rPr lang="it-IT" sz="1800" dirty="0" smtClean="0"/>
              <a:t> </a:t>
            </a:r>
            <a:r>
              <a:rPr lang="it-IT" sz="1800" dirty="0" err="1" smtClean="0"/>
              <a:t>Ἀντίοχον</a:t>
            </a:r>
            <a:r>
              <a:rPr lang="it-IT" sz="1800" dirty="0" smtClean="0"/>
              <a:t> </a:t>
            </a:r>
            <a:r>
              <a:rPr lang="it-IT" sz="1800" dirty="0" err="1"/>
              <a:t>τὸν</a:t>
            </a:r>
            <a:r>
              <a:rPr lang="it-IT" sz="1800" dirty="0"/>
              <a:t> βα</a:t>
            </a:r>
            <a:r>
              <a:rPr lang="it-IT" sz="1800" dirty="0" err="1"/>
              <a:t>σιλέ</a:t>
            </a:r>
            <a:r>
              <a:rPr lang="it-IT" sz="1800" dirty="0"/>
              <a:t>α </a:t>
            </a:r>
            <a:r>
              <a:rPr lang="it-IT" sz="1800" dirty="0" err="1"/>
              <a:t>νοσοῦντ</a:t>
            </a:r>
            <a:r>
              <a:rPr lang="it-IT" sz="1800" dirty="0"/>
              <a:t>α </a:t>
            </a:r>
            <a:r>
              <a:rPr lang="it-IT" sz="1800" dirty="0" err="1"/>
              <a:t>ὑ</a:t>
            </a:r>
            <a:r>
              <a:rPr lang="it-IT" sz="1800" dirty="0"/>
              <a:t>π</a:t>
            </a:r>
            <a:r>
              <a:rPr lang="it-IT" sz="1800" dirty="0" err="1"/>
              <a:t>ὸ</a:t>
            </a:r>
            <a:r>
              <a:rPr lang="it-IT" sz="1800" dirty="0"/>
              <a:t> </a:t>
            </a:r>
            <a:r>
              <a:rPr lang="it-IT" sz="1800" dirty="0" err="1"/>
              <a:t>τοῦ</a:t>
            </a:r>
            <a:r>
              <a:rPr lang="it-IT" sz="1800" dirty="0"/>
              <a:t> </a:t>
            </a:r>
            <a:r>
              <a:rPr lang="it-IT" sz="1800" dirty="0" err="1"/>
              <a:t>τῆς</a:t>
            </a:r>
            <a:r>
              <a:rPr lang="it-IT" sz="1800" dirty="0"/>
              <a:t> </a:t>
            </a:r>
            <a:r>
              <a:rPr lang="it-IT" sz="1800" dirty="0" err="1"/>
              <a:t>μητρυιᾶς</a:t>
            </a:r>
            <a:r>
              <a:rPr lang="it-IT" sz="1800" dirty="0"/>
              <a:t> </a:t>
            </a:r>
            <a:r>
              <a:rPr lang="it-IT" sz="1800" dirty="0" err="1"/>
              <a:t>Στρ</a:t>
            </a:r>
            <a:r>
              <a:rPr lang="it-IT" sz="1800" dirty="0"/>
              <a:t>α</a:t>
            </a:r>
            <a:r>
              <a:rPr lang="it-IT" sz="1800" dirty="0" err="1"/>
              <a:t>τονίκης</a:t>
            </a:r>
            <a:r>
              <a:rPr lang="it-IT" sz="1800" dirty="0"/>
              <a:t> π</a:t>
            </a:r>
            <a:r>
              <a:rPr lang="it-IT" sz="1800" dirty="0" err="1"/>
              <a:t>όθου</a:t>
            </a:r>
            <a:r>
              <a:rPr lang="it-IT" sz="1800" dirty="0"/>
              <a:t> </a:t>
            </a:r>
            <a:r>
              <a:rPr lang="it-IT" sz="1800" dirty="0" err="1"/>
              <a:t>ἰάσ</a:t>
            </a:r>
            <a:r>
              <a:rPr lang="it-IT" sz="1800" dirty="0"/>
              <a:t>α</a:t>
            </a:r>
            <a:r>
              <a:rPr lang="it-IT" sz="1800" dirty="0" err="1"/>
              <a:t>το</a:t>
            </a:r>
            <a:r>
              <a:rPr lang="it-IT" sz="1800" dirty="0"/>
              <a:t>, </a:t>
            </a:r>
            <a:r>
              <a:rPr lang="it-IT" sz="1800" dirty="0" err="1" smtClean="0"/>
              <a:t>εὑρὼν</a:t>
            </a:r>
            <a:r>
              <a:rPr lang="it-IT" sz="1800" dirty="0" smtClean="0"/>
              <a:t> </a:t>
            </a:r>
            <a:r>
              <a:rPr lang="it-IT" sz="1800" dirty="0" err="1" smtClean="0"/>
              <a:t>τὸ</a:t>
            </a:r>
            <a:r>
              <a:rPr lang="it-IT" sz="1800" dirty="0" smtClean="0"/>
              <a:t> </a:t>
            </a:r>
            <a:r>
              <a:rPr lang="it-IT" sz="1800" dirty="0"/>
              <a:t>π</a:t>
            </a:r>
            <a:r>
              <a:rPr lang="it-IT" sz="1800" dirty="0" err="1"/>
              <a:t>άθος</a:t>
            </a:r>
            <a:r>
              <a:rPr lang="it-IT" sz="1800" dirty="0"/>
              <a:t> </a:t>
            </a:r>
            <a:r>
              <a:rPr lang="it-IT" sz="1800" dirty="0" err="1"/>
              <a:t>ἐκ</a:t>
            </a:r>
            <a:r>
              <a:rPr lang="it-IT" sz="1800" dirty="0"/>
              <a:t> </a:t>
            </a:r>
            <a:r>
              <a:rPr lang="it-IT" sz="1800" dirty="0" err="1"/>
              <a:t>τοῦ</a:t>
            </a:r>
            <a:r>
              <a:rPr lang="it-IT" sz="1800" dirty="0"/>
              <a:t> </a:t>
            </a:r>
            <a:r>
              <a:rPr lang="it-IT" sz="1800" dirty="0" err="1"/>
              <a:t>σχεῖν</a:t>
            </a:r>
            <a:r>
              <a:rPr lang="it-IT" sz="1800" dirty="0"/>
              <a:t> </a:t>
            </a:r>
            <a:r>
              <a:rPr lang="it-IT" sz="1800" dirty="0" err="1"/>
              <a:t>τὴν</a:t>
            </a:r>
            <a:r>
              <a:rPr lang="it-IT" sz="1800" dirty="0"/>
              <a:t> </a:t>
            </a:r>
            <a:r>
              <a:rPr lang="it-IT" sz="1800" dirty="0" err="1"/>
              <a:t>χεῖρ</a:t>
            </a:r>
            <a:r>
              <a:rPr lang="it-IT" sz="1800" dirty="0"/>
              <a:t>α </a:t>
            </a:r>
            <a:r>
              <a:rPr lang="it-IT" sz="1800" dirty="0" err="1"/>
              <a:t>ἐ</a:t>
            </a:r>
            <a:r>
              <a:rPr lang="it-IT" sz="1800" dirty="0"/>
              <a:t>π</a:t>
            </a:r>
            <a:r>
              <a:rPr lang="it-IT" sz="1800" dirty="0" err="1"/>
              <a:t>ὶ</a:t>
            </a:r>
            <a:r>
              <a:rPr lang="it-IT" sz="1800" dirty="0"/>
              <a:t> </a:t>
            </a:r>
            <a:r>
              <a:rPr lang="it-IT" sz="1800" dirty="0" err="1"/>
              <a:t>τὴν</a:t>
            </a:r>
            <a:r>
              <a:rPr lang="it-IT" sz="1800" dirty="0"/>
              <a:t> </a:t>
            </a:r>
            <a:r>
              <a:rPr lang="it-IT" sz="1800" dirty="0" err="1"/>
              <a:t>κ</a:t>
            </a:r>
            <a:r>
              <a:rPr lang="it-IT" sz="1800" dirty="0"/>
              <a:t>α</a:t>
            </a:r>
            <a:r>
              <a:rPr lang="it-IT" sz="1800" dirty="0" err="1"/>
              <a:t>ρδί</a:t>
            </a:r>
            <a:r>
              <a:rPr lang="it-IT" sz="1800" dirty="0"/>
              <a:t>α</a:t>
            </a:r>
            <a:r>
              <a:rPr lang="it-IT" sz="1800" dirty="0" err="1"/>
              <a:t>ν</a:t>
            </a:r>
            <a:r>
              <a:rPr lang="it-IT" sz="1800" dirty="0"/>
              <a:t> α</a:t>
            </a:r>
            <a:r>
              <a:rPr lang="it-IT" sz="1800" dirty="0" err="1"/>
              <a:t>ὐτοῦ</a:t>
            </a:r>
            <a:r>
              <a:rPr lang="it-IT" sz="1800" dirty="0"/>
              <a:t> </a:t>
            </a:r>
            <a:r>
              <a:rPr lang="it-IT" sz="1800" dirty="0" err="1"/>
              <a:t>κ</a:t>
            </a:r>
            <a:r>
              <a:rPr lang="it-IT" sz="1800" dirty="0"/>
              <a:t>α</a:t>
            </a:r>
            <a:r>
              <a:rPr lang="it-IT" sz="1800" dirty="0" err="1"/>
              <a:t>ὶ</a:t>
            </a:r>
            <a:r>
              <a:rPr lang="it-IT" sz="1800" dirty="0"/>
              <a:t> </a:t>
            </a:r>
            <a:r>
              <a:rPr lang="it-IT" sz="1800" dirty="0" err="1"/>
              <a:t>τὸν</a:t>
            </a:r>
            <a:r>
              <a:rPr lang="it-IT" sz="1800" dirty="0"/>
              <a:t> </a:t>
            </a:r>
            <a:r>
              <a:rPr lang="it-IT" sz="1800" dirty="0" smtClean="0"/>
              <a:t>πα</a:t>
            </a:r>
            <a:r>
              <a:rPr lang="it-IT" sz="1800" dirty="0" err="1" smtClean="0"/>
              <a:t>λμὸν</a:t>
            </a:r>
            <a:r>
              <a:rPr lang="it-IT" sz="1800" dirty="0" smtClean="0"/>
              <a:t> </a:t>
            </a:r>
            <a:r>
              <a:rPr lang="it-IT" sz="1800" dirty="0" err="1" smtClean="0"/>
              <a:t>συνεικάσ</a:t>
            </a:r>
            <a:r>
              <a:rPr lang="it-IT" sz="1800" dirty="0" smtClean="0"/>
              <a:t>α</a:t>
            </a:r>
            <a:r>
              <a:rPr lang="it-IT" sz="1800" dirty="0" err="1" smtClean="0"/>
              <a:t>ι</a:t>
            </a:r>
            <a:r>
              <a:rPr lang="it-IT" sz="1800" dirty="0"/>
              <a:t>. </a:t>
            </a:r>
            <a:r>
              <a:rPr lang="it-IT" sz="1800" dirty="0" err="1"/>
              <a:t>ὁσάκις</a:t>
            </a:r>
            <a:r>
              <a:rPr lang="it-IT" sz="1800" dirty="0"/>
              <a:t> </a:t>
            </a:r>
            <a:r>
              <a:rPr lang="it-IT" sz="1800" dirty="0" err="1"/>
              <a:t>γὰρ</a:t>
            </a:r>
            <a:r>
              <a:rPr lang="it-IT" sz="1800" dirty="0"/>
              <a:t> </a:t>
            </a:r>
            <a:r>
              <a:rPr lang="it-IT" sz="1800" dirty="0" err="1"/>
              <a:t>ἔ</a:t>
            </a:r>
            <a:r>
              <a:rPr lang="it-IT" sz="1800" dirty="0"/>
              <a:t>β</a:t>
            </a:r>
            <a:r>
              <a:rPr lang="it-IT" sz="1800" dirty="0" err="1"/>
              <a:t>λε</a:t>
            </a:r>
            <a:r>
              <a:rPr lang="it-IT" sz="1800" dirty="0"/>
              <a:t>π</a:t>
            </a:r>
            <a:r>
              <a:rPr lang="it-IT" sz="1800" dirty="0" err="1"/>
              <a:t>εν</a:t>
            </a:r>
            <a:r>
              <a:rPr lang="it-IT" sz="1800" dirty="0"/>
              <a:t> </a:t>
            </a:r>
            <a:r>
              <a:rPr lang="it-IT" sz="1800" dirty="0" err="1"/>
              <a:t>ὁ</a:t>
            </a:r>
            <a:r>
              <a:rPr lang="it-IT" sz="1800" dirty="0"/>
              <a:t> </a:t>
            </a:r>
            <a:r>
              <a:rPr lang="it-IT" sz="1800" dirty="0" err="1"/>
              <a:t>Ἀντίοχος</a:t>
            </a:r>
            <a:r>
              <a:rPr lang="it-IT" sz="1800" dirty="0"/>
              <a:t> </a:t>
            </a:r>
            <a:r>
              <a:rPr lang="it-IT" sz="1800" dirty="0" err="1"/>
              <a:t>τὴν</a:t>
            </a:r>
            <a:r>
              <a:rPr lang="it-IT" sz="1800" dirty="0"/>
              <a:t> </a:t>
            </a:r>
            <a:r>
              <a:rPr lang="it-IT" sz="1800" dirty="0" err="1"/>
              <a:t>μητρυιὰν</a:t>
            </a:r>
            <a:r>
              <a:rPr lang="it-IT" sz="1800" dirty="0"/>
              <a:t> </a:t>
            </a:r>
            <a:r>
              <a:rPr lang="it-IT" sz="1800" dirty="0" err="1"/>
              <a:t>τυχὸν</a:t>
            </a:r>
            <a:r>
              <a:rPr lang="it-IT" sz="1800" dirty="0"/>
              <a:t> </a:t>
            </a:r>
            <a:r>
              <a:rPr lang="it-IT" sz="1800" dirty="0" err="1" smtClean="0"/>
              <a:t>διεξερχομένην</a:t>
            </a:r>
            <a:r>
              <a:rPr lang="it-IT" sz="1800" dirty="0" smtClean="0"/>
              <a:t> </a:t>
            </a:r>
            <a:r>
              <a:rPr lang="it-IT" sz="1800" dirty="0" err="1" smtClean="0"/>
              <a:t>ἐ</a:t>
            </a:r>
            <a:r>
              <a:rPr lang="it-IT" sz="1800" dirty="0" smtClean="0"/>
              <a:t>π</a:t>
            </a:r>
            <a:r>
              <a:rPr lang="it-IT" sz="1800" dirty="0" err="1" smtClean="0"/>
              <a:t>άλλετο</a:t>
            </a:r>
            <a:r>
              <a:rPr lang="it-IT" sz="1800" dirty="0" smtClean="0"/>
              <a:t> </a:t>
            </a:r>
            <a:r>
              <a:rPr lang="it-IT" sz="1800" dirty="0" err="1"/>
              <a:t>τὴν</a:t>
            </a:r>
            <a:r>
              <a:rPr lang="it-IT" sz="1800" dirty="0"/>
              <a:t> </a:t>
            </a:r>
            <a:r>
              <a:rPr lang="it-IT" sz="1800" dirty="0" err="1"/>
              <a:t>κ</a:t>
            </a:r>
            <a:r>
              <a:rPr lang="it-IT" sz="1800" dirty="0"/>
              <a:t>α</a:t>
            </a:r>
            <a:r>
              <a:rPr lang="it-IT" sz="1800" dirty="0" err="1"/>
              <a:t>ρδί</a:t>
            </a:r>
            <a:r>
              <a:rPr lang="it-IT" sz="1800" dirty="0"/>
              <a:t>α</a:t>
            </a:r>
            <a:r>
              <a:rPr lang="it-IT" sz="1800" dirty="0" err="1"/>
              <a:t>ν</a:t>
            </a:r>
            <a:r>
              <a:rPr lang="it-IT" sz="1800" dirty="0"/>
              <a:t> </a:t>
            </a:r>
            <a:r>
              <a:rPr lang="it-IT" sz="1800" dirty="0" err="1"/>
              <a:t>μάλιστ</a:t>
            </a:r>
            <a:r>
              <a:rPr lang="it-IT" sz="1800" dirty="0"/>
              <a:t>α </a:t>
            </a:r>
            <a:r>
              <a:rPr lang="it-IT" sz="1800" dirty="0" err="1"/>
              <a:t>τῷ</a:t>
            </a:r>
            <a:r>
              <a:rPr lang="it-IT" sz="1800" dirty="0"/>
              <a:t> </a:t>
            </a:r>
            <a:r>
              <a:rPr lang="it-IT" sz="1800" dirty="0" err="1"/>
              <a:t>τ</a:t>
            </a:r>
            <a:r>
              <a:rPr lang="it-IT" sz="1800" dirty="0"/>
              <a:t>α</a:t>
            </a:r>
            <a:r>
              <a:rPr lang="it-IT" sz="1800" dirty="0" err="1"/>
              <a:t>ύτης</a:t>
            </a:r>
            <a:r>
              <a:rPr lang="it-IT" sz="1800" dirty="0"/>
              <a:t> </a:t>
            </a:r>
            <a:r>
              <a:rPr lang="it-IT" sz="1800" dirty="0" err="1"/>
              <a:t>ἔρωτι</a:t>
            </a:r>
            <a:r>
              <a:rPr lang="it-IT" sz="1800" dirty="0"/>
              <a:t>. </a:t>
            </a:r>
            <a:r>
              <a:rPr lang="it-IT" sz="1800" dirty="0" err="1"/>
              <a:t>τέθ</a:t>
            </a:r>
            <a:r>
              <a:rPr lang="it-IT" sz="1800" dirty="0"/>
              <a:t>απ</a:t>
            </a:r>
            <a:r>
              <a:rPr lang="it-IT" sz="1800" dirty="0" err="1"/>
              <a:t>τ</a:t>
            </a:r>
            <a:r>
              <a:rPr lang="it-IT" sz="1800" dirty="0"/>
              <a:t>α</a:t>
            </a:r>
            <a:r>
              <a:rPr lang="it-IT" sz="1800" dirty="0" err="1"/>
              <a:t>ι</a:t>
            </a:r>
            <a:r>
              <a:rPr lang="it-IT" sz="1800" dirty="0"/>
              <a:t> </a:t>
            </a:r>
            <a:r>
              <a:rPr lang="it-IT" sz="1800" dirty="0" err="1"/>
              <a:t>δὲ</a:t>
            </a:r>
            <a:r>
              <a:rPr lang="it-IT" sz="1800" dirty="0"/>
              <a:t> π</a:t>
            </a:r>
            <a:r>
              <a:rPr lang="it-IT" sz="1800" dirty="0" err="1"/>
              <a:t>ρὸς</a:t>
            </a:r>
            <a:r>
              <a:rPr lang="it-IT" sz="1800" dirty="0"/>
              <a:t> </a:t>
            </a:r>
            <a:r>
              <a:rPr lang="it-IT" sz="1800" dirty="0" err="1"/>
              <a:t>τῷ</a:t>
            </a:r>
            <a:r>
              <a:rPr lang="it-IT" sz="1800" dirty="0"/>
              <a:t> </a:t>
            </a:r>
            <a:r>
              <a:rPr lang="it-IT" sz="1800" dirty="0" err="1"/>
              <a:t>ὄρει</a:t>
            </a:r>
            <a:r>
              <a:rPr lang="it-IT" sz="1800" dirty="0"/>
              <a:t> </a:t>
            </a:r>
            <a:r>
              <a:rPr lang="it-IT" sz="1800" dirty="0" err="1"/>
              <a:t>τῇ</a:t>
            </a:r>
            <a:r>
              <a:rPr lang="it-IT" sz="1800" dirty="0"/>
              <a:t> </a:t>
            </a:r>
            <a:r>
              <a:rPr lang="it-IT" sz="1800" dirty="0" err="1" smtClean="0"/>
              <a:t>Μυκάλῃ</a:t>
            </a:r>
            <a:r>
              <a:rPr lang="it-IT" sz="1800" dirty="0" smtClean="0"/>
              <a:t> </a:t>
            </a:r>
            <a:r>
              <a:rPr lang="it-IT" sz="1800" dirty="0" err="1" smtClean="0"/>
              <a:t>κ</a:t>
            </a:r>
            <a:r>
              <a:rPr lang="it-IT" sz="1800" dirty="0" smtClean="0"/>
              <a:t>α</a:t>
            </a:r>
            <a:r>
              <a:rPr lang="it-IT" sz="1800" dirty="0" err="1" smtClean="0"/>
              <a:t>τ</a:t>
            </a:r>
            <a:r>
              <a:rPr lang="it-IT" sz="1800" dirty="0" smtClean="0"/>
              <a:t>α</a:t>
            </a:r>
            <a:r>
              <a:rPr lang="it-IT" sz="1800" dirty="0" err="1" smtClean="0"/>
              <a:t>ντικρὺ</a:t>
            </a:r>
            <a:r>
              <a:rPr lang="it-IT" sz="1800" dirty="0" smtClean="0"/>
              <a:t> </a:t>
            </a:r>
            <a:r>
              <a:rPr lang="it-IT" sz="1800" dirty="0" err="1"/>
              <a:t>Σάμου</a:t>
            </a:r>
            <a:r>
              <a:rPr lang="it-IT" sz="1800" dirty="0"/>
              <a:t>. </a:t>
            </a:r>
            <a:r>
              <a:rPr lang="it-IT" sz="1800" dirty="0" err="1"/>
              <a:t>ἔγρ</a:t>
            </a:r>
            <a:r>
              <a:rPr lang="it-IT" sz="1800" dirty="0"/>
              <a:t>α</a:t>
            </a:r>
            <a:r>
              <a:rPr lang="it-IT" sz="1800" dirty="0" err="1"/>
              <a:t>ψεν</a:t>
            </a:r>
            <a:r>
              <a:rPr lang="it-IT" sz="1800" dirty="0"/>
              <a:t> </a:t>
            </a:r>
            <a:r>
              <a:rPr lang="it-IT" sz="1800" dirty="0" err="1"/>
              <a:t>ἰ</a:t>
            </a:r>
            <a:r>
              <a:rPr lang="it-IT" sz="1800" dirty="0"/>
              <a:t>α</a:t>
            </a:r>
            <a:r>
              <a:rPr lang="it-IT" sz="1800" dirty="0" err="1"/>
              <a:t>τρικὰ</a:t>
            </a:r>
            <a:r>
              <a:rPr lang="it-IT" sz="1800" dirty="0"/>
              <a:t> β</a:t>
            </a:r>
            <a:r>
              <a:rPr lang="it-IT" sz="1800" dirty="0" err="1"/>
              <a:t>ι</a:t>
            </a:r>
            <a:r>
              <a:rPr lang="it-IT" sz="1800" dirty="0"/>
              <a:t>β</a:t>
            </a:r>
            <a:r>
              <a:rPr lang="it-IT" sz="1800" dirty="0" err="1"/>
              <a:t>λί</a:t>
            </a:r>
            <a:r>
              <a:rPr lang="it-IT" sz="1800" dirty="0"/>
              <a:t>α </a:t>
            </a:r>
            <a:r>
              <a:rPr lang="it-IT" sz="1800" dirty="0" err="1"/>
              <a:t>θ</a:t>
            </a:r>
            <a:r>
              <a:rPr lang="it-IT" sz="1800" dirty="0"/>
              <a:t>ʹ</a:t>
            </a:r>
            <a:r>
              <a:rPr lang="it-IT" sz="1600" dirty="0" smtClean="0"/>
              <a:t>.</a:t>
            </a:r>
            <a:endParaRPr lang="it-IT" sz="1600" dirty="0"/>
          </a:p>
          <a:p>
            <a:pPr algn="l"/>
            <a:r>
              <a:rPr lang="it-IT" sz="1800" b="1" dirty="0" err="1"/>
              <a:t>fr</a:t>
            </a:r>
            <a:r>
              <a:rPr lang="it-IT" sz="1800" b="1" dirty="0"/>
              <a:t>. 83 Garofalo</a:t>
            </a:r>
            <a:r>
              <a:rPr lang="it-IT" sz="1800" dirty="0"/>
              <a:t> = </a:t>
            </a:r>
            <a:r>
              <a:rPr lang="it-IT" sz="1800" dirty="0" err="1"/>
              <a:t>Plut</a:t>
            </a:r>
            <a:r>
              <a:rPr lang="it-IT" sz="1800" dirty="0"/>
              <a:t>. </a:t>
            </a:r>
            <a:r>
              <a:rPr lang="it-IT" sz="1800" i="1" dirty="0"/>
              <a:t>De amore </a:t>
            </a:r>
            <a:r>
              <a:rPr lang="it-IT" sz="1800" i="1" dirty="0" err="1"/>
              <a:t>prolis</a:t>
            </a:r>
            <a:r>
              <a:rPr lang="it-IT" sz="1800" dirty="0"/>
              <a:t> II 495C (III 189 </a:t>
            </a:r>
            <a:r>
              <a:rPr lang="it-IT" sz="1800" dirty="0" err="1"/>
              <a:t>Pohlenz</a:t>
            </a:r>
            <a:r>
              <a:rPr lang="it-IT" sz="1800" dirty="0"/>
              <a:t>) </a:t>
            </a:r>
          </a:p>
          <a:p>
            <a:pPr algn="l"/>
            <a:r>
              <a:rPr lang="el-GR" sz="1800" dirty="0"/>
              <a:t>Πανταχοῦ μὲν γὰρ ἡ φύσις ἀκριβὴς καὶ φιλότεχνος καὶ ἀνελλιπὴς καὶ ἀπἐριττος. </a:t>
            </a:r>
            <a:r>
              <a:rPr lang="it-IT" sz="1800" dirty="0"/>
              <a:t>«</a:t>
            </a:r>
            <a:r>
              <a:rPr lang="el-GR" sz="1800" dirty="0"/>
              <a:t>ούδέν, ὡς ἔφησεν </a:t>
            </a:r>
            <a:r>
              <a:rPr lang="el-GR" sz="1800" b="1" dirty="0"/>
              <a:t>Ἐρασίστρατος</a:t>
            </a:r>
            <a:r>
              <a:rPr lang="el-GR" sz="1800" dirty="0"/>
              <a:t>, ἔχουσα ῥωπικόν»</a:t>
            </a:r>
            <a:r>
              <a:rPr lang="it-IT" sz="1800" dirty="0" smtClean="0">
                <a:effectLst/>
              </a:rPr>
              <a:t> </a:t>
            </a:r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01179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827</Words>
  <Application>Microsoft Macintosh PowerPoint</Application>
  <PresentationFormat>Presentazione su schermo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Erofilo</vt:lpstr>
      <vt:lpstr>Erofilo</vt:lpstr>
      <vt:lpstr>Erofilo</vt:lpstr>
      <vt:lpstr>Erasistrato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Erofilo</dc:title>
  <dc:creator>Daniela Manetti</dc:creator>
  <cp:lastModifiedBy>Daniela Manetti</cp:lastModifiedBy>
  <cp:revision>17</cp:revision>
  <dcterms:created xsi:type="dcterms:W3CDTF">2020-04-13T15:18:47Z</dcterms:created>
  <dcterms:modified xsi:type="dcterms:W3CDTF">2020-04-15T12:51:23Z</dcterms:modified>
</cp:coreProperties>
</file>