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08/04/2020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4282" y="142852"/>
            <a:ext cx="5486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 smtClean="0"/>
              <a:t>Lagrangiana</a:t>
            </a:r>
            <a:r>
              <a:rPr lang="it-IT" sz="3600" dirty="0" smtClean="0"/>
              <a:t> del corpo rigido</a:t>
            </a:r>
            <a:br>
              <a:rPr lang="it-IT" sz="3600" dirty="0" smtClean="0"/>
            </a:br>
            <a:r>
              <a:rPr lang="it-IT" sz="2000" dirty="0" smtClean="0"/>
              <a:t>Paragrafo 7.8</a:t>
            </a:r>
            <a:endParaRPr lang="it-IT" sz="3600" dirty="0"/>
          </a:p>
        </p:txBody>
      </p:sp>
      <p:sp>
        <p:nvSpPr>
          <p:cNvPr id="9" name="Rettangolo 8"/>
          <p:cNvSpPr/>
          <p:nvPr/>
        </p:nvSpPr>
        <p:spPr>
          <a:xfrm>
            <a:off x="285720" y="1643050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Le equazioni di </a:t>
            </a:r>
            <a:r>
              <a:rPr lang="it-IT" sz="2000" dirty="0" err="1" smtClean="0"/>
              <a:t>Lagrange</a:t>
            </a:r>
            <a:r>
              <a:rPr lang="it-IT" sz="2000" dirty="0" smtClean="0"/>
              <a:t> sono utilizzabili per qualunque sistema meccanico, quali che siano i vincoli, purché </a:t>
            </a:r>
            <a:r>
              <a:rPr lang="it-IT" sz="2000" dirty="0" err="1" smtClean="0"/>
              <a:t>olonomi</a:t>
            </a:r>
            <a:r>
              <a:rPr lang="it-IT" sz="2000" dirty="0" smtClean="0"/>
              <a:t>. In particolare, abbiamo visto che il vincolo di rigidità è un vincolo liscio, per cui le forze vincolari che lo mantengono non compaiono nelle equazioni di </a:t>
            </a:r>
            <a:r>
              <a:rPr lang="it-IT" sz="2000" dirty="0" err="1" smtClean="0"/>
              <a:t>Lagrange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In questa lezione illustreremo come si scrive la funzione di </a:t>
            </a:r>
            <a:r>
              <a:rPr lang="it-IT" sz="2000" dirty="0" err="1" smtClean="0"/>
              <a:t>Lagrange</a:t>
            </a:r>
            <a:r>
              <a:rPr lang="it-IT" sz="2000" dirty="0" smtClean="0"/>
              <a:t> e le equazioni di </a:t>
            </a:r>
            <a:r>
              <a:rPr lang="it-IT" sz="2000" dirty="0" err="1" smtClean="0"/>
              <a:t>Lagrange</a:t>
            </a:r>
            <a:r>
              <a:rPr lang="it-IT" sz="2000" dirty="0" smtClean="0"/>
              <a:t> per un corpo rigido che:</a:t>
            </a:r>
          </a:p>
          <a:p>
            <a:endParaRPr lang="it-IT" sz="2000" dirty="0" smtClean="0"/>
          </a:p>
          <a:p>
            <a:r>
              <a:rPr lang="it-IT" sz="2000" i="1" dirty="0" smtClean="0"/>
              <a:t>• </a:t>
            </a:r>
            <a:r>
              <a:rPr lang="it-IT" sz="2800" dirty="0" smtClean="0"/>
              <a:t>sia soggetto alla forza peso</a:t>
            </a:r>
            <a:r>
              <a:rPr lang="it-IT" sz="2000" dirty="0" smtClean="0"/>
              <a:t>;</a:t>
            </a:r>
          </a:p>
          <a:p>
            <a:endParaRPr lang="it-IT" sz="2000" i="1" dirty="0" smtClean="0"/>
          </a:p>
          <a:p>
            <a:r>
              <a:rPr lang="it-IT" sz="2000" i="1" dirty="0" smtClean="0"/>
              <a:t>• </a:t>
            </a:r>
            <a:r>
              <a:rPr lang="it-IT" sz="2800" dirty="0" smtClean="0"/>
              <a:t>sia soggetto ad </a:t>
            </a:r>
            <a:r>
              <a:rPr lang="it-IT" sz="2800" i="1" dirty="0" smtClean="0"/>
              <a:t>K </a:t>
            </a:r>
            <a:r>
              <a:rPr lang="it-IT" sz="2800" dirty="0" smtClean="0"/>
              <a:t>forze</a:t>
            </a:r>
            <a:r>
              <a:rPr lang="it-IT" sz="2800" i="1" dirty="0" smtClean="0"/>
              <a:t> </a:t>
            </a:r>
            <a:r>
              <a:rPr lang="it-IT" sz="2800" b="1" i="1" dirty="0" smtClean="0"/>
              <a:t>F</a:t>
            </a:r>
            <a:r>
              <a:rPr lang="it-IT" sz="2800" i="1" baseline="-25000" dirty="0" smtClean="0"/>
              <a:t>r</a:t>
            </a:r>
            <a:r>
              <a:rPr lang="it-IT" sz="2800" b="1" i="1" dirty="0" smtClean="0"/>
              <a:t> </a:t>
            </a:r>
            <a:r>
              <a:rPr lang="it-IT" sz="2800" i="1" dirty="0" smtClean="0"/>
              <a:t>, r = 1, ..., K, </a:t>
            </a:r>
            <a:r>
              <a:rPr lang="it-IT" sz="2800" dirty="0" smtClean="0"/>
              <a:t>applicate nei punti </a:t>
            </a:r>
            <a:r>
              <a:rPr lang="it-IT" sz="2800" b="1" i="1" dirty="0" smtClean="0"/>
              <a:t>P</a:t>
            </a:r>
            <a:r>
              <a:rPr lang="it-IT" sz="2800" i="1" baseline="-25000" dirty="0" smtClean="0"/>
              <a:t>r</a:t>
            </a:r>
            <a:r>
              <a:rPr lang="it-IT" sz="2800" b="1" i="1" dirty="0" smtClean="0"/>
              <a:t> </a:t>
            </a:r>
            <a:r>
              <a:rPr lang="it-IT" sz="2800" i="1" dirty="0" smtClean="0"/>
              <a:t>, r = 1, ..., K, </a:t>
            </a:r>
            <a:r>
              <a:rPr lang="it-IT" sz="2800" dirty="0" smtClean="0"/>
              <a:t>del corpo</a:t>
            </a:r>
            <a:r>
              <a:rPr lang="it-IT" sz="2000" dirty="0" smtClean="0"/>
              <a:t>;</a:t>
            </a:r>
            <a:endParaRPr lang="it-IT" sz="20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572396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756796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3695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ccia in giù 10"/>
          <p:cNvSpPr/>
          <p:nvPr/>
        </p:nvSpPr>
        <p:spPr>
          <a:xfrm rot="16200000">
            <a:off x="4365403" y="1278143"/>
            <a:ext cx="484632" cy="92869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428736"/>
            <a:ext cx="2390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214554"/>
            <a:ext cx="293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648345"/>
            <a:ext cx="4848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4500562" y="30003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Si denota con 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i</a:t>
            </a:r>
            <a:r>
              <a:rPr lang="it-IT" i="1" dirty="0" smtClean="0"/>
              <a:t>, </a:t>
            </a:r>
            <a:r>
              <a:rPr lang="it-IT" dirty="0" smtClean="0"/>
              <a:t>le coordinate, rispetto al </a:t>
            </a:r>
            <a:r>
              <a:rPr lang="it-IT" dirty="0" err="1" smtClean="0"/>
              <a:t>SdR</a:t>
            </a:r>
            <a:r>
              <a:rPr lang="it-IT" dirty="0" smtClean="0"/>
              <a:t> fisso, del centro del </a:t>
            </a:r>
            <a:r>
              <a:rPr lang="it-IT" dirty="0" err="1" smtClean="0"/>
              <a:t>SdR</a:t>
            </a:r>
            <a:r>
              <a:rPr lang="it-IT" dirty="0" smtClean="0"/>
              <a:t> solidale, e con </a:t>
            </a:r>
            <a:r>
              <a:rPr lang="it-IT" i="1" dirty="0" err="1" smtClean="0"/>
              <a:t>φ</a:t>
            </a:r>
            <a:r>
              <a:rPr lang="it-IT" i="1" baseline="-25000" dirty="0" err="1" smtClean="0"/>
              <a:t>j</a:t>
            </a:r>
            <a:r>
              <a:rPr lang="it-IT" i="1" baseline="-25000" dirty="0" smtClean="0"/>
              <a:t> </a:t>
            </a:r>
            <a:r>
              <a:rPr lang="it-IT" i="1" dirty="0" smtClean="0"/>
              <a:t>, </a:t>
            </a:r>
            <a:r>
              <a:rPr lang="it-IT" dirty="0" smtClean="0"/>
              <a:t>gli angoli che descrivono la rotazione. Ovviamente se il corpo è libero </a:t>
            </a:r>
            <a:r>
              <a:rPr lang="it-IT" i="1" dirty="0" smtClean="0"/>
              <a:t>i = 1, 2, 3 e j = 1, 2, 3, </a:t>
            </a:r>
            <a:r>
              <a:rPr lang="it-IT" dirty="0" smtClean="0"/>
              <a:t>ed il numero di gradi di libertà è 6, mentre se il corpo è soggetto a vincoli allora il numero di gradi di libertà sarà </a:t>
            </a:r>
            <a:r>
              <a:rPr lang="it-IT" i="1" dirty="0" err="1" smtClean="0"/>
              <a:t>i</a:t>
            </a:r>
            <a:r>
              <a:rPr lang="it-IT" i="1" baseline="-25000" dirty="0" err="1" smtClean="0"/>
              <a:t>max</a:t>
            </a:r>
            <a:r>
              <a:rPr lang="it-IT" i="1" dirty="0" smtClean="0"/>
              <a:t> + </a:t>
            </a:r>
            <a:r>
              <a:rPr lang="it-IT" i="1" dirty="0" err="1" smtClean="0"/>
              <a:t>j</a:t>
            </a:r>
            <a:r>
              <a:rPr lang="it-IT" i="1" baseline="-25000" dirty="0" err="1" smtClean="0"/>
              <a:t>max</a:t>
            </a:r>
            <a:r>
              <a:rPr lang="it-IT" i="1" dirty="0" smtClean="0"/>
              <a:t>, </a:t>
            </a:r>
            <a:r>
              <a:rPr lang="it-IT" dirty="0" smtClean="0"/>
              <a:t>dove</a:t>
            </a:r>
          </a:p>
          <a:p>
            <a:r>
              <a:rPr lang="it-IT" dirty="0" smtClean="0"/>
              <a:t>0 </a:t>
            </a:r>
            <a:r>
              <a:rPr lang="it-IT" i="1" dirty="0" smtClean="0"/>
              <a:t>≤ </a:t>
            </a:r>
            <a:r>
              <a:rPr lang="it-IT" i="1" dirty="0" err="1" smtClean="0"/>
              <a:t>i</a:t>
            </a:r>
            <a:r>
              <a:rPr lang="it-IT" i="1" baseline="-25000" dirty="0" err="1" smtClean="0"/>
              <a:t>max</a:t>
            </a:r>
            <a:r>
              <a:rPr lang="it-IT" i="1" dirty="0" smtClean="0"/>
              <a:t> ≤ 3, e 0 ≤ </a:t>
            </a:r>
            <a:r>
              <a:rPr lang="it-IT" i="1" dirty="0" err="1" smtClean="0"/>
              <a:t>j</a:t>
            </a:r>
            <a:r>
              <a:rPr lang="it-IT" i="1" baseline="-25000" dirty="0" err="1" smtClean="0"/>
              <a:t>max</a:t>
            </a:r>
            <a:r>
              <a:rPr lang="it-IT" i="1" dirty="0" smtClean="0"/>
              <a:t> ≤ 3.</a:t>
            </a:r>
            <a:endParaRPr lang="it-IT" dirty="0"/>
          </a:p>
        </p:txBody>
      </p: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572396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248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7877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571472" y="507207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err="1" smtClean="0"/>
              <a:t>x</a:t>
            </a:r>
            <a:r>
              <a:rPr lang="it-IT" sz="3200" i="1" baseline="-25000" dirty="0" err="1" smtClean="0"/>
              <a:t>r</a:t>
            </a:r>
            <a:r>
              <a:rPr lang="it-IT" sz="3200" b="1" i="1" dirty="0" smtClean="0"/>
              <a:t> </a:t>
            </a:r>
            <a:r>
              <a:rPr lang="it-IT" sz="3200" dirty="0" smtClean="0"/>
              <a:t>denota il vettore posizione, cioè </a:t>
            </a:r>
            <a:r>
              <a:rPr lang="it-IT" sz="3200" b="1" i="1" dirty="0" err="1" smtClean="0"/>
              <a:t>x</a:t>
            </a:r>
            <a:r>
              <a:rPr lang="it-IT" sz="3200" b="1" i="1" baseline="-25000" dirty="0" err="1" smtClean="0"/>
              <a:t>r</a:t>
            </a:r>
            <a:r>
              <a:rPr lang="it-IT" sz="3200" b="1" i="1" dirty="0" smtClean="0"/>
              <a:t> </a:t>
            </a:r>
            <a:r>
              <a:rPr lang="it-IT" sz="3200" i="1" dirty="0" smtClean="0"/>
              <a:t>= (P</a:t>
            </a:r>
            <a:r>
              <a:rPr lang="it-IT" sz="3200" i="1" baseline="-25000" dirty="0" smtClean="0"/>
              <a:t>r </a:t>
            </a:r>
            <a:r>
              <a:rPr lang="it-IT" sz="3200" i="1" dirty="0" smtClean="0"/>
              <a:t>− O), </a:t>
            </a:r>
            <a:r>
              <a:rPr lang="it-IT" sz="3200" dirty="0" smtClean="0"/>
              <a:t>essendo P</a:t>
            </a:r>
            <a:r>
              <a:rPr lang="it-IT" sz="3200" baseline="-25000" dirty="0" smtClean="0"/>
              <a:t>r</a:t>
            </a:r>
            <a:r>
              <a:rPr lang="it-IT" sz="3200" dirty="0" smtClean="0"/>
              <a:t> il punto dove è applicata la forza F</a:t>
            </a:r>
            <a:r>
              <a:rPr lang="it-IT" sz="3200" baseline="-25000" dirty="0" smtClean="0"/>
              <a:t>r</a:t>
            </a:r>
            <a:endParaRPr lang="it-IT" sz="32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72462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71472" y="357166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Se  le forze applicate nei </a:t>
            </a:r>
            <a:r>
              <a:rPr lang="it-IT" sz="2800" i="1" dirty="0" smtClean="0"/>
              <a:t>K </a:t>
            </a:r>
            <a:r>
              <a:rPr lang="it-IT" sz="2800" dirty="0" smtClean="0"/>
              <a:t>punti del corpo sono conservative (per esempio sono forze generate da molle) allora sono derivabili da un’energia potenziale </a:t>
            </a:r>
          </a:p>
          <a:p>
            <a:r>
              <a:rPr lang="it-IT" sz="2800" i="1" dirty="0" smtClean="0"/>
              <a:t>V</a:t>
            </a:r>
            <a:r>
              <a:rPr lang="it-IT" sz="2800" dirty="0" smtClean="0"/>
              <a:t> (</a:t>
            </a:r>
            <a:r>
              <a:rPr lang="it-IT" sz="2800" b="1" i="1" dirty="0" smtClean="0"/>
              <a:t>x</a:t>
            </a:r>
            <a:r>
              <a:rPr lang="it-IT" sz="2800" i="1" baseline="-25000" dirty="0" smtClean="0"/>
              <a:t>1</a:t>
            </a:r>
            <a:r>
              <a:rPr lang="it-IT" sz="2800" b="1" i="1" dirty="0" smtClean="0"/>
              <a:t>, ..., </a:t>
            </a:r>
            <a:r>
              <a:rPr lang="it-IT" sz="2800" b="1" i="1" dirty="0" err="1" smtClean="0"/>
              <a:t>x</a:t>
            </a:r>
            <a:r>
              <a:rPr lang="it-IT" sz="2800" i="1" baseline="-25000" dirty="0" err="1" smtClean="0"/>
              <a:t>K</a:t>
            </a:r>
            <a:r>
              <a:rPr lang="it-IT" sz="2800" dirty="0" smtClean="0"/>
              <a:t>), per cui</a:t>
            </a:r>
            <a:endParaRPr lang="it-IT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5010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500570"/>
            <a:ext cx="56787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15338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273</Words>
  <Application>Microsoft Office PowerPoint</Application>
  <PresentationFormat>Presentazione su schermo (4:3)</PresentationFormat>
  <Paragraphs>16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137</cp:revision>
  <dcterms:created xsi:type="dcterms:W3CDTF">2020-03-06T11:53:34Z</dcterms:created>
  <dcterms:modified xsi:type="dcterms:W3CDTF">2020-04-07T17:08:22Z</dcterms:modified>
</cp:coreProperties>
</file>