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56" r:id="rId2"/>
    <p:sldId id="259" r:id="rId3"/>
    <p:sldId id="257" r:id="rId4"/>
    <p:sldId id="269" r:id="rId5"/>
    <p:sldId id="262" r:id="rId6"/>
    <p:sldId id="299" r:id="rId7"/>
    <p:sldId id="272" r:id="rId8"/>
    <p:sldId id="304" r:id="rId9"/>
    <p:sldId id="303" r:id="rId10"/>
    <p:sldId id="273" r:id="rId11"/>
    <p:sldId id="302" r:id="rId12"/>
    <p:sldId id="301" r:id="rId13"/>
    <p:sldId id="265" r:id="rId14"/>
    <p:sldId id="313" r:id="rId15"/>
    <p:sldId id="309" r:id="rId16"/>
    <p:sldId id="306" r:id="rId17"/>
    <p:sldId id="305" r:id="rId18"/>
    <p:sldId id="308" r:id="rId19"/>
    <p:sldId id="266" r:id="rId20"/>
    <p:sldId id="267" r:id="rId21"/>
    <p:sldId id="270" r:id="rId22"/>
    <p:sldId id="314" r:id="rId2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CD3AC40F-4C06-47FC-ACC6-729663BA456F}">
          <p14:sldIdLst>
            <p14:sldId id="256"/>
          </p14:sldIdLst>
        </p14:section>
        <p14:section name="Index" id="{774ED794-7EFE-4D67-A35E-3037D150E2E2}">
          <p14:sldIdLst>
            <p14:sldId id="259"/>
          </p14:sldIdLst>
        </p14:section>
        <p14:section name="Introduction" id="{C226AA2E-C276-4215-BBB4-874FE10FEE2F}">
          <p14:sldIdLst>
            <p14:sldId id="257"/>
            <p14:sldId id="269"/>
          </p14:sldIdLst>
        </p14:section>
        <p14:section name="State-of-Arts" id="{28EE4EBE-C96C-4346-97DF-6144087F9678}">
          <p14:sldIdLst>
            <p14:sldId id="262"/>
            <p14:sldId id="299"/>
            <p14:sldId id="272"/>
            <p14:sldId id="304"/>
            <p14:sldId id="303"/>
          </p14:sldIdLst>
        </p14:section>
        <p14:section name="Research Approach" id="{7D42ACA8-6B80-43F1-AB08-8C052602C8DE}">
          <p14:sldIdLst>
            <p14:sldId id="273"/>
            <p14:sldId id="302"/>
            <p14:sldId id="301"/>
          </p14:sldIdLst>
        </p14:section>
        <p14:section name="Performed Activities" id="{73BE5110-3A18-4EBC-85F3-882564BCAA3F}">
          <p14:sldIdLst>
            <p14:sldId id="265"/>
            <p14:sldId id="313"/>
            <p14:sldId id="309"/>
            <p14:sldId id="306"/>
            <p14:sldId id="305"/>
            <p14:sldId id="308"/>
          </p14:sldIdLst>
        </p14:section>
        <p14:section name="Future Developments" id="{309ED8DC-3377-4E93-B74A-38954FC44A55}">
          <p14:sldIdLst>
            <p14:sldId id="266"/>
            <p14:sldId id="267"/>
            <p14:sldId id="270"/>
            <p14:sldId id="31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DF4"/>
    <a:srgbClr val="C55A11"/>
    <a:srgbClr val="7030A0"/>
    <a:srgbClr val="E9EBF5"/>
    <a:srgbClr val="0070C0"/>
    <a:srgbClr val="CFD5EA"/>
    <a:srgbClr val="00B050"/>
    <a:srgbClr val="70AD47"/>
    <a:srgbClr val="ED7D3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874" autoAdjust="0"/>
  </p:normalViewPr>
  <p:slideViewPr>
    <p:cSldViewPr snapToGrid="0">
      <p:cViewPr varScale="1">
        <p:scale>
          <a:sx n="65" d="100"/>
          <a:sy n="65" d="100"/>
        </p:scale>
        <p:origin x="1286"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2" d="100"/>
          <a:sy n="62" d="100"/>
        </p:scale>
        <p:origin x="315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398D32-CFAA-4D43-AE28-EFF5CA25826D}"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it-IT"/>
        </a:p>
      </dgm:t>
    </dgm:pt>
    <dgm:pt modelId="{C484A278-F5B6-47DC-B770-C9349F2D7B8A}">
      <dgm:prSet phldrT="[Testo]"/>
      <dgm:spPr>
        <a:solidFill>
          <a:srgbClr val="0E3767">
            <a:alpha val="95000"/>
          </a:srgbClr>
        </a:solidFill>
        <a:ln>
          <a:noFill/>
        </a:ln>
      </dgm:spPr>
      <dgm:t>
        <a:bodyPr/>
        <a:lstStyle/>
        <a:p>
          <a:pPr>
            <a:lnSpc>
              <a:spcPct val="100000"/>
            </a:lnSpc>
          </a:pPr>
          <a:r>
            <a:rPr lang="en-GB" noProof="0" dirty="0"/>
            <a:t>Introduction</a:t>
          </a:r>
        </a:p>
      </dgm:t>
    </dgm:pt>
    <dgm:pt modelId="{2C938703-105B-4E4F-B2FD-DB4B0447AC68}" type="parTrans" cxnId="{DC010BC8-FD2E-4840-BB18-1F0965C2812E}">
      <dgm:prSet/>
      <dgm:spPr/>
      <dgm:t>
        <a:bodyPr/>
        <a:lstStyle/>
        <a:p>
          <a:endParaRPr lang="en-GB" noProof="0" dirty="0"/>
        </a:p>
      </dgm:t>
    </dgm:pt>
    <dgm:pt modelId="{42E11ADD-598D-4AEC-855A-928C0D5C35A3}" type="sibTrans" cxnId="{DC010BC8-FD2E-4840-BB18-1F0965C2812E}">
      <dgm:prSet/>
      <dgm:spPr>
        <a:ln>
          <a:solidFill>
            <a:srgbClr val="0E3767">
              <a:alpha val="85000"/>
            </a:srgbClr>
          </a:solidFill>
        </a:ln>
      </dgm:spPr>
      <dgm:t>
        <a:bodyPr/>
        <a:lstStyle/>
        <a:p>
          <a:pPr>
            <a:lnSpc>
              <a:spcPct val="100000"/>
            </a:lnSpc>
          </a:pPr>
          <a:endParaRPr lang="en-GB" noProof="0" dirty="0"/>
        </a:p>
      </dgm:t>
    </dgm:pt>
    <dgm:pt modelId="{AA9685E9-00B1-4609-8A93-CC15058E84B8}">
      <dgm:prSet phldrT="[Testo]"/>
      <dgm:spPr>
        <a:solidFill>
          <a:srgbClr val="0E3767">
            <a:alpha val="90000"/>
          </a:srgbClr>
        </a:solidFill>
        <a:ln>
          <a:noFill/>
        </a:ln>
      </dgm:spPr>
      <dgm:t>
        <a:bodyPr/>
        <a:lstStyle/>
        <a:p>
          <a:pPr>
            <a:lnSpc>
              <a:spcPct val="100000"/>
            </a:lnSpc>
          </a:pPr>
          <a:r>
            <a:rPr lang="en-GB" noProof="0" dirty="0"/>
            <a:t>State-of-Arts</a:t>
          </a:r>
        </a:p>
      </dgm:t>
    </dgm:pt>
    <dgm:pt modelId="{37C2DF54-2E56-4107-B0E4-CB717772280D}" type="parTrans" cxnId="{CAA24C99-D87E-497F-B2EF-31966E123BA8}">
      <dgm:prSet/>
      <dgm:spPr/>
      <dgm:t>
        <a:bodyPr/>
        <a:lstStyle/>
        <a:p>
          <a:endParaRPr lang="en-GB" noProof="0" dirty="0"/>
        </a:p>
      </dgm:t>
    </dgm:pt>
    <dgm:pt modelId="{05C29BB6-DCE4-4551-BB5E-A950885E08EB}" type="sibTrans" cxnId="{CAA24C99-D87E-497F-B2EF-31966E123BA8}">
      <dgm:prSet/>
      <dgm:spPr/>
      <dgm:t>
        <a:bodyPr/>
        <a:lstStyle/>
        <a:p>
          <a:pPr>
            <a:lnSpc>
              <a:spcPct val="100000"/>
            </a:lnSpc>
          </a:pPr>
          <a:endParaRPr lang="en-GB" noProof="0" dirty="0"/>
        </a:p>
      </dgm:t>
    </dgm:pt>
    <dgm:pt modelId="{4D42E34C-2B02-4996-9490-6E8E6F49A6D6}">
      <dgm:prSet phldrT="[Testo]"/>
      <dgm:spPr>
        <a:solidFill>
          <a:srgbClr val="0E3767">
            <a:alpha val="85000"/>
          </a:srgbClr>
        </a:solidFill>
        <a:ln>
          <a:noFill/>
        </a:ln>
      </dgm:spPr>
      <dgm:t>
        <a:bodyPr/>
        <a:lstStyle/>
        <a:p>
          <a:pPr>
            <a:lnSpc>
              <a:spcPct val="100000"/>
            </a:lnSpc>
          </a:pPr>
          <a:r>
            <a:rPr lang="en-GB" noProof="0" dirty="0"/>
            <a:t>Research Approach</a:t>
          </a:r>
        </a:p>
      </dgm:t>
    </dgm:pt>
    <dgm:pt modelId="{4BAC9D72-FB7F-4817-B293-6D539EF6128A}" type="parTrans" cxnId="{A0FF9CAF-1C3B-4D15-BE93-77465E75A2DC}">
      <dgm:prSet/>
      <dgm:spPr/>
      <dgm:t>
        <a:bodyPr/>
        <a:lstStyle/>
        <a:p>
          <a:endParaRPr lang="en-GB" noProof="0" dirty="0"/>
        </a:p>
      </dgm:t>
    </dgm:pt>
    <dgm:pt modelId="{AEE70E29-FFEC-4EF4-BA7C-731A35594391}" type="sibTrans" cxnId="{A0FF9CAF-1C3B-4D15-BE93-77465E75A2DC}">
      <dgm:prSet/>
      <dgm:spPr/>
      <dgm:t>
        <a:bodyPr/>
        <a:lstStyle/>
        <a:p>
          <a:pPr>
            <a:lnSpc>
              <a:spcPct val="100000"/>
            </a:lnSpc>
          </a:pPr>
          <a:endParaRPr lang="en-GB" noProof="0" dirty="0"/>
        </a:p>
      </dgm:t>
    </dgm:pt>
    <dgm:pt modelId="{ECC1F4B5-83C9-4E8F-A779-57D906BCD0A3}">
      <dgm:prSet phldrT="[Testo]"/>
      <dgm:spPr>
        <a:solidFill>
          <a:srgbClr val="0E3767">
            <a:alpha val="80000"/>
          </a:srgbClr>
        </a:solidFill>
        <a:ln>
          <a:noFill/>
        </a:ln>
      </dgm:spPr>
      <dgm:t>
        <a:bodyPr/>
        <a:lstStyle/>
        <a:p>
          <a:pPr>
            <a:lnSpc>
              <a:spcPct val="100000"/>
            </a:lnSpc>
          </a:pPr>
          <a:r>
            <a:rPr lang="en-GB" noProof="0" dirty="0"/>
            <a:t>Performed Activities</a:t>
          </a:r>
        </a:p>
      </dgm:t>
    </dgm:pt>
    <dgm:pt modelId="{01365A94-05AC-4CBE-A5E6-70E58532E370}" type="parTrans" cxnId="{4F2C2B36-536A-4830-A711-58560B95AD07}">
      <dgm:prSet/>
      <dgm:spPr/>
      <dgm:t>
        <a:bodyPr/>
        <a:lstStyle/>
        <a:p>
          <a:endParaRPr lang="en-GB" noProof="0" dirty="0"/>
        </a:p>
      </dgm:t>
    </dgm:pt>
    <dgm:pt modelId="{50C686D9-9426-4EF8-8AED-5420A61F890A}" type="sibTrans" cxnId="{4F2C2B36-536A-4830-A711-58560B95AD07}">
      <dgm:prSet/>
      <dgm:spPr/>
      <dgm:t>
        <a:bodyPr/>
        <a:lstStyle/>
        <a:p>
          <a:pPr>
            <a:lnSpc>
              <a:spcPct val="100000"/>
            </a:lnSpc>
          </a:pPr>
          <a:endParaRPr lang="en-GB" noProof="0" dirty="0"/>
        </a:p>
      </dgm:t>
    </dgm:pt>
    <dgm:pt modelId="{37988221-6B06-49BF-870B-14F1F42B5DF3}">
      <dgm:prSet phldrT="[Testo]"/>
      <dgm:spPr>
        <a:solidFill>
          <a:srgbClr val="0E3767">
            <a:alpha val="75000"/>
          </a:srgbClr>
        </a:solidFill>
        <a:ln>
          <a:noFill/>
        </a:ln>
      </dgm:spPr>
      <dgm:t>
        <a:bodyPr/>
        <a:lstStyle/>
        <a:p>
          <a:pPr>
            <a:lnSpc>
              <a:spcPct val="100000"/>
            </a:lnSpc>
          </a:pPr>
          <a:r>
            <a:rPr lang="en-GB" noProof="0" dirty="0"/>
            <a:t>Future Developments</a:t>
          </a:r>
        </a:p>
      </dgm:t>
    </dgm:pt>
    <dgm:pt modelId="{7905D4DD-9244-479D-B35E-C4E117584577}" type="parTrans" cxnId="{F5CDC232-C8C1-4817-A73B-495E0041FDE0}">
      <dgm:prSet/>
      <dgm:spPr/>
      <dgm:t>
        <a:bodyPr/>
        <a:lstStyle/>
        <a:p>
          <a:endParaRPr lang="en-GB" noProof="0" dirty="0"/>
        </a:p>
      </dgm:t>
    </dgm:pt>
    <dgm:pt modelId="{3BEAF528-8C8F-4B57-B959-CB17E033D56D}" type="sibTrans" cxnId="{F5CDC232-C8C1-4817-A73B-495E0041FDE0}">
      <dgm:prSet/>
      <dgm:spPr/>
      <dgm:t>
        <a:bodyPr/>
        <a:lstStyle/>
        <a:p>
          <a:endParaRPr lang="en-GB" noProof="0" dirty="0"/>
        </a:p>
      </dgm:t>
    </dgm:pt>
    <dgm:pt modelId="{04800E31-7E10-4F85-8B57-55CA701BEAA4}" type="pres">
      <dgm:prSet presAssocID="{C4398D32-CFAA-4D43-AE28-EFF5CA25826D}" presName="Name0" presStyleCnt="0">
        <dgm:presLayoutVars>
          <dgm:chMax val="7"/>
          <dgm:chPref val="7"/>
          <dgm:dir/>
        </dgm:presLayoutVars>
      </dgm:prSet>
      <dgm:spPr/>
    </dgm:pt>
    <dgm:pt modelId="{EFE94090-82E2-42DA-8348-9D241802C8E2}" type="pres">
      <dgm:prSet presAssocID="{C4398D32-CFAA-4D43-AE28-EFF5CA25826D}" presName="Name1" presStyleCnt="0"/>
      <dgm:spPr/>
    </dgm:pt>
    <dgm:pt modelId="{D9B7CBDA-3C2C-4C05-B760-77F0B60AFF70}" type="pres">
      <dgm:prSet presAssocID="{C4398D32-CFAA-4D43-AE28-EFF5CA25826D}" presName="cycle" presStyleCnt="0"/>
      <dgm:spPr/>
    </dgm:pt>
    <dgm:pt modelId="{27808294-2DC9-4F0E-9D6E-BD1F0AF3013C}" type="pres">
      <dgm:prSet presAssocID="{C4398D32-CFAA-4D43-AE28-EFF5CA25826D}" presName="srcNode" presStyleLbl="node1" presStyleIdx="0" presStyleCnt="5"/>
      <dgm:spPr/>
    </dgm:pt>
    <dgm:pt modelId="{942C3E9C-C93D-487B-B359-A1F24360BA60}" type="pres">
      <dgm:prSet presAssocID="{C4398D32-CFAA-4D43-AE28-EFF5CA25826D}" presName="conn" presStyleLbl="parChTrans1D2" presStyleIdx="0" presStyleCnt="1"/>
      <dgm:spPr/>
    </dgm:pt>
    <dgm:pt modelId="{CEF1030F-33F5-4CCE-8182-B2B2169371DA}" type="pres">
      <dgm:prSet presAssocID="{C4398D32-CFAA-4D43-AE28-EFF5CA25826D}" presName="extraNode" presStyleLbl="node1" presStyleIdx="0" presStyleCnt="5"/>
      <dgm:spPr/>
    </dgm:pt>
    <dgm:pt modelId="{23EA66F0-8E0E-41A9-977B-05DC68D8291F}" type="pres">
      <dgm:prSet presAssocID="{C4398D32-CFAA-4D43-AE28-EFF5CA25826D}" presName="dstNode" presStyleLbl="node1" presStyleIdx="0" presStyleCnt="5"/>
      <dgm:spPr/>
    </dgm:pt>
    <dgm:pt modelId="{81833FB8-4940-4745-9786-938A1B7B31D5}" type="pres">
      <dgm:prSet presAssocID="{C484A278-F5B6-47DC-B770-C9349F2D7B8A}" presName="text_1" presStyleLbl="node1" presStyleIdx="0" presStyleCnt="5" custLinFactNeighborX="-481" custLinFactNeighborY="2035">
        <dgm:presLayoutVars>
          <dgm:bulletEnabled val="1"/>
        </dgm:presLayoutVars>
      </dgm:prSet>
      <dgm:spPr/>
    </dgm:pt>
    <dgm:pt modelId="{9CD92D31-5A6F-4EBC-8760-B41782584F8C}" type="pres">
      <dgm:prSet presAssocID="{C484A278-F5B6-47DC-B770-C9349F2D7B8A}" presName="accent_1" presStyleCnt="0"/>
      <dgm:spPr/>
    </dgm:pt>
    <dgm:pt modelId="{72318EB2-0C77-4CFB-8A6B-1D7F1FC9EC3B}" type="pres">
      <dgm:prSet presAssocID="{C484A278-F5B6-47DC-B770-C9349F2D7B8A}" presName="accentRepeatNode" presStyleLbl="solidFgAcc1" presStyleIdx="0" presStyleCnt="5"/>
      <dgm:spPr>
        <a:ln>
          <a:solidFill>
            <a:srgbClr val="0E3767">
              <a:alpha val="95000"/>
            </a:srgbClr>
          </a:solidFill>
        </a:ln>
      </dgm:spPr>
    </dgm:pt>
    <dgm:pt modelId="{D4EA69C7-8DEB-47B5-8FE0-09A9E27109BE}" type="pres">
      <dgm:prSet presAssocID="{AA9685E9-00B1-4609-8A93-CC15058E84B8}" presName="text_2" presStyleLbl="node1" presStyleIdx="1" presStyleCnt="5" custLinFactNeighborX="-508" custLinFactNeighborY="2035">
        <dgm:presLayoutVars>
          <dgm:bulletEnabled val="1"/>
        </dgm:presLayoutVars>
      </dgm:prSet>
      <dgm:spPr/>
    </dgm:pt>
    <dgm:pt modelId="{22CD0A1D-317A-440E-9726-9217FDF18AAA}" type="pres">
      <dgm:prSet presAssocID="{AA9685E9-00B1-4609-8A93-CC15058E84B8}" presName="accent_2" presStyleCnt="0"/>
      <dgm:spPr/>
    </dgm:pt>
    <dgm:pt modelId="{5A0E476D-F741-45C9-90D1-B3B2FADA07C0}" type="pres">
      <dgm:prSet presAssocID="{AA9685E9-00B1-4609-8A93-CC15058E84B8}" presName="accentRepeatNode" presStyleLbl="solidFgAcc1" presStyleIdx="1" presStyleCnt="5"/>
      <dgm:spPr>
        <a:ln>
          <a:solidFill>
            <a:srgbClr val="0E3767">
              <a:alpha val="90000"/>
            </a:srgbClr>
          </a:solidFill>
        </a:ln>
      </dgm:spPr>
    </dgm:pt>
    <dgm:pt modelId="{F12F345B-91B4-49E2-962B-2BD8E64AAE79}" type="pres">
      <dgm:prSet presAssocID="{4D42E34C-2B02-4996-9490-6E8E6F49A6D6}" presName="text_3" presStyleLbl="node1" presStyleIdx="2" presStyleCnt="5" custLinFactNeighborX="-516" custLinFactNeighborY="2035">
        <dgm:presLayoutVars>
          <dgm:bulletEnabled val="1"/>
        </dgm:presLayoutVars>
      </dgm:prSet>
      <dgm:spPr/>
    </dgm:pt>
    <dgm:pt modelId="{CB4BB407-6D73-4132-8AA5-8E0178BE38C8}" type="pres">
      <dgm:prSet presAssocID="{4D42E34C-2B02-4996-9490-6E8E6F49A6D6}" presName="accent_3" presStyleCnt="0"/>
      <dgm:spPr/>
    </dgm:pt>
    <dgm:pt modelId="{574CAE16-D459-4595-BDAE-7194612DF5FD}" type="pres">
      <dgm:prSet presAssocID="{4D42E34C-2B02-4996-9490-6E8E6F49A6D6}" presName="accentRepeatNode" presStyleLbl="solidFgAcc1" presStyleIdx="2" presStyleCnt="5"/>
      <dgm:spPr>
        <a:ln>
          <a:solidFill>
            <a:srgbClr val="0E3767">
              <a:alpha val="85000"/>
            </a:srgbClr>
          </a:solidFill>
        </a:ln>
      </dgm:spPr>
    </dgm:pt>
    <dgm:pt modelId="{3E8B541C-1125-4F79-B11A-309E59F6D6FC}" type="pres">
      <dgm:prSet presAssocID="{ECC1F4B5-83C9-4E8F-A779-57D906BCD0A3}" presName="text_4" presStyleLbl="node1" presStyleIdx="3" presStyleCnt="5" custLinFactNeighborX="-508" custLinFactNeighborY="2035">
        <dgm:presLayoutVars>
          <dgm:bulletEnabled val="1"/>
        </dgm:presLayoutVars>
      </dgm:prSet>
      <dgm:spPr/>
    </dgm:pt>
    <dgm:pt modelId="{90DF4632-6248-4172-9742-DF631F119AD8}" type="pres">
      <dgm:prSet presAssocID="{ECC1F4B5-83C9-4E8F-A779-57D906BCD0A3}" presName="accent_4" presStyleCnt="0"/>
      <dgm:spPr/>
    </dgm:pt>
    <dgm:pt modelId="{F842278D-4CB5-46EB-AB83-F55BECCCD2F3}" type="pres">
      <dgm:prSet presAssocID="{ECC1F4B5-83C9-4E8F-A779-57D906BCD0A3}" presName="accentRepeatNode" presStyleLbl="solidFgAcc1" presStyleIdx="3" presStyleCnt="5"/>
      <dgm:spPr>
        <a:ln>
          <a:solidFill>
            <a:srgbClr val="0E3767">
              <a:alpha val="80000"/>
            </a:srgbClr>
          </a:solidFill>
        </a:ln>
      </dgm:spPr>
    </dgm:pt>
    <dgm:pt modelId="{356A76F9-8AA0-4525-9F51-C086DA2032E7}" type="pres">
      <dgm:prSet presAssocID="{37988221-6B06-49BF-870B-14F1F42B5DF3}" presName="text_5" presStyleLbl="node1" presStyleIdx="4" presStyleCnt="5" custLinFactNeighborX="-481" custLinFactNeighborY="2035">
        <dgm:presLayoutVars>
          <dgm:bulletEnabled val="1"/>
        </dgm:presLayoutVars>
      </dgm:prSet>
      <dgm:spPr/>
    </dgm:pt>
    <dgm:pt modelId="{E6293BC5-BB8F-492B-9A79-77C8745526E5}" type="pres">
      <dgm:prSet presAssocID="{37988221-6B06-49BF-870B-14F1F42B5DF3}" presName="accent_5" presStyleCnt="0"/>
      <dgm:spPr/>
    </dgm:pt>
    <dgm:pt modelId="{CBC6F33C-12F7-49B5-A720-647A63B5CA67}" type="pres">
      <dgm:prSet presAssocID="{37988221-6B06-49BF-870B-14F1F42B5DF3}" presName="accentRepeatNode" presStyleLbl="solidFgAcc1" presStyleIdx="4" presStyleCnt="5"/>
      <dgm:spPr>
        <a:ln>
          <a:solidFill>
            <a:srgbClr val="0E3767">
              <a:alpha val="75000"/>
            </a:srgbClr>
          </a:solidFill>
        </a:ln>
      </dgm:spPr>
    </dgm:pt>
  </dgm:ptLst>
  <dgm:cxnLst>
    <dgm:cxn modelId="{596C1C03-C7CB-4037-A2AB-B28CC6DE586A}" type="presOf" srcId="{AA9685E9-00B1-4609-8A93-CC15058E84B8}" destId="{D4EA69C7-8DEB-47B5-8FE0-09A9E27109BE}" srcOrd="0" destOrd="0" presId="urn:microsoft.com/office/officeart/2008/layout/VerticalCurvedList"/>
    <dgm:cxn modelId="{5036DD2F-9CE9-43B7-B6B8-2F52B4CB4027}" type="presOf" srcId="{37988221-6B06-49BF-870B-14F1F42B5DF3}" destId="{356A76F9-8AA0-4525-9F51-C086DA2032E7}" srcOrd="0" destOrd="0" presId="urn:microsoft.com/office/officeart/2008/layout/VerticalCurvedList"/>
    <dgm:cxn modelId="{F5CDC232-C8C1-4817-A73B-495E0041FDE0}" srcId="{C4398D32-CFAA-4D43-AE28-EFF5CA25826D}" destId="{37988221-6B06-49BF-870B-14F1F42B5DF3}" srcOrd="4" destOrd="0" parTransId="{7905D4DD-9244-479D-B35E-C4E117584577}" sibTransId="{3BEAF528-8C8F-4B57-B959-CB17E033D56D}"/>
    <dgm:cxn modelId="{4F2C2B36-536A-4830-A711-58560B95AD07}" srcId="{C4398D32-CFAA-4D43-AE28-EFF5CA25826D}" destId="{ECC1F4B5-83C9-4E8F-A779-57D906BCD0A3}" srcOrd="3" destOrd="0" parTransId="{01365A94-05AC-4CBE-A5E6-70E58532E370}" sibTransId="{50C686D9-9426-4EF8-8AED-5420A61F890A}"/>
    <dgm:cxn modelId="{CAA24C99-D87E-497F-B2EF-31966E123BA8}" srcId="{C4398D32-CFAA-4D43-AE28-EFF5CA25826D}" destId="{AA9685E9-00B1-4609-8A93-CC15058E84B8}" srcOrd="1" destOrd="0" parTransId="{37C2DF54-2E56-4107-B0E4-CB717772280D}" sibTransId="{05C29BB6-DCE4-4551-BB5E-A950885E08EB}"/>
    <dgm:cxn modelId="{A0FF9CAF-1C3B-4D15-BE93-77465E75A2DC}" srcId="{C4398D32-CFAA-4D43-AE28-EFF5CA25826D}" destId="{4D42E34C-2B02-4996-9490-6E8E6F49A6D6}" srcOrd="2" destOrd="0" parTransId="{4BAC9D72-FB7F-4817-B293-6D539EF6128A}" sibTransId="{AEE70E29-FFEC-4EF4-BA7C-731A35594391}"/>
    <dgm:cxn modelId="{DC010BC8-FD2E-4840-BB18-1F0965C2812E}" srcId="{C4398D32-CFAA-4D43-AE28-EFF5CA25826D}" destId="{C484A278-F5B6-47DC-B770-C9349F2D7B8A}" srcOrd="0" destOrd="0" parTransId="{2C938703-105B-4E4F-B2FD-DB4B0447AC68}" sibTransId="{42E11ADD-598D-4AEC-855A-928C0D5C35A3}"/>
    <dgm:cxn modelId="{873F97E1-88C0-4F52-AFA2-C255953FF5DC}" type="presOf" srcId="{C484A278-F5B6-47DC-B770-C9349F2D7B8A}" destId="{81833FB8-4940-4745-9786-938A1B7B31D5}" srcOrd="0" destOrd="0" presId="urn:microsoft.com/office/officeart/2008/layout/VerticalCurvedList"/>
    <dgm:cxn modelId="{B0CD6EEE-A0A1-4657-ADD7-7D941A78238B}" type="presOf" srcId="{42E11ADD-598D-4AEC-855A-928C0D5C35A3}" destId="{942C3E9C-C93D-487B-B359-A1F24360BA60}" srcOrd="0" destOrd="0" presId="urn:microsoft.com/office/officeart/2008/layout/VerticalCurvedList"/>
    <dgm:cxn modelId="{B617D7EE-7FCE-49D5-AFB7-BD9E73606F5C}" type="presOf" srcId="{4D42E34C-2B02-4996-9490-6E8E6F49A6D6}" destId="{F12F345B-91B4-49E2-962B-2BD8E64AAE79}" srcOrd="0" destOrd="0" presId="urn:microsoft.com/office/officeart/2008/layout/VerticalCurvedList"/>
    <dgm:cxn modelId="{2DD253F6-25E2-4272-AB25-FB3785655304}" type="presOf" srcId="{ECC1F4B5-83C9-4E8F-A779-57D906BCD0A3}" destId="{3E8B541C-1125-4F79-B11A-309E59F6D6FC}" srcOrd="0" destOrd="0" presId="urn:microsoft.com/office/officeart/2008/layout/VerticalCurvedList"/>
    <dgm:cxn modelId="{C80FAAFF-C2B7-43E7-B311-47986053DEEF}" type="presOf" srcId="{C4398D32-CFAA-4D43-AE28-EFF5CA25826D}" destId="{04800E31-7E10-4F85-8B57-55CA701BEAA4}" srcOrd="0" destOrd="0" presId="urn:microsoft.com/office/officeart/2008/layout/VerticalCurvedList"/>
    <dgm:cxn modelId="{9B30D83B-89FC-4D41-BBCF-3C36660B9402}" type="presParOf" srcId="{04800E31-7E10-4F85-8B57-55CA701BEAA4}" destId="{EFE94090-82E2-42DA-8348-9D241802C8E2}" srcOrd="0" destOrd="0" presId="urn:microsoft.com/office/officeart/2008/layout/VerticalCurvedList"/>
    <dgm:cxn modelId="{8B4EC03B-C88B-4460-ADEC-D63EBDB7A9CA}" type="presParOf" srcId="{EFE94090-82E2-42DA-8348-9D241802C8E2}" destId="{D9B7CBDA-3C2C-4C05-B760-77F0B60AFF70}" srcOrd="0" destOrd="0" presId="urn:microsoft.com/office/officeart/2008/layout/VerticalCurvedList"/>
    <dgm:cxn modelId="{1629094F-DCA5-4D63-B672-52C6DA56CD9F}" type="presParOf" srcId="{D9B7CBDA-3C2C-4C05-B760-77F0B60AFF70}" destId="{27808294-2DC9-4F0E-9D6E-BD1F0AF3013C}" srcOrd="0" destOrd="0" presId="urn:microsoft.com/office/officeart/2008/layout/VerticalCurvedList"/>
    <dgm:cxn modelId="{FECC31FD-AA7C-4905-92B5-B03AF850EB72}" type="presParOf" srcId="{D9B7CBDA-3C2C-4C05-B760-77F0B60AFF70}" destId="{942C3E9C-C93D-487B-B359-A1F24360BA60}" srcOrd="1" destOrd="0" presId="urn:microsoft.com/office/officeart/2008/layout/VerticalCurvedList"/>
    <dgm:cxn modelId="{E779C117-2D57-4C7E-A077-F2A4A9705123}" type="presParOf" srcId="{D9B7CBDA-3C2C-4C05-B760-77F0B60AFF70}" destId="{CEF1030F-33F5-4CCE-8182-B2B2169371DA}" srcOrd="2" destOrd="0" presId="urn:microsoft.com/office/officeart/2008/layout/VerticalCurvedList"/>
    <dgm:cxn modelId="{5511A61C-FF8A-4ED7-A9B2-F46B5C37D1D4}" type="presParOf" srcId="{D9B7CBDA-3C2C-4C05-B760-77F0B60AFF70}" destId="{23EA66F0-8E0E-41A9-977B-05DC68D8291F}" srcOrd="3" destOrd="0" presId="urn:microsoft.com/office/officeart/2008/layout/VerticalCurvedList"/>
    <dgm:cxn modelId="{A46C3B1B-64B0-4432-9B71-0B343887F316}" type="presParOf" srcId="{EFE94090-82E2-42DA-8348-9D241802C8E2}" destId="{81833FB8-4940-4745-9786-938A1B7B31D5}" srcOrd="1" destOrd="0" presId="urn:microsoft.com/office/officeart/2008/layout/VerticalCurvedList"/>
    <dgm:cxn modelId="{AE70B95C-5442-4854-A815-5DAEAA692216}" type="presParOf" srcId="{EFE94090-82E2-42DA-8348-9D241802C8E2}" destId="{9CD92D31-5A6F-4EBC-8760-B41782584F8C}" srcOrd="2" destOrd="0" presId="urn:microsoft.com/office/officeart/2008/layout/VerticalCurvedList"/>
    <dgm:cxn modelId="{4C45B63E-AEDA-4960-822D-55744035929D}" type="presParOf" srcId="{9CD92D31-5A6F-4EBC-8760-B41782584F8C}" destId="{72318EB2-0C77-4CFB-8A6B-1D7F1FC9EC3B}" srcOrd="0" destOrd="0" presId="urn:microsoft.com/office/officeart/2008/layout/VerticalCurvedList"/>
    <dgm:cxn modelId="{D8BEDE90-D1EA-49EA-A363-28E4BE99057F}" type="presParOf" srcId="{EFE94090-82E2-42DA-8348-9D241802C8E2}" destId="{D4EA69C7-8DEB-47B5-8FE0-09A9E27109BE}" srcOrd="3" destOrd="0" presId="urn:microsoft.com/office/officeart/2008/layout/VerticalCurvedList"/>
    <dgm:cxn modelId="{3DD2C748-454E-4F94-951A-A9581EDE4C78}" type="presParOf" srcId="{EFE94090-82E2-42DA-8348-9D241802C8E2}" destId="{22CD0A1D-317A-440E-9726-9217FDF18AAA}" srcOrd="4" destOrd="0" presId="urn:microsoft.com/office/officeart/2008/layout/VerticalCurvedList"/>
    <dgm:cxn modelId="{D1D89E2F-7A22-4BA0-A83A-76DEDA6E4435}" type="presParOf" srcId="{22CD0A1D-317A-440E-9726-9217FDF18AAA}" destId="{5A0E476D-F741-45C9-90D1-B3B2FADA07C0}" srcOrd="0" destOrd="0" presId="urn:microsoft.com/office/officeart/2008/layout/VerticalCurvedList"/>
    <dgm:cxn modelId="{9C896194-84F3-44E9-B17F-C8683EACAFD0}" type="presParOf" srcId="{EFE94090-82E2-42DA-8348-9D241802C8E2}" destId="{F12F345B-91B4-49E2-962B-2BD8E64AAE79}" srcOrd="5" destOrd="0" presId="urn:microsoft.com/office/officeart/2008/layout/VerticalCurvedList"/>
    <dgm:cxn modelId="{5DA01AE4-2C69-4DD1-B4B7-FC1EBF51098F}" type="presParOf" srcId="{EFE94090-82E2-42DA-8348-9D241802C8E2}" destId="{CB4BB407-6D73-4132-8AA5-8E0178BE38C8}" srcOrd="6" destOrd="0" presId="urn:microsoft.com/office/officeart/2008/layout/VerticalCurvedList"/>
    <dgm:cxn modelId="{46F79D5A-0399-4802-9CE7-CBFBF9779DC4}" type="presParOf" srcId="{CB4BB407-6D73-4132-8AA5-8E0178BE38C8}" destId="{574CAE16-D459-4595-BDAE-7194612DF5FD}" srcOrd="0" destOrd="0" presId="urn:microsoft.com/office/officeart/2008/layout/VerticalCurvedList"/>
    <dgm:cxn modelId="{F2DCD279-5984-499B-B3DB-AFE9717EC8CC}" type="presParOf" srcId="{EFE94090-82E2-42DA-8348-9D241802C8E2}" destId="{3E8B541C-1125-4F79-B11A-309E59F6D6FC}" srcOrd="7" destOrd="0" presId="urn:microsoft.com/office/officeart/2008/layout/VerticalCurvedList"/>
    <dgm:cxn modelId="{927CB932-72A3-4C7E-A836-E6C0B35F1532}" type="presParOf" srcId="{EFE94090-82E2-42DA-8348-9D241802C8E2}" destId="{90DF4632-6248-4172-9742-DF631F119AD8}" srcOrd="8" destOrd="0" presId="urn:microsoft.com/office/officeart/2008/layout/VerticalCurvedList"/>
    <dgm:cxn modelId="{E69C3130-1DB6-4C27-9488-2A2DCF2F18D3}" type="presParOf" srcId="{90DF4632-6248-4172-9742-DF631F119AD8}" destId="{F842278D-4CB5-46EB-AB83-F55BECCCD2F3}" srcOrd="0" destOrd="0" presId="urn:microsoft.com/office/officeart/2008/layout/VerticalCurvedList"/>
    <dgm:cxn modelId="{FC6C3D9C-02D1-4818-A4A6-DFC90F975CFE}" type="presParOf" srcId="{EFE94090-82E2-42DA-8348-9D241802C8E2}" destId="{356A76F9-8AA0-4525-9F51-C086DA2032E7}" srcOrd="9" destOrd="0" presId="urn:microsoft.com/office/officeart/2008/layout/VerticalCurvedList"/>
    <dgm:cxn modelId="{8B3A5ABC-C5ED-40AA-8612-90F49EF61C88}" type="presParOf" srcId="{EFE94090-82E2-42DA-8348-9D241802C8E2}" destId="{E6293BC5-BB8F-492B-9A79-77C8745526E5}" srcOrd="10" destOrd="0" presId="urn:microsoft.com/office/officeart/2008/layout/VerticalCurvedList"/>
    <dgm:cxn modelId="{7FA4A72B-C845-4C49-8F97-BB4CF385D92B}" type="presParOf" srcId="{E6293BC5-BB8F-492B-9A79-77C8745526E5}" destId="{CBC6F33C-12F7-49B5-A720-647A63B5CA67}"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FB371A8-AED8-42BF-AAEE-1A1CEE78E54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GB"/>
        </a:p>
      </dgm:t>
    </dgm:pt>
    <dgm:pt modelId="{6A21E60B-553B-480D-8FEC-72066B75E6EC}">
      <dgm:prSet phldrT="[Testo]" custT="1"/>
      <dgm:spPr>
        <a:solidFill>
          <a:srgbClr val="0E3767"/>
        </a:solidFill>
      </dgm:spPr>
      <dgm:t>
        <a:bodyPr/>
        <a:lstStyle/>
        <a:p>
          <a:r>
            <a:rPr lang="en-GB" sz="2400" b="1" i="0" dirty="0"/>
            <a:t>Intent of the research: </a:t>
          </a:r>
          <a:r>
            <a:rPr lang="en-GB" sz="2400" b="1" i="1" dirty="0"/>
            <a:t>Challenges</a:t>
          </a:r>
        </a:p>
      </dgm:t>
    </dgm:pt>
    <dgm:pt modelId="{BD59AF09-B3DA-4D3A-BF4E-BFB2CCB366DA}" type="parTrans" cxnId="{14230167-98DD-4746-BCE7-1247CDFBEFD2}">
      <dgm:prSet/>
      <dgm:spPr/>
      <dgm:t>
        <a:bodyPr/>
        <a:lstStyle/>
        <a:p>
          <a:endParaRPr lang="en-GB" sz="1600"/>
        </a:p>
      </dgm:t>
    </dgm:pt>
    <dgm:pt modelId="{4D8D2998-DD32-4AD9-A888-6B5FCB635FD0}" type="sibTrans" cxnId="{14230167-98DD-4746-BCE7-1247CDFBEFD2}">
      <dgm:prSet/>
      <dgm:spPr/>
      <dgm:t>
        <a:bodyPr/>
        <a:lstStyle/>
        <a:p>
          <a:endParaRPr lang="en-GB" sz="1600"/>
        </a:p>
      </dgm:t>
    </dgm:pt>
    <dgm:pt modelId="{5A1F0FE6-DF39-4EF7-ADD9-E61266DC4C0D}">
      <dgm:prSet phldrT="[Testo]" custT="1"/>
      <dgm:spPr/>
      <dgm:t>
        <a:bodyPr/>
        <a:lstStyle/>
        <a:p>
          <a:r>
            <a:rPr lang="en-GB" sz="2000" dirty="0"/>
            <a:t>Improve Electric Vehicle’s performances</a:t>
          </a:r>
        </a:p>
      </dgm:t>
    </dgm:pt>
    <dgm:pt modelId="{4874992D-9D91-49DC-B4A9-F2D93B91A34B}" type="parTrans" cxnId="{673F2384-D7BA-45C2-B190-B68C9713453B}">
      <dgm:prSet/>
      <dgm:spPr/>
      <dgm:t>
        <a:bodyPr/>
        <a:lstStyle/>
        <a:p>
          <a:endParaRPr lang="en-GB" sz="1600"/>
        </a:p>
      </dgm:t>
    </dgm:pt>
    <dgm:pt modelId="{29EDDE6A-8BDE-479E-B42F-D876D6FC3728}" type="sibTrans" cxnId="{673F2384-D7BA-45C2-B190-B68C9713453B}">
      <dgm:prSet/>
      <dgm:spPr/>
      <dgm:t>
        <a:bodyPr/>
        <a:lstStyle/>
        <a:p>
          <a:endParaRPr lang="en-GB" sz="1600"/>
        </a:p>
      </dgm:t>
    </dgm:pt>
    <dgm:pt modelId="{1ED1C7FC-C9D5-49AC-95DE-6F149F68B273}">
      <dgm:prSet phldrT="[Testo]" custT="1"/>
      <dgm:spPr>
        <a:solidFill>
          <a:srgbClr val="0E3767"/>
        </a:solidFill>
      </dgm:spPr>
      <dgm:t>
        <a:bodyPr/>
        <a:lstStyle/>
        <a:p>
          <a:r>
            <a:rPr lang="en-GB" sz="2400" b="1" i="0" dirty="0"/>
            <a:t>Proposed solutions: </a:t>
          </a:r>
          <a:r>
            <a:rPr lang="en-GB" sz="2400" b="1" i="1" dirty="0"/>
            <a:t>Tools and Means</a:t>
          </a:r>
        </a:p>
      </dgm:t>
    </dgm:pt>
    <dgm:pt modelId="{44348CA3-B39C-499C-B51F-938C2A847E4D}" type="parTrans" cxnId="{8BC4CC40-1957-44BA-93C2-BF22D09B326A}">
      <dgm:prSet/>
      <dgm:spPr/>
      <dgm:t>
        <a:bodyPr/>
        <a:lstStyle/>
        <a:p>
          <a:endParaRPr lang="en-GB" sz="1600"/>
        </a:p>
      </dgm:t>
    </dgm:pt>
    <dgm:pt modelId="{4361DA56-74F2-43F1-9047-70C6E5095BF8}" type="sibTrans" cxnId="{8BC4CC40-1957-44BA-93C2-BF22D09B326A}">
      <dgm:prSet/>
      <dgm:spPr/>
      <dgm:t>
        <a:bodyPr/>
        <a:lstStyle/>
        <a:p>
          <a:endParaRPr lang="en-GB" sz="1600"/>
        </a:p>
      </dgm:t>
    </dgm:pt>
    <dgm:pt modelId="{04B70F74-1E9D-4856-AC4A-5775B59ACC43}">
      <dgm:prSet phldrT="[Testo]" custT="1"/>
      <dgm:spPr/>
      <dgm:t>
        <a:bodyPr/>
        <a:lstStyle/>
        <a:p>
          <a:r>
            <a:rPr lang="en-GB" sz="2000" dirty="0"/>
            <a:t>Development of advanced mechatronics systems through model-based approach</a:t>
          </a:r>
        </a:p>
      </dgm:t>
    </dgm:pt>
    <dgm:pt modelId="{52192303-0203-49CF-A636-FB61FD9047EE}" type="parTrans" cxnId="{9548A0B2-3D0D-4150-8226-E1EF62F51686}">
      <dgm:prSet/>
      <dgm:spPr/>
      <dgm:t>
        <a:bodyPr/>
        <a:lstStyle/>
        <a:p>
          <a:endParaRPr lang="en-GB" sz="1600"/>
        </a:p>
      </dgm:t>
    </dgm:pt>
    <dgm:pt modelId="{F32F136C-31FF-4C50-B688-C115672D53A9}" type="sibTrans" cxnId="{9548A0B2-3D0D-4150-8226-E1EF62F51686}">
      <dgm:prSet/>
      <dgm:spPr/>
      <dgm:t>
        <a:bodyPr/>
        <a:lstStyle/>
        <a:p>
          <a:endParaRPr lang="en-GB" sz="1600"/>
        </a:p>
      </dgm:t>
    </dgm:pt>
    <dgm:pt modelId="{38253DDE-F4F2-47C8-8A1E-3EB33EDE6E98}">
      <dgm:prSet phldrT="[Testo]" custT="1"/>
      <dgm:spPr/>
      <dgm:t>
        <a:bodyPr/>
        <a:lstStyle/>
        <a:p>
          <a:r>
            <a:rPr lang="en-GB" sz="2000" dirty="0"/>
            <a:t>Ensure portability and flexibility of the solutions</a:t>
          </a:r>
        </a:p>
      </dgm:t>
    </dgm:pt>
    <dgm:pt modelId="{4C6B0609-26EF-4E35-AD0D-1E8A712F91B6}" type="parTrans" cxnId="{ABED0EE5-ABC9-4384-8F61-1E96EFC6FA52}">
      <dgm:prSet/>
      <dgm:spPr/>
      <dgm:t>
        <a:bodyPr/>
        <a:lstStyle/>
        <a:p>
          <a:endParaRPr lang="en-GB" sz="1600"/>
        </a:p>
      </dgm:t>
    </dgm:pt>
    <dgm:pt modelId="{B4D04D33-A94D-4ED6-A300-2CCFB02EF8DC}" type="sibTrans" cxnId="{ABED0EE5-ABC9-4384-8F61-1E96EFC6FA52}">
      <dgm:prSet/>
      <dgm:spPr/>
      <dgm:t>
        <a:bodyPr/>
        <a:lstStyle/>
        <a:p>
          <a:endParaRPr lang="en-GB" sz="1600"/>
        </a:p>
      </dgm:t>
    </dgm:pt>
    <dgm:pt modelId="{07E1D080-E6E3-435C-88DF-802A07FE4C62}">
      <dgm:prSet phldrT="[Testo]" custT="1"/>
      <dgm:spPr/>
      <dgm:t>
        <a:bodyPr/>
        <a:lstStyle/>
        <a:p>
          <a:r>
            <a:rPr lang="en-GB" sz="2000" dirty="0"/>
            <a:t>Proposal of a systematic assessment methodology</a:t>
          </a:r>
        </a:p>
      </dgm:t>
    </dgm:pt>
    <dgm:pt modelId="{D7FFCDD8-092B-40D3-B414-7AB12E414356}" type="parTrans" cxnId="{74FA702F-E1E4-48C9-9576-DAC70D4FE661}">
      <dgm:prSet/>
      <dgm:spPr/>
      <dgm:t>
        <a:bodyPr/>
        <a:lstStyle/>
        <a:p>
          <a:endParaRPr lang="en-GB" sz="1600"/>
        </a:p>
      </dgm:t>
    </dgm:pt>
    <dgm:pt modelId="{5F857CBC-14EE-4113-BD13-3A8CB97313F4}" type="sibTrans" cxnId="{74FA702F-E1E4-48C9-9576-DAC70D4FE661}">
      <dgm:prSet/>
      <dgm:spPr/>
      <dgm:t>
        <a:bodyPr/>
        <a:lstStyle/>
        <a:p>
          <a:endParaRPr lang="en-GB" sz="1600"/>
        </a:p>
      </dgm:t>
    </dgm:pt>
    <dgm:pt modelId="{B114F0E9-7C6A-40F4-99E2-D148EFADDD73}">
      <dgm:prSet phldrT="[Testo]" custT="1"/>
      <dgm:spPr/>
      <dgm:t>
        <a:bodyPr/>
        <a:lstStyle/>
        <a:p>
          <a:endParaRPr lang="en-GB" sz="1000" dirty="0"/>
        </a:p>
      </dgm:t>
    </dgm:pt>
    <dgm:pt modelId="{36ADD522-9B55-420E-90F1-3BEDD4770D7E}" type="parTrans" cxnId="{65A65A84-6C74-486A-86E9-62A1E158C3B4}">
      <dgm:prSet/>
      <dgm:spPr/>
      <dgm:t>
        <a:bodyPr/>
        <a:lstStyle/>
        <a:p>
          <a:endParaRPr lang="en-GB"/>
        </a:p>
      </dgm:t>
    </dgm:pt>
    <dgm:pt modelId="{A02FABAE-0F87-45F4-9E55-9E97C683D9A2}" type="sibTrans" cxnId="{65A65A84-6C74-486A-86E9-62A1E158C3B4}">
      <dgm:prSet/>
      <dgm:spPr/>
      <dgm:t>
        <a:bodyPr/>
        <a:lstStyle/>
        <a:p>
          <a:endParaRPr lang="en-GB"/>
        </a:p>
      </dgm:t>
    </dgm:pt>
    <dgm:pt modelId="{2CA90261-1117-43B1-8DD5-79AEB7B2F4A7}">
      <dgm:prSet phldrT="[Testo]" custT="1"/>
      <dgm:spPr/>
      <dgm:t>
        <a:bodyPr/>
        <a:lstStyle/>
        <a:p>
          <a:endParaRPr lang="en-GB" sz="1000" dirty="0"/>
        </a:p>
      </dgm:t>
    </dgm:pt>
    <dgm:pt modelId="{46A17B90-85E5-499E-B7DC-EA1F97D34158}" type="parTrans" cxnId="{E936AB0A-DE74-4FBD-9A6D-8823032AECAC}">
      <dgm:prSet/>
      <dgm:spPr/>
      <dgm:t>
        <a:bodyPr/>
        <a:lstStyle/>
        <a:p>
          <a:endParaRPr lang="en-GB"/>
        </a:p>
      </dgm:t>
    </dgm:pt>
    <dgm:pt modelId="{325A0053-4CF0-41BF-8D76-47DE318503B0}" type="sibTrans" cxnId="{E936AB0A-DE74-4FBD-9A6D-8823032AECAC}">
      <dgm:prSet/>
      <dgm:spPr/>
      <dgm:t>
        <a:bodyPr/>
        <a:lstStyle/>
        <a:p>
          <a:endParaRPr lang="en-GB"/>
        </a:p>
      </dgm:t>
    </dgm:pt>
    <dgm:pt modelId="{0FC1DBD1-B222-46FB-A5EB-1910BA4D2D2E}">
      <dgm:prSet phldrT="[Testo]" custT="1"/>
      <dgm:spPr/>
      <dgm:t>
        <a:bodyPr/>
        <a:lstStyle/>
        <a:p>
          <a:r>
            <a:rPr lang="en-GB" sz="2000" dirty="0"/>
            <a:t>Optimization of control strategy and </a:t>
          </a:r>
          <a:r>
            <a:rPr lang="en-GB" sz="2000" dirty="0">
              <a:solidFill>
                <a:schemeClr val="tx1"/>
              </a:solidFill>
              <a:effectLst/>
              <a:latin typeface="+mn-lt"/>
              <a:ea typeface="+mn-ea"/>
              <a:cs typeface="+mn-cs"/>
            </a:rPr>
            <a:t>multi-DOF</a:t>
          </a:r>
          <a:r>
            <a:rPr lang="en-GB" sz="2000" dirty="0"/>
            <a:t> allocation problems</a:t>
          </a:r>
        </a:p>
      </dgm:t>
    </dgm:pt>
    <dgm:pt modelId="{AC21752F-D7B9-419B-AE97-B1CD4C3505FC}" type="parTrans" cxnId="{274CEF82-C250-4638-8C43-3448F4CDAFCB}">
      <dgm:prSet/>
      <dgm:spPr/>
      <dgm:t>
        <a:bodyPr/>
        <a:lstStyle/>
        <a:p>
          <a:endParaRPr lang="en-GB"/>
        </a:p>
      </dgm:t>
    </dgm:pt>
    <dgm:pt modelId="{62E90E11-6694-4C16-B7E9-D69573EB8FB8}" type="sibTrans" cxnId="{274CEF82-C250-4638-8C43-3448F4CDAFCB}">
      <dgm:prSet/>
      <dgm:spPr/>
      <dgm:t>
        <a:bodyPr/>
        <a:lstStyle/>
        <a:p>
          <a:endParaRPr lang="en-GB"/>
        </a:p>
      </dgm:t>
    </dgm:pt>
    <dgm:pt modelId="{4CAFB208-C3B9-4963-AA93-48F3A406EF75}" type="pres">
      <dgm:prSet presAssocID="{1FB371A8-AED8-42BF-AAEE-1A1CEE78E54F}" presName="linear" presStyleCnt="0">
        <dgm:presLayoutVars>
          <dgm:animLvl val="lvl"/>
          <dgm:resizeHandles val="exact"/>
        </dgm:presLayoutVars>
      </dgm:prSet>
      <dgm:spPr/>
    </dgm:pt>
    <dgm:pt modelId="{E0459FBD-F0E3-48AA-B9BA-E19DFAA9C937}" type="pres">
      <dgm:prSet presAssocID="{6A21E60B-553B-480D-8FEC-72066B75E6EC}" presName="parentText" presStyleLbl="node1" presStyleIdx="0" presStyleCnt="2" custScaleY="62856">
        <dgm:presLayoutVars>
          <dgm:chMax val="0"/>
          <dgm:bulletEnabled val="1"/>
        </dgm:presLayoutVars>
      </dgm:prSet>
      <dgm:spPr/>
    </dgm:pt>
    <dgm:pt modelId="{3109BDAF-5DA5-4796-9F0B-CA31591DDF6E}" type="pres">
      <dgm:prSet presAssocID="{6A21E60B-553B-480D-8FEC-72066B75E6EC}" presName="childText" presStyleLbl="revTx" presStyleIdx="0" presStyleCnt="2" custScaleY="80477">
        <dgm:presLayoutVars>
          <dgm:bulletEnabled val="1"/>
        </dgm:presLayoutVars>
      </dgm:prSet>
      <dgm:spPr/>
    </dgm:pt>
    <dgm:pt modelId="{7FDE75D3-B3AE-4992-AB25-5321F14F2670}" type="pres">
      <dgm:prSet presAssocID="{1ED1C7FC-C9D5-49AC-95DE-6F149F68B273}" presName="parentText" presStyleLbl="node1" presStyleIdx="1" presStyleCnt="2" custScaleY="62856" custLinFactNeighborY="-724">
        <dgm:presLayoutVars>
          <dgm:chMax val="0"/>
          <dgm:bulletEnabled val="1"/>
        </dgm:presLayoutVars>
      </dgm:prSet>
      <dgm:spPr/>
    </dgm:pt>
    <dgm:pt modelId="{B78F5331-265A-4050-AEE2-E3694868CED7}" type="pres">
      <dgm:prSet presAssocID="{1ED1C7FC-C9D5-49AC-95DE-6F149F68B273}" presName="childText" presStyleLbl="revTx" presStyleIdx="1" presStyleCnt="2" custScaleY="93650" custLinFactNeighborY="-2323">
        <dgm:presLayoutVars>
          <dgm:bulletEnabled val="1"/>
        </dgm:presLayoutVars>
      </dgm:prSet>
      <dgm:spPr/>
    </dgm:pt>
  </dgm:ptLst>
  <dgm:cxnLst>
    <dgm:cxn modelId="{E936AB0A-DE74-4FBD-9A6D-8823032AECAC}" srcId="{1ED1C7FC-C9D5-49AC-95DE-6F149F68B273}" destId="{2CA90261-1117-43B1-8DD5-79AEB7B2F4A7}" srcOrd="0" destOrd="0" parTransId="{46A17B90-85E5-499E-B7DC-EA1F97D34158}" sibTransId="{325A0053-4CF0-41BF-8D76-47DE318503B0}"/>
    <dgm:cxn modelId="{74FA702F-E1E4-48C9-9576-DAC70D4FE661}" srcId="{1ED1C7FC-C9D5-49AC-95DE-6F149F68B273}" destId="{07E1D080-E6E3-435C-88DF-802A07FE4C62}" srcOrd="3" destOrd="0" parTransId="{D7FFCDD8-092B-40D3-B414-7AB12E414356}" sibTransId="{5F857CBC-14EE-4113-BD13-3A8CB97313F4}"/>
    <dgm:cxn modelId="{8BC4CC40-1957-44BA-93C2-BF22D09B326A}" srcId="{1FB371A8-AED8-42BF-AAEE-1A1CEE78E54F}" destId="{1ED1C7FC-C9D5-49AC-95DE-6F149F68B273}" srcOrd="1" destOrd="0" parTransId="{44348CA3-B39C-499C-B51F-938C2A847E4D}" sibTransId="{4361DA56-74F2-43F1-9047-70C6E5095BF8}"/>
    <dgm:cxn modelId="{1D2FE944-9BC6-4CBB-B37C-ADAC2E562E0F}" type="presOf" srcId="{6A21E60B-553B-480D-8FEC-72066B75E6EC}" destId="{E0459FBD-F0E3-48AA-B9BA-E19DFAA9C937}" srcOrd="0" destOrd="0" presId="urn:microsoft.com/office/officeart/2005/8/layout/vList2"/>
    <dgm:cxn modelId="{14230167-98DD-4746-BCE7-1247CDFBEFD2}" srcId="{1FB371A8-AED8-42BF-AAEE-1A1CEE78E54F}" destId="{6A21E60B-553B-480D-8FEC-72066B75E6EC}" srcOrd="0" destOrd="0" parTransId="{BD59AF09-B3DA-4D3A-BF4E-BFB2CCB366DA}" sibTransId="{4D8D2998-DD32-4AD9-A888-6B5FCB635FD0}"/>
    <dgm:cxn modelId="{7022B06A-6007-4EFC-9675-21B7F62F2AC2}" type="presOf" srcId="{0FC1DBD1-B222-46FB-A5EB-1910BA4D2D2E}" destId="{B78F5331-265A-4050-AEE2-E3694868CED7}" srcOrd="0" destOrd="2" presId="urn:microsoft.com/office/officeart/2005/8/layout/vList2"/>
    <dgm:cxn modelId="{57653B53-2DCF-44EF-A330-A703A263FC9A}" type="presOf" srcId="{2CA90261-1117-43B1-8DD5-79AEB7B2F4A7}" destId="{B78F5331-265A-4050-AEE2-E3694868CED7}" srcOrd="0" destOrd="0" presId="urn:microsoft.com/office/officeart/2005/8/layout/vList2"/>
    <dgm:cxn modelId="{274CEF82-C250-4638-8C43-3448F4CDAFCB}" srcId="{1ED1C7FC-C9D5-49AC-95DE-6F149F68B273}" destId="{0FC1DBD1-B222-46FB-A5EB-1910BA4D2D2E}" srcOrd="2" destOrd="0" parTransId="{AC21752F-D7B9-419B-AE97-B1CD4C3505FC}" sibTransId="{62E90E11-6694-4C16-B7E9-D69573EB8FB8}"/>
    <dgm:cxn modelId="{673F2384-D7BA-45C2-B190-B68C9713453B}" srcId="{6A21E60B-553B-480D-8FEC-72066B75E6EC}" destId="{5A1F0FE6-DF39-4EF7-ADD9-E61266DC4C0D}" srcOrd="1" destOrd="0" parTransId="{4874992D-9D91-49DC-B4A9-F2D93B91A34B}" sibTransId="{29EDDE6A-8BDE-479E-B42F-D876D6FC3728}"/>
    <dgm:cxn modelId="{65A65A84-6C74-486A-86E9-62A1E158C3B4}" srcId="{6A21E60B-553B-480D-8FEC-72066B75E6EC}" destId="{B114F0E9-7C6A-40F4-99E2-D148EFADDD73}" srcOrd="0" destOrd="0" parTransId="{36ADD522-9B55-420E-90F1-3BEDD4770D7E}" sibTransId="{A02FABAE-0F87-45F4-9E55-9E97C683D9A2}"/>
    <dgm:cxn modelId="{AABECA89-1492-4075-B553-BF970A0F35E0}" type="presOf" srcId="{38253DDE-F4F2-47C8-8A1E-3EB33EDE6E98}" destId="{3109BDAF-5DA5-4796-9F0B-CA31591DDF6E}" srcOrd="0" destOrd="2" presId="urn:microsoft.com/office/officeart/2005/8/layout/vList2"/>
    <dgm:cxn modelId="{113A7E8D-45F1-4521-90C1-26155BA79166}" type="presOf" srcId="{04B70F74-1E9D-4856-AC4A-5775B59ACC43}" destId="{B78F5331-265A-4050-AEE2-E3694868CED7}" srcOrd="0" destOrd="1" presId="urn:microsoft.com/office/officeart/2005/8/layout/vList2"/>
    <dgm:cxn modelId="{66425C96-E8AD-41F6-981E-4A9902A9CBB7}" type="presOf" srcId="{B114F0E9-7C6A-40F4-99E2-D148EFADDD73}" destId="{3109BDAF-5DA5-4796-9F0B-CA31591DDF6E}" srcOrd="0" destOrd="0" presId="urn:microsoft.com/office/officeart/2005/8/layout/vList2"/>
    <dgm:cxn modelId="{0C924D9B-DDED-4A10-810A-06A9FC97B908}" type="presOf" srcId="{1FB371A8-AED8-42BF-AAEE-1A1CEE78E54F}" destId="{4CAFB208-C3B9-4963-AA93-48F3A406EF75}" srcOrd="0" destOrd="0" presId="urn:microsoft.com/office/officeart/2005/8/layout/vList2"/>
    <dgm:cxn modelId="{9548A0B2-3D0D-4150-8226-E1EF62F51686}" srcId="{1ED1C7FC-C9D5-49AC-95DE-6F149F68B273}" destId="{04B70F74-1E9D-4856-AC4A-5775B59ACC43}" srcOrd="1" destOrd="0" parTransId="{52192303-0203-49CF-A636-FB61FD9047EE}" sibTransId="{F32F136C-31FF-4C50-B688-C115672D53A9}"/>
    <dgm:cxn modelId="{9C6139B8-632E-4C29-9A1C-4D1D3DEBF565}" type="presOf" srcId="{07E1D080-E6E3-435C-88DF-802A07FE4C62}" destId="{B78F5331-265A-4050-AEE2-E3694868CED7}" srcOrd="0" destOrd="3" presId="urn:microsoft.com/office/officeart/2005/8/layout/vList2"/>
    <dgm:cxn modelId="{1051AABE-C886-4725-8C96-16B0A93FC757}" type="presOf" srcId="{5A1F0FE6-DF39-4EF7-ADD9-E61266DC4C0D}" destId="{3109BDAF-5DA5-4796-9F0B-CA31591DDF6E}" srcOrd="0" destOrd="1" presId="urn:microsoft.com/office/officeart/2005/8/layout/vList2"/>
    <dgm:cxn modelId="{361B05D3-C347-4763-A4B8-0539732AF36B}" type="presOf" srcId="{1ED1C7FC-C9D5-49AC-95DE-6F149F68B273}" destId="{7FDE75D3-B3AE-4992-AB25-5321F14F2670}" srcOrd="0" destOrd="0" presId="urn:microsoft.com/office/officeart/2005/8/layout/vList2"/>
    <dgm:cxn modelId="{ABED0EE5-ABC9-4384-8F61-1E96EFC6FA52}" srcId="{6A21E60B-553B-480D-8FEC-72066B75E6EC}" destId="{38253DDE-F4F2-47C8-8A1E-3EB33EDE6E98}" srcOrd="2" destOrd="0" parTransId="{4C6B0609-26EF-4E35-AD0D-1E8A712F91B6}" sibTransId="{B4D04D33-A94D-4ED6-A300-2CCFB02EF8DC}"/>
    <dgm:cxn modelId="{94E5B026-F2A3-4725-ADCF-DA6FC4BEDC95}" type="presParOf" srcId="{4CAFB208-C3B9-4963-AA93-48F3A406EF75}" destId="{E0459FBD-F0E3-48AA-B9BA-E19DFAA9C937}" srcOrd="0" destOrd="0" presId="urn:microsoft.com/office/officeart/2005/8/layout/vList2"/>
    <dgm:cxn modelId="{3A9A5968-EC87-4BA3-BDCC-032A34ADC6F4}" type="presParOf" srcId="{4CAFB208-C3B9-4963-AA93-48F3A406EF75}" destId="{3109BDAF-5DA5-4796-9F0B-CA31591DDF6E}" srcOrd="1" destOrd="0" presId="urn:microsoft.com/office/officeart/2005/8/layout/vList2"/>
    <dgm:cxn modelId="{25497B67-A1B8-4A97-9484-A3971A76E93E}" type="presParOf" srcId="{4CAFB208-C3B9-4963-AA93-48F3A406EF75}" destId="{7FDE75D3-B3AE-4992-AB25-5321F14F2670}" srcOrd="2" destOrd="0" presId="urn:microsoft.com/office/officeart/2005/8/layout/vList2"/>
    <dgm:cxn modelId="{B60E0AC5-0605-477B-9422-EEED5834A265}" type="presParOf" srcId="{4CAFB208-C3B9-4963-AA93-48F3A406EF75}" destId="{B78F5331-265A-4050-AEE2-E3694868CED7}"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C3E9C-C93D-487B-B359-A1F24360BA60}">
      <dsp:nvSpPr>
        <dsp:cNvPr id="0" name=""/>
        <dsp:cNvSpPr/>
      </dsp:nvSpPr>
      <dsp:spPr>
        <a:xfrm>
          <a:off x="-5475307" y="-838339"/>
          <a:ext cx="6519347" cy="6519347"/>
        </a:xfrm>
        <a:prstGeom prst="blockArc">
          <a:avLst>
            <a:gd name="adj1" fmla="val 18900000"/>
            <a:gd name="adj2" fmla="val 2700000"/>
            <a:gd name="adj3" fmla="val 331"/>
          </a:avLst>
        </a:prstGeom>
        <a:noFill/>
        <a:ln w="12700" cap="flat" cmpd="sng" algn="ctr">
          <a:solidFill>
            <a:srgbClr val="0E3767">
              <a:alpha val="85000"/>
            </a:srgbClr>
          </a:solidFill>
          <a:prstDash val="solid"/>
          <a:miter lim="800000"/>
        </a:ln>
        <a:effectLst/>
      </dsp:spPr>
      <dsp:style>
        <a:lnRef idx="2">
          <a:scrgbClr r="0" g="0" b="0"/>
        </a:lnRef>
        <a:fillRef idx="0">
          <a:scrgbClr r="0" g="0" b="0"/>
        </a:fillRef>
        <a:effectRef idx="0">
          <a:scrgbClr r="0" g="0" b="0"/>
        </a:effectRef>
        <a:fontRef idx="minor"/>
      </dsp:style>
    </dsp:sp>
    <dsp:sp modelId="{81833FB8-4940-4745-9786-938A1B7B31D5}">
      <dsp:nvSpPr>
        <dsp:cNvPr id="0" name=""/>
        <dsp:cNvSpPr/>
      </dsp:nvSpPr>
      <dsp:spPr>
        <a:xfrm>
          <a:off x="436505" y="314892"/>
          <a:ext cx="4155124" cy="605527"/>
        </a:xfrm>
        <a:prstGeom prst="rect">
          <a:avLst/>
        </a:prstGeom>
        <a:solidFill>
          <a:srgbClr val="0E3767">
            <a:alpha val="9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637" tIns="73660" rIns="73660" bIns="73660" numCol="1" spcCol="1270" anchor="ctr" anchorCtr="0">
          <a:noAutofit/>
        </a:bodyPr>
        <a:lstStyle/>
        <a:p>
          <a:pPr marL="0" lvl="0" indent="0" algn="l" defTabSz="1289050">
            <a:lnSpc>
              <a:spcPct val="100000"/>
            </a:lnSpc>
            <a:spcBef>
              <a:spcPct val="0"/>
            </a:spcBef>
            <a:spcAft>
              <a:spcPct val="35000"/>
            </a:spcAft>
            <a:buNone/>
          </a:pPr>
          <a:r>
            <a:rPr lang="en-GB" sz="2900" kern="1200" noProof="0" dirty="0"/>
            <a:t>Introduction</a:t>
          </a:r>
        </a:p>
      </dsp:txBody>
      <dsp:txXfrm>
        <a:off x="436505" y="314892"/>
        <a:ext cx="4155124" cy="605527"/>
      </dsp:txXfrm>
    </dsp:sp>
    <dsp:sp modelId="{72318EB2-0C77-4CFB-8A6B-1D7F1FC9EC3B}">
      <dsp:nvSpPr>
        <dsp:cNvPr id="0" name=""/>
        <dsp:cNvSpPr/>
      </dsp:nvSpPr>
      <dsp:spPr>
        <a:xfrm>
          <a:off x="78037" y="226879"/>
          <a:ext cx="756909" cy="756909"/>
        </a:xfrm>
        <a:prstGeom prst="ellipse">
          <a:avLst/>
        </a:prstGeom>
        <a:solidFill>
          <a:schemeClr val="lt1">
            <a:hueOff val="0"/>
            <a:satOff val="0"/>
            <a:lumOff val="0"/>
            <a:alphaOff val="0"/>
          </a:schemeClr>
        </a:solidFill>
        <a:ln w="12700" cap="flat" cmpd="sng" algn="ctr">
          <a:solidFill>
            <a:srgbClr val="0E3767">
              <a:alpha val="95000"/>
            </a:srgbClr>
          </a:solidFill>
          <a:prstDash val="solid"/>
          <a:miter lim="800000"/>
        </a:ln>
        <a:effectLst/>
      </dsp:spPr>
      <dsp:style>
        <a:lnRef idx="2">
          <a:scrgbClr r="0" g="0" b="0"/>
        </a:lnRef>
        <a:fillRef idx="1">
          <a:scrgbClr r="0" g="0" b="0"/>
        </a:fillRef>
        <a:effectRef idx="0">
          <a:scrgbClr r="0" g="0" b="0"/>
        </a:effectRef>
        <a:fontRef idx="minor"/>
      </dsp:style>
    </dsp:sp>
    <dsp:sp modelId="{D4EA69C7-8DEB-47B5-8FE0-09A9E27109BE}">
      <dsp:nvSpPr>
        <dsp:cNvPr id="0" name=""/>
        <dsp:cNvSpPr/>
      </dsp:nvSpPr>
      <dsp:spPr>
        <a:xfrm>
          <a:off x="871491" y="1222892"/>
          <a:ext cx="3721221" cy="605527"/>
        </a:xfrm>
        <a:prstGeom prst="rect">
          <a:avLst/>
        </a:prstGeom>
        <a:solidFill>
          <a:srgbClr val="0E3767">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637" tIns="73660" rIns="73660" bIns="73660" numCol="1" spcCol="1270" anchor="ctr" anchorCtr="0">
          <a:noAutofit/>
        </a:bodyPr>
        <a:lstStyle/>
        <a:p>
          <a:pPr marL="0" lvl="0" indent="0" algn="l" defTabSz="1289050">
            <a:lnSpc>
              <a:spcPct val="100000"/>
            </a:lnSpc>
            <a:spcBef>
              <a:spcPct val="0"/>
            </a:spcBef>
            <a:spcAft>
              <a:spcPct val="35000"/>
            </a:spcAft>
            <a:buNone/>
          </a:pPr>
          <a:r>
            <a:rPr lang="en-GB" sz="2900" kern="1200" noProof="0" dirty="0"/>
            <a:t>State-of-Arts</a:t>
          </a:r>
        </a:p>
      </dsp:txBody>
      <dsp:txXfrm>
        <a:off x="871491" y="1222892"/>
        <a:ext cx="3721221" cy="605527"/>
      </dsp:txXfrm>
    </dsp:sp>
    <dsp:sp modelId="{5A0E476D-F741-45C9-90D1-B3B2FADA07C0}">
      <dsp:nvSpPr>
        <dsp:cNvPr id="0" name=""/>
        <dsp:cNvSpPr/>
      </dsp:nvSpPr>
      <dsp:spPr>
        <a:xfrm>
          <a:off x="511940" y="1134879"/>
          <a:ext cx="756909" cy="756909"/>
        </a:xfrm>
        <a:prstGeom prst="ellipse">
          <a:avLst/>
        </a:prstGeom>
        <a:solidFill>
          <a:schemeClr val="lt1">
            <a:hueOff val="0"/>
            <a:satOff val="0"/>
            <a:lumOff val="0"/>
            <a:alphaOff val="0"/>
          </a:schemeClr>
        </a:solidFill>
        <a:ln w="12700" cap="flat" cmpd="sng" algn="ctr">
          <a:solidFill>
            <a:srgbClr val="0E3767">
              <a:alpha val="90000"/>
            </a:srgbClr>
          </a:solidFill>
          <a:prstDash val="solid"/>
          <a:miter lim="800000"/>
        </a:ln>
        <a:effectLst/>
      </dsp:spPr>
      <dsp:style>
        <a:lnRef idx="2">
          <a:scrgbClr r="0" g="0" b="0"/>
        </a:lnRef>
        <a:fillRef idx="1">
          <a:scrgbClr r="0" g="0" b="0"/>
        </a:fillRef>
        <a:effectRef idx="0">
          <a:scrgbClr r="0" g="0" b="0"/>
        </a:effectRef>
        <a:fontRef idx="minor"/>
      </dsp:style>
    </dsp:sp>
    <dsp:sp modelId="{F12F345B-91B4-49E2-962B-2BD8E64AAE79}">
      <dsp:nvSpPr>
        <dsp:cNvPr id="0" name=""/>
        <dsp:cNvSpPr/>
      </dsp:nvSpPr>
      <dsp:spPr>
        <a:xfrm>
          <a:off x="1005054" y="2130893"/>
          <a:ext cx="3588047" cy="605527"/>
        </a:xfrm>
        <a:prstGeom prst="rect">
          <a:avLst/>
        </a:prstGeom>
        <a:solidFill>
          <a:srgbClr val="0E3767">
            <a:alpha val="8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637" tIns="73660" rIns="73660" bIns="73660" numCol="1" spcCol="1270" anchor="ctr" anchorCtr="0">
          <a:noAutofit/>
        </a:bodyPr>
        <a:lstStyle/>
        <a:p>
          <a:pPr marL="0" lvl="0" indent="0" algn="l" defTabSz="1289050">
            <a:lnSpc>
              <a:spcPct val="100000"/>
            </a:lnSpc>
            <a:spcBef>
              <a:spcPct val="0"/>
            </a:spcBef>
            <a:spcAft>
              <a:spcPct val="35000"/>
            </a:spcAft>
            <a:buNone/>
          </a:pPr>
          <a:r>
            <a:rPr lang="en-GB" sz="2900" kern="1200" noProof="0" dirty="0"/>
            <a:t>Research Approach</a:t>
          </a:r>
        </a:p>
      </dsp:txBody>
      <dsp:txXfrm>
        <a:off x="1005054" y="2130893"/>
        <a:ext cx="3588047" cy="605527"/>
      </dsp:txXfrm>
    </dsp:sp>
    <dsp:sp modelId="{574CAE16-D459-4595-BDAE-7194612DF5FD}">
      <dsp:nvSpPr>
        <dsp:cNvPr id="0" name=""/>
        <dsp:cNvSpPr/>
      </dsp:nvSpPr>
      <dsp:spPr>
        <a:xfrm>
          <a:off x="645113" y="2042879"/>
          <a:ext cx="756909" cy="756909"/>
        </a:xfrm>
        <a:prstGeom prst="ellipse">
          <a:avLst/>
        </a:prstGeom>
        <a:solidFill>
          <a:schemeClr val="lt1">
            <a:hueOff val="0"/>
            <a:satOff val="0"/>
            <a:lumOff val="0"/>
            <a:alphaOff val="0"/>
          </a:schemeClr>
        </a:solidFill>
        <a:ln w="12700" cap="flat" cmpd="sng" algn="ctr">
          <a:solidFill>
            <a:srgbClr val="0E3767">
              <a:alpha val="85000"/>
            </a:srgbClr>
          </a:solidFill>
          <a:prstDash val="solid"/>
          <a:miter lim="800000"/>
        </a:ln>
        <a:effectLst/>
      </dsp:spPr>
      <dsp:style>
        <a:lnRef idx="2">
          <a:scrgbClr r="0" g="0" b="0"/>
        </a:lnRef>
        <a:fillRef idx="1">
          <a:scrgbClr r="0" g="0" b="0"/>
        </a:fillRef>
        <a:effectRef idx="0">
          <a:scrgbClr r="0" g="0" b="0"/>
        </a:effectRef>
        <a:fontRef idx="minor"/>
      </dsp:style>
    </dsp:sp>
    <dsp:sp modelId="{3E8B541C-1125-4F79-B11A-309E59F6D6FC}">
      <dsp:nvSpPr>
        <dsp:cNvPr id="0" name=""/>
        <dsp:cNvSpPr/>
      </dsp:nvSpPr>
      <dsp:spPr>
        <a:xfrm>
          <a:off x="871491" y="3038893"/>
          <a:ext cx="3721221" cy="605527"/>
        </a:xfrm>
        <a:prstGeom prst="rect">
          <a:avLst/>
        </a:prstGeom>
        <a:solidFill>
          <a:srgbClr val="0E3767">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637" tIns="73660" rIns="73660" bIns="73660" numCol="1" spcCol="1270" anchor="ctr" anchorCtr="0">
          <a:noAutofit/>
        </a:bodyPr>
        <a:lstStyle/>
        <a:p>
          <a:pPr marL="0" lvl="0" indent="0" algn="l" defTabSz="1289050">
            <a:lnSpc>
              <a:spcPct val="100000"/>
            </a:lnSpc>
            <a:spcBef>
              <a:spcPct val="0"/>
            </a:spcBef>
            <a:spcAft>
              <a:spcPct val="35000"/>
            </a:spcAft>
            <a:buNone/>
          </a:pPr>
          <a:r>
            <a:rPr lang="en-GB" sz="2900" kern="1200" noProof="0" dirty="0"/>
            <a:t>Performed Activities</a:t>
          </a:r>
        </a:p>
      </dsp:txBody>
      <dsp:txXfrm>
        <a:off x="871491" y="3038893"/>
        <a:ext cx="3721221" cy="605527"/>
      </dsp:txXfrm>
    </dsp:sp>
    <dsp:sp modelId="{F842278D-4CB5-46EB-AB83-F55BECCCD2F3}">
      <dsp:nvSpPr>
        <dsp:cNvPr id="0" name=""/>
        <dsp:cNvSpPr/>
      </dsp:nvSpPr>
      <dsp:spPr>
        <a:xfrm>
          <a:off x="511940" y="2950880"/>
          <a:ext cx="756909" cy="756909"/>
        </a:xfrm>
        <a:prstGeom prst="ellipse">
          <a:avLst/>
        </a:prstGeom>
        <a:solidFill>
          <a:schemeClr val="lt1">
            <a:hueOff val="0"/>
            <a:satOff val="0"/>
            <a:lumOff val="0"/>
            <a:alphaOff val="0"/>
          </a:schemeClr>
        </a:solidFill>
        <a:ln w="12700" cap="flat" cmpd="sng" algn="ctr">
          <a:solidFill>
            <a:srgbClr val="0E3767">
              <a:alpha val="80000"/>
            </a:srgbClr>
          </a:solidFill>
          <a:prstDash val="solid"/>
          <a:miter lim="800000"/>
        </a:ln>
        <a:effectLst/>
      </dsp:spPr>
      <dsp:style>
        <a:lnRef idx="2">
          <a:scrgbClr r="0" g="0" b="0"/>
        </a:lnRef>
        <a:fillRef idx="1">
          <a:scrgbClr r="0" g="0" b="0"/>
        </a:fillRef>
        <a:effectRef idx="0">
          <a:scrgbClr r="0" g="0" b="0"/>
        </a:effectRef>
        <a:fontRef idx="minor"/>
      </dsp:style>
    </dsp:sp>
    <dsp:sp modelId="{356A76F9-8AA0-4525-9F51-C086DA2032E7}">
      <dsp:nvSpPr>
        <dsp:cNvPr id="0" name=""/>
        <dsp:cNvSpPr/>
      </dsp:nvSpPr>
      <dsp:spPr>
        <a:xfrm>
          <a:off x="436505" y="3946894"/>
          <a:ext cx="4155124" cy="605527"/>
        </a:xfrm>
        <a:prstGeom prst="rect">
          <a:avLst/>
        </a:prstGeom>
        <a:solidFill>
          <a:srgbClr val="0E3767">
            <a:alpha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637" tIns="73660" rIns="73660" bIns="73660" numCol="1" spcCol="1270" anchor="ctr" anchorCtr="0">
          <a:noAutofit/>
        </a:bodyPr>
        <a:lstStyle/>
        <a:p>
          <a:pPr marL="0" lvl="0" indent="0" algn="l" defTabSz="1289050">
            <a:lnSpc>
              <a:spcPct val="100000"/>
            </a:lnSpc>
            <a:spcBef>
              <a:spcPct val="0"/>
            </a:spcBef>
            <a:spcAft>
              <a:spcPct val="35000"/>
            </a:spcAft>
            <a:buNone/>
          </a:pPr>
          <a:r>
            <a:rPr lang="en-GB" sz="2900" kern="1200" noProof="0" dirty="0"/>
            <a:t>Future Developments</a:t>
          </a:r>
        </a:p>
      </dsp:txBody>
      <dsp:txXfrm>
        <a:off x="436505" y="3946894"/>
        <a:ext cx="4155124" cy="605527"/>
      </dsp:txXfrm>
    </dsp:sp>
    <dsp:sp modelId="{CBC6F33C-12F7-49B5-A720-647A63B5CA67}">
      <dsp:nvSpPr>
        <dsp:cNvPr id="0" name=""/>
        <dsp:cNvSpPr/>
      </dsp:nvSpPr>
      <dsp:spPr>
        <a:xfrm>
          <a:off x="78037" y="3858880"/>
          <a:ext cx="756909" cy="756909"/>
        </a:xfrm>
        <a:prstGeom prst="ellipse">
          <a:avLst/>
        </a:prstGeom>
        <a:solidFill>
          <a:schemeClr val="lt1">
            <a:hueOff val="0"/>
            <a:satOff val="0"/>
            <a:lumOff val="0"/>
            <a:alphaOff val="0"/>
          </a:schemeClr>
        </a:solidFill>
        <a:ln w="12700" cap="flat" cmpd="sng" algn="ctr">
          <a:solidFill>
            <a:srgbClr val="0E3767">
              <a:alpha val="7500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59FBD-F0E3-48AA-B9BA-E19DFAA9C937}">
      <dsp:nvSpPr>
        <dsp:cNvPr id="0" name=""/>
        <dsp:cNvSpPr/>
      </dsp:nvSpPr>
      <dsp:spPr>
        <a:xfrm>
          <a:off x="0" y="4963"/>
          <a:ext cx="10756899" cy="728819"/>
        </a:xfrm>
        <a:prstGeom prst="roundRect">
          <a:avLst/>
        </a:prstGeom>
        <a:solidFill>
          <a:srgbClr val="0E37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i="0" kern="1200" dirty="0"/>
            <a:t>Intent of the research: </a:t>
          </a:r>
          <a:r>
            <a:rPr lang="en-GB" sz="2400" b="1" i="1" kern="1200" dirty="0"/>
            <a:t>Challenges</a:t>
          </a:r>
        </a:p>
      </dsp:txBody>
      <dsp:txXfrm>
        <a:off x="35578" y="40541"/>
        <a:ext cx="10685743" cy="657663"/>
      </dsp:txXfrm>
    </dsp:sp>
    <dsp:sp modelId="{3109BDAF-5DA5-4796-9F0B-CA31591DDF6E}">
      <dsp:nvSpPr>
        <dsp:cNvPr id="0" name=""/>
        <dsp:cNvSpPr/>
      </dsp:nvSpPr>
      <dsp:spPr>
        <a:xfrm>
          <a:off x="0" y="733783"/>
          <a:ext cx="10756899" cy="8254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532" tIns="12700" rIns="71120" bIns="12700" numCol="1" spcCol="1270" anchor="t" anchorCtr="0">
          <a:noAutofit/>
        </a:bodyPr>
        <a:lstStyle/>
        <a:p>
          <a:pPr marL="57150" lvl="1" indent="-57150" algn="l" defTabSz="444500">
            <a:lnSpc>
              <a:spcPct val="90000"/>
            </a:lnSpc>
            <a:spcBef>
              <a:spcPct val="0"/>
            </a:spcBef>
            <a:spcAft>
              <a:spcPct val="20000"/>
            </a:spcAft>
            <a:buChar char="•"/>
          </a:pPr>
          <a:endParaRPr lang="en-GB" sz="1000" kern="1200" dirty="0"/>
        </a:p>
        <a:p>
          <a:pPr marL="228600" lvl="1" indent="-228600" algn="l" defTabSz="889000">
            <a:lnSpc>
              <a:spcPct val="90000"/>
            </a:lnSpc>
            <a:spcBef>
              <a:spcPct val="0"/>
            </a:spcBef>
            <a:spcAft>
              <a:spcPct val="20000"/>
            </a:spcAft>
            <a:buChar char="•"/>
          </a:pPr>
          <a:r>
            <a:rPr lang="en-GB" sz="2000" kern="1200" dirty="0"/>
            <a:t>Improve Electric Vehicle’s performances</a:t>
          </a:r>
        </a:p>
        <a:p>
          <a:pPr marL="228600" lvl="1" indent="-228600" algn="l" defTabSz="889000">
            <a:lnSpc>
              <a:spcPct val="90000"/>
            </a:lnSpc>
            <a:spcBef>
              <a:spcPct val="0"/>
            </a:spcBef>
            <a:spcAft>
              <a:spcPct val="20000"/>
            </a:spcAft>
            <a:buChar char="•"/>
          </a:pPr>
          <a:r>
            <a:rPr lang="en-GB" sz="2000" kern="1200" dirty="0"/>
            <a:t>Ensure portability and flexibility of the solutions</a:t>
          </a:r>
        </a:p>
      </dsp:txBody>
      <dsp:txXfrm>
        <a:off x="0" y="733783"/>
        <a:ext cx="10756899" cy="825466"/>
      </dsp:txXfrm>
    </dsp:sp>
    <dsp:sp modelId="{7FDE75D3-B3AE-4992-AB25-5321F14F2670}">
      <dsp:nvSpPr>
        <dsp:cNvPr id="0" name=""/>
        <dsp:cNvSpPr/>
      </dsp:nvSpPr>
      <dsp:spPr>
        <a:xfrm>
          <a:off x="0" y="1550663"/>
          <a:ext cx="10756899" cy="728819"/>
        </a:xfrm>
        <a:prstGeom prst="roundRect">
          <a:avLst/>
        </a:prstGeom>
        <a:solidFill>
          <a:srgbClr val="0E376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i="0" kern="1200" dirty="0"/>
            <a:t>Proposed solutions: </a:t>
          </a:r>
          <a:r>
            <a:rPr lang="en-GB" sz="2400" b="1" i="1" kern="1200" dirty="0"/>
            <a:t>Tools and Means</a:t>
          </a:r>
        </a:p>
      </dsp:txBody>
      <dsp:txXfrm>
        <a:off x="35578" y="1586241"/>
        <a:ext cx="10685743" cy="657663"/>
      </dsp:txXfrm>
    </dsp:sp>
    <dsp:sp modelId="{B78F5331-265A-4050-AEE2-E3694868CED7}">
      <dsp:nvSpPr>
        <dsp:cNvPr id="0" name=""/>
        <dsp:cNvSpPr/>
      </dsp:nvSpPr>
      <dsp:spPr>
        <a:xfrm>
          <a:off x="0" y="2261134"/>
          <a:ext cx="10756899" cy="1110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1532" tIns="12700" rIns="71120" bIns="12700" numCol="1" spcCol="1270" anchor="t" anchorCtr="0">
          <a:noAutofit/>
        </a:bodyPr>
        <a:lstStyle/>
        <a:p>
          <a:pPr marL="57150" lvl="1" indent="-57150" algn="l" defTabSz="444500">
            <a:lnSpc>
              <a:spcPct val="90000"/>
            </a:lnSpc>
            <a:spcBef>
              <a:spcPct val="0"/>
            </a:spcBef>
            <a:spcAft>
              <a:spcPct val="20000"/>
            </a:spcAft>
            <a:buChar char="•"/>
          </a:pPr>
          <a:endParaRPr lang="en-GB" sz="1000" kern="1200" dirty="0"/>
        </a:p>
        <a:p>
          <a:pPr marL="228600" lvl="1" indent="-228600" algn="l" defTabSz="889000">
            <a:lnSpc>
              <a:spcPct val="90000"/>
            </a:lnSpc>
            <a:spcBef>
              <a:spcPct val="0"/>
            </a:spcBef>
            <a:spcAft>
              <a:spcPct val="20000"/>
            </a:spcAft>
            <a:buChar char="•"/>
          </a:pPr>
          <a:r>
            <a:rPr lang="en-GB" sz="2000" kern="1200" dirty="0"/>
            <a:t>Development of advanced mechatronics systems through model-based approach</a:t>
          </a:r>
        </a:p>
        <a:p>
          <a:pPr marL="228600" lvl="1" indent="-228600" algn="l" defTabSz="889000">
            <a:lnSpc>
              <a:spcPct val="90000"/>
            </a:lnSpc>
            <a:spcBef>
              <a:spcPct val="0"/>
            </a:spcBef>
            <a:spcAft>
              <a:spcPct val="20000"/>
            </a:spcAft>
            <a:buChar char="•"/>
          </a:pPr>
          <a:r>
            <a:rPr lang="en-GB" sz="2000" kern="1200" dirty="0"/>
            <a:t>Optimization of control strategy and </a:t>
          </a:r>
          <a:r>
            <a:rPr lang="en-GB" sz="2000" kern="1200" dirty="0">
              <a:solidFill>
                <a:schemeClr val="tx1"/>
              </a:solidFill>
              <a:effectLst/>
              <a:latin typeface="+mn-lt"/>
              <a:ea typeface="+mn-ea"/>
              <a:cs typeface="+mn-cs"/>
            </a:rPr>
            <a:t>multi-DOF</a:t>
          </a:r>
          <a:r>
            <a:rPr lang="en-GB" sz="2000" kern="1200" dirty="0"/>
            <a:t> allocation problems</a:t>
          </a:r>
        </a:p>
        <a:p>
          <a:pPr marL="228600" lvl="1" indent="-228600" algn="l" defTabSz="889000">
            <a:lnSpc>
              <a:spcPct val="90000"/>
            </a:lnSpc>
            <a:spcBef>
              <a:spcPct val="0"/>
            </a:spcBef>
            <a:spcAft>
              <a:spcPct val="20000"/>
            </a:spcAft>
            <a:buChar char="•"/>
          </a:pPr>
          <a:r>
            <a:rPr lang="en-GB" sz="2000" kern="1200" dirty="0"/>
            <a:t>Proposal of a systematic assessment methodology</a:t>
          </a:r>
        </a:p>
      </dsp:txBody>
      <dsp:txXfrm>
        <a:off x="0" y="2261134"/>
        <a:ext cx="10756899" cy="111067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F9749D17-6BF9-4234-8EC8-6C2441BF8E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a:extLst>
              <a:ext uri="{FF2B5EF4-FFF2-40B4-BE49-F238E27FC236}">
                <a16:creationId xmlns:a16="http://schemas.microsoft.com/office/drawing/2014/main" id="{5D9AFB40-6E5D-47F8-B6A8-480952706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6B401B-0464-46D0-8911-D08512311CD5}" type="datetimeFigureOut">
              <a:rPr lang="en-GB" smtClean="0"/>
              <a:t>11/10/2020</a:t>
            </a:fld>
            <a:endParaRPr lang="en-GB"/>
          </a:p>
        </p:txBody>
      </p:sp>
      <p:sp>
        <p:nvSpPr>
          <p:cNvPr id="4" name="Segnaposto piè di pagina 3">
            <a:extLst>
              <a:ext uri="{FF2B5EF4-FFF2-40B4-BE49-F238E27FC236}">
                <a16:creationId xmlns:a16="http://schemas.microsoft.com/office/drawing/2014/main" id="{3AD58AB0-4705-45C7-ACB8-1375D70DE0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a:extLst>
              <a:ext uri="{FF2B5EF4-FFF2-40B4-BE49-F238E27FC236}">
                <a16:creationId xmlns:a16="http://schemas.microsoft.com/office/drawing/2014/main" id="{8F5CF8E9-F531-4FF0-8B0C-ACA0CE1325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4459B5-83F0-4BFE-8503-8ECCD82C2B71}" type="slidenum">
              <a:rPr lang="en-GB" smtClean="0"/>
              <a:t>‹N›</a:t>
            </a:fld>
            <a:endParaRPr lang="en-GB"/>
          </a:p>
        </p:txBody>
      </p:sp>
    </p:spTree>
    <p:extLst>
      <p:ext uri="{BB962C8B-B14F-4D97-AF65-F5344CB8AC3E}">
        <p14:creationId xmlns:p14="http://schemas.microsoft.com/office/powerpoint/2010/main" val="3519214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60CB9F-9EBF-4663-A897-C57C89D4EA92}" type="datetimeFigureOut">
              <a:rPr lang="en-GB" smtClean="0"/>
              <a:t>11/10/2020</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63F86D-9762-44C5-9948-662CEE3CF227}" type="slidenum">
              <a:rPr lang="en-GB" smtClean="0"/>
              <a:t>‹N›</a:t>
            </a:fld>
            <a:endParaRPr lang="en-GB"/>
          </a:p>
        </p:txBody>
      </p:sp>
    </p:spTree>
    <p:extLst>
      <p:ext uri="{BB962C8B-B14F-4D97-AF65-F5344CB8AC3E}">
        <p14:creationId xmlns:p14="http://schemas.microsoft.com/office/powerpoint/2010/main" val="797937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Good morning to everyone, I’ll introduce myself: I’m Tommaso Favilli, a PhD student belonging to the Department of Industrial Engineering of Florence, PSPPI curriculum. My research activities concern the </a:t>
            </a:r>
            <a:r>
              <a:rPr lang="en-GB" i="1" dirty="0"/>
              <a:t>“</a:t>
            </a:r>
            <a:r>
              <a:rPr lang="en-US" b="0" i="1" dirty="0"/>
              <a:t>Design, Modelling, Simulation, Implementation, Testing and Validation of Advanced and Innovative Mechatronics System for Road Electric Vehicle’s Performances Improvement</a:t>
            </a:r>
            <a:r>
              <a:rPr lang="en-GB" b="0" i="1" dirty="0"/>
              <a:t>”.</a:t>
            </a:r>
          </a:p>
        </p:txBody>
      </p:sp>
      <p:sp>
        <p:nvSpPr>
          <p:cNvPr id="4" name="Segnaposto numero diapositiva 3"/>
          <p:cNvSpPr>
            <a:spLocks noGrp="1"/>
          </p:cNvSpPr>
          <p:nvPr>
            <p:ph type="sldNum" sz="quarter" idx="5"/>
          </p:nvPr>
        </p:nvSpPr>
        <p:spPr/>
        <p:txBody>
          <a:bodyPr/>
          <a:lstStyle/>
          <a:p>
            <a:fld id="{2363F86D-9762-44C5-9948-662CEE3CF227}" type="slidenum">
              <a:rPr lang="en-GB" smtClean="0"/>
              <a:t>1</a:t>
            </a:fld>
            <a:endParaRPr lang="en-GB"/>
          </a:p>
        </p:txBody>
      </p:sp>
    </p:spTree>
    <p:extLst>
      <p:ext uri="{BB962C8B-B14F-4D97-AF65-F5344CB8AC3E}">
        <p14:creationId xmlns:p14="http://schemas.microsoft.com/office/powerpoint/2010/main" val="1291553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The assessment of achievable energetic, stability and safety improvement is done trough simulation activities during my second PhD year, using complex models of different EV use cases and supposing several powertrain architectures, in order to comparatively evaluate the results.</a:t>
            </a:r>
          </a:p>
          <a:p>
            <a:r>
              <a:rPr lang="en-GB" sz="1200" kern="1200" dirty="0">
                <a:solidFill>
                  <a:schemeClr val="tx1"/>
                </a:solidFill>
                <a:effectLst/>
                <a:latin typeface="+mn-lt"/>
                <a:ea typeface="+mn-ea"/>
                <a:cs typeface="+mn-cs"/>
              </a:rPr>
              <a:t>So proposed model-based approach concern the execution simulation campaigns, supposing Electric vehicle equipped with by-wire system Technology.</a:t>
            </a:r>
          </a:p>
          <a:p>
            <a:r>
              <a:rPr lang="en-GB" sz="1200" kern="1200" dirty="0">
                <a:solidFill>
                  <a:schemeClr val="tx1"/>
                </a:solidFill>
                <a:effectLst/>
                <a:latin typeface="+mn-lt"/>
                <a:ea typeface="+mn-ea"/>
                <a:cs typeface="+mn-cs"/>
              </a:rPr>
              <a:t>Energetic and stability performances are established making the vehicle replicate reference driving cycle and specific manoeuvres; while for safety/reliability point of view, performances are evaluated in accordance with related standards.</a:t>
            </a:r>
          </a:p>
        </p:txBody>
      </p:sp>
      <p:sp>
        <p:nvSpPr>
          <p:cNvPr id="4" name="Segnaposto numero diapositiva 3"/>
          <p:cNvSpPr>
            <a:spLocks noGrp="1"/>
          </p:cNvSpPr>
          <p:nvPr>
            <p:ph type="sldNum" sz="quarter" idx="5"/>
          </p:nvPr>
        </p:nvSpPr>
        <p:spPr/>
        <p:txBody>
          <a:bodyPr/>
          <a:lstStyle/>
          <a:p>
            <a:fld id="{2363F86D-9762-44C5-9948-662CEE3CF227}" type="slidenum">
              <a:rPr lang="en-GB" smtClean="0"/>
              <a:t>10</a:t>
            </a:fld>
            <a:endParaRPr lang="en-GB"/>
          </a:p>
        </p:txBody>
      </p:sp>
    </p:spTree>
    <p:extLst>
      <p:ext uri="{BB962C8B-B14F-4D97-AF65-F5344CB8AC3E}">
        <p14:creationId xmlns:p14="http://schemas.microsoft.com/office/powerpoint/2010/main" val="835636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To overcome the open problem of defining a specific Vehicle Use Case and ensure maximum portability of developed mechatronics systems and control algorithms, some solutions have been proposed.</a:t>
            </a:r>
          </a:p>
          <a:p>
            <a:r>
              <a:rPr lang="en-GB" sz="1200" kern="1200" dirty="0">
                <a:solidFill>
                  <a:schemeClr val="tx1"/>
                </a:solidFill>
                <a:effectLst/>
                <a:latin typeface="+mn-lt"/>
                <a:ea typeface="+mn-ea"/>
                <a:cs typeface="+mn-cs"/>
              </a:rPr>
              <a:t>Considering the complex interaction arising due to the coupling of systems belonging to heterogeneous engineering fields, all the proposed model must respect some important features, in order to be validated trough simulation activities: scalability, abstraction, parameterization, modularity, flexibility and Real-Time capability. For doing this I use some model-based methods and tools.</a:t>
            </a:r>
          </a:p>
        </p:txBody>
      </p:sp>
      <p:sp>
        <p:nvSpPr>
          <p:cNvPr id="4" name="Segnaposto numero diapositiva 3"/>
          <p:cNvSpPr>
            <a:spLocks noGrp="1"/>
          </p:cNvSpPr>
          <p:nvPr>
            <p:ph type="sldNum" sz="quarter" idx="5"/>
          </p:nvPr>
        </p:nvSpPr>
        <p:spPr/>
        <p:txBody>
          <a:bodyPr/>
          <a:lstStyle/>
          <a:p>
            <a:fld id="{2363F86D-9762-44C5-9948-662CEE3CF227}" type="slidenum">
              <a:rPr lang="en-GB" smtClean="0"/>
              <a:t>11</a:t>
            </a:fld>
            <a:endParaRPr lang="en-GB"/>
          </a:p>
        </p:txBody>
      </p:sp>
    </p:spTree>
    <p:extLst>
      <p:ext uri="{BB962C8B-B14F-4D97-AF65-F5344CB8AC3E}">
        <p14:creationId xmlns:p14="http://schemas.microsoft.com/office/powerpoint/2010/main" val="859943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Also, the developed system has been firstly applied supposing alternative in Wheel Motors vehicle architectures, in order to ensure a higher level of abstraction. The </a:t>
            </a:r>
            <a:r>
              <a:rPr lang="en-US" sz="1200" kern="1200" dirty="0">
                <a:solidFill>
                  <a:schemeClr val="tx1"/>
                </a:solidFill>
                <a:effectLst/>
                <a:latin typeface="+mn-lt"/>
                <a:ea typeface="+mn-ea"/>
                <a:cs typeface="+mn-cs"/>
              </a:rPr>
              <a:t>technological features of modern electric Hub motors offer to designers a wide range of functionalities that are very innovative respect to constraints affecting </a:t>
            </a:r>
            <a:r>
              <a:rPr lang="en-GB" sz="1200" kern="1200" dirty="0">
                <a:solidFill>
                  <a:schemeClr val="tx1"/>
                </a:solidFill>
                <a:effectLst/>
                <a:latin typeface="+mn-lt"/>
                <a:ea typeface="+mn-ea"/>
                <a:cs typeface="+mn-cs"/>
              </a:rPr>
              <a:t>conventional solutions.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high power density;</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 easy and precise torque and speed control;</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Fast bandwidth response;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possibility to apply advanced torque vectoring techniques, controlling independently the effort produced on each wheel;</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the availability of four-quadrant operational mode, which consents the application of regenerative braking.</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err="1">
                <a:solidFill>
                  <a:schemeClr val="tx1"/>
                </a:solidFill>
                <a:effectLst/>
                <a:latin typeface="+mn-lt"/>
                <a:ea typeface="+mn-ea"/>
                <a:cs typeface="+mn-cs"/>
              </a:rPr>
              <a:t>Nevertless</a:t>
            </a:r>
            <a:r>
              <a:rPr lang="en-US" sz="1200" kern="1200" dirty="0">
                <a:solidFill>
                  <a:schemeClr val="tx1"/>
                </a:solidFill>
                <a:effectLst/>
                <a:latin typeface="+mn-lt"/>
                <a:ea typeface="+mn-ea"/>
                <a:cs typeface="+mn-cs"/>
              </a:rPr>
              <a:t>, this kind of motors present some disadvantages, such </a:t>
            </a:r>
            <a:r>
              <a:rPr lang="en-GB" sz="1200" kern="1200" dirty="0">
                <a:solidFill>
                  <a:schemeClr val="tx1"/>
                </a:solidFill>
                <a:effectLst/>
                <a:latin typeface="+mn-lt"/>
                <a:ea typeface="+mn-ea"/>
                <a:cs typeface="+mn-cs"/>
              </a:rPr>
              <a:t>Higher </a:t>
            </a:r>
            <a:r>
              <a:rPr lang="en-GB" dirty="0" err="1"/>
              <a:t>unsprung</a:t>
            </a:r>
            <a:r>
              <a:rPr lang="en-GB" sz="1200" kern="1200" dirty="0">
                <a:solidFill>
                  <a:schemeClr val="tx1"/>
                </a:solidFill>
                <a:effectLst/>
                <a:latin typeface="+mn-lt"/>
                <a:ea typeface="+mn-ea"/>
                <a:cs typeface="+mn-cs"/>
              </a:rPr>
              <a:t> masses and major exposure to environment and impact</a:t>
            </a:r>
            <a:endParaRPr lang="en-US"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2363F86D-9762-44C5-9948-662CEE3CF227}" type="slidenum">
              <a:rPr lang="en-GB" smtClean="0"/>
              <a:t>12</a:t>
            </a:fld>
            <a:endParaRPr lang="en-GB"/>
          </a:p>
        </p:txBody>
      </p:sp>
    </p:spTree>
    <p:extLst>
      <p:ext uri="{BB962C8B-B14F-4D97-AF65-F5344CB8AC3E}">
        <p14:creationId xmlns:p14="http://schemas.microsoft.com/office/powerpoint/2010/main" val="4114090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In particular, three vehicles use cases are investigated, in collaboration with the OBELICS project partners: the FIAT 500e (a fully electric front-wheel-drive vehicle), the </a:t>
            </a:r>
            <a:r>
              <a:rPr lang="en-GB" sz="1200" kern="1200" dirty="0" err="1">
                <a:solidFill>
                  <a:schemeClr val="tx1"/>
                </a:solidFill>
                <a:effectLst/>
                <a:latin typeface="+mn-lt"/>
                <a:ea typeface="+mn-ea"/>
                <a:cs typeface="+mn-cs"/>
              </a:rPr>
              <a:t>SimRod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Kyburz</a:t>
            </a:r>
            <a:r>
              <a:rPr lang="en-GB" sz="1200" kern="1200" dirty="0">
                <a:solidFill>
                  <a:schemeClr val="tx1"/>
                </a:solidFill>
                <a:effectLst/>
                <a:latin typeface="+mn-lt"/>
                <a:ea typeface="+mn-ea"/>
                <a:cs typeface="+mn-cs"/>
              </a:rPr>
              <a:t> (a rear-wheel-drive e-vehicle, developed by a Swiss automotive company and modified by Siemens Leuven Research laboratory), a concept Low Voltage 4WD Battery Electric Vehicle with IWM (proposed by </a:t>
            </a:r>
            <a:r>
              <a:rPr lang="en-GB" sz="1200" kern="1200" dirty="0" err="1">
                <a:solidFill>
                  <a:schemeClr val="tx1"/>
                </a:solidFill>
                <a:effectLst/>
                <a:latin typeface="+mn-lt"/>
                <a:ea typeface="+mn-ea"/>
                <a:cs typeface="+mn-cs"/>
              </a:rPr>
              <a:t>Valeo</a:t>
            </a:r>
            <a:r>
              <a:rPr lang="en-GB" sz="1200" kern="1200" dirty="0">
                <a:solidFill>
                  <a:schemeClr val="tx1"/>
                </a:solidFill>
                <a:effectLst/>
                <a:latin typeface="+mn-lt"/>
                <a:ea typeface="+mn-ea"/>
                <a:cs typeface="+mn-cs"/>
              </a:rPr>
              <a:t> Company).</a:t>
            </a:r>
          </a:p>
        </p:txBody>
      </p:sp>
      <p:sp>
        <p:nvSpPr>
          <p:cNvPr id="4" name="Segnaposto numero diapositiva 3"/>
          <p:cNvSpPr>
            <a:spLocks noGrp="1"/>
          </p:cNvSpPr>
          <p:nvPr>
            <p:ph type="sldNum" sz="quarter" idx="5"/>
          </p:nvPr>
        </p:nvSpPr>
        <p:spPr/>
        <p:txBody>
          <a:bodyPr/>
          <a:lstStyle/>
          <a:p>
            <a:fld id="{2363F86D-9762-44C5-9948-662CEE3CF227}" type="slidenum">
              <a:rPr lang="en-GB" smtClean="0"/>
              <a:t>13</a:t>
            </a:fld>
            <a:endParaRPr lang="en-GB"/>
          </a:p>
        </p:txBody>
      </p:sp>
    </p:spTree>
    <p:extLst>
      <p:ext uri="{BB962C8B-B14F-4D97-AF65-F5344CB8AC3E}">
        <p14:creationId xmlns:p14="http://schemas.microsoft.com/office/powerpoint/2010/main" val="3764551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Energetic performances of the optimized brake blending controller are established making the vehicle replicate reference driving cycles. This torque allocation strategy intends to completely exploit the regenerative brake while ensuring the provision of minimum braking performance in every operative scenario.</a:t>
            </a:r>
          </a:p>
          <a:p>
            <a:r>
              <a:rPr lang="en-GB" sz="1200" kern="1200" dirty="0">
                <a:solidFill>
                  <a:schemeClr val="tx1"/>
                </a:solidFill>
                <a:effectLst/>
                <a:latin typeface="+mn-lt"/>
                <a:ea typeface="+mn-ea"/>
                <a:cs typeface="+mn-cs"/>
              </a:rPr>
              <a:t>As expected, a four in-wheel motors powertrain is absolutely desirable in terms of regenerated energy and brake pad wear, allowing maximum energy recover, if compared to conventional solutions.</a:t>
            </a:r>
          </a:p>
          <a:p>
            <a:r>
              <a:rPr lang="en-GB" sz="1200" kern="1200" dirty="0">
                <a:solidFill>
                  <a:schemeClr val="tx1"/>
                </a:solidFill>
                <a:effectLst/>
                <a:latin typeface="+mn-lt"/>
                <a:ea typeface="+mn-ea"/>
                <a:cs typeface="+mn-cs"/>
              </a:rPr>
              <a:t>The strategy appears to be efficient and reliable, since address to the electric motor the maximum available braking torque, leaving to the hydraulic system the burden to compensate electric torque unavailability. Also, the </a:t>
            </a:r>
            <a:r>
              <a:rPr lang="en-US" sz="1200" kern="1200" dirty="0">
                <a:solidFill>
                  <a:schemeClr val="tx1"/>
                </a:solidFill>
                <a:effectLst/>
                <a:latin typeface="+mn-lt"/>
                <a:ea typeface="+mn-ea"/>
                <a:cs typeface="+mn-cs"/>
              </a:rPr>
              <a:t>algorithm proved to be flexible, since it was possible to use the same controller for all the investigated vehicle configurations.</a:t>
            </a:r>
            <a:endParaRPr lang="en-GB"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2363F86D-9762-44C5-9948-662CEE3CF227}" type="slidenum">
              <a:rPr lang="en-GB" smtClean="0"/>
              <a:t>14</a:t>
            </a:fld>
            <a:endParaRPr lang="en-GB"/>
          </a:p>
        </p:txBody>
      </p:sp>
    </p:spTree>
    <p:extLst>
      <p:ext uri="{BB962C8B-B14F-4D97-AF65-F5344CB8AC3E}">
        <p14:creationId xmlns:p14="http://schemas.microsoft.com/office/powerpoint/2010/main" val="382355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Considering the relevant amount of energy required for cabin temperature regulation, a smart auxiliary power management system has been developed to increase vehicle efficiency. In particular, this control methodology can reduce thermal regulation system power demand, when limit conditions occur, e.g. low SOC or when traction system requires intensive power. In those scenarios, the so-called ECO mode will trigger. Acting on PID gain and admitted temperature dead zone, the auxiliary power management system can reduce the energy demanded by Heater and HVAC sub-components, both during heating and cooling phases. Increased drive range and efficiency improvement are achieved while ensuring acceptable levels of comfort for the users by exploiting cabin thermal inertia.</a:t>
            </a:r>
          </a:p>
        </p:txBody>
      </p:sp>
      <p:sp>
        <p:nvSpPr>
          <p:cNvPr id="4" name="Segnaposto numero diapositiva 3"/>
          <p:cNvSpPr>
            <a:spLocks noGrp="1"/>
          </p:cNvSpPr>
          <p:nvPr>
            <p:ph type="sldNum" sz="quarter" idx="5"/>
          </p:nvPr>
        </p:nvSpPr>
        <p:spPr/>
        <p:txBody>
          <a:bodyPr/>
          <a:lstStyle/>
          <a:p>
            <a:fld id="{2363F86D-9762-44C5-9948-662CEE3CF227}" type="slidenum">
              <a:rPr lang="en-GB" smtClean="0"/>
              <a:t>15</a:t>
            </a:fld>
            <a:endParaRPr lang="en-GB"/>
          </a:p>
        </p:txBody>
      </p:sp>
    </p:spTree>
    <p:extLst>
      <p:ext uri="{BB962C8B-B14F-4D97-AF65-F5344CB8AC3E}">
        <p14:creationId xmlns:p14="http://schemas.microsoft.com/office/powerpoint/2010/main" val="3820105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For the stability performances point of view, assuming that longitudinal efforts can be modulated separately on each wheel, is proposed and tested on reference manoeuvres, an ESP™ algorithm. This solution performs an advanced torque-vectoring technique, which resolves a multi-DOF constrained allocation problems by dispatching traction and braking torques, to let the vehicle follow as close as possible target sideslip angle and yaw moment.</a:t>
            </a:r>
          </a:p>
          <a:p>
            <a:r>
              <a:rPr lang="en-GB" sz="1200" kern="1200" dirty="0">
                <a:solidFill>
                  <a:schemeClr val="tx1"/>
                </a:solidFill>
                <a:effectLst/>
                <a:latin typeface="+mn-lt"/>
                <a:ea typeface="+mn-ea"/>
                <a:cs typeface="+mn-cs"/>
              </a:rPr>
              <a:t>This activity, performed in collaboration with another PhD student, couple an LQR State Estimator with Moore-Penrose Pseudoinverse ESC Strategy. Applied to an In-Wheel Motors driven Electric Vehicle, prove to be efficient and reliable, actually increasing the maximum speed at which the double lane change manoeuvre can be correctly executed, if compared with conventional vehicle solution. Also, increased longitudinal performances are achieved thanks to the presence of an ABS controller, integrated with optimized Electronic Braking Distribution controller, developed for Brake by wire systems.</a:t>
            </a:r>
          </a:p>
        </p:txBody>
      </p:sp>
      <p:sp>
        <p:nvSpPr>
          <p:cNvPr id="4" name="Segnaposto numero diapositiva 3"/>
          <p:cNvSpPr>
            <a:spLocks noGrp="1"/>
          </p:cNvSpPr>
          <p:nvPr>
            <p:ph type="sldNum" sz="quarter" idx="5"/>
          </p:nvPr>
        </p:nvSpPr>
        <p:spPr/>
        <p:txBody>
          <a:bodyPr/>
          <a:lstStyle/>
          <a:p>
            <a:fld id="{2363F86D-9762-44C5-9948-662CEE3CF227}" type="slidenum">
              <a:rPr lang="en-GB" smtClean="0"/>
              <a:t>16</a:t>
            </a:fld>
            <a:endParaRPr lang="en-GB"/>
          </a:p>
        </p:txBody>
      </p:sp>
    </p:spTree>
    <p:extLst>
      <p:ext uri="{BB962C8B-B14F-4D97-AF65-F5344CB8AC3E}">
        <p14:creationId xmlns:p14="http://schemas.microsoft.com/office/powerpoint/2010/main" val="1416292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Another version of the brake blending controller has been developed, using a probabilistic approach based on Fuzzy logic, to account both model-based and non-model-based aspects of the e-powertrain. Proposed controller aims at the coordination of the blending strategy, to guarantee an increased battery’s reliability and lifespan while ensuring the maximum energy recover by the electric braking.</a:t>
            </a:r>
          </a:p>
          <a:p>
            <a:r>
              <a:rPr lang="en-GB" sz="1200" kern="1200" dirty="0">
                <a:solidFill>
                  <a:schemeClr val="tx1"/>
                </a:solidFill>
                <a:effectLst/>
                <a:latin typeface="+mn-lt"/>
                <a:ea typeface="+mn-ea"/>
                <a:cs typeface="+mn-cs"/>
              </a:rPr>
              <a:t>To quantify the ageing effects, we consider the severity factor sigma, an indicator of the battery degradation respect to the nominal condition.</a:t>
            </a:r>
          </a:p>
          <a:p>
            <a:r>
              <a:rPr lang="en-GB" sz="1200" kern="1200" dirty="0">
                <a:solidFill>
                  <a:schemeClr val="tx1"/>
                </a:solidFill>
                <a:effectLst/>
                <a:latin typeface="+mn-lt"/>
                <a:ea typeface="+mn-ea"/>
                <a:cs typeface="+mn-cs"/>
              </a:rPr>
              <a:t>Results highlight how the proposed fuzzy controller could increase battery reliability and lifespan, selecting more conservative power constraints when limit conditions occur. However, the adopted solution reduces the overall energy which could be recovered from electric braking in those scenarios. So this strategy attempts to find an optimal comprise between energy regeneration and battery preservation.</a:t>
            </a:r>
          </a:p>
        </p:txBody>
      </p:sp>
      <p:sp>
        <p:nvSpPr>
          <p:cNvPr id="4" name="Segnaposto numero diapositiva 3"/>
          <p:cNvSpPr>
            <a:spLocks noGrp="1"/>
          </p:cNvSpPr>
          <p:nvPr>
            <p:ph type="sldNum" sz="quarter" idx="5"/>
          </p:nvPr>
        </p:nvSpPr>
        <p:spPr/>
        <p:txBody>
          <a:bodyPr/>
          <a:lstStyle/>
          <a:p>
            <a:fld id="{2363F86D-9762-44C5-9948-662CEE3CF227}" type="slidenum">
              <a:rPr lang="en-GB" smtClean="0"/>
              <a:t>17</a:t>
            </a:fld>
            <a:endParaRPr lang="en-GB"/>
          </a:p>
        </p:txBody>
      </p:sp>
    </p:spTree>
    <p:extLst>
      <p:ext uri="{BB962C8B-B14F-4D97-AF65-F5344CB8AC3E}">
        <p14:creationId xmlns:p14="http://schemas.microsoft.com/office/powerpoint/2010/main" val="4277631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A tool for the functional safety assessment of a target Brake-By-Wire system has been investigated. To reduce the development time while increasing system reliability and the a priori knowledge about its safety requirements, is proposed a systematic approach, in accordance with ISO 26262 standard, based on Virtual FMEA and multi-level Fault Injection techniques. Plant modification and securing strategy as been presented and implemented in a vehicle model, evaluating their performances in simulation environments, in order to meet target Automotive Safety Integrity Level.</a:t>
            </a:r>
          </a:p>
          <a:p>
            <a:r>
              <a:rPr lang="en-GB" sz="1200" kern="1200" dirty="0">
                <a:solidFill>
                  <a:schemeClr val="tx1"/>
                </a:solidFill>
                <a:effectLst/>
                <a:latin typeface="+mn-lt"/>
                <a:ea typeface="+mn-ea"/>
                <a:cs typeface="+mn-cs"/>
              </a:rPr>
              <a:t>Applied to the reference vehicle system, allow to verify the effectiveness of proposed securing solution, making vehicle fulfil standard specifications, for straight line deceleration manoeuvres.</a:t>
            </a:r>
          </a:p>
        </p:txBody>
      </p:sp>
      <p:sp>
        <p:nvSpPr>
          <p:cNvPr id="4" name="Segnaposto numero diapositiva 3"/>
          <p:cNvSpPr>
            <a:spLocks noGrp="1"/>
          </p:cNvSpPr>
          <p:nvPr>
            <p:ph type="sldNum" sz="quarter" idx="5"/>
          </p:nvPr>
        </p:nvSpPr>
        <p:spPr/>
        <p:txBody>
          <a:bodyPr/>
          <a:lstStyle/>
          <a:p>
            <a:fld id="{2363F86D-9762-44C5-9948-662CEE3CF227}" type="slidenum">
              <a:rPr lang="en-GB" smtClean="0"/>
              <a:t>18</a:t>
            </a:fld>
            <a:endParaRPr lang="en-GB"/>
          </a:p>
        </p:txBody>
      </p:sp>
    </p:spTree>
    <p:extLst>
      <p:ext uri="{BB962C8B-B14F-4D97-AF65-F5344CB8AC3E}">
        <p14:creationId xmlns:p14="http://schemas.microsoft.com/office/powerpoint/2010/main" val="1386784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Respect to the last year proposed Gantt chart, some modification occurs. The model development task is not yet finished, as well as reliability assessment activities, related to ISO26262. Multi level control strategy and computational optimization tasks are in time.  Post-processing and thesis task is yet started, but, due to the global pandemic situation, I was unable to carry out my internship period. This activity must shift in the last year of my PhD activity. </a:t>
            </a:r>
          </a:p>
          <a:p>
            <a:endParaRPr lang="en-GB" dirty="0"/>
          </a:p>
        </p:txBody>
      </p:sp>
      <p:sp>
        <p:nvSpPr>
          <p:cNvPr id="4" name="Segnaposto numero diapositiva 3"/>
          <p:cNvSpPr>
            <a:spLocks noGrp="1"/>
          </p:cNvSpPr>
          <p:nvPr>
            <p:ph type="sldNum" sz="quarter" idx="5"/>
          </p:nvPr>
        </p:nvSpPr>
        <p:spPr/>
        <p:txBody>
          <a:bodyPr/>
          <a:lstStyle/>
          <a:p>
            <a:fld id="{2363F86D-9762-44C5-9948-662CEE3CF227}" type="slidenum">
              <a:rPr lang="en-GB" smtClean="0"/>
              <a:t>19</a:t>
            </a:fld>
            <a:endParaRPr lang="en-GB"/>
          </a:p>
        </p:txBody>
      </p:sp>
    </p:spTree>
    <p:extLst>
      <p:ext uri="{BB962C8B-B14F-4D97-AF65-F5344CB8AC3E}">
        <p14:creationId xmlns:p14="http://schemas.microsoft.com/office/powerpoint/2010/main" val="225739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The presentation is organized as follows: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brief introduction;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state of art review;</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research approach followed for my work;</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performed activities;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Finally, future developments.</a:t>
            </a:r>
          </a:p>
        </p:txBody>
      </p:sp>
      <p:sp>
        <p:nvSpPr>
          <p:cNvPr id="4" name="Segnaposto numero diapositiva 3"/>
          <p:cNvSpPr>
            <a:spLocks noGrp="1"/>
          </p:cNvSpPr>
          <p:nvPr>
            <p:ph type="sldNum" sz="quarter" idx="5"/>
          </p:nvPr>
        </p:nvSpPr>
        <p:spPr/>
        <p:txBody>
          <a:bodyPr/>
          <a:lstStyle/>
          <a:p>
            <a:fld id="{2363F86D-9762-44C5-9948-662CEE3CF227}" type="slidenum">
              <a:rPr lang="en-GB" smtClean="0"/>
              <a:t>2</a:t>
            </a:fld>
            <a:endParaRPr lang="en-GB"/>
          </a:p>
        </p:txBody>
      </p:sp>
    </p:spTree>
    <p:extLst>
      <p:ext uri="{BB962C8B-B14F-4D97-AF65-F5344CB8AC3E}">
        <p14:creationId xmlns:p14="http://schemas.microsoft.com/office/powerpoint/2010/main" val="399154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For the last year, I got in contact with ENEA and DICEA for a joint project with DIEF. This activity should be useful to apply acquired competencies on a prototypes of electric public transport vehicles that ENEA is developing within the research centre in </a:t>
            </a:r>
            <a:r>
              <a:rPr lang="en-GB" sz="1200" kern="1200" dirty="0" err="1">
                <a:solidFill>
                  <a:schemeClr val="tx1"/>
                </a:solidFill>
                <a:effectLst/>
                <a:latin typeface="+mn-lt"/>
                <a:ea typeface="+mn-ea"/>
                <a:cs typeface="+mn-cs"/>
              </a:rPr>
              <a:t>Casaccia</a:t>
            </a:r>
            <a:r>
              <a:rPr lang="en-GB" sz="1200" kern="1200" dirty="0">
                <a:solidFill>
                  <a:schemeClr val="tx1"/>
                </a:solidFill>
                <a:effectLst/>
                <a:latin typeface="+mn-lt"/>
                <a:ea typeface="+mn-ea"/>
                <a:cs typeface="+mn-cs"/>
              </a:rPr>
              <a:t> (Roma).</a:t>
            </a:r>
          </a:p>
          <a:p>
            <a:r>
              <a:rPr lang="en-GB" sz="1200" kern="1200" dirty="0">
                <a:solidFill>
                  <a:schemeClr val="tx1"/>
                </a:solidFill>
                <a:effectLst/>
                <a:latin typeface="+mn-lt"/>
                <a:ea typeface="+mn-ea"/>
                <a:cs typeface="+mn-cs"/>
              </a:rPr>
              <a:t>This allows me to perform experimental activities on the national territory, hoping in future the situations will allow me taking advantage of the numerous international connections that I have been able to set up during OBELICS Project.</a:t>
            </a:r>
          </a:p>
          <a:p>
            <a:r>
              <a:rPr lang="en-GB" sz="1200" kern="1200" dirty="0">
                <a:solidFill>
                  <a:schemeClr val="tx1"/>
                </a:solidFill>
                <a:effectLst/>
                <a:latin typeface="+mn-lt"/>
                <a:ea typeface="+mn-ea"/>
                <a:cs typeface="+mn-cs"/>
              </a:rPr>
              <a:t>A possible destination could be the Siemens laboratories of Leuven. The UC electric vehicle lends itself well for the implementation of the developed control solutions and assessment activities.</a:t>
            </a:r>
          </a:p>
          <a:p>
            <a:r>
              <a:rPr lang="en-GB" sz="1200" kern="1200" dirty="0">
                <a:solidFill>
                  <a:schemeClr val="tx1"/>
                </a:solidFill>
                <a:effectLst/>
                <a:latin typeface="+mn-lt"/>
                <a:ea typeface="+mn-ea"/>
                <a:cs typeface="+mn-cs"/>
              </a:rPr>
              <a:t>The proposed four IWM ESP strategy should be implemented in a vehicle with this traction architecture. </a:t>
            </a:r>
            <a:r>
              <a:rPr lang="en-GB" sz="1200" kern="1200" dirty="0" err="1">
                <a:solidFill>
                  <a:schemeClr val="tx1"/>
                </a:solidFill>
                <a:effectLst/>
                <a:latin typeface="+mn-lt"/>
                <a:ea typeface="+mn-ea"/>
                <a:cs typeface="+mn-cs"/>
              </a:rPr>
              <a:t>Valeo</a:t>
            </a:r>
            <a:r>
              <a:rPr lang="en-GB" sz="1200" kern="1200" dirty="0">
                <a:solidFill>
                  <a:schemeClr val="tx1"/>
                </a:solidFill>
                <a:effectLst/>
                <a:latin typeface="+mn-lt"/>
                <a:ea typeface="+mn-ea"/>
                <a:cs typeface="+mn-cs"/>
              </a:rPr>
              <a:t> (France, Paris) is proposing a vehicle with four independent traction wheels, so this could be also a possible destination for the internship.</a:t>
            </a:r>
          </a:p>
          <a:p>
            <a:r>
              <a:rPr lang="en-GB" sz="1200" kern="1200" dirty="0">
                <a:solidFill>
                  <a:schemeClr val="tx1"/>
                </a:solidFill>
                <a:effectLst/>
                <a:latin typeface="+mn-lt"/>
                <a:ea typeface="+mn-ea"/>
                <a:cs typeface="+mn-cs"/>
              </a:rPr>
              <a:t>Obviously, if international internship could not be possible due to the current pandemic situation, even the ENEA laboratories of Roma could be a feasible destination for hosting my activities.</a:t>
            </a:r>
          </a:p>
        </p:txBody>
      </p:sp>
      <p:sp>
        <p:nvSpPr>
          <p:cNvPr id="4" name="Segnaposto numero diapositiva 3"/>
          <p:cNvSpPr>
            <a:spLocks noGrp="1"/>
          </p:cNvSpPr>
          <p:nvPr>
            <p:ph type="sldNum" sz="quarter" idx="5"/>
          </p:nvPr>
        </p:nvSpPr>
        <p:spPr/>
        <p:txBody>
          <a:bodyPr/>
          <a:lstStyle/>
          <a:p>
            <a:fld id="{2363F86D-9762-44C5-9948-662CEE3CF227}" type="slidenum">
              <a:rPr lang="en-GB" smtClean="0"/>
              <a:t>20</a:t>
            </a:fld>
            <a:endParaRPr lang="en-GB"/>
          </a:p>
        </p:txBody>
      </p:sp>
    </p:spTree>
    <p:extLst>
      <p:ext uri="{BB962C8B-B14F-4D97-AF65-F5344CB8AC3E}">
        <p14:creationId xmlns:p14="http://schemas.microsoft.com/office/powerpoint/2010/main" val="4228588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2363F86D-9762-44C5-9948-662CEE3CF227}" type="slidenum">
              <a:rPr lang="en-GB" smtClean="0"/>
              <a:t>22</a:t>
            </a:fld>
            <a:endParaRPr lang="en-GB"/>
          </a:p>
        </p:txBody>
      </p:sp>
    </p:spTree>
    <p:extLst>
      <p:ext uri="{BB962C8B-B14F-4D97-AF65-F5344CB8AC3E}">
        <p14:creationId xmlns:p14="http://schemas.microsoft.com/office/powerpoint/2010/main" val="1437327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The main intent of my research concern the improvements of Electric Vehicle’s performances, while ensuring portability and flexibility properties of the proposed solutions, in order to be easily adapted and integrated for different e-powertrain architectures.</a:t>
            </a:r>
          </a:p>
          <a:p>
            <a:r>
              <a:rPr lang="en-GB" sz="1200" kern="1200" dirty="0">
                <a:solidFill>
                  <a:schemeClr val="tx1"/>
                </a:solidFill>
                <a:effectLst/>
                <a:latin typeface="+mn-lt"/>
                <a:ea typeface="+mn-ea"/>
                <a:cs typeface="+mn-cs"/>
              </a:rPr>
              <a:t>To reach this goal and accomplish the challenge I am currently working on the development of advanced mechatronic systems and control algorithm using a model-based approach. Those systems are devoted to the optimization of specific control strategy and multi Degree Of Freedom allocation problems.</a:t>
            </a:r>
          </a:p>
          <a:p>
            <a:r>
              <a:rPr lang="en-GB" sz="1200" kern="1200" dirty="0">
                <a:solidFill>
                  <a:schemeClr val="tx1"/>
                </a:solidFill>
                <a:effectLst/>
                <a:latin typeface="+mn-lt"/>
                <a:ea typeface="+mn-ea"/>
                <a:cs typeface="+mn-cs"/>
              </a:rPr>
              <a:t>A systematic methodology to evaluate the improvements is proposed as well, which is able to assess the achieved enhancements for several aspects.</a:t>
            </a:r>
          </a:p>
        </p:txBody>
      </p:sp>
      <p:sp>
        <p:nvSpPr>
          <p:cNvPr id="4" name="Segnaposto numero diapositiva 3"/>
          <p:cNvSpPr>
            <a:spLocks noGrp="1"/>
          </p:cNvSpPr>
          <p:nvPr>
            <p:ph type="sldNum" sz="quarter" idx="5"/>
          </p:nvPr>
        </p:nvSpPr>
        <p:spPr/>
        <p:txBody>
          <a:bodyPr/>
          <a:lstStyle/>
          <a:p>
            <a:fld id="{2363F86D-9762-44C5-9948-662CEE3CF227}" type="slidenum">
              <a:rPr lang="en-GB" smtClean="0"/>
              <a:t>3</a:t>
            </a:fld>
            <a:endParaRPr lang="en-GB"/>
          </a:p>
        </p:txBody>
      </p:sp>
    </p:spTree>
    <p:extLst>
      <p:ext uri="{BB962C8B-B14F-4D97-AF65-F5344CB8AC3E}">
        <p14:creationId xmlns:p14="http://schemas.microsoft.com/office/powerpoint/2010/main" val="3461823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My research is aimed at answering a fundamental question:</a:t>
            </a:r>
          </a:p>
          <a:p>
            <a:r>
              <a:rPr lang="en-US" sz="1200" i="1" kern="1200" dirty="0">
                <a:solidFill>
                  <a:schemeClr val="tx1"/>
                </a:solidFill>
                <a:effectLst/>
                <a:latin typeface="+mn-lt"/>
                <a:ea typeface="+mn-ea"/>
                <a:cs typeface="+mn-cs"/>
              </a:rPr>
              <a:t>How can the EV’s performances be improved?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electric vehicles are an established industrial reality and an academic growing topic. However, a wide range of different vehicle solutions have been taken into consideration respect to powertrain architecture, storage system, control strategies. This constitutes a major open problem. Indeed, what is not well defined is which layout is the most feasible and suitable, considering the man-hour and economical cost, the industrial process trend and the required performances, tailored for the specific application.</a:t>
            </a:r>
          </a:p>
        </p:txBody>
      </p:sp>
      <p:sp>
        <p:nvSpPr>
          <p:cNvPr id="4" name="Segnaposto numero diapositiva 3"/>
          <p:cNvSpPr>
            <a:spLocks noGrp="1"/>
          </p:cNvSpPr>
          <p:nvPr>
            <p:ph type="sldNum" sz="quarter" idx="5"/>
          </p:nvPr>
        </p:nvSpPr>
        <p:spPr/>
        <p:txBody>
          <a:bodyPr/>
          <a:lstStyle/>
          <a:p>
            <a:fld id="{2363F86D-9762-44C5-9948-662CEE3CF227}" type="slidenum">
              <a:rPr lang="en-GB" smtClean="0"/>
              <a:t>4</a:t>
            </a:fld>
            <a:endParaRPr lang="en-GB"/>
          </a:p>
        </p:txBody>
      </p:sp>
    </p:spTree>
    <p:extLst>
      <p:ext uri="{BB962C8B-B14F-4D97-AF65-F5344CB8AC3E}">
        <p14:creationId xmlns:p14="http://schemas.microsoft.com/office/powerpoint/2010/main" val="4101355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During the first year I concentrate my effort in a deep State-of-Arts investigation, concerning various topics in the electric automotive field: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Vehicle dynamics and his interaction with the other safety-related on-board subsystem, for example EBD, ABS and ESP;</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Electric powertrain, starting from the analysis of the traction architecture, high and low-level control strategies and power management;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Finally, by-wire technologies, which consent a better integration within mechatronics systems, such longitudinal and lateral stability controller.</a:t>
            </a:r>
          </a:p>
        </p:txBody>
      </p:sp>
      <p:sp>
        <p:nvSpPr>
          <p:cNvPr id="4" name="Segnaposto numero diapositiva 3"/>
          <p:cNvSpPr>
            <a:spLocks noGrp="1"/>
          </p:cNvSpPr>
          <p:nvPr>
            <p:ph type="sldNum" sz="quarter" idx="5"/>
          </p:nvPr>
        </p:nvSpPr>
        <p:spPr/>
        <p:txBody>
          <a:bodyPr/>
          <a:lstStyle/>
          <a:p>
            <a:fld id="{2363F86D-9762-44C5-9948-662CEE3CF227}" type="slidenum">
              <a:rPr lang="en-GB" smtClean="0"/>
              <a:t>5</a:t>
            </a:fld>
            <a:endParaRPr lang="en-GB"/>
          </a:p>
        </p:txBody>
      </p:sp>
    </p:spTree>
    <p:extLst>
      <p:ext uri="{BB962C8B-B14F-4D97-AF65-F5344CB8AC3E}">
        <p14:creationId xmlns:p14="http://schemas.microsoft.com/office/powerpoint/2010/main" val="3873222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What arises is that, among the different possibilities, one feasible solution to improve the EV performances can be the optimization of the electric power management strategy, using by-wire technologies.</a:t>
            </a:r>
          </a:p>
          <a:p>
            <a:r>
              <a:rPr lang="en-GB" sz="1200" kern="1200" dirty="0">
                <a:solidFill>
                  <a:schemeClr val="tx1"/>
                </a:solidFill>
                <a:effectLst/>
                <a:latin typeface="+mn-lt"/>
                <a:ea typeface="+mn-ea"/>
                <a:cs typeface="+mn-cs"/>
              </a:rPr>
              <a:t>Additional information can be acquired by asking ourselves a pair of sub-questions, useful for the main purpose of my PhD activities:</a:t>
            </a:r>
          </a:p>
          <a:p>
            <a:pPr marL="171450" lvl="0" indent="-171450">
              <a:buFont typeface="Wingdings" panose="05000000000000000000" pitchFamily="2" charset="2"/>
              <a:buChar char="Ø"/>
            </a:pPr>
            <a:r>
              <a:rPr lang="en-GB" sz="1200" i="1" kern="1200" dirty="0">
                <a:solidFill>
                  <a:schemeClr val="tx1"/>
                </a:solidFill>
                <a:effectLst/>
                <a:latin typeface="+mn-lt"/>
                <a:ea typeface="+mn-ea"/>
                <a:cs typeface="+mn-cs"/>
              </a:rPr>
              <a:t>Can an optimized electric torque vectoring technique improve the performances of electric vehicles?</a:t>
            </a:r>
            <a:endParaRPr lang="en-GB" sz="1200" kern="1200" dirty="0">
              <a:solidFill>
                <a:schemeClr val="tx1"/>
              </a:solidFill>
              <a:effectLst/>
              <a:latin typeface="+mn-lt"/>
              <a:ea typeface="+mn-ea"/>
              <a:cs typeface="+mn-cs"/>
            </a:endParaRPr>
          </a:p>
          <a:p>
            <a:pPr marL="171450" lvl="0" indent="-171450">
              <a:buFont typeface="Wingdings" panose="05000000000000000000" pitchFamily="2" charset="2"/>
              <a:buChar char="Ø"/>
            </a:pPr>
            <a:r>
              <a:rPr lang="en-GB" sz="1200" i="1" kern="1200" dirty="0">
                <a:solidFill>
                  <a:schemeClr val="tx1"/>
                </a:solidFill>
                <a:effectLst/>
                <a:latin typeface="+mn-lt"/>
                <a:ea typeface="+mn-ea"/>
                <a:cs typeface="+mn-cs"/>
              </a:rPr>
              <a:t>Can the hydraulic brake be completely removed from an electric vehicle?</a:t>
            </a:r>
            <a:endParaRPr lang="en-GB"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2363F86D-9762-44C5-9948-662CEE3CF227}" type="slidenum">
              <a:rPr lang="en-GB" smtClean="0"/>
              <a:t>6</a:t>
            </a:fld>
            <a:endParaRPr lang="en-GB"/>
          </a:p>
        </p:txBody>
      </p:sp>
    </p:spTree>
    <p:extLst>
      <p:ext uri="{BB962C8B-B14F-4D97-AF65-F5344CB8AC3E}">
        <p14:creationId xmlns:p14="http://schemas.microsoft.com/office/powerpoint/2010/main" val="4281861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Referring to the first sub-question, the available literature confirm this consideration. The performances improvements involve several aspects:</a:t>
            </a:r>
          </a:p>
          <a:p>
            <a:pPr marL="228600" lvl="0" indent="-228600">
              <a:buFont typeface="+mj-lt"/>
              <a:buAutoNum type="arabicParenR"/>
            </a:pPr>
            <a:r>
              <a:rPr lang="en-GB" sz="1200" kern="1200" dirty="0">
                <a:solidFill>
                  <a:schemeClr val="tx1"/>
                </a:solidFill>
                <a:effectLst/>
                <a:latin typeface="+mn-lt"/>
                <a:ea typeface="+mn-ea"/>
                <a:cs typeface="+mn-cs"/>
              </a:rPr>
              <a:t>From an energetic point of view, is found an increase in the vehicle’s efficiency and autonomy, due to regenerative braking and the possibility to implement advanced energy management policies.</a:t>
            </a:r>
          </a:p>
          <a:p>
            <a:pPr marL="228600" lvl="0" indent="-228600">
              <a:buFont typeface="+mj-lt"/>
              <a:buAutoNum type="arabicParenR"/>
            </a:pPr>
            <a:r>
              <a:rPr lang="en-GB" sz="1200" kern="1200" dirty="0">
                <a:solidFill>
                  <a:schemeClr val="tx1"/>
                </a:solidFill>
                <a:effectLst/>
                <a:latin typeface="+mn-lt"/>
                <a:ea typeface="+mn-ea"/>
                <a:cs typeface="+mn-cs"/>
              </a:rPr>
              <a:t>From a stability perspective instead, an increased longitudinal and lateral stability are verified, due to a faster bandwidth response and adoption of specific controlling techniques.</a:t>
            </a:r>
          </a:p>
          <a:p>
            <a:pPr marL="228600" lvl="0" indent="-228600">
              <a:buFont typeface="+mj-lt"/>
              <a:buAutoNum type="arabicParenR"/>
            </a:pPr>
            <a:r>
              <a:rPr lang="en-GB" sz="1200" kern="1200" dirty="0">
                <a:solidFill>
                  <a:schemeClr val="tx1"/>
                </a:solidFill>
                <a:effectLst/>
                <a:latin typeface="+mn-lt"/>
                <a:ea typeface="+mn-ea"/>
                <a:cs typeface="+mn-cs"/>
              </a:rPr>
              <a:t>For what concern the safety/reliability performances, the availability of multi braking device make appear the vehicle over-actuated, with consequent reliability advantages, due to redundancy of brake plant. Also, the possibility to implement advanced braking strategy improve the functional safety aspect of the system. Finally, a reduction of CO2 and pads particle emission is desirable.</a:t>
            </a:r>
          </a:p>
        </p:txBody>
      </p:sp>
      <p:sp>
        <p:nvSpPr>
          <p:cNvPr id="4" name="Segnaposto numero diapositiva 3"/>
          <p:cNvSpPr>
            <a:spLocks noGrp="1"/>
          </p:cNvSpPr>
          <p:nvPr>
            <p:ph type="sldNum" sz="quarter" idx="5"/>
          </p:nvPr>
        </p:nvSpPr>
        <p:spPr/>
        <p:txBody>
          <a:bodyPr/>
          <a:lstStyle/>
          <a:p>
            <a:fld id="{2363F86D-9762-44C5-9948-662CEE3CF227}" type="slidenum">
              <a:rPr lang="en-GB" smtClean="0"/>
              <a:t>7</a:t>
            </a:fld>
            <a:endParaRPr lang="en-GB"/>
          </a:p>
        </p:txBody>
      </p:sp>
    </p:spTree>
    <p:extLst>
      <p:ext uri="{BB962C8B-B14F-4D97-AF65-F5344CB8AC3E}">
        <p14:creationId xmlns:p14="http://schemas.microsoft.com/office/powerpoint/2010/main" val="430518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Even to this second question the investigated literature answer: No, is not possible remove hydraulic brake from an EV in a short-term scenario. This is because the electric braking can be unavailable in several conditions, not assuring the provision of the minimum braking performances required for this application. There are 2 main reasons:</a:t>
            </a:r>
          </a:p>
          <a:p>
            <a:pPr marL="228600" lvl="0" indent="-228600">
              <a:buFont typeface="+mj-lt"/>
              <a:buAutoNum type="arabicParenR"/>
            </a:pPr>
            <a:r>
              <a:rPr lang="en-GB" sz="1200" kern="1200" dirty="0">
                <a:solidFill>
                  <a:schemeClr val="tx1"/>
                </a:solidFill>
                <a:effectLst/>
                <a:latin typeface="+mn-lt"/>
                <a:ea typeface="+mn-ea"/>
                <a:cs typeface="+mn-cs"/>
              </a:rPr>
              <a:t>The electric motor must be controlled in order to reproduce the ideal traction/braking characteristic, so the available torque is speed-dependent. Otherwise, we encounter motor overload problems or in the necessity of oversize the latter.</a:t>
            </a:r>
          </a:p>
          <a:p>
            <a:pPr marL="228600" lvl="0" indent="-228600">
              <a:buFont typeface="+mj-lt"/>
              <a:buAutoNum type="arabicParenR"/>
            </a:pPr>
            <a:r>
              <a:rPr lang="en-GB" sz="1200" kern="1200" dirty="0">
                <a:solidFill>
                  <a:schemeClr val="tx1"/>
                </a:solidFill>
                <a:effectLst/>
                <a:latin typeface="+mn-lt"/>
                <a:ea typeface="+mn-ea"/>
                <a:cs typeface="+mn-cs"/>
              </a:rPr>
              <a:t>The motor performances can be subject of derating to avoid undesired situations, such the over-charge or the under-discharge of the battery, accelerated ageing, overheating.</a:t>
            </a:r>
          </a:p>
          <a:p>
            <a:endParaRPr lang="en-GB" dirty="0"/>
          </a:p>
        </p:txBody>
      </p:sp>
      <p:sp>
        <p:nvSpPr>
          <p:cNvPr id="4" name="Segnaposto numero diapositiva 3"/>
          <p:cNvSpPr>
            <a:spLocks noGrp="1"/>
          </p:cNvSpPr>
          <p:nvPr>
            <p:ph type="sldNum" sz="quarter" idx="5"/>
          </p:nvPr>
        </p:nvSpPr>
        <p:spPr/>
        <p:txBody>
          <a:bodyPr/>
          <a:lstStyle/>
          <a:p>
            <a:fld id="{2363F86D-9762-44C5-9948-662CEE3CF227}" type="slidenum">
              <a:rPr lang="en-GB" smtClean="0"/>
              <a:t>8</a:t>
            </a:fld>
            <a:endParaRPr lang="en-GB"/>
          </a:p>
        </p:txBody>
      </p:sp>
    </p:spTree>
    <p:extLst>
      <p:ext uri="{BB962C8B-B14F-4D97-AF65-F5344CB8AC3E}">
        <p14:creationId xmlns:p14="http://schemas.microsoft.com/office/powerpoint/2010/main" val="223924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1200" kern="1200" dirty="0">
                <a:solidFill>
                  <a:schemeClr val="tx1"/>
                </a:solidFill>
                <a:effectLst/>
                <a:latin typeface="+mn-lt"/>
                <a:ea typeface="+mn-ea"/>
                <a:cs typeface="+mn-cs"/>
              </a:rPr>
              <a:t>Keeping in mind the research question and the correlated sub-questions, we can summarize saying that optimized electric power management strategy can improve the vehicle performances and that the presence of the hydraulic brake is essential to assure the achievement of minimum braking performances.</a:t>
            </a:r>
          </a:p>
          <a:p>
            <a:r>
              <a:rPr lang="en-GB" sz="1200" kern="1200" dirty="0">
                <a:solidFill>
                  <a:schemeClr val="tx1"/>
                </a:solidFill>
                <a:effectLst/>
                <a:latin typeface="+mn-lt"/>
                <a:ea typeface="+mn-ea"/>
                <a:cs typeface="+mn-cs"/>
              </a:rPr>
              <a:t>To merge this acquired competences I decide to mainly focus on an interesting topic concerning the optimization of EV’s which adopts by-wire technologies: The brake blending strategy. Typically implemented through a CU, this algorithm has to regulate and optimize how regenerative and conventional braking efforts are coordinated and applied together to the driven wheels.</a:t>
            </a:r>
          </a:p>
        </p:txBody>
      </p:sp>
      <p:sp>
        <p:nvSpPr>
          <p:cNvPr id="4" name="Segnaposto numero diapositiva 3"/>
          <p:cNvSpPr>
            <a:spLocks noGrp="1"/>
          </p:cNvSpPr>
          <p:nvPr>
            <p:ph type="sldNum" sz="quarter" idx="5"/>
          </p:nvPr>
        </p:nvSpPr>
        <p:spPr/>
        <p:txBody>
          <a:bodyPr/>
          <a:lstStyle/>
          <a:p>
            <a:fld id="{2363F86D-9762-44C5-9948-662CEE3CF227}" type="slidenum">
              <a:rPr lang="en-GB" smtClean="0"/>
              <a:t>9</a:t>
            </a:fld>
            <a:endParaRPr lang="en-GB"/>
          </a:p>
        </p:txBody>
      </p:sp>
    </p:spTree>
    <p:extLst>
      <p:ext uri="{BB962C8B-B14F-4D97-AF65-F5344CB8AC3E}">
        <p14:creationId xmlns:p14="http://schemas.microsoft.com/office/powerpoint/2010/main" val="6991183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titolo">
    <p:spTree>
      <p:nvGrpSpPr>
        <p:cNvPr id="1" name=""/>
        <p:cNvGrpSpPr/>
        <p:nvPr/>
      </p:nvGrpSpPr>
      <p:grpSpPr>
        <a:xfrm>
          <a:off x="0" y="0"/>
          <a:ext cx="0" cy="0"/>
          <a:chOff x="0" y="0"/>
          <a:chExt cx="0" cy="0"/>
        </a:xfrm>
      </p:grpSpPr>
      <p:pic>
        <p:nvPicPr>
          <p:cNvPr id="16" name="Immagine 15">
            <a:extLst>
              <a:ext uri="{FF2B5EF4-FFF2-40B4-BE49-F238E27FC236}">
                <a16:creationId xmlns:a16="http://schemas.microsoft.com/office/drawing/2014/main" id="{53CCE7E8-4A6D-48E7-9B5D-B1097532CA4C}"/>
              </a:ext>
            </a:extLst>
          </p:cNvPr>
          <p:cNvPicPr>
            <a:picLocks noChangeAspect="1"/>
          </p:cNvPicPr>
          <p:nvPr/>
        </p:nvPicPr>
        <p:blipFill rotWithShape="1">
          <a:blip r:embed="rId2"/>
          <a:srcRect l="1" r="401"/>
          <a:stretch/>
        </p:blipFill>
        <p:spPr>
          <a:xfrm>
            <a:off x="3048000" y="0"/>
            <a:ext cx="9144000" cy="1063690"/>
          </a:xfrm>
          <a:prstGeom prst="rect">
            <a:avLst/>
          </a:prstGeom>
        </p:spPr>
      </p:pic>
      <p:pic>
        <p:nvPicPr>
          <p:cNvPr id="7" name="Immagine 6">
            <a:extLst>
              <a:ext uri="{FF2B5EF4-FFF2-40B4-BE49-F238E27FC236}">
                <a16:creationId xmlns:a16="http://schemas.microsoft.com/office/drawing/2014/main" id="{A0D28A75-9266-4C27-8348-AD061BF2AE1F}"/>
              </a:ext>
            </a:extLst>
          </p:cNvPr>
          <p:cNvPicPr>
            <a:picLocks noChangeAspect="1"/>
          </p:cNvPicPr>
          <p:nvPr/>
        </p:nvPicPr>
        <p:blipFill rotWithShape="1">
          <a:blip r:embed="rId3"/>
          <a:srcRect t="13206" b="1568"/>
          <a:stretch/>
        </p:blipFill>
        <p:spPr>
          <a:xfrm>
            <a:off x="0" y="1063690"/>
            <a:ext cx="9144000" cy="5695950"/>
          </a:xfrm>
          <a:prstGeom prst="rect">
            <a:avLst/>
          </a:prstGeom>
        </p:spPr>
      </p:pic>
      <p:pic>
        <p:nvPicPr>
          <p:cNvPr id="8" name="Immagine 7">
            <a:extLst>
              <a:ext uri="{FF2B5EF4-FFF2-40B4-BE49-F238E27FC236}">
                <a16:creationId xmlns:a16="http://schemas.microsoft.com/office/drawing/2014/main" id="{06FBC7D2-0E97-472F-9300-8E562F593E2E}"/>
              </a:ext>
            </a:extLst>
          </p:cNvPr>
          <p:cNvPicPr>
            <a:picLocks noChangeAspect="1"/>
          </p:cNvPicPr>
          <p:nvPr/>
        </p:nvPicPr>
        <p:blipFill rotWithShape="1">
          <a:blip r:embed="rId2"/>
          <a:srcRect l="-43" t="-596" r="36812" b="596"/>
          <a:stretch/>
        </p:blipFill>
        <p:spPr>
          <a:xfrm>
            <a:off x="0" y="0"/>
            <a:ext cx="5805114" cy="1063690"/>
          </a:xfrm>
          <a:prstGeom prst="rect">
            <a:avLst/>
          </a:prstGeom>
        </p:spPr>
      </p:pic>
      <p:sp>
        <p:nvSpPr>
          <p:cNvPr id="9" name="Titolo 1">
            <a:extLst>
              <a:ext uri="{FF2B5EF4-FFF2-40B4-BE49-F238E27FC236}">
                <a16:creationId xmlns:a16="http://schemas.microsoft.com/office/drawing/2014/main" id="{B0D00702-C89E-4D2E-8BCB-DBCB5F6EC330}"/>
              </a:ext>
            </a:extLst>
          </p:cNvPr>
          <p:cNvSpPr>
            <a:spLocks noGrp="1"/>
          </p:cNvSpPr>
          <p:nvPr>
            <p:ph type="ctrTitle" hasCustomPrompt="1"/>
          </p:nvPr>
        </p:nvSpPr>
        <p:spPr>
          <a:xfrm>
            <a:off x="5656735" y="1940069"/>
            <a:ext cx="6198212" cy="1908032"/>
          </a:xfrm>
          <a:prstGeom prst="rect">
            <a:avLst/>
          </a:prstGeom>
        </p:spPr>
        <p:txBody>
          <a:bodyPr anchor="t">
            <a:normAutofit/>
          </a:bodyPr>
          <a:lstStyle>
            <a:lvl1pPr marL="0" algn="r" defTabSz="457200" rtl="0" eaLnBrk="1" latinLnBrk="0" hangingPunct="1">
              <a:spcBef>
                <a:spcPct val="0"/>
              </a:spcBef>
              <a:buNone/>
              <a:defRPr lang="it-IT" sz="3600" b="1" kern="1200" dirty="0">
                <a:solidFill>
                  <a:srgbClr val="003D6C"/>
                </a:solidFill>
                <a:latin typeface="Arial" pitchFamily="34" charset="0"/>
                <a:ea typeface="+mn-ea"/>
                <a:cs typeface="Arial" pitchFamily="34" charset="0"/>
              </a:defRPr>
            </a:lvl1pPr>
          </a:lstStyle>
          <a:p>
            <a:r>
              <a:rPr lang="it-IT" dirty="0"/>
              <a:t>Titolo Tesi Titolo Tesi Titolo Tesi Titolo Tesi Titolo Tesi Titolo Tesi </a:t>
            </a:r>
          </a:p>
        </p:txBody>
      </p:sp>
      <p:sp>
        <p:nvSpPr>
          <p:cNvPr id="10" name="Sottotitolo 2">
            <a:extLst>
              <a:ext uri="{FF2B5EF4-FFF2-40B4-BE49-F238E27FC236}">
                <a16:creationId xmlns:a16="http://schemas.microsoft.com/office/drawing/2014/main" id="{3827019A-A47E-4416-8553-D5896BBFC123}"/>
              </a:ext>
            </a:extLst>
          </p:cNvPr>
          <p:cNvSpPr>
            <a:spLocks noGrp="1"/>
          </p:cNvSpPr>
          <p:nvPr>
            <p:ph type="subTitle" idx="1" hasCustomPrompt="1"/>
          </p:nvPr>
        </p:nvSpPr>
        <p:spPr>
          <a:xfrm>
            <a:off x="8742615" y="3964682"/>
            <a:ext cx="3112331" cy="576064"/>
          </a:xfrm>
          <a:prstGeom prst="rect">
            <a:avLst/>
          </a:prstGeom>
        </p:spPr>
        <p:txBody>
          <a:bodyPr>
            <a:normAutofit/>
          </a:bodyPr>
          <a:lstStyle>
            <a:lvl1pPr marL="0" indent="0" algn="r" defTabSz="457200" rtl="0" eaLnBrk="1" latinLnBrk="0" hangingPunct="1">
              <a:buNone/>
              <a:defRPr lang="it-IT" sz="2000" b="1" kern="1200" dirty="0">
                <a:solidFill>
                  <a:srgbClr val="003D6C"/>
                </a:solidFill>
                <a:latin typeface="Arial" pitchFamily="34" charset="0"/>
                <a:ea typeface="+mn-ea"/>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Nome Laureando</a:t>
            </a:r>
          </a:p>
        </p:txBody>
      </p:sp>
      <p:pic>
        <p:nvPicPr>
          <p:cNvPr id="17" name="Immagine 16">
            <a:extLst>
              <a:ext uri="{FF2B5EF4-FFF2-40B4-BE49-F238E27FC236}">
                <a16:creationId xmlns:a16="http://schemas.microsoft.com/office/drawing/2014/main" id="{75C3BFF3-8365-4AFD-A586-D3006D59BE0D}"/>
              </a:ext>
            </a:extLst>
          </p:cNvPr>
          <p:cNvPicPr>
            <a:picLocks noChangeAspect="1"/>
          </p:cNvPicPr>
          <p:nvPr/>
        </p:nvPicPr>
        <p:blipFill rotWithShape="1">
          <a:blip r:embed="rId2"/>
          <a:srcRect l="50941" r="34845"/>
          <a:stretch/>
        </p:blipFill>
        <p:spPr>
          <a:xfrm>
            <a:off x="5805114" y="0"/>
            <a:ext cx="1948236" cy="1063690"/>
          </a:xfrm>
          <a:prstGeom prst="rect">
            <a:avLst/>
          </a:prstGeom>
        </p:spPr>
      </p:pic>
    </p:spTree>
    <p:extLst>
      <p:ext uri="{BB962C8B-B14F-4D97-AF65-F5344CB8AC3E}">
        <p14:creationId xmlns:p14="http://schemas.microsoft.com/office/powerpoint/2010/main" val="989684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EF UniFi">
    <p:spTree>
      <p:nvGrpSpPr>
        <p:cNvPr id="1" name=""/>
        <p:cNvGrpSpPr/>
        <p:nvPr/>
      </p:nvGrpSpPr>
      <p:grpSpPr>
        <a:xfrm>
          <a:off x="0" y="0"/>
          <a:ext cx="0" cy="0"/>
          <a:chOff x="0" y="0"/>
          <a:chExt cx="0" cy="0"/>
        </a:xfrm>
      </p:grpSpPr>
      <p:sp>
        <p:nvSpPr>
          <p:cNvPr id="10" name="Segnaposto testo 11">
            <a:extLst>
              <a:ext uri="{FF2B5EF4-FFF2-40B4-BE49-F238E27FC236}">
                <a16:creationId xmlns:a16="http://schemas.microsoft.com/office/drawing/2014/main" id="{400B71AE-129B-488A-AA1F-9C93E0D9E4C4}"/>
              </a:ext>
            </a:extLst>
          </p:cNvPr>
          <p:cNvSpPr>
            <a:spLocks noGrp="1"/>
          </p:cNvSpPr>
          <p:nvPr>
            <p:ph type="body" sz="quarter" idx="13"/>
          </p:nvPr>
        </p:nvSpPr>
        <p:spPr>
          <a:xfrm>
            <a:off x="179389" y="908050"/>
            <a:ext cx="11784011" cy="5473700"/>
          </a:xfrm>
        </p:spPr>
        <p:txBody>
          <a:bodyPr>
            <a:normAutofit/>
          </a:bodyPr>
          <a:lstStyle>
            <a:lvl1pPr>
              <a:defRPr sz="2800">
                <a:solidFill>
                  <a:srgbClr val="0E3767"/>
                </a:solidFill>
              </a:defRPr>
            </a:lvl1pPr>
            <a:lvl2pPr>
              <a:defRPr sz="2400">
                <a:solidFill>
                  <a:srgbClr val="0E3767"/>
                </a:solidFill>
              </a:defRPr>
            </a:lvl2pPr>
            <a:lvl3pPr>
              <a:defRPr sz="2000">
                <a:solidFill>
                  <a:srgbClr val="0E3767"/>
                </a:solidFill>
              </a:defRPr>
            </a:lvl3pPr>
            <a:lvl4pPr>
              <a:defRPr sz="1800">
                <a:solidFill>
                  <a:srgbClr val="0E3767"/>
                </a:solidFill>
              </a:defRPr>
            </a:lvl4pPr>
            <a:lvl5pPr>
              <a:defRPr sz="1800">
                <a:solidFill>
                  <a:srgbClr val="0E3767"/>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Rettangolo 5">
            <a:extLst>
              <a:ext uri="{FF2B5EF4-FFF2-40B4-BE49-F238E27FC236}">
                <a16:creationId xmlns:a16="http://schemas.microsoft.com/office/drawing/2014/main" id="{828EEE30-2E65-4BD7-BB6A-999EB5C61D56}"/>
              </a:ext>
            </a:extLst>
          </p:cNvPr>
          <p:cNvSpPr/>
          <p:nvPr userDrawn="1"/>
        </p:nvSpPr>
        <p:spPr>
          <a:xfrm>
            <a:off x="11682637" y="6356350"/>
            <a:ext cx="280763" cy="501650"/>
          </a:xfrm>
          <a:prstGeom prst="rect">
            <a:avLst/>
          </a:prstGeom>
          <a:solidFill>
            <a:srgbClr val="00305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003257"/>
              </a:solidFill>
            </a:endParaRPr>
          </a:p>
        </p:txBody>
      </p:sp>
      <p:sp>
        <p:nvSpPr>
          <p:cNvPr id="7" name="Segnaposto numero diapositiva 10">
            <a:extLst>
              <a:ext uri="{FF2B5EF4-FFF2-40B4-BE49-F238E27FC236}">
                <a16:creationId xmlns:a16="http://schemas.microsoft.com/office/drawing/2014/main" id="{5187BD60-BA9E-4F10-B47F-3C191F2761DC}"/>
              </a:ext>
            </a:extLst>
          </p:cNvPr>
          <p:cNvSpPr>
            <a:spLocks noGrp="1"/>
          </p:cNvSpPr>
          <p:nvPr>
            <p:ph type="sldNum" sz="quarter" idx="12"/>
          </p:nvPr>
        </p:nvSpPr>
        <p:spPr>
          <a:xfrm>
            <a:off x="9829800" y="6346234"/>
            <a:ext cx="2133600" cy="365125"/>
          </a:xfrm>
        </p:spPr>
        <p:txBody>
          <a:bodyPr/>
          <a:lstStyle/>
          <a:p>
            <a:fld id="{8EB8520A-26EA-DE4B-B141-4532FC98FF0E}" type="slidenum">
              <a:rPr lang="it-IT" b="1" smtClean="0">
                <a:solidFill>
                  <a:schemeClr val="bg1"/>
                </a:solidFill>
                <a:latin typeface="Arial"/>
                <a:cs typeface="Arial"/>
              </a:rPr>
              <a:pPr/>
              <a:t>‹N›</a:t>
            </a:fld>
            <a:endParaRPr lang="it-IT" b="1" dirty="0">
              <a:solidFill>
                <a:schemeClr val="bg1"/>
              </a:solidFill>
              <a:latin typeface="Arial"/>
              <a:cs typeface="Arial"/>
            </a:endParaRPr>
          </a:p>
        </p:txBody>
      </p:sp>
    </p:spTree>
    <p:extLst>
      <p:ext uri="{BB962C8B-B14F-4D97-AF65-F5344CB8AC3E}">
        <p14:creationId xmlns:p14="http://schemas.microsoft.com/office/powerpoint/2010/main" val="36157996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Segnaposto titolo 1">
            <a:extLst>
              <a:ext uri="{FF2B5EF4-FFF2-40B4-BE49-F238E27FC236}">
                <a16:creationId xmlns:a16="http://schemas.microsoft.com/office/drawing/2014/main" id="{B4B60B81-3917-44B2-BF0E-72D31B83337C}"/>
              </a:ext>
            </a:extLst>
          </p:cNvPr>
          <p:cNvSpPr>
            <a:spLocks noGrp="1"/>
          </p:cNvSpPr>
          <p:nvPr>
            <p:ph type="title"/>
          </p:nvPr>
        </p:nvSpPr>
        <p:spPr>
          <a:xfrm>
            <a:off x="457200" y="274638"/>
            <a:ext cx="11277600" cy="1143000"/>
          </a:xfrm>
          <a:prstGeom prst="rect">
            <a:avLst/>
          </a:prstGeom>
        </p:spPr>
        <p:txBody>
          <a:bodyPr vert="horz" lIns="91440" tIns="45720" rIns="91440" bIns="45720" rtlCol="0" anchor="ctr">
            <a:normAutofit/>
          </a:bodyPr>
          <a:lstStyle/>
          <a:p>
            <a:r>
              <a:rPr lang="it-IT" dirty="0"/>
              <a:t>Fare clic per modificare stile</a:t>
            </a:r>
          </a:p>
        </p:txBody>
      </p:sp>
      <p:pic>
        <p:nvPicPr>
          <p:cNvPr id="8" name="Immagine 7" descr="header.png">
            <a:extLst>
              <a:ext uri="{FF2B5EF4-FFF2-40B4-BE49-F238E27FC236}">
                <a16:creationId xmlns:a16="http://schemas.microsoft.com/office/drawing/2014/main" id="{4AADFA7D-33F4-4A63-B1F0-E9018E1FD3AE}"/>
              </a:ext>
            </a:extLst>
          </p:cNvPr>
          <p:cNvPicPr>
            <a:picLocks noChangeAspect="1"/>
          </p:cNvPicPr>
          <p:nvPr/>
        </p:nvPicPr>
        <p:blipFill rotWithShape="1">
          <a:blip r:embed="rId4"/>
          <a:srcRect l="252" r="145"/>
          <a:stretch/>
        </p:blipFill>
        <p:spPr>
          <a:xfrm>
            <a:off x="3047999" y="-1"/>
            <a:ext cx="9144001" cy="797513"/>
          </a:xfrm>
          <a:prstGeom prst="rect">
            <a:avLst/>
          </a:prstGeom>
        </p:spPr>
      </p:pic>
      <p:pic>
        <p:nvPicPr>
          <p:cNvPr id="7" name="Immagine 6" descr="header.png">
            <a:extLst>
              <a:ext uri="{FF2B5EF4-FFF2-40B4-BE49-F238E27FC236}">
                <a16:creationId xmlns:a16="http://schemas.microsoft.com/office/drawing/2014/main" id="{D92D649C-4E07-4F8C-ABDE-C90C52357793}"/>
              </a:ext>
            </a:extLst>
          </p:cNvPr>
          <p:cNvPicPr>
            <a:picLocks noChangeAspect="1"/>
          </p:cNvPicPr>
          <p:nvPr/>
        </p:nvPicPr>
        <p:blipFill rotWithShape="1">
          <a:blip r:embed="rId4"/>
          <a:srcRect l="252" r="145"/>
          <a:stretch/>
        </p:blipFill>
        <p:spPr>
          <a:xfrm>
            <a:off x="-1" y="-1"/>
            <a:ext cx="9144001" cy="797513"/>
          </a:xfrm>
          <a:prstGeom prst="rect">
            <a:avLst/>
          </a:prstGeom>
        </p:spPr>
      </p:pic>
      <p:sp>
        <p:nvSpPr>
          <p:cNvPr id="10" name="Segnaposto testo 2">
            <a:extLst>
              <a:ext uri="{FF2B5EF4-FFF2-40B4-BE49-F238E27FC236}">
                <a16:creationId xmlns:a16="http://schemas.microsoft.com/office/drawing/2014/main" id="{6B2FBB0E-DB17-4F2B-B03D-A81A21E50B5B}"/>
              </a:ext>
            </a:extLst>
          </p:cNvPr>
          <p:cNvSpPr>
            <a:spLocks noGrp="1"/>
          </p:cNvSpPr>
          <p:nvPr>
            <p:ph type="body" idx="1"/>
          </p:nvPr>
        </p:nvSpPr>
        <p:spPr>
          <a:xfrm>
            <a:off x="457200" y="1600202"/>
            <a:ext cx="11277600" cy="4525963"/>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2" name="Segnaposto piè di pagina 4">
            <a:extLst>
              <a:ext uri="{FF2B5EF4-FFF2-40B4-BE49-F238E27FC236}">
                <a16:creationId xmlns:a16="http://schemas.microsoft.com/office/drawing/2014/main" id="{93693656-59DE-4268-B58B-6F2AE2144C45}"/>
              </a:ext>
            </a:extLst>
          </p:cNvPr>
          <p:cNvSpPr>
            <a:spLocks noGrp="1"/>
          </p:cNvSpPr>
          <p:nvPr>
            <p:ph type="ftr" sz="quarter" idx="3"/>
          </p:nvPr>
        </p:nvSpPr>
        <p:spPr>
          <a:xfrm>
            <a:off x="4648200" y="63436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13" name="Segnaposto numero diapositiva 5">
            <a:extLst>
              <a:ext uri="{FF2B5EF4-FFF2-40B4-BE49-F238E27FC236}">
                <a16:creationId xmlns:a16="http://schemas.microsoft.com/office/drawing/2014/main" id="{616791FA-90B6-48B2-8591-3A75DF2C427E}"/>
              </a:ext>
            </a:extLst>
          </p:cNvPr>
          <p:cNvSpPr>
            <a:spLocks noGrp="1"/>
          </p:cNvSpPr>
          <p:nvPr>
            <p:ph type="sldNum" sz="quarter" idx="4"/>
          </p:nvPr>
        </p:nvSpPr>
        <p:spPr>
          <a:xfrm>
            <a:off x="9601200" y="635000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492315-0933-45A6-8C74-1422EBE3A852}" type="slidenum">
              <a:rPr lang="it-IT" smtClean="0"/>
              <a:t>‹N›</a:t>
            </a:fld>
            <a:endParaRPr lang="it-IT"/>
          </a:p>
        </p:txBody>
      </p:sp>
      <p:pic>
        <p:nvPicPr>
          <p:cNvPr id="14" name="Immagine 13" descr="salomon.png">
            <a:extLst>
              <a:ext uri="{FF2B5EF4-FFF2-40B4-BE49-F238E27FC236}">
                <a16:creationId xmlns:a16="http://schemas.microsoft.com/office/drawing/2014/main" id="{3001D19A-5BB0-45B2-B71D-C87B259E365F}"/>
              </a:ext>
            </a:extLst>
          </p:cNvPr>
          <p:cNvPicPr>
            <a:picLocks noChangeAspect="1"/>
          </p:cNvPicPr>
          <p:nvPr/>
        </p:nvPicPr>
        <p:blipFill>
          <a:blip r:embed="rId5"/>
          <a:stretch>
            <a:fillRect/>
          </a:stretch>
        </p:blipFill>
        <p:spPr>
          <a:xfrm>
            <a:off x="0" y="5163427"/>
            <a:ext cx="2163936" cy="1694575"/>
          </a:xfrm>
          <a:prstGeom prst="rect">
            <a:avLst/>
          </a:prstGeom>
        </p:spPr>
      </p:pic>
      <p:sp>
        <p:nvSpPr>
          <p:cNvPr id="11" name="Segnaposto data 3">
            <a:extLst>
              <a:ext uri="{FF2B5EF4-FFF2-40B4-BE49-F238E27FC236}">
                <a16:creationId xmlns:a16="http://schemas.microsoft.com/office/drawing/2014/main" id="{257A7B61-2F6F-4555-87E1-191A4F62DF59}"/>
              </a:ext>
            </a:extLst>
          </p:cNvPr>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2B0B20-0E70-4072-BB7F-8B55E5A347CA}" type="datetimeFigureOut">
              <a:rPr lang="it-IT" smtClean="0"/>
              <a:t>11/10/2020</a:t>
            </a:fld>
            <a:endParaRPr lang="it-IT"/>
          </a:p>
        </p:txBody>
      </p:sp>
    </p:spTree>
    <p:extLst>
      <p:ext uri="{BB962C8B-B14F-4D97-AF65-F5344CB8AC3E}">
        <p14:creationId xmlns:p14="http://schemas.microsoft.com/office/powerpoint/2010/main" val="3913274867"/>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lnSpc>
          <a:spcPct val="90000"/>
        </a:lnSpc>
        <a:spcBef>
          <a:spcPct val="0"/>
        </a:spcBef>
        <a:buNone/>
        <a:defRPr sz="4400" kern="1200">
          <a:solidFill>
            <a:srgbClr val="0E3767"/>
          </a:solidFill>
          <a:latin typeface="Calibri (Titoli)"/>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0E3767"/>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800" kern="1200">
          <a:solidFill>
            <a:srgbClr val="0E3767"/>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0E3767"/>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2000" kern="1200">
          <a:solidFill>
            <a:srgbClr val="0E3767"/>
          </a:solidFill>
          <a:latin typeface="+mn-lt"/>
          <a:ea typeface="+mn-ea"/>
          <a:cs typeface="+mn-cs"/>
        </a:defRPr>
      </a:lvl4pPr>
      <a:lvl5pPr marL="2057400" indent="-228600" algn="l" defTabSz="914400" rtl="0" eaLnBrk="1" latinLnBrk="0" hangingPunct="1">
        <a:lnSpc>
          <a:spcPct val="90000"/>
        </a:lnSpc>
        <a:spcBef>
          <a:spcPts val="500"/>
        </a:spcBef>
        <a:buFont typeface="Calibri" panose="020F0502020204030204" pitchFamily="34" charset="0"/>
        <a:buChar char="»"/>
        <a:defRPr sz="2000" kern="1200">
          <a:solidFill>
            <a:srgbClr val="0E376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0.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0.jpeg"/><Relationship Id="rId10" Type="http://schemas.openxmlformats.org/officeDocument/2006/relationships/image" Target="../media/image49.png"/><Relationship Id="rId4" Type="http://schemas.openxmlformats.org/officeDocument/2006/relationships/image" Target="../media/image19.jpeg"/><Relationship Id="rId9" Type="http://schemas.openxmlformats.org/officeDocument/2006/relationships/image" Target="../media/image48.svg"/></Relationships>
</file>

<file path=ppt/slides/_rels/slide15.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16.xml"/><Relationship Id="rId7"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4.wmf"/><Relationship Id="rId5" Type="http://schemas.openxmlformats.org/officeDocument/2006/relationships/oleObject" Target="../embeddings/oleObject1.bin"/><Relationship Id="rId4" Type="http://schemas.openxmlformats.org/officeDocument/2006/relationships/image" Target="../media/image55.pn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4.jpeg"/><Relationship Id="rId7"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66.jpe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C21B44F2-9463-4988-9DB4-BE2AC470BE49}"/>
              </a:ext>
            </a:extLst>
          </p:cNvPr>
          <p:cNvSpPr>
            <a:spLocks noGrp="1"/>
          </p:cNvSpPr>
          <p:nvPr>
            <p:ph type="subTitle" idx="1"/>
          </p:nvPr>
        </p:nvSpPr>
        <p:spPr>
          <a:xfrm>
            <a:off x="8436077" y="3995739"/>
            <a:ext cx="3418869" cy="576064"/>
          </a:xfrm>
        </p:spPr>
        <p:txBody>
          <a:bodyPr>
            <a:normAutofit fontScale="92500" lnSpcReduction="20000"/>
          </a:bodyPr>
          <a:lstStyle/>
          <a:p>
            <a:r>
              <a:rPr lang="it-IT" dirty="0"/>
              <a:t>Candidate: Tommaso Favilli</a:t>
            </a:r>
          </a:p>
          <a:p>
            <a:r>
              <a:rPr lang="it-IT" sz="1500" i="1" u="sng" dirty="0"/>
              <a:t>tommaso.favilli@unifi.it</a:t>
            </a:r>
          </a:p>
        </p:txBody>
      </p:sp>
      <p:pic>
        <p:nvPicPr>
          <p:cNvPr id="15" name="Immagine 14">
            <a:extLst>
              <a:ext uri="{FF2B5EF4-FFF2-40B4-BE49-F238E27FC236}">
                <a16:creationId xmlns:a16="http://schemas.microsoft.com/office/drawing/2014/main" id="{6A6905EB-061B-457B-AA1D-5DF33DAABAB1}"/>
              </a:ext>
            </a:extLst>
          </p:cNvPr>
          <p:cNvPicPr>
            <a:picLocks noChangeAspect="1"/>
          </p:cNvPicPr>
          <p:nvPr/>
        </p:nvPicPr>
        <p:blipFill>
          <a:blip r:embed="rId3"/>
          <a:stretch>
            <a:fillRect/>
          </a:stretch>
        </p:blipFill>
        <p:spPr>
          <a:xfrm>
            <a:off x="9309685" y="6335610"/>
            <a:ext cx="2545261" cy="522390"/>
          </a:xfrm>
          <a:prstGeom prst="rect">
            <a:avLst/>
          </a:prstGeom>
        </p:spPr>
      </p:pic>
      <p:sp>
        <p:nvSpPr>
          <p:cNvPr id="17" name="CasellaDiTesto 16">
            <a:extLst>
              <a:ext uri="{FF2B5EF4-FFF2-40B4-BE49-F238E27FC236}">
                <a16:creationId xmlns:a16="http://schemas.microsoft.com/office/drawing/2014/main" id="{ECA263D4-4A52-46FF-B14E-7A7ADFAC0802}"/>
              </a:ext>
            </a:extLst>
          </p:cNvPr>
          <p:cNvSpPr txBox="1"/>
          <p:nvPr/>
        </p:nvSpPr>
        <p:spPr>
          <a:xfrm>
            <a:off x="8906702" y="4886658"/>
            <a:ext cx="2948244" cy="338554"/>
          </a:xfrm>
          <a:prstGeom prst="rect">
            <a:avLst/>
          </a:prstGeom>
          <a:noFill/>
        </p:spPr>
        <p:txBody>
          <a:bodyPr wrap="none" rtlCol="0">
            <a:spAutoFit/>
          </a:bodyPr>
          <a:lstStyle/>
          <a:p>
            <a:pPr algn="r"/>
            <a:r>
              <a:rPr lang="it-IT" sz="1600" b="1" dirty="0">
                <a:latin typeface=""/>
              </a:rPr>
              <a:t>Relatore: Prof. Marco Pierini</a:t>
            </a:r>
          </a:p>
        </p:txBody>
      </p:sp>
      <p:sp>
        <p:nvSpPr>
          <p:cNvPr id="18" name="CasellaDiTesto 17">
            <a:extLst>
              <a:ext uri="{FF2B5EF4-FFF2-40B4-BE49-F238E27FC236}">
                <a16:creationId xmlns:a16="http://schemas.microsoft.com/office/drawing/2014/main" id="{7FA16B17-7734-47DC-A757-9A8C51CE2695}"/>
              </a:ext>
            </a:extLst>
          </p:cNvPr>
          <p:cNvSpPr txBox="1"/>
          <p:nvPr/>
        </p:nvSpPr>
        <p:spPr>
          <a:xfrm>
            <a:off x="9614699" y="6462211"/>
            <a:ext cx="2172390" cy="307777"/>
          </a:xfrm>
          <a:prstGeom prst="rect">
            <a:avLst/>
          </a:prstGeom>
          <a:noFill/>
        </p:spPr>
        <p:txBody>
          <a:bodyPr wrap="none" rtlCol="0">
            <a:spAutoFit/>
          </a:bodyPr>
          <a:lstStyle/>
          <a:p>
            <a:pPr algn="r"/>
            <a:r>
              <a:rPr lang="it-IT"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
              </a:rPr>
              <a:t>Firenze, 13 Ottobre 2020</a:t>
            </a:r>
          </a:p>
        </p:txBody>
      </p:sp>
      <p:sp>
        <p:nvSpPr>
          <p:cNvPr id="19" name="CasellaDiTesto 18">
            <a:extLst>
              <a:ext uri="{FF2B5EF4-FFF2-40B4-BE49-F238E27FC236}">
                <a16:creationId xmlns:a16="http://schemas.microsoft.com/office/drawing/2014/main" id="{1D7149EE-95F7-42D5-A75F-0D795922C897}"/>
              </a:ext>
            </a:extLst>
          </p:cNvPr>
          <p:cNvSpPr txBox="1"/>
          <p:nvPr/>
        </p:nvSpPr>
        <p:spPr>
          <a:xfrm>
            <a:off x="1711158" y="1618781"/>
            <a:ext cx="10143788" cy="2062103"/>
          </a:xfrm>
          <a:prstGeom prst="rect">
            <a:avLst/>
          </a:prstGeom>
          <a:noFill/>
        </p:spPr>
        <p:txBody>
          <a:bodyPr wrap="square" rtlCol="0">
            <a:spAutoFit/>
          </a:bodyPr>
          <a:lstStyle/>
          <a:p>
            <a:pPr algn="r"/>
            <a:r>
              <a:rPr lang="en-GB" sz="3200" b="1" dirty="0">
                <a:solidFill>
                  <a:srgbClr val="003D6C"/>
                </a:solidFill>
                <a:latin typeface=""/>
              </a:rPr>
              <a:t>“Design, Modelling, Simulation, Implementation, Testing and Validation of Advanced and Innovative Mechatronics System for Road Electric Vehicle’s Performances Improvement”</a:t>
            </a:r>
            <a:endParaRPr lang="it-IT" sz="3200" b="1" dirty="0">
              <a:solidFill>
                <a:srgbClr val="003D6C"/>
              </a:solidFill>
              <a:latin typeface=""/>
            </a:endParaRPr>
          </a:p>
        </p:txBody>
      </p:sp>
      <p:sp>
        <p:nvSpPr>
          <p:cNvPr id="8" name="CasellaDiTesto 7">
            <a:extLst>
              <a:ext uri="{FF2B5EF4-FFF2-40B4-BE49-F238E27FC236}">
                <a16:creationId xmlns:a16="http://schemas.microsoft.com/office/drawing/2014/main" id="{9839E185-5907-4173-ABDA-8EE06E67F280}"/>
              </a:ext>
            </a:extLst>
          </p:cNvPr>
          <p:cNvSpPr txBox="1"/>
          <p:nvPr/>
        </p:nvSpPr>
        <p:spPr>
          <a:xfrm>
            <a:off x="7037602" y="5195000"/>
            <a:ext cx="4817344" cy="338554"/>
          </a:xfrm>
          <a:prstGeom prst="rect">
            <a:avLst/>
          </a:prstGeom>
          <a:noFill/>
        </p:spPr>
        <p:txBody>
          <a:bodyPr wrap="none" rtlCol="0">
            <a:spAutoFit/>
          </a:bodyPr>
          <a:lstStyle/>
          <a:p>
            <a:pPr algn="r"/>
            <a:r>
              <a:rPr lang="it-IT" sz="1600" b="1" dirty="0">
                <a:latin typeface=""/>
              </a:rPr>
              <a:t>Co-Relatori: Prof. Luca Pugi, Ing. Lorenzo Berzi</a:t>
            </a:r>
          </a:p>
        </p:txBody>
      </p:sp>
      <p:sp>
        <p:nvSpPr>
          <p:cNvPr id="9" name="Sottotitolo 2">
            <a:extLst>
              <a:ext uri="{FF2B5EF4-FFF2-40B4-BE49-F238E27FC236}">
                <a16:creationId xmlns:a16="http://schemas.microsoft.com/office/drawing/2014/main" id="{62501098-3CA8-47A8-9D1F-2C82CBFF2572}"/>
              </a:ext>
            </a:extLst>
          </p:cNvPr>
          <p:cNvSpPr txBox="1">
            <a:spLocks/>
          </p:cNvSpPr>
          <p:nvPr/>
        </p:nvSpPr>
        <p:spPr>
          <a:xfrm>
            <a:off x="0" y="6353944"/>
            <a:ext cx="3779911" cy="504056"/>
          </a:xfrm>
          <a:prstGeom prst="rect">
            <a:avLst/>
          </a:prstGeom>
        </p:spPr>
        <p:txBody>
          <a:bodyPr vert="horz" lIns="91440" tIns="45720" rIns="91440" bIns="45720" rtlCol="0">
            <a:normAutofit/>
          </a:bodyPr>
          <a:lstStyle>
            <a:lvl1pPr marL="0" indent="0" algn="r" defTabSz="457200" rtl="0" eaLnBrk="1" latinLnBrk="0" hangingPunct="1">
              <a:spcBef>
                <a:spcPct val="20000"/>
              </a:spcBef>
              <a:buFont typeface="Arial"/>
              <a:buNone/>
              <a:defRPr lang="it-IT" sz="2000" b="1" kern="1200" dirty="0">
                <a:solidFill>
                  <a:srgbClr val="003257"/>
                </a:solidFill>
                <a:latin typeface="Arial" pitchFamily="34" charset="0"/>
                <a:ea typeface="+mn-ea"/>
                <a:cs typeface="Arial"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it-IT" u="sng" dirty="0" err="1">
                <a:solidFill>
                  <a:srgbClr val="003D6C"/>
                </a:solidFill>
              </a:rPr>
              <a:t>Accademic</a:t>
            </a:r>
            <a:r>
              <a:rPr lang="it-IT" u="sng" dirty="0">
                <a:solidFill>
                  <a:srgbClr val="003D6C"/>
                </a:solidFill>
              </a:rPr>
              <a:t> </a:t>
            </a:r>
            <a:r>
              <a:rPr lang="it-IT" u="sng" dirty="0" err="1">
                <a:solidFill>
                  <a:srgbClr val="003D6C"/>
                </a:solidFill>
              </a:rPr>
              <a:t>Year</a:t>
            </a:r>
            <a:r>
              <a:rPr lang="it-IT" u="sng" dirty="0">
                <a:solidFill>
                  <a:srgbClr val="003D6C"/>
                </a:solidFill>
              </a:rPr>
              <a:t>: 2019-2020</a:t>
            </a:r>
          </a:p>
        </p:txBody>
      </p:sp>
      <p:sp>
        <p:nvSpPr>
          <p:cNvPr id="10" name="Rettangolo 9">
            <a:extLst>
              <a:ext uri="{FF2B5EF4-FFF2-40B4-BE49-F238E27FC236}">
                <a16:creationId xmlns:a16="http://schemas.microsoft.com/office/drawing/2014/main" id="{2F3B9755-FE1E-4277-9BE7-CE3B2A2B4D6D}"/>
              </a:ext>
            </a:extLst>
          </p:cNvPr>
          <p:cNvSpPr/>
          <p:nvPr/>
        </p:nvSpPr>
        <p:spPr>
          <a:xfrm>
            <a:off x="4634414" y="56512"/>
            <a:ext cx="1244501" cy="380589"/>
          </a:xfrm>
          <a:prstGeom prst="rect">
            <a:avLst/>
          </a:prstGeom>
          <a:solidFill>
            <a:srgbClr val="003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FFFFFF"/>
                </a:solidFill>
                <a:latin typeface="Arial" panose="020B0604020202020204" pitchFamily="34" charset="0"/>
                <a:cs typeface="Arial" panose="020B0604020202020204" pitchFamily="34" charset="0"/>
              </a:rPr>
              <a:t>PSPPI</a:t>
            </a:r>
          </a:p>
        </p:txBody>
      </p:sp>
      <p:sp>
        <p:nvSpPr>
          <p:cNvPr id="2" name="Rettangolo 1">
            <a:extLst>
              <a:ext uri="{FF2B5EF4-FFF2-40B4-BE49-F238E27FC236}">
                <a16:creationId xmlns:a16="http://schemas.microsoft.com/office/drawing/2014/main" id="{608DE440-0ACD-4065-97E3-DD47F8312E3C}"/>
              </a:ext>
            </a:extLst>
          </p:cNvPr>
          <p:cNvSpPr/>
          <p:nvPr/>
        </p:nvSpPr>
        <p:spPr>
          <a:xfrm>
            <a:off x="4634414" y="341890"/>
            <a:ext cx="2377380" cy="307777"/>
          </a:xfrm>
          <a:prstGeom prst="rect">
            <a:avLst/>
          </a:prstGeom>
        </p:spPr>
        <p:txBody>
          <a:bodyPr wrap="square">
            <a:spAutoFit/>
          </a:bodyPr>
          <a:lstStyle/>
          <a:p>
            <a:r>
              <a:rPr lang="en-GB" sz="1400" dirty="0" err="1">
                <a:solidFill>
                  <a:srgbClr val="FFFFFF"/>
                </a:solidFill>
              </a:rPr>
              <a:t>Progetto</a:t>
            </a:r>
            <a:r>
              <a:rPr lang="en-GB" sz="1400" dirty="0">
                <a:solidFill>
                  <a:srgbClr val="FFFFFF"/>
                </a:solidFill>
              </a:rPr>
              <a:t> e </a:t>
            </a:r>
            <a:r>
              <a:rPr lang="en-GB" sz="1400" dirty="0" err="1">
                <a:solidFill>
                  <a:srgbClr val="FFFFFF"/>
                </a:solidFill>
              </a:rPr>
              <a:t>Sviluppo</a:t>
            </a:r>
            <a:r>
              <a:rPr lang="en-GB" sz="1400" dirty="0">
                <a:solidFill>
                  <a:srgbClr val="FFFFFF"/>
                </a:solidFill>
              </a:rPr>
              <a:t> di</a:t>
            </a:r>
          </a:p>
        </p:txBody>
      </p:sp>
      <p:sp>
        <p:nvSpPr>
          <p:cNvPr id="4" name="Rettangolo 3">
            <a:extLst>
              <a:ext uri="{FF2B5EF4-FFF2-40B4-BE49-F238E27FC236}">
                <a16:creationId xmlns:a16="http://schemas.microsoft.com/office/drawing/2014/main" id="{52FBF87E-E626-4B23-865E-2A1F760AC799}"/>
              </a:ext>
            </a:extLst>
          </p:cNvPr>
          <p:cNvSpPr/>
          <p:nvPr/>
        </p:nvSpPr>
        <p:spPr>
          <a:xfrm>
            <a:off x="4634414" y="532312"/>
            <a:ext cx="2319161" cy="307777"/>
          </a:xfrm>
          <a:prstGeom prst="rect">
            <a:avLst/>
          </a:prstGeom>
        </p:spPr>
        <p:txBody>
          <a:bodyPr wrap="none">
            <a:spAutoFit/>
          </a:bodyPr>
          <a:lstStyle/>
          <a:p>
            <a:r>
              <a:rPr lang="en-GB" sz="1400" dirty="0" err="1">
                <a:solidFill>
                  <a:srgbClr val="FFFFFF"/>
                </a:solidFill>
              </a:rPr>
              <a:t>Prodotti</a:t>
            </a:r>
            <a:r>
              <a:rPr lang="en-GB" sz="1400" dirty="0">
                <a:solidFill>
                  <a:srgbClr val="FFFFFF"/>
                </a:solidFill>
              </a:rPr>
              <a:t> e </a:t>
            </a:r>
            <a:r>
              <a:rPr lang="en-GB" sz="1400" dirty="0" err="1">
                <a:solidFill>
                  <a:srgbClr val="FFFFFF"/>
                </a:solidFill>
              </a:rPr>
              <a:t>Processi</a:t>
            </a:r>
            <a:r>
              <a:rPr lang="en-GB" sz="1400" dirty="0">
                <a:solidFill>
                  <a:srgbClr val="FFFFFF"/>
                </a:solidFill>
              </a:rPr>
              <a:t> </a:t>
            </a:r>
            <a:r>
              <a:rPr lang="en-GB" sz="1400" dirty="0" err="1">
                <a:solidFill>
                  <a:srgbClr val="FFFFFF"/>
                </a:solidFill>
              </a:rPr>
              <a:t>Industriali</a:t>
            </a:r>
            <a:endParaRPr lang="en-GB" sz="1400" dirty="0">
              <a:solidFill>
                <a:srgbClr val="FFFFFF"/>
              </a:solidFill>
            </a:endParaRPr>
          </a:p>
        </p:txBody>
      </p:sp>
    </p:spTree>
    <p:extLst>
      <p:ext uri="{BB962C8B-B14F-4D97-AF65-F5344CB8AC3E}">
        <p14:creationId xmlns:p14="http://schemas.microsoft.com/office/powerpoint/2010/main" val="3058965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erpent Ltd &gt; New: Serpent 411-FF 1/10 electric front wheel drive version">
            <a:extLst>
              <a:ext uri="{FF2B5EF4-FFF2-40B4-BE49-F238E27FC236}">
                <a16:creationId xmlns:a16="http://schemas.microsoft.com/office/drawing/2014/main" id="{52E98481-A565-4EAB-9823-585E55C6D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961" y="1276635"/>
            <a:ext cx="5128167" cy="27991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rotean Electric's In-Wheel Motors Could Make EVs More Efficient - IEEE  Spectrum">
            <a:extLst>
              <a:ext uri="{FF2B5EF4-FFF2-40B4-BE49-F238E27FC236}">
                <a16:creationId xmlns:a16="http://schemas.microsoft.com/office/drawing/2014/main" id="{99F5776C-C560-4537-AF23-83D178EDE3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685" y="1270301"/>
            <a:ext cx="5423704" cy="2799189"/>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numero diapositiva 4">
            <a:extLst>
              <a:ext uri="{FF2B5EF4-FFF2-40B4-BE49-F238E27FC236}">
                <a16:creationId xmlns:a16="http://schemas.microsoft.com/office/drawing/2014/main" id="{C79B507C-6C71-4117-B2C7-3B5618683E35}"/>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10</a:t>
            </a:fld>
            <a:endParaRPr lang="en-US" b="1" dirty="0">
              <a:solidFill>
                <a:schemeClr val="bg1"/>
              </a:solidFill>
            </a:endParaRPr>
          </a:p>
        </p:txBody>
      </p:sp>
      <p:sp>
        <p:nvSpPr>
          <p:cNvPr id="5" name="CasellaDiTesto 4">
            <a:extLst>
              <a:ext uri="{FF2B5EF4-FFF2-40B4-BE49-F238E27FC236}">
                <a16:creationId xmlns:a16="http://schemas.microsoft.com/office/drawing/2014/main" id="{8F2EAE37-004D-4CE3-B76A-767DD1366423}"/>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7" name="CasellaDiTesto 6">
            <a:extLst>
              <a:ext uri="{FF2B5EF4-FFF2-40B4-BE49-F238E27FC236}">
                <a16:creationId xmlns:a16="http://schemas.microsoft.com/office/drawing/2014/main" id="{4D989B03-723C-4C68-A514-8046EA367ADB}"/>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11" name="CasellaDiTesto 10">
            <a:extLst>
              <a:ext uri="{FF2B5EF4-FFF2-40B4-BE49-F238E27FC236}">
                <a16:creationId xmlns:a16="http://schemas.microsoft.com/office/drawing/2014/main" id="{2EA69AB6-48FE-403E-BF0C-AA419EB23BB6}"/>
              </a:ext>
            </a:extLst>
          </p:cNvPr>
          <p:cNvSpPr txBox="1"/>
          <p:nvPr/>
        </p:nvSpPr>
        <p:spPr>
          <a:xfrm>
            <a:off x="648253" y="818383"/>
            <a:ext cx="4663050" cy="461665"/>
          </a:xfrm>
          <a:prstGeom prst="rect">
            <a:avLst/>
          </a:prstGeom>
          <a:noFill/>
        </p:spPr>
        <p:txBody>
          <a:bodyPr wrap="square" rtlCol="0">
            <a:spAutoFit/>
          </a:bodyPr>
          <a:lstStyle/>
          <a:p>
            <a:r>
              <a:rPr lang="en-GB" sz="2400" b="1" dirty="0">
                <a:solidFill>
                  <a:schemeClr val="accent1">
                    <a:lumMod val="75000"/>
                  </a:schemeClr>
                </a:solidFill>
                <a:latin typeface="Arial"/>
                <a:cs typeface="Arial"/>
              </a:rPr>
              <a:t>Research Approach</a:t>
            </a:r>
          </a:p>
        </p:txBody>
      </p:sp>
      <p:sp>
        <p:nvSpPr>
          <p:cNvPr id="9" name="CasellaDiTesto 8">
            <a:extLst>
              <a:ext uri="{FF2B5EF4-FFF2-40B4-BE49-F238E27FC236}">
                <a16:creationId xmlns:a16="http://schemas.microsoft.com/office/drawing/2014/main" id="{95C1744A-7D13-440E-A491-3F65523FCFEC}"/>
              </a:ext>
            </a:extLst>
          </p:cNvPr>
          <p:cNvSpPr txBox="1"/>
          <p:nvPr/>
        </p:nvSpPr>
        <p:spPr>
          <a:xfrm>
            <a:off x="3660829" y="3244334"/>
            <a:ext cx="2361865" cy="369332"/>
          </a:xfrm>
          <a:prstGeom prst="rect">
            <a:avLst/>
          </a:prstGeom>
          <a:ln w="28575"/>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a:t>In-Wheel Motor Driven</a:t>
            </a:r>
          </a:p>
        </p:txBody>
      </p:sp>
      <p:sp>
        <p:nvSpPr>
          <p:cNvPr id="21" name="Rettangolo con angoli arrotondati 20">
            <a:extLst>
              <a:ext uri="{FF2B5EF4-FFF2-40B4-BE49-F238E27FC236}">
                <a16:creationId xmlns:a16="http://schemas.microsoft.com/office/drawing/2014/main" id="{C17645D0-1A5E-4834-BD5B-4757F9FF10E1}"/>
              </a:ext>
            </a:extLst>
          </p:cNvPr>
          <p:cNvSpPr/>
          <p:nvPr/>
        </p:nvSpPr>
        <p:spPr>
          <a:xfrm>
            <a:off x="8278859" y="4626140"/>
            <a:ext cx="3807219" cy="1739099"/>
          </a:xfrm>
          <a:prstGeom prst="roundRect">
            <a:avLst/>
          </a:prstGeom>
          <a:solidFill>
            <a:srgbClr val="0E3767"/>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a:p>
            <a:pPr algn="ctr"/>
            <a:endParaRPr lang="en-GB" dirty="0"/>
          </a:p>
        </p:txBody>
      </p:sp>
      <p:sp>
        <p:nvSpPr>
          <p:cNvPr id="22" name="Rettangolo con angoli arrotondati 21">
            <a:extLst>
              <a:ext uri="{FF2B5EF4-FFF2-40B4-BE49-F238E27FC236}">
                <a16:creationId xmlns:a16="http://schemas.microsoft.com/office/drawing/2014/main" id="{228CF2A7-E217-4501-A85F-9C91965E9B3E}"/>
              </a:ext>
            </a:extLst>
          </p:cNvPr>
          <p:cNvSpPr/>
          <p:nvPr/>
        </p:nvSpPr>
        <p:spPr>
          <a:xfrm>
            <a:off x="4142622" y="4627005"/>
            <a:ext cx="3927926" cy="1738565"/>
          </a:xfrm>
          <a:prstGeom prst="roundRect">
            <a:avLst/>
          </a:prstGeom>
          <a:solidFill>
            <a:srgbClr val="0E3767"/>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a:p>
            <a:pPr algn="ctr"/>
            <a:endParaRPr lang="en-GB" dirty="0"/>
          </a:p>
        </p:txBody>
      </p:sp>
      <p:sp>
        <p:nvSpPr>
          <p:cNvPr id="23" name="Rettangolo con angoli arrotondati 22">
            <a:extLst>
              <a:ext uri="{FF2B5EF4-FFF2-40B4-BE49-F238E27FC236}">
                <a16:creationId xmlns:a16="http://schemas.microsoft.com/office/drawing/2014/main" id="{6F890A17-AC8B-43CB-B5D5-255BFFB78FDA}"/>
              </a:ext>
            </a:extLst>
          </p:cNvPr>
          <p:cNvSpPr/>
          <p:nvPr/>
        </p:nvSpPr>
        <p:spPr>
          <a:xfrm>
            <a:off x="128648" y="4626140"/>
            <a:ext cx="3807219" cy="1738565"/>
          </a:xfrm>
          <a:prstGeom prst="roundRect">
            <a:avLst/>
          </a:prstGeom>
          <a:solidFill>
            <a:srgbClr val="0E3767"/>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a:p>
            <a:pPr algn="ctr"/>
            <a:endParaRPr lang="en-GB" dirty="0"/>
          </a:p>
        </p:txBody>
      </p:sp>
      <p:sp>
        <p:nvSpPr>
          <p:cNvPr id="24" name="Rettangolo con angoli arrotondati 23">
            <a:extLst>
              <a:ext uri="{FF2B5EF4-FFF2-40B4-BE49-F238E27FC236}">
                <a16:creationId xmlns:a16="http://schemas.microsoft.com/office/drawing/2014/main" id="{7CB084BD-9B25-4FF1-AC8A-16CB830718C0}"/>
              </a:ext>
            </a:extLst>
          </p:cNvPr>
          <p:cNvSpPr/>
          <p:nvPr/>
        </p:nvSpPr>
        <p:spPr>
          <a:xfrm>
            <a:off x="4556897" y="4256808"/>
            <a:ext cx="3078205"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solidFill>
                  <a:schemeClr val="bg1"/>
                </a:solidFill>
              </a:rPr>
              <a:t>Stability</a:t>
            </a:r>
          </a:p>
        </p:txBody>
      </p:sp>
      <p:sp>
        <p:nvSpPr>
          <p:cNvPr id="25" name="Rettangolo con angoli arrotondati 24">
            <a:extLst>
              <a:ext uri="{FF2B5EF4-FFF2-40B4-BE49-F238E27FC236}">
                <a16:creationId xmlns:a16="http://schemas.microsoft.com/office/drawing/2014/main" id="{69C85BDA-A58F-4258-9687-F739041FCC4E}"/>
              </a:ext>
            </a:extLst>
          </p:cNvPr>
          <p:cNvSpPr/>
          <p:nvPr/>
        </p:nvSpPr>
        <p:spPr>
          <a:xfrm>
            <a:off x="8798682" y="4256808"/>
            <a:ext cx="2767571"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solidFill>
                  <a:schemeClr val="bg1"/>
                </a:solidFill>
              </a:rPr>
              <a:t>Safety/Reliability</a:t>
            </a:r>
          </a:p>
        </p:txBody>
      </p:sp>
      <p:sp>
        <p:nvSpPr>
          <p:cNvPr id="26" name="Rettangolo con angoli arrotondati 25">
            <a:extLst>
              <a:ext uri="{FF2B5EF4-FFF2-40B4-BE49-F238E27FC236}">
                <a16:creationId xmlns:a16="http://schemas.microsoft.com/office/drawing/2014/main" id="{76D4FB5F-1B9C-4F81-B776-737A86BB23BB}"/>
              </a:ext>
            </a:extLst>
          </p:cNvPr>
          <p:cNvSpPr/>
          <p:nvPr/>
        </p:nvSpPr>
        <p:spPr>
          <a:xfrm>
            <a:off x="596275" y="4256808"/>
            <a:ext cx="2875722"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solidFill>
                  <a:schemeClr val="bg1"/>
                </a:solidFill>
              </a:rPr>
              <a:t>Energetic</a:t>
            </a:r>
          </a:p>
        </p:txBody>
      </p:sp>
      <p:pic>
        <p:nvPicPr>
          <p:cNvPr id="30" name="Picture 2" descr="Risultati immagini per efficiency">
            <a:extLst>
              <a:ext uri="{FF2B5EF4-FFF2-40B4-BE49-F238E27FC236}">
                <a16:creationId xmlns:a16="http://schemas.microsoft.com/office/drawing/2014/main" id="{FDCDEDBD-BCA9-4260-9736-F680FAF34CA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199" b="18447"/>
          <a:stretch/>
        </p:blipFill>
        <p:spPr bwMode="auto">
          <a:xfrm>
            <a:off x="956830" y="5003041"/>
            <a:ext cx="2156694" cy="12049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Risultati immagini per stability vehicle">
            <a:extLst>
              <a:ext uri="{FF2B5EF4-FFF2-40B4-BE49-F238E27FC236}">
                <a16:creationId xmlns:a16="http://schemas.microsoft.com/office/drawing/2014/main" id="{31CA9882-A0D5-47EA-950C-3D2D44E839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2392" y="5185084"/>
            <a:ext cx="1159612" cy="101956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Risultati immagini per safe car">
            <a:extLst>
              <a:ext uri="{FF2B5EF4-FFF2-40B4-BE49-F238E27FC236}">
                <a16:creationId xmlns:a16="http://schemas.microsoft.com/office/drawing/2014/main" id="{D25AA02B-FA25-434F-BD84-F43748E9D4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82769" y="5191839"/>
            <a:ext cx="2619359" cy="1015036"/>
          </a:xfrm>
          <a:prstGeom prst="rect">
            <a:avLst/>
          </a:prstGeom>
          <a:noFill/>
          <a:extLst>
            <a:ext uri="{909E8E84-426E-40DD-AFC4-6F175D3DCCD1}">
              <a14:hiddenFill xmlns:a14="http://schemas.microsoft.com/office/drawing/2010/main">
                <a:solidFill>
                  <a:srgbClr val="FFFFFF"/>
                </a:solidFill>
              </a14:hiddenFill>
            </a:ext>
          </a:extLst>
        </p:spPr>
      </p:pic>
      <p:sp>
        <p:nvSpPr>
          <p:cNvPr id="36" name="CasellaDiTesto 35">
            <a:extLst>
              <a:ext uri="{FF2B5EF4-FFF2-40B4-BE49-F238E27FC236}">
                <a16:creationId xmlns:a16="http://schemas.microsoft.com/office/drawing/2014/main" id="{632B140E-4A07-4775-9FBE-FF0B5519D248}"/>
              </a:ext>
            </a:extLst>
          </p:cNvPr>
          <p:cNvSpPr txBox="1"/>
          <p:nvPr/>
        </p:nvSpPr>
        <p:spPr>
          <a:xfrm>
            <a:off x="648253" y="1280048"/>
            <a:ext cx="2223750" cy="369332"/>
          </a:xfrm>
          <a:prstGeom prst="rect">
            <a:avLst/>
          </a:prstGeom>
          <a:noFill/>
        </p:spPr>
        <p:txBody>
          <a:bodyPr wrap="none" rtlCol="0">
            <a:spAutoFit/>
          </a:bodyPr>
          <a:lstStyle/>
          <a:p>
            <a:r>
              <a:rPr lang="en-GB" dirty="0">
                <a:latin typeface="Arial"/>
                <a:cs typeface="Arial"/>
              </a:rPr>
              <a:t>Simulation Activities</a:t>
            </a:r>
          </a:p>
        </p:txBody>
      </p:sp>
      <p:sp>
        <p:nvSpPr>
          <p:cNvPr id="37" name="CasellaDiTesto 36">
            <a:extLst>
              <a:ext uri="{FF2B5EF4-FFF2-40B4-BE49-F238E27FC236}">
                <a16:creationId xmlns:a16="http://schemas.microsoft.com/office/drawing/2014/main" id="{FB9A72A9-9FB7-4DC8-A0E5-E200A60637C7}"/>
              </a:ext>
            </a:extLst>
          </p:cNvPr>
          <p:cNvSpPr txBox="1"/>
          <p:nvPr/>
        </p:nvSpPr>
        <p:spPr>
          <a:xfrm>
            <a:off x="6995479" y="1280048"/>
            <a:ext cx="2683042" cy="369332"/>
          </a:xfrm>
          <a:prstGeom prst="rect">
            <a:avLst/>
          </a:prstGeom>
          <a:ln w="28575"/>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a:t>Front-Wheel Motor Driven</a:t>
            </a:r>
          </a:p>
        </p:txBody>
      </p:sp>
    </p:spTree>
    <p:extLst>
      <p:ext uri="{BB962C8B-B14F-4D97-AF65-F5344CB8AC3E}">
        <p14:creationId xmlns:p14="http://schemas.microsoft.com/office/powerpoint/2010/main" val="3298861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4">
            <a:extLst>
              <a:ext uri="{FF2B5EF4-FFF2-40B4-BE49-F238E27FC236}">
                <a16:creationId xmlns:a16="http://schemas.microsoft.com/office/drawing/2014/main" id="{C79B507C-6C71-4117-B2C7-3B5618683E35}"/>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11</a:t>
            </a:fld>
            <a:endParaRPr lang="en-US" b="1" dirty="0">
              <a:solidFill>
                <a:schemeClr val="bg1"/>
              </a:solidFill>
            </a:endParaRPr>
          </a:p>
        </p:txBody>
      </p:sp>
      <p:sp>
        <p:nvSpPr>
          <p:cNvPr id="5" name="CasellaDiTesto 4">
            <a:extLst>
              <a:ext uri="{FF2B5EF4-FFF2-40B4-BE49-F238E27FC236}">
                <a16:creationId xmlns:a16="http://schemas.microsoft.com/office/drawing/2014/main" id="{8F2EAE37-004D-4CE3-B76A-767DD1366423}"/>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7" name="CasellaDiTesto 6">
            <a:extLst>
              <a:ext uri="{FF2B5EF4-FFF2-40B4-BE49-F238E27FC236}">
                <a16:creationId xmlns:a16="http://schemas.microsoft.com/office/drawing/2014/main" id="{4D989B03-723C-4C68-A514-8046EA367ADB}"/>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11" name="CasellaDiTesto 10">
            <a:extLst>
              <a:ext uri="{FF2B5EF4-FFF2-40B4-BE49-F238E27FC236}">
                <a16:creationId xmlns:a16="http://schemas.microsoft.com/office/drawing/2014/main" id="{2EA69AB6-48FE-403E-BF0C-AA419EB23BB6}"/>
              </a:ext>
            </a:extLst>
          </p:cNvPr>
          <p:cNvSpPr txBox="1"/>
          <p:nvPr/>
        </p:nvSpPr>
        <p:spPr>
          <a:xfrm>
            <a:off x="648253" y="818383"/>
            <a:ext cx="4663050" cy="461665"/>
          </a:xfrm>
          <a:prstGeom prst="rect">
            <a:avLst/>
          </a:prstGeom>
          <a:noFill/>
        </p:spPr>
        <p:txBody>
          <a:bodyPr wrap="square" rtlCol="0">
            <a:spAutoFit/>
          </a:bodyPr>
          <a:lstStyle/>
          <a:p>
            <a:r>
              <a:rPr lang="en-GB" sz="2400" b="1" dirty="0">
                <a:solidFill>
                  <a:schemeClr val="accent1">
                    <a:lumMod val="75000"/>
                  </a:schemeClr>
                </a:solidFill>
                <a:latin typeface="Arial"/>
                <a:cs typeface="Arial"/>
              </a:rPr>
              <a:t>Research Approach</a:t>
            </a:r>
          </a:p>
        </p:txBody>
      </p:sp>
      <p:sp>
        <p:nvSpPr>
          <p:cNvPr id="16" name="CasellaDiTesto 15">
            <a:extLst>
              <a:ext uri="{FF2B5EF4-FFF2-40B4-BE49-F238E27FC236}">
                <a16:creationId xmlns:a16="http://schemas.microsoft.com/office/drawing/2014/main" id="{CD99623B-9F87-4BDD-98D4-AB6312FDCC7D}"/>
              </a:ext>
            </a:extLst>
          </p:cNvPr>
          <p:cNvSpPr txBox="1"/>
          <p:nvPr/>
        </p:nvSpPr>
        <p:spPr>
          <a:xfrm>
            <a:off x="648253" y="1280048"/>
            <a:ext cx="1672253" cy="369332"/>
          </a:xfrm>
          <a:prstGeom prst="rect">
            <a:avLst/>
          </a:prstGeom>
          <a:noFill/>
        </p:spPr>
        <p:txBody>
          <a:bodyPr wrap="none" rtlCol="0">
            <a:spAutoFit/>
          </a:bodyPr>
          <a:lstStyle/>
          <a:p>
            <a:r>
              <a:rPr lang="en-GB" dirty="0">
                <a:latin typeface="Arial"/>
                <a:cs typeface="Arial"/>
              </a:rPr>
              <a:t>Open Problem</a:t>
            </a:r>
          </a:p>
        </p:txBody>
      </p:sp>
      <p:sp>
        <p:nvSpPr>
          <p:cNvPr id="25" name="Rettangolo con angoli arrotondati 24">
            <a:extLst>
              <a:ext uri="{FF2B5EF4-FFF2-40B4-BE49-F238E27FC236}">
                <a16:creationId xmlns:a16="http://schemas.microsoft.com/office/drawing/2014/main" id="{423BA021-3FE8-4AB3-AC36-FD3725D1AD82}"/>
              </a:ext>
            </a:extLst>
          </p:cNvPr>
          <p:cNvSpPr/>
          <p:nvPr/>
        </p:nvSpPr>
        <p:spPr>
          <a:xfrm>
            <a:off x="3840114" y="1030350"/>
            <a:ext cx="4549663" cy="808449"/>
          </a:xfrm>
          <a:prstGeom prst="roundRect">
            <a:avLst/>
          </a:prstGeom>
          <a:solidFill>
            <a:srgbClr val="0E3767"/>
          </a:solidFill>
          <a:ln w="28575">
            <a:solidFill>
              <a:srgbClr val="0E3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bg1"/>
                </a:solidFill>
              </a:rPr>
              <a:t>How can the EV’s performances be improved?</a:t>
            </a:r>
            <a:endParaRPr lang="en-GB" sz="2800" i="1" dirty="0">
              <a:solidFill>
                <a:schemeClr val="bg1"/>
              </a:solidFill>
            </a:endParaRPr>
          </a:p>
        </p:txBody>
      </p:sp>
      <p:sp>
        <p:nvSpPr>
          <p:cNvPr id="26" name="Freccia in giù 25">
            <a:extLst>
              <a:ext uri="{FF2B5EF4-FFF2-40B4-BE49-F238E27FC236}">
                <a16:creationId xmlns:a16="http://schemas.microsoft.com/office/drawing/2014/main" id="{17032239-57A4-4A5C-97BF-F9FF55FFFCD1}"/>
              </a:ext>
            </a:extLst>
          </p:cNvPr>
          <p:cNvSpPr/>
          <p:nvPr/>
        </p:nvSpPr>
        <p:spPr>
          <a:xfrm>
            <a:off x="5856514" y="1838799"/>
            <a:ext cx="478972" cy="295627"/>
          </a:xfrm>
          <a:prstGeom prst="downArrow">
            <a:avLst/>
          </a:prstGeom>
          <a:solidFill>
            <a:srgbClr val="0173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ttangolo con angoli arrotondati 26">
            <a:extLst>
              <a:ext uri="{FF2B5EF4-FFF2-40B4-BE49-F238E27FC236}">
                <a16:creationId xmlns:a16="http://schemas.microsoft.com/office/drawing/2014/main" id="{8AE35C69-1228-43CD-9086-3F8817EC5400}"/>
              </a:ext>
            </a:extLst>
          </p:cNvPr>
          <p:cNvSpPr/>
          <p:nvPr/>
        </p:nvSpPr>
        <p:spPr>
          <a:xfrm>
            <a:off x="4542922" y="2134428"/>
            <a:ext cx="3106156" cy="969334"/>
          </a:xfrm>
          <a:prstGeom prst="roundRect">
            <a:avLst/>
          </a:prstGeom>
          <a:solidFill>
            <a:srgbClr val="C7D2D8"/>
          </a:solidFill>
          <a:ln>
            <a:solidFill>
              <a:srgbClr val="0173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173B1"/>
                </a:solidFill>
              </a:rPr>
              <a:t>Open Problem: </a:t>
            </a:r>
          </a:p>
          <a:p>
            <a:pPr algn="ctr"/>
            <a:r>
              <a:rPr lang="en-GB" sz="2400" i="1" dirty="0">
                <a:solidFill>
                  <a:srgbClr val="0173B1"/>
                </a:solidFill>
              </a:rPr>
              <a:t>EV’s Solutions</a:t>
            </a:r>
          </a:p>
        </p:txBody>
      </p:sp>
      <p:pic>
        <p:nvPicPr>
          <p:cNvPr id="28" name="Picture 2" descr="Risultati immagini per question">
            <a:extLst>
              <a:ext uri="{FF2B5EF4-FFF2-40B4-BE49-F238E27FC236}">
                <a16:creationId xmlns:a16="http://schemas.microsoft.com/office/drawing/2014/main" id="{F3D38B0E-E081-45DC-A5F6-10C33F7C4C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62" r="12091"/>
          <a:stretch/>
        </p:blipFill>
        <p:spPr bwMode="auto">
          <a:xfrm>
            <a:off x="8389777" y="801504"/>
            <a:ext cx="1740703" cy="126429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po 9">
            <a:extLst>
              <a:ext uri="{FF2B5EF4-FFF2-40B4-BE49-F238E27FC236}">
                <a16:creationId xmlns:a16="http://schemas.microsoft.com/office/drawing/2014/main" id="{E67F8955-38EE-4FF9-8AFC-3AC5FEF31891}"/>
              </a:ext>
            </a:extLst>
          </p:cNvPr>
          <p:cNvGrpSpPr/>
          <p:nvPr/>
        </p:nvGrpSpPr>
        <p:grpSpPr>
          <a:xfrm>
            <a:off x="2351085" y="3361368"/>
            <a:ext cx="7511689" cy="3282742"/>
            <a:chOff x="604749" y="1289538"/>
            <a:chExt cx="10920492" cy="4772446"/>
          </a:xfrm>
        </p:grpSpPr>
        <p:sp>
          <p:nvSpPr>
            <p:cNvPr id="29" name="Rettangolo con angoli arrotondati 28">
              <a:extLst>
                <a:ext uri="{FF2B5EF4-FFF2-40B4-BE49-F238E27FC236}">
                  <a16:creationId xmlns:a16="http://schemas.microsoft.com/office/drawing/2014/main" id="{4C6B0531-AA79-4E02-8E98-10EF4492C91F}"/>
                </a:ext>
              </a:extLst>
            </p:cNvPr>
            <p:cNvSpPr/>
            <p:nvPr/>
          </p:nvSpPr>
          <p:spPr>
            <a:xfrm>
              <a:off x="4020276" y="1289538"/>
              <a:ext cx="3966652" cy="2594779"/>
            </a:xfrm>
            <a:prstGeom prst="roundRect">
              <a:avLst/>
            </a:prstGeom>
            <a:solidFill>
              <a:srgbClr val="4472C4"/>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000" b="1" dirty="0">
                  <a:solidFill>
                    <a:schemeClr val="bg1"/>
                  </a:solidFill>
                  <a:latin typeface="Arial" panose="020B0604020202020204" pitchFamily="34" charset="0"/>
                  <a:cs typeface="Arial" panose="020B0604020202020204" pitchFamily="34" charset="0"/>
                </a:rPr>
                <a:t>Developed Models</a:t>
              </a:r>
            </a:p>
            <a:p>
              <a:pPr marL="342900" indent="-342900">
                <a:buFont typeface="Wingdings" panose="05000000000000000000" pitchFamily="2" charset="2"/>
                <a:buChar char="§"/>
              </a:pPr>
              <a:r>
                <a:rPr lang="en-GB" sz="1600" i="1" dirty="0">
                  <a:solidFill>
                    <a:schemeClr val="bg1"/>
                  </a:solidFill>
                  <a:latin typeface="Arial" panose="020B0604020202020204" pitchFamily="34" charset="0"/>
                  <a:cs typeface="Arial" panose="020B0604020202020204" pitchFamily="34" charset="0"/>
                </a:rPr>
                <a:t>Scalable</a:t>
              </a:r>
            </a:p>
            <a:p>
              <a:pPr marL="342900" indent="-342900">
                <a:buFont typeface="Wingdings" panose="05000000000000000000" pitchFamily="2" charset="2"/>
                <a:buChar char="§"/>
              </a:pPr>
              <a:r>
                <a:rPr lang="en-GB" sz="1600" i="1" dirty="0">
                  <a:solidFill>
                    <a:schemeClr val="bg1"/>
                  </a:solidFill>
                  <a:latin typeface="Arial" panose="020B0604020202020204" pitchFamily="34" charset="0"/>
                  <a:cs typeface="Arial" panose="020B0604020202020204" pitchFamily="34" charset="0"/>
                </a:rPr>
                <a:t>Abstract</a:t>
              </a:r>
            </a:p>
            <a:p>
              <a:pPr marL="342900" indent="-342900">
                <a:buFont typeface="Wingdings" panose="05000000000000000000" pitchFamily="2" charset="2"/>
                <a:buChar char="§"/>
              </a:pPr>
              <a:r>
                <a:rPr lang="en-GB" sz="1600" i="1" dirty="0">
                  <a:solidFill>
                    <a:schemeClr val="bg1"/>
                  </a:solidFill>
                  <a:latin typeface="Arial" panose="020B0604020202020204" pitchFamily="34" charset="0"/>
                  <a:cs typeface="Arial" panose="020B0604020202020204" pitchFamily="34" charset="0"/>
                </a:rPr>
                <a:t>Parametrized</a:t>
              </a:r>
            </a:p>
            <a:p>
              <a:pPr marL="342900" indent="-342900">
                <a:buFont typeface="Wingdings" panose="05000000000000000000" pitchFamily="2" charset="2"/>
                <a:buChar char="§"/>
              </a:pPr>
              <a:r>
                <a:rPr lang="en-GB" sz="1600" i="1" dirty="0">
                  <a:solidFill>
                    <a:schemeClr val="bg1"/>
                  </a:solidFill>
                  <a:latin typeface="Arial" panose="020B0604020202020204" pitchFamily="34" charset="0"/>
                  <a:cs typeface="Arial" panose="020B0604020202020204" pitchFamily="34" charset="0"/>
                </a:rPr>
                <a:t>Modulate</a:t>
              </a:r>
            </a:p>
            <a:p>
              <a:pPr marL="342900" indent="-342900">
                <a:buFont typeface="Wingdings" panose="05000000000000000000" pitchFamily="2" charset="2"/>
                <a:buChar char="§"/>
              </a:pPr>
              <a:r>
                <a:rPr lang="en-GB" sz="1600" i="1" dirty="0">
                  <a:solidFill>
                    <a:schemeClr val="bg1"/>
                  </a:solidFill>
                  <a:latin typeface="Arial" panose="020B0604020202020204" pitchFamily="34" charset="0"/>
                  <a:cs typeface="Arial" panose="020B0604020202020204" pitchFamily="34" charset="0"/>
                </a:rPr>
                <a:t>Flexible</a:t>
              </a:r>
            </a:p>
            <a:p>
              <a:pPr marL="342900" indent="-342900">
                <a:buFont typeface="Wingdings" panose="05000000000000000000" pitchFamily="2" charset="2"/>
                <a:buChar char="§"/>
              </a:pPr>
              <a:r>
                <a:rPr lang="en-GB" sz="1600" i="1" dirty="0">
                  <a:solidFill>
                    <a:schemeClr val="bg1"/>
                  </a:solidFill>
                  <a:latin typeface="Arial" panose="020B0604020202020204" pitchFamily="34" charset="0"/>
                  <a:cs typeface="Arial" panose="020B0604020202020204" pitchFamily="34" charset="0"/>
                </a:rPr>
                <a:t>RT Capable</a:t>
              </a:r>
            </a:p>
          </p:txBody>
        </p:sp>
        <p:grpSp>
          <p:nvGrpSpPr>
            <p:cNvPr id="30" name="Gruppo 29">
              <a:extLst>
                <a:ext uri="{FF2B5EF4-FFF2-40B4-BE49-F238E27FC236}">
                  <a16:creationId xmlns:a16="http://schemas.microsoft.com/office/drawing/2014/main" id="{D6BD7090-F019-490D-A363-7843AC7B6D98}"/>
                </a:ext>
              </a:extLst>
            </p:cNvPr>
            <p:cNvGrpSpPr/>
            <p:nvPr/>
          </p:nvGrpSpPr>
          <p:grpSpPr>
            <a:xfrm>
              <a:off x="604749" y="4382146"/>
              <a:ext cx="3040422" cy="1679838"/>
              <a:chOff x="4233878" y="3189322"/>
              <a:chExt cx="3040422" cy="1679838"/>
            </a:xfrm>
          </p:grpSpPr>
          <p:sp>
            <p:nvSpPr>
              <p:cNvPr id="32" name="Rettangolo con angoli arrotondati 31">
                <a:extLst>
                  <a:ext uri="{FF2B5EF4-FFF2-40B4-BE49-F238E27FC236}">
                    <a16:creationId xmlns:a16="http://schemas.microsoft.com/office/drawing/2014/main" id="{25792CDC-47BC-4AD3-AAB7-C35F591EB5D2}"/>
                  </a:ext>
                </a:extLst>
              </p:cNvPr>
              <p:cNvSpPr/>
              <p:nvPr/>
            </p:nvSpPr>
            <p:spPr>
              <a:xfrm>
                <a:off x="4233878" y="3189322"/>
                <a:ext cx="3040422" cy="1679838"/>
              </a:xfrm>
              <a:prstGeom prst="roundRect">
                <a:avLst/>
              </a:prstGeom>
              <a:solidFill>
                <a:srgbClr val="4472C4"/>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it-IT" sz="1200" b="1" i="1" dirty="0">
                  <a:solidFill>
                    <a:schemeClr val="bg1"/>
                  </a:solidFill>
                  <a:latin typeface="Arial" panose="020B0604020202020204" pitchFamily="34" charset="0"/>
                  <a:cs typeface="Arial" panose="020B0604020202020204" pitchFamily="34" charset="0"/>
                </a:endParaRPr>
              </a:p>
            </p:txBody>
          </p:sp>
          <p:sp>
            <p:nvSpPr>
              <p:cNvPr id="36" name="CasellaDiTesto 35">
                <a:extLst>
                  <a:ext uri="{FF2B5EF4-FFF2-40B4-BE49-F238E27FC236}">
                    <a16:creationId xmlns:a16="http://schemas.microsoft.com/office/drawing/2014/main" id="{67999D55-9B08-40F5-A7CF-2C0484F5EA18}"/>
                  </a:ext>
                </a:extLst>
              </p:cNvPr>
              <p:cNvSpPr txBox="1"/>
              <p:nvPr/>
            </p:nvSpPr>
            <p:spPr>
              <a:xfrm>
                <a:off x="4503964" y="3214515"/>
                <a:ext cx="2578141" cy="402701"/>
              </a:xfrm>
              <a:prstGeom prst="rect">
                <a:avLst/>
              </a:prstGeom>
              <a:noFill/>
            </p:spPr>
            <p:txBody>
              <a:bodyPr wrap="square" rtlCol="0">
                <a:spAutoFit/>
              </a:bodyPr>
              <a:lstStyle/>
              <a:p>
                <a:r>
                  <a:rPr lang="it-IT" sz="1200" b="1" i="1" dirty="0">
                    <a:solidFill>
                      <a:schemeClr val="bg1"/>
                    </a:solidFill>
                    <a:latin typeface="Arial" panose="020B0604020202020204" pitchFamily="34" charset="0"/>
                    <a:cs typeface="Arial" panose="020B0604020202020204" pitchFamily="34" charset="0"/>
                  </a:rPr>
                  <a:t>MATLAB </a:t>
                </a:r>
                <a:r>
                  <a:rPr lang="it-IT" sz="1200" b="1" i="1" dirty="0" err="1">
                    <a:solidFill>
                      <a:schemeClr val="bg1"/>
                    </a:solidFill>
                    <a:latin typeface="Arial" panose="020B0604020202020204" pitchFamily="34" charset="0"/>
                    <a:cs typeface="Arial" panose="020B0604020202020204" pitchFamily="34" charset="0"/>
                  </a:rPr>
                  <a:t>Simulink</a:t>
                </a:r>
                <a:r>
                  <a:rPr lang="it-IT" sz="1200" b="1" i="1" dirty="0">
                    <a:solidFill>
                      <a:schemeClr val="bg1"/>
                    </a:solidFill>
                    <a:latin typeface="Arial" panose="020B0604020202020204" pitchFamily="34" charset="0"/>
                    <a:cs typeface="Arial" panose="020B0604020202020204" pitchFamily="34" charset="0"/>
                  </a:rPr>
                  <a:t>®</a:t>
                </a:r>
              </a:p>
            </p:txBody>
          </p:sp>
          <p:pic>
            <p:nvPicPr>
              <p:cNvPr id="37" name="Picture 2" descr="Risultati immagini per MATLAB simulink">
                <a:extLst>
                  <a:ext uri="{FF2B5EF4-FFF2-40B4-BE49-F238E27FC236}">
                    <a16:creationId xmlns:a16="http://schemas.microsoft.com/office/drawing/2014/main" id="{A01C2652-5991-4109-939A-119BA20DA3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26" t="18625" r="16926" b="26490"/>
              <a:stretch/>
            </p:blipFill>
            <p:spPr bwMode="auto">
              <a:xfrm>
                <a:off x="4457875" y="3583469"/>
                <a:ext cx="2584359" cy="12061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Gruppo 39">
              <a:extLst>
                <a:ext uri="{FF2B5EF4-FFF2-40B4-BE49-F238E27FC236}">
                  <a16:creationId xmlns:a16="http://schemas.microsoft.com/office/drawing/2014/main" id="{9B55CB53-7FFD-43D8-A91B-F2DD53B03A87}"/>
                </a:ext>
              </a:extLst>
            </p:cNvPr>
            <p:cNvGrpSpPr/>
            <p:nvPr/>
          </p:nvGrpSpPr>
          <p:grpSpPr>
            <a:xfrm>
              <a:off x="8484819" y="4257908"/>
              <a:ext cx="3040422" cy="1679838"/>
              <a:chOff x="6399111" y="3756448"/>
              <a:chExt cx="3040422" cy="1687808"/>
            </a:xfrm>
          </p:grpSpPr>
          <p:sp>
            <p:nvSpPr>
              <p:cNvPr id="41" name="Rettangolo con angoli arrotondati 40">
                <a:extLst>
                  <a:ext uri="{FF2B5EF4-FFF2-40B4-BE49-F238E27FC236}">
                    <a16:creationId xmlns:a16="http://schemas.microsoft.com/office/drawing/2014/main" id="{75E62BD5-6D28-4BAD-BEFB-2249B75AF924}"/>
                  </a:ext>
                </a:extLst>
              </p:cNvPr>
              <p:cNvSpPr/>
              <p:nvPr/>
            </p:nvSpPr>
            <p:spPr>
              <a:xfrm>
                <a:off x="6399111" y="3764418"/>
                <a:ext cx="3040422" cy="1679838"/>
              </a:xfrm>
              <a:prstGeom prst="roundRect">
                <a:avLst/>
              </a:prstGeom>
              <a:solidFill>
                <a:srgbClr val="4472C4"/>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it-IT" sz="1200" b="1" i="1" dirty="0">
                  <a:solidFill>
                    <a:schemeClr val="bg1"/>
                  </a:solidFill>
                  <a:latin typeface="Arial" panose="020B0604020202020204" pitchFamily="34" charset="0"/>
                  <a:cs typeface="Arial" panose="020B0604020202020204" pitchFamily="34" charset="0"/>
                </a:endParaRPr>
              </a:p>
            </p:txBody>
          </p:sp>
          <p:sp>
            <p:nvSpPr>
              <p:cNvPr id="42" name="CasellaDiTesto 41">
                <a:extLst>
                  <a:ext uri="{FF2B5EF4-FFF2-40B4-BE49-F238E27FC236}">
                    <a16:creationId xmlns:a16="http://schemas.microsoft.com/office/drawing/2014/main" id="{D1A2B135-9ADE-4E4E-BC63-650BA139B7D6}"/>
                  </a:ext>
                </a:extLst>
              </p:cNvPr>
              <p:cNvSpPr txBox="1"/>
              <p:nvPr/>
            </p:nvSpPr>
            <p:spPr>
              <a:xfrm>
                <a:off x="6611732" y="3756448"/>
                <a:ext cx="2783868" cy="404611"/>
              </a:xfrm>
              <a:prstGeom prst="rect">
                <a:avLst/>
              </a:prstGeom>
              <a:noFill/>
            </p:spPr>
            <p:txBody>
              <a:bodyPr wrap="square" rtlCol="0">
                <a:spAutoFit/>
              </a:bodyPr>
              <a:lstStyle/>
              <a:p>
                <a:r>
                  <a:rPr lang="it-IT" sz="1200" b="1" i="1" dirty="0" err="1">
                    <a:solidFill>
                      <a:schemeClr val="bg1"/>
                    </a:solidFill>
                    <a:latin typeface="Arial" panose="020B0604020202020204" pitchFamily="34" charset="0"/>
                    <a:cs typeface="Arial" panose="020B0604020202020204" pitchFamily="34" charset="0"/>
                  </a:rPr>
                  <a:t>Simcenter</a:t>
                </a:r>
                <a:r>
                  <a:rPr lang="it-IT" sz="1200" b="1" i="1" dirty="0">
                    <a:solidFill>
                      <a:schemeClr val="bg1"/>
                    </a:solidFill>
                    <a:latin typeface="Arial" panose="020B0604020202020204" pitchFamily="34" charset="0"/>
                    <a:cs typeface="Arial" panose="020B0604020202020204" pitchFamily="34" charset="0"/>
                  </a:rPr>
                  <a:t> </a:t>
                </a:r>
                <a:r>
                  <a:rPr lang="en-GB" sz="1200" b="1" i="1" dirty="0" err="1">
                    <a:solidFill>
                      <a:schemeClr val="bg1"/>
                    </a:solidFill>
                    <a:latin typeface="Arial" panose="020B0604020202020204" pitchFamily="34" charset="0"/>
                    <a:cs typeface="Arial" panose="020B0604020202020204" pitchFamily="34" charset="0"/>
                  </a:rPr>
                  <a:t>Amesim</a:t>
                </a:r>
                <a:r>
                  <a:rPr lang="en-GB" sz="1200" i="1" dirty="0"/>
                  <a:t> </a:t>
                </a:r>
                <a:r>
                  <a:rPr lang="en-GB" sz="1200" b="1" i="1" dirty="0">
                    <a:solidFill>
                      <a:schemeClr val="bg1"/>
                    </a:solidFill>
                    <a:latin typeface="Arial" panose="020B0604020202020204" pitchFamily="34" charset="0"/>
                    <a:cs typeface="Arial" panose="020B0604020202020204" pitchFamily="34" charset="0"/>
                  </a:rPr>
                  <a:t>™</a:t>
                </a:r>
                <a:endParaRPr lang="it-IT" sz="1200" b="1" i="1" dirty="0">
                  <a:solidFill>
                    <a:schemeClr val="bg1"/>
                  </a:solidFill>
                  <a:latin typeface="Arial" panose="020B0604020202020204" pitchFamily="34" charset="0"/>
                  <a:cs typeface="Arial" panose="020B0604020202020204" pitchFamily="34" charset="0"/>
                </a:endParaRPr>
              </a:p>
            </p:txBody>
          </p:sp>
        </p:grpSp>
        <p:sp>
          <p:nvSpPr>
            <p:cNvPr id="43" name="Freccia angolare in su 42">
              <a:extLst>
                <a:ext uri="{FF2B5EF4-FFF2-40B4-BE49-F238E27FC236}">
                  <a16:creationId xmlns:a16="http://schemas.microsoft.com/office/drawing/2014/main" id="{6FE9C568-C8D9-45CE-B576-F55E4CA57A9F}"/>
                </a:ext>
              </a:extLst>
            </p:cNvPr>
            <p:cNvSpPr/>
            <p:nvPr/>
          </p:nvSpPr>
          <p:spPr>
            <a:xfrm rot="5400000">
              <a:off x="4227965" y="3307264"/>
              <a:ext cx="1197072" cy="2378797"/>
            </a:xfrm>
            <a:prstGeom prst="bentUpArrow">
              <a:avLst>
                <a:gd name="adj1" fmla="val 26150"/>
                <a:gd name="adj2" fmla="val 25000"/>
                <a:gd name="adj3" fmla="val 25000"/>
              </a:avLst>
            </a:prstGeom>
            <a:solidFill>
              <a:srgbClr val="4472C4"/>
            </a:solidFill>
            <a:scene3d>
              <a:camera prst="orthographicFront">
                <a:rot lat="1080000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100"/>
            </a:p>
          </p:txBody>
        </p:sp>
        <p:sp>
          <p:nvSpPr>
            <p:cNvPr id="44" name="Freccia angolare in su 43">
              <a:extLst>
                <a:ext uri="{FF2B5EF4-FFF2-40B4-BE49-F238E27FC236}">
                  <a16:creationId xmlns:a16="http://schemas.microsoft.com/office/drawing/2014/main" id="{A4F7CF09-878A-422D-B44D-DD44FE2D7F70}"/>
                </a:ext>
              </a:extLst>
            </p:cNvPr>
            <p:cNvSpPr/>
            <p:nvPr/>
          </p:nvSpPr>
          <p:spPr>
            <a:xfrm rot="5400000">
              <a:off x="6659561" y="3257046"/>
              <a:ext cx="1241916" cy="2496461"/>
            </a:xfrm>
            <a:prstGeom prst="bentUpArrow">
              <a:avLst>
                <a:gd name="adj1" fmla="val 25842"/>
                <a:gd name="adj2" fmla="val 25000"/>
                <a:gd name="adj3" fmla="val 25000"/>
              </a:avLst>
            </a:prstGeom>
            <a:solidFill>
              <a:srgbClr val="4472C4"/>
            </a:solidFill>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100"/>
            </a:p>
          </p:txBody>
        </p:sp>
        <p:sp>
          <p:nvSpPr>
            <p:cNvPr id="45" name="Rettangolo con angoli arrotondati 44">
              <a:extLst>
                <a:ext uri="{FF2B5EF4-FFF2-40B4-BE49-F238E27FC236}">
                  <a16:creationId xmlns:a16="http://schemas.microsoft.com/office/drawing/2014/main" id="{15A47358-0815-4DB0-848D-0CA96C1A0ECE}"/>
                </a:ext>
              </a:extLst>
            </p:cNvPr>
            <p:cNvSpPr/>
            <p:nvPr/>
          </p:nvSpPr>
          <p:spPr>
            <a:xfrm>
              <a:off x="5169097" y="4265840"/>
              <a:ext cx="1692457" cy="830777"/>
            </a:xfrm>
            <a:prstGeom prst="roundRect">
              <a:avLst/>
            </a:prstGeom>
            <a:solidFill>
              <a:srgbClr val="4472C4"/>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it-IT" sz="1100" b="1" dirty="0">
                  <a:latin typeface="Arial" panose="020B0604020202020204" pitchFamily="34" charset="0"/>
                  <a:cs typeface="Arial" panose="020B0604020202020204" pitchFamily="34" charset="0"/>
                </a:rPr>
                <a:t>Model-</a:t>
              </a:r>
              <a:r>
                <a:rPr lang="it-IT" sz="1100" b="1" dirty="0" err="1">
                  <a:latin typeface="Arial" panose="020B0604020202020204" pitchFamily="34" charset="0"/>
                  <a:cs typeface="Arial" panose="020B0604020202020204" pitchFamily="34" charset="0"/>
                </a:rPr>
                <a:t>based</a:t>
              </a:r>
              <a:r>
                <a:rPr lang="it-IT" sz="1100" b="1" dirty="0">
                  <a:latin typeface="Arial" panose="020B0604020202020204" pitchFamily="34" charset="0"/>
                  <a:cs typeface="Arial" panose="020B0604020202020204" pitchFamily="34" charset="0"/>
                </a:rPr>
                <a:t> Methods and Tools</a:t>
              </a:r>
              <a:endParaRPr lang="it-IT" sz="1050" b="1" dirty="0">
                <a:latin typeface="Arial" panose="020B0604020202020204" pitchFamily="34" charset="0"/>
                <a:cs typeface="Arial" panose="020B0604020202020204" pitchFamily="34" charset="0"/>
              </a:endParaRPr>
            </a:p>
          </p:txBody>
        </p:sp>
        <p:sp>
          <p:nvSpPr>
            <p:cNvPr id="46" name="Freccia bidirezionale orizzontale 45">
              <a:extLst>
                <a:ext uri="{FF2B5EF4-FFF2-40B4-BE49-F238E27FC236}">
                  <a16:creationId xmlns:a16="http://schemas.microsoft.com/office/drawing/2014/main" id="{CA1787A4-9345-4A5D-AB9D-DE187B514278}"/>
                </a:ext>
              </a:extLst>
            </p:cNvPr>
            <p:cNvSpPr/>
            <p:nvPr/>
          </p:nvSpPr>
          <p:spPr>
            <a:xfrm>
              <a:off x="3637102" y="5177300"/>
              <a:ext cx="4815940" cy="603515"/>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100"/>
            </a:p>
          </p:txBody>
        </p:sp>
        <p:sp>
          <p:nvSpPr>
            <p:cNvPr id="47" name="Rettangolo con angoli arrotondati 46">
              <a:extLst>
                <a:ext uri="{FF2B5EF4-FFF2-40B4-BE49-F238E27FC236}">
                  <a16:creationId xmlns:a16="http://schemas.microsoft.com/office/drawing/2014/main" id="{29943B64-AB6B-446E-B422-6A5B52C6BE34}"/>
                </a:ext>
              </a:extLst>
            </p:cNvPr>
            <p:cNvSpPr/>
            <p:nvPr/>
          </p:nvSpPr>
          <p:spPr>
            <a:xfrm>
              <a:off x="5137321" y="5126234"/>
              <a:ext cx="1823572" cy="830778"/>
            </a:xfrm>
            <a:prstGeom prst="roundRect">
              <a:avLst/>
            </a:prstGeom>
            <a:solidFill>
              <a:srgbClr val="4472C4"/>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it-IT" sz="1100" b="1" dirty="0">
                  <a:latin typeface="Arial" panose="020B0604020202020204" pitchFamily="34" charset="0"/>
                  <a:cs typeface="Arial" panose="020B0604020202020204" pitchFamily="34" charset="0"/>
                </a:rPr>
                <a:t>Co-</a:t>
              </a:r>
              <a:r>
                <a:rPr lang="it-IT" sz="1100" b="1" dirty="0" err="1">
                  <a:latin typeface="Arial" panose="020B0604020202020204" pitchFamily="34" charset="0"/>
                  <a:cs typeface="Arial" panose="020B0604020202020204" pitchFamily="34" charset="0"/>
                </a:rPr>
                <a:t>Simulation</a:t>
              </a:r>
              <a:endParaRPr lang="it-IT" sz="1050" b="1" dirty="0">
                <a:latin typeface="Arial" panose="020B0604020202020204" pitchFamily="34" charset="0"/>
                <a:cs typeface="Arial" panose="020B0604020202020204" pitchFamily="34" charset="0"/>
              </a:endParaRPr>
            </a:p>
          </p:txBody>
        </p:sp>
        <p:pic>
          <p:nvPicPr>
            <p:cNvPr id="48" name="Picture 6" descr="Risultati immagini per amesim logo">
              <a:extLst>
                <a:ext uri="{FF2B5EF4-FFF2-40B4-BE49-F238E27FC236}">
                  <a16:creationId xmlns:a16="http://schemas.microsoft.com/office/drawing/2014/main" id="{7D3DF3A0-AD6C-402E-BF9C-D12EA510F2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2123" y="4664062"/>
              <a:ext cx="1205814" cy="1205814"/>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uppo 48">
              <a:extLst>
                <a:ext uri="{FF2B5EF4-FFF2-40B4-BE49-F238E27FC236}">
                  <a16:creationId xmlns:a16="http://schemas.microsoft.com/office/drawing/2014/main" id="{2B712158-1FB8-41C3-99E4-41C312F2AEB8}"/>
                </a:ext>
              </a:extLst>
            </p:cNvPr>
            <p:cNvGrpSpPr/>
            <p:nvPr/>
          </p:nvGrpSpPr>
          <p:grpSpPr>
            <a:xfrm>
              <a:off x="7729478" y="2025949"/>
              <a:ext cx="1066154" cy="1085003"/>
              <a:chOff x="8364071" y="1922929"/>
              <a:chExt cx="1066154" cy="1085003"/>
            </a:xfrm>
          </p:grpSpPr>
          <p:sp>
            <p:nvSpPr>
              <p:cNvPr id="50" name="Rettangolo 49">
                <a:extLst>
                  <a:ext uri="{FF2B5EF4-FFF2-40B4-BE49-F238E27FC236}">
                    <a16:creationId xmlns:a16="http://schemas.microsoft.com/office/drawing/2014/main" id="{6471FDF5-A36C-4868-BD14-C81AD57441C5}"/>
                  </a:ext>
                </a:extLst>
              </p:cNvPr>
              <p:cNvSpPr/>
              <p:nvPr/>
            </p:nvSpPr>
            <p:spPr>
              <a:xfrm>
                <a:off x="8364071" y="1922929"/>
                <a:ext cx="1066154" cy="1085003"/>
              </a:xfrm>
              <a:prstGeom prst="rect">
                <a:avLst/>
              </a:prstGeom>
              <a:solidFill>
                <a:schemeClr val="bg1"/>
              </a:solidFill>
              <a:ln>
                <a:solidFill>
                  <a:srgbClr val="0E3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pic>
            <p:nvPicPr>
              <p:cNvPr id="51" name="Picture 2" descr="Risultati immagini per complex icon">
                <a:extLst>
                  <a:ext uri="{FF2B5EF4-FFF2-40B4-BE49-F238E27FC236}">
                    <a16:creationId xmlns:a16="http://schemas.microsoft.com/office/drawing/2014/main" id="{3FC8B659-BB74-42F5-A4AC-0F0E18D6C7DC}"/>
                  </a:ext>
                </a:extLst>
              </p:cNvPr>
              <p:cNvPicPr>
                <a:picLocks noChangeAspect="1" noChangeArrowheads="1"/>
              </p:cNvPicPr>
              <p:nvPr/>
            </p:nvPicPr>
            <p:blipFill>
              <a:blip r:embed="rId6">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8368491" y="1922929"/>
                <a:ext cx="1061734" cy="1085003"/>
              </a:xfrm>
              <a:prstGeom prst="rect">
                <a:avLst/>
              </a:prstGeom>
              <a:noFill/>
              <a:ln>
                <a:solidFill>
                  <a:srgbClr val="0E3767"/>
                </a:solidFill>
              </a:ln>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84520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4">
            <a:extLst>
              <a:ext uri="{FF2B5EF4-FFF2-40B4-BE49-F238E27FC236}">
                <a16:creationId xmlns:a16="http://schemas.microsoft.com/office/drawing/2014/main" id="{C79B507C-6C71-4117-B2C7-3B5618683E35}"/>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12</a:t>
            </a:fld>
            <a:endParaRPr lang="en-US" b="1" dirty="0">
              <a:solidFill>
                <a:schemeClr val="bg1"/>
              </a:solidFill>
            </a:endParaRPr>
          </a:p>
        </p:txBody>
      </p:sp>
      <p:sp>
        <p:nvSpPr>
          <p:cNvPr id="5" name="CasellaDiTesto 4">
            <a:extLst>
              <a:ext uri="{FF2B5EF4-FFF2-40B4-BE49-F238E27FC236}">
                <a16:creationId xmlns:a16="http://schemas.microsoft.com/office/drawing/2014/main" id="{8F2EAE37-004D-4CE3-B76A-767DD1366423}"/>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7" name="CasellaDiTesto 6">
            <a:extLst>
              <a:ext uri="{FF2B5EF4-FFF2-40B4-BE49-F238E27FC236}">
                <a16:creationId xmlns:a16="http://schemas.microsoft.com/office/drawing/2014/main" id="{4D989B03-723C-4C68-A514-8046EA367ADB}"/>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11" name="CasellaDiTesto 10">
            <a:extLst>
              <a:ext uri="{FF2B5EF4-FFF2-40B4-BE49-F238E27FC236}">
                <a16:creationId xmlns:a16="http://schemas.microsoft.com/office/drawing/2014/main" id="{2EA69AB6-48FE-403E-BF0C-AA419EB23BB6}"/>
              </a:ext>
            </a:extLst>
          </p:cNvPr>
          <p:cNvSpPr txBox="1"/>
          <p:nvPr/>
        </p:nvSpPr>
        <p:spPr>
          <a:xfrm>
            <a:off x="648253" y="818383"/>
            <a:ext cx="4663050" cy="461665"/>
          </a:xfrm>
          <a:prstGeom prst="rect">
            <a:avLst/>
          </a:prstGeom>
          <a:noFill/>
        </p:spPr>
        <p:txBody>
          <a:bodyPr wrap="square" rtlCol="0">
            <a:spAutoFit/>
          </a:bodyPr>
          <a:lstStyle/>
          <a:p>
            <a:r>
              <a:rPr lang="en-GB" sz="2400" b="1" dirty="0">
                <a:solidFill>
                  <a:schemeClr val="accent1">
                    <a:lumMod val="75000"/>
                  </a:schemeClr>
                </a:solidFill>
                <a:latin typeface="Arial"/>
                <a:cs typeface="Arial"/>
              </a:rPr>
              <a:t>Research Approach</a:t>
            </a:r>
          </a:p>
        </p:txBody>
      </p:sp>
      <p:sp>
        <p:nvSpPr>
          <p:cNvPr id="16" name="CasellaDiTesto 15">
            <a:extLst>
              <a:ext uri="{FF2B5EF4-FFF2-40B4-BE49-F238E27FC236}">
                <a16:creationId xmlns:a16="http://schemas.microsoft.com/office/drawing/2014/main" id="{CD99623B-9F87-4BDD-98D4-AB6312FDCC7D}"/>
              </a:ext>
            </a:extLst>
          </p:cNvPr>
          <p:cNvSpPr txBox="1"/>
          <p:nvPr/>
        </p:nvSpPr>
        <p:spPr>
          <a:xfrm>
            <a:off x="648253" y="1280048"/>
            <a:ext cx="1672253" cy="369332"/>
          </a:xfrm>
          <a:prstGeom prst="rect">
            <a:avLst/>
          </a:prstGeom>
          <a:noFill/>
        </p:spPr>
        <p:txBody>
          <a:bodyPr wrap="none" rtlCol="0">
            <a:spAutoFit/>
          </a:bodyPr>
          <a:lstStyle/>
          <a:p>
            <a:r>
              <a:rPr lang="en-GB" dirty="0">
                <a:latin typeface="Arial"/>
                <a:cs typeface="Arial"/>
              </a:rPr>
              <a:t>Open Problem</a:t>
            </a:r>
          </a:p>
        </p:txBody>
      </p:sp>
      <p:sp>
        <p:nvSpPr>
          <p:cNvPr id="20" name="CasellaDiTesto 19">
            <a:extLst>
              <a:ext uri="{FF2B5EF4-FFF2-40B4-BE49-F238E27FC236}">
                <a16:creationId xmlns:a16="http://schemas.microsoft.com/office/drawing/2014/main" id="{138D9489-716D-46FA-99B8-19F88A6EC949}"/>
              </a:ext>
            </a:extLst>
          </p:cNvPr>
          <p:cNvSpPr txBox="1"/>
          <p:nvPr/>
        </p:nvSpPr>
        <p:spPr>
          <a:xfrm>
            <a:off x="7917524" y="3372309"/>
            <a:ext cx="2603716" cy="40011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342900" indent="-342900">
              <a:buFont typeface="Arial" panose="020B0604020202020204" pitchFamily="34" charset="0"/>
              <a:buChar char="•"/>
            </a:pPr>
            <a:r>
              <a:rPr lang="en-GB" sz="2000" dirty="0">
                <a:solidFill>
                  <a:srgbClr val="0E3767"/>
                </a:solidFill>
              </a:rPr>
              <a:t>High power density</a:t>
            </a:r>
          </a:p>
        </p:txBody>
      </p:sp>
      <p:pic>
        <p:nvPicPr>
          <p:cNvPr id="31" name="Picture 4" descr="Risultati immagini per electric power logo">
            <a:extLst>
              <a:ext uri="{FF2B5EF4-FFF2-40B4-BE49-F238E27FC236}">
                <a16:creationId xmlns:a16="http://schemas.microsoft.com/office/drawing/2014/main" id="{48BAC41C-CD7C-4E05-88A5-1E5845FA6592}"/>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9786" t="13215" r="7936" b="13735"/>
          <a:stretch/>
        </p:blipFill>
        <p:spPr bwMode="auto">
          <a:xfrm>
            <a:off x="10336737" y="3251185"/>
            <a:ext cx="762085" cy="67661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Risultati immagini per speed icon">
            <a:extLst>
              <a:ext uri="{FF2B5EF4-FFF2-40B4-BE49-F238E27FC236}">
                <a16:creationId xmlns:a16="http://schemas.microsoft.com/office/drawing/2014/main" id="{11CA39A6-69ED-4068-ABFD-E15809D04CBF}"/>
              </a:ext>
            </a:extLst>
          </p:cNvPr>
          <p:cNvPicPr>
            <a:picLocks noChangeAspect="1" noChangeArrowheads="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9786" t="15990" r="7936" b="18030"/>
          <a:stretch/>
        </p:blipFill>
        <p:spPr bwMode="auto">
          <a:xfrm>
            <a:off x="10336736" y="4399631"/>
            <a:ext cx="762085" cy="61112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Risultati immagini per precise icon">
            <a:extLst>
              <a:ext uri="{FF2B5EF4-FFF2-40B4-BE49-F238E27FC236}">
                <a16:creationId xmlns:a16="http://schemas.microsoft.com/office/drawing/2014/main" id="{E722950D-655D-4801-B4FA-B913BDA516E7}"/>
              </a:ext>
            </a:extLst>
          </p:cNvPr>
          <p:cNvPicPr>
            <a:picLocks noChangeAspect="1" noChangeArrowheads="1"/>
          </p:cNvPicPr>
          <p:nvPr/>
        </p:nvPicPr>
        <p:blipFill>
          <a:blip r:embed="rId5">
            <a:duotone>
              <a:srgbClr val="4472C4">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4778794" y="3775706"/>
            <a:ext cx="676616" cy="6766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Risultati immagini per gear icon">
            <a:extLst>
              <a:ext uri="{FF2B5EF4-FFF2-40B4-BE49-F238E27FC236}">
                <a16:creationId xmlns:a16="http://schemas.microsoft.com/office/drawing/2014/main" id="{70B452CE-7541-4A9A-83A7-5D520427FE17}"/>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36736" y="5465599"/>
            <a:ext cx="762085" cy="76208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Risultati immagini per wheel speed icon">
            <a:extLst>
              <a:ext uri="{FF2B5EF4-FFF2-40B4-BE49-F238E27FC236}">
                <a16:creationId xmlns:a16="http://schemas.microsoft.com/office/drawing/2014/main" id="{88FAF2B8-E4BF-4C2B-BC42-F494FA76FAD3}"/>
              </a:ext>
            </a:extLst>
          </p:cNvPr>
          <p:cNvPicPr>
            <a:picLocks noChangeAspect="1" noChangeArrowheads="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78794" y="5041008"/>
            <a:ext cx="846636" cy="634977"/>
          </a:xfrm>
          <a:prstGeom prst="rect">
            <a:avLst/>
          </a:prstGeom>
          <a:noFill/>
          <a:extLst>
            <a:ext uri="{909E8E84-426E-40DD-AFC4-6F175D3DCCD1}">
              <a14:hiddenFill xmlns:a14="http://schemas.microsoft.com/office/drawing/2010/main">
                <a:solidFill>
                  <a:srgbClr val="FFFFFF"/>
                </a:solidFill>
              </a14:hiddenFill>
            </a:ext>
          </a:extLst>
        </p:spPr>
      </p:pic>
      <p:sp>
        <p:nvSpPr>
          <p:cNvPr id="19" name="Rettangolo 18">
            <a:extLst>
              <a:ext uri="{FF2B5EF4-FFF2-40B4-BE49-F238E27FC236}">
                <a16:creationId xmlns:a16="http://schemas.microsoft.com/office/drawing/2014/main" id="{B9D4EF35-5BC5-48DE-B643-1FDA3251AAAC}"/>
              </a:ext>
            </a:extLst>
          </p:cNvPr>
          <p:cNvSpPr/>
          <p:nvPr/>
        </p:nvSpPr>
        <p:spPr>
          <a:xfrm>
            <a:off x="151089" y="6463509"/>
            <a:ext cx="11146599" cy="236668"/>
          </a:xfrm>
          <a:prstGeom prst="rect">
            <a:avLst/>
          </a:prstGeom>
        </p:spPr>
        <p:txBody>
          <a:bodyPr wrap="square">
            <a:spAutoFit/>
          </a:bodyPr>
          <a:lstStyle/>
          <a:p>
            <a:pPr>
              <a:lnSpc>
                <a:spcPct val="60000"/>
              </a:lnSpc>
              <a:spcAft>
                <a:spcPts val="800"/>
              </a:spcAft>
            </a:pPr>
            <a:r>
              <a:rPr lang="en-GB" sz="1400" dirty="0">
                <a:latin typeface="Calibri" panose="020F0502020204030204" pitchFamily="34" charset="0"/>
                <a:ea typeface="Calibri" panose="020F0502020204030204" pitchFamily="34" charset="0"/>
                <a:cs typeface="Calibri" panose="020F0502020204030204" pitchFamily="34" charset="0"/>
              </a:rPr>
              <a:t>[17] R. de Castro, M. </a:t>
            </a:r>
            <a:r>
              <a:rPr lang="en-GB" sz="1400" dirty="0" err="1">
                <a:latin typeface="Calibri" panose="020F0502020204030204" pitchFamily="34" charset="0"/>
                <a:ea typeface="Calibri" panose="020F0502020204030204" pitchFamily="34" charset="0"/>
                <a:cs typeface="Calibri" panose="020F0502020204030204" pitchFamily="34" charset="0"/>
              </a:rPr>
              <a:t>Tanelli</a:t>
            </a:r>
            <a:r>
              <a:rPr lang="en-GB" sz="1400" dirty="0">
                <a:latin typeface="Calibri" panose="020F0502020204030204" pitchFamily="34" charset="0"/>
                <a:ea typeface="Calibri" panose="020F0502020204030204" pitchFamily="34" charset="0"/>
                <a:cs typeface="Calibri" panose="020F0502020204030204" pitchFamily="34" charset="0"/>
              </a:rPr>
              <a:t>, R. E. Araújo, and S. M. </a:t>
            </a:r>
            <a:r>
              <a:rPr lang="en-GB" sz="1400" dirty="0" err="1">
                <a:latin typeface="Calibri" panose="020F0502020204030204" pitchFamily="34" charset="0"/>
                <a:ea typeface="Calibri" panose="020F0502020204030204" pitchFamily="34" charset="0"/>
                <a:cs typeface="Calibri" panose="020F0502020204030204" pitchFamily="34" charset="0"/>
              </a:rPr>
              <a:t>Savaresi</a:t>
            </a:r>
            <a:r>
              <a:rPr lang="en-GB" sz="1400" dirty="0">
                <a:latin typeface="Calibri" panose="020F0502020204030204" pitchFamily="34" charset="0"/>
                <a:ea typeface="Calibri" panose="020F0502020204030204" pitchFamily="34" charset="0"/>
                <a:cs typeface="Calibri" panose="020F0502020204030204" pitchFamily="34" charset="0"/>
              </a:rPr>
              <a:t>, ‘Minimum-time manoeuvring in electric vehicles with four wheel-individual-motors (2014)</a:t>
            </a:r>
            <a:endParaRPr lang="en-GB"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9" name="Picture 2" descr="Risultati immagini per in wheel motor">
            <a:extLst>
              <a:ext uri="{FF2B5EF4-FFF2-40B4-BE49-F238E27FC236}">
                <a16:creationId xmlns:a16="http://schemas.microsoft.com/office/drawing/2014/main" id="{8220E4EF-2FB5-476F-B086-F122C5CB17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253" y="3375589"/>
            <a:ext cx="3724900" cy="2466711"/>
          </a:xfrm>
          <a:prstGeom prst="rect">
            <a:avLst/>
          </a:prstGeom>
          <a:noFill/>
          <a:extLst>
            <a:ext uri="{909E8E84-426E-40DD-AFC4-6F175D3DCCD1}">
              <a14:hiddenFill xmlns:a14="http://schemas.microsoft.com/office/drawing/2010/main">
                <a:solidFill>
                  <a:srgbClr val="FFFFFF"/>
                </a:solidFill>
              </a14:hiddenFill>
            </a:ext>
          </a:extLst>
        </p:spPr>
      </p:pic>
      <p:sp>
        <p:nvSpPr>
          <p:cNvPr id="30" name="CasellaDiTesto 29">
            <a:extLst>
              <a:ext uri="{FF2B5EF4-FFF2-40B4-BE49-F238E27FC236}">
                <a16:creationId xmlns:a16="http://schemas.microsoft.com/office/drawing/2014/main" id="{137F1184-DD4E-4D7B-B0E2-1A5AE15D424F}"/>
              </a:ext>
            </a:extLst>
          </p:cNvPr>
          <p:cNvSpPr txBox="1"/>
          <p:nvPr/>
        </p:nvSpPr>
        <p:spPr>
          <a:xfrm>
            <a:off x="664401" y="5472967"/>
            <a:ext cx="1694054" cy="369332"/>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In-Wheel Motor</a:t>
            </a:r>
          </a:p>
        </p:txBody>
      </p:sp>
      <p:sp>
        <p:nvSpPr>
          <p:cNvPr id="27" name="Rettangolo con angoli arrotondati 26">
            <a:extLst>
              <a:ext uri="{FF2B5EF4-FFF2-40B4-BE49-F238E27FC236}">
                <a16:creationId xmlns:a16="http://schemas.microsoft.com/office/drawing/2014/main" id="{3F5993F9-2C25-4011-A53B-36DEB21D1C9F}"/>
              </a:ext>
            </a:extLst>
          </p:cNvPr>
          <p:cNvSpPr/>
          <p:nvPr/>
        </p:nvSpPr>
        <p:spPr>
          <a:xfrm>
            <a:off x="3840114" y="1030350"/>
            <a:ext cx="4549663" cy="808449"/>
          </a:xfrm>
          <a:prstGeom prst="roundRect">
            <a:avLst/>
          </a:prstGeom>
          <a:solidFill>
            <a:srgbClr val="0E3767"/>
          </a:solidFill>
          <a:ln w="28575">
            <a:solidFill>
              <a:srgbClr val="0E3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bg1"/>
                </a:solidFill>
              </a:rPr>
              <a:t>How can the EV’s performances be improved?</a:t>
            </a:r>
            <a:endParaRPr lang="en-GB" sz="2800" i="1" dirty="0">
              <a:solidFill>
                <a:schemeClr val="bg1"/>
              </a:solidFill>
            </a:endParaRPr>
          </a:p>
        </p:txBody>
      </p:sp>
      <p:sp>
        <p:nvSpPr>
          <p:cNvPr id="28" name="Freccia in giù 27">
            <a:extLst>
              <a:ext uri="{FF2B5EF4-FFF2-40B4-BE49-F238E27FC236}">
                <a16:creationId xmlns:a16="http://schemas.microsoft.com/office/drawing/2014/main" id="{223DA215-4532-425B-B0D0-826F6B6685E1}"/>
              </a:ext>
            </a:extLst>
          </p:cNvPr>
          <p:cNvSpPr/>
          <p:nvPr/>
        </p:nvSpPr>
        <p:spPr>
          <a:xfrm>
            <a:off x="5856514" y="1838799"/>
            <a:ext cx="478972" cy="295627"/>
          </a:xfrm>
          <a:prstGeom prst="downArrow">
            <a:avLst/>
          </a:prstGeom>
          <a:solidFill>
            <a:srgbClr val="0173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ttangolo con angoli arrotondati 31">
            <a:extLst>
              <a:ext uri="{FF2B5EF4-FFF2-40B4-BE49-F238E27FC236}">
                <a16:creationId xmlns:a16="http://schemas.microsoft.com/office/drawing/2014/main" id="{58840B97-AD79-4FBE-8415-7C01291BBA5A}"/>
              </a:ext>
            </a:extLst>
          </p:cNvPr>
          <p:cNvSpPr/>
          <p:nvPr/>
        </p:nvSpPr>
        <p:spPr>
          <a:xfrm>
            <a:off x="4542922" y="2134428"/>
            <a:ext cx="3106156" cy="969334"/>
          </a:xfrm>
          <a:prstGeom prst="roundRect">
            <a:avLst/>
          </a:prstGeom>
          <a:solidFill>
            <a:srgbClr val="C7D2D8"/>
          </a:solidFill>
          <a:ln>
            <a:solidFill>
              <a:srgbClr val="0173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173B1"/>
                </a:solidFill>
              </a:rPr>
              <a:t>Open Problem: </a:t>
            </a:r>
          </a:p>
          <a:p>
            <a:pPr algn="ctr"/>
            <a:r>
              <a:rPr lang="en-GB" sz="2400" i="1" dirty="0">
                <a:solidFill>
                  <a:srgbClr val="0173B1"/>
                </a:solidFill>
              </a:rPr>
              <a:t>EV’s Solutions</a:t>
            </a:r>
          </a:p>
        </p:txBody>
      </p:sp>
      <p:pic>
        <p:nvPicPr>
          <p:cNvPr id="36" name="Picture 2" descr="Risultati immagini per question">
            <a:extLst>
              <a:ext uri="{FF2B5EF4-FFF2-40B4-BE49-F238E27FC236}">
                <a16:creationId xmlns:a16="http://schemas.microsoft.com/office/drawing/2014/main" id="{AC16FF87-45B5-4778-80DD-566CB0C535D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462" r="12091"/>
          <a:stretch/>
        </p:blipFill>
        <p:spPr bwMode="auto">
          <a:xfrm>
            <a:off x="8389777" y="801504"/>
            <a:ext cx="1740703" cy="1264299"/>
          </a:xfrm>
          <a:prstGeom prst="rect">
            <a:avLst/>
          </a:prstGeom>
          <a:noFill/>
          <a:extLst>
            <a:ext uri="{909E8E84-426E-40DD-AFC4-6F175D3DCCD1}">
              <a14:hiddenFill xmlns:a14="http://schemas.microsoft.com/office/drawing/2010/main">
                <a:solidFill>
                  <a:srgbClr val="FFFFFF"/>
                </a:solidFill>
              </a14:hiddenFill>
            </a:ext>
          </a:extLst>
        </p:spPr>
      </p:pic>
      <p:sp>
        <p:nvSpPr>
          <p:cNvPr id="40" name="CasellaDiTesto 39">
            <a:extLst>
              <a:ext uri="{FF2B5EF4-FFF2-40B4-BE49-F238E27FC236}">
                <a16:creationId xmlns:a16="http://schemas.microsoft.com/office/drawing/2014/main" id="{8CCDC3FB-73C8-472B-AC5B-DED3015F252D}"/>
              </a:ext>
            </a:extLst>
          </p:cNvPr>
          <p:cNvSpPr txBox="1"/>
          <p:nvPr/>
        </p:nvSpPr>
        <p:spPr>
          <a:xfrm>
            <a:off x="5455409" y="3924270"/>
            <a:ext cx="3106155" cy="40011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342900" indent="-342900">
              <a:buFont typeface="Arial" panose="020B0604020202020204" pitchFamily="34" charset="0"/>
              <a:buChar char="•"/>
            </a:pPr>
            <a:r>
              <a:rPr lang="en-GB" sz="2000" dirty="0">
                <a:solidFill>
                  <a:srgbClr val="0E3767"/>
                </a:solidFill>
              </a:rPr>
              <a:t>Easy and precise control</a:t>
            </a:r>
          </a:p>
        </p:txBody>
      </p:sp>
      <p:sp>
        <p:nvSpPr>
          <p:cNvPr id="41" name="CasellaDiTesto 40">
            <a:extLst>
              <a:ext uri="{FF2B5EF4-FFF2-40B4-BE49-F238E27FC236}">
                <a16:creationId xmlns:a16="http://schemas.microsoft.com/office/drawing/2014/main" id="{6ACF5E64-9113-488F-A1CD-F52145488310}"/>
              </a:ext>
            </a:extLst>
          </p:cNvPr>
          <p:cNvSpPr txBox="1"/>
          <p:nvPr/>
        </p:nvSpPr>
        <p:spPr>
          <a:xfrm>
            <a:off x="7201935" y="4481231"/>
            <a:ext cx="3150780" cy="40011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342900" indent="-342900">
              <a:buFont typeface="Arial" panose="020B0604020202020204" pitchFamily="34" charset="0"/>
              <a:buChar char="•"/>
            </a:pPr>
            <a:r>
              <a:rPr lang="en-GB" sz="2000" dirty="0">
                <a:solidFill>
                  <a:srgbClr val="0E3767"/>
                </a:solidFill>
              </a:rPr>
              <a:t>Fast bandwidth response</a:t>
            </a:r>
          </a:p>
        </p:txBody>
      </p:sp>
      <p:sp>
        <p:nvSpPr>
          <p:cNvPr id="42" name="CasellaDiTesto 41">
            <a:extLst>
              <a:ext uri="{FF2B5EF4-FFF2-40B4-BE49-F238E27FC236}">
                <a16:creationId xmlns:a16="http://schemas.microsoft.com/office/drawing/2014/main" id="{43216971-131D-4E06-A798-0D134B41B609}"/>
              </a:ext>
            </a:extLst>
          </p:cNvPr>
          <p:cNvSpPr txBox="1"/>
          <p:nvPr/>
        </p:nvSpPr>
        <p:spPr>
          <a:xfrm>
            <a:off x="5455409" y="5035424"/>
            <a:ext cx="3493053" cy="506292"/>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342900" indent="-342900">
              <a:lnSpc>
                <a:spcPct val="150000"/>
              </a:lnSpc>
              <a:buFont typeface="Arial" panose="020B0604020202020204" pitchFamily="34" charset="0"/>
              <a:buChar char="•"/>
            </a:pPr>
            <a:r>
              <a:rPr lang="en-GB" sz="2000" dirty="0">
                <a:solidFill>
                  <a:srgbClr val="0E3767"/>
                </a:solidFill>
              </a:rPr>
              <a:t>Torque vectoring techniques</a:t>
            </a:r>
          </a:p>
        </p:txBody>
      </p:sp>
      <p:sp>
        <p:nvSpPr>
          <p:cNvPr id="43" name="CasellaDiTesto 42">
            <a:extLst>
              <a:ext uri="{FF2B5EF4-FFF2-40B4-BE49-F238E27FC236}">
                <a16:creationId xmlns:a16="http://schemas.microsoft.com/office/drawing/2014/main" id="{C285D0D7-73B2-4331-A0FB-091A1B86FF4B}"/>
              </a:ext>
            </a:extLst>
          </p:cNvPr>
          <p:cNvSpPr txBox="1"/>
          <p:nvPr/>
        </p:nvSpPr>
        <p:spPr>
          <a:xfrm>
            <a:off x="7681030" y="5627595"/>
            <a:ext cx="2840210" cy="40011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342900" indent="-342900">
              <a:buFont typeface="Arial" panose="020B0604020202020204" pitchFamily="34" charset="0"/>
              <a:buChar char="•"/>
            </a:pPr>
            <a:r>
              <a:rPr lang="en-GB" sz="2000" dirty="0">
                <a:solidFill>
                  <a:srgbClr val="0E3767"/>
                </a:solidFill>
              </a:rPr>
              <a:t>Four quadrant modes</a:t>
            </a:r>
          </a:p>
        </p:txBody>
      </p:sp>
    </p:spTree>
    <p:extLst>
      <p:ext uri="{BB962C8B-B14F-4D97-AF65-F5344CB8AC3E}">
        <p14:creationId xmlns:p14="http://schemas.microsoft.com/office/powerpoint/2010/main" val="260797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additive="base">
                                        <p:cTn id="41" dur="500" fill="hold"/>
                                        <p:tgtEl>
                                          <p:spTgt spid="40"/>
                                        </p:tgtEl>
                                        <p:attrNameLst>
                                          <p:attrName>ppt_x</p:attrName>
                                        </p:attrNameLst>
                                      </p:cBhvr>
                                      <p:tavLst>
                                        <p:tav tm="0">
                                          <p:val>
                                            <p:strVal val="#ppt_x"/>
                                          </p:val>
                                        </p:tav>
                                        <p:tav tm="100000">
                                          <p:val>
                                            <p:strVal val="#ppt_x"/>
                                          </p:val>
                                        </p:tav>
                                      </p:tavLst>
                                    </p:anim>
                                    <p:anim calcmode="lin" valueType="num">
                                      <p:cBhvr additive="base">
                                        <p:cTn id="42" dur="500" fill="hold"/>
                                        <p:tgtEl>
                                          <p:spTgt spid="4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fill="hold"/>
                                        <p:tgtEl>
                                          <p:spTgt spid="41"/>
                                        </p:tgtEl>
                                        <p:attrNameLst>
                                          <p:attrName>ppt_x</p:attrName>
                                        </p:attrNameLst>
                                      </p:cBhvr>
                                      <p:tavLst>
                                        <p:tav tm="0">
                                          <p:val>
                                            <p:strVal val="#ppt_x"/>
                                          </p:val>
                                        </p:tav>
                                        <p:tav tm="100000">
                                          <p:val>
                                            <p:strVal val="#ppt_x"/>
                                          </p:val>
                                        </p:tav>
                                      </p:tavLst>
                                    </p:anim>
                                    <p:anim calcmode="lin" valueType="num">
                                      <p:cBhvr additive="base">
                                        <p:cTn id="46" dur="500" fill="hold"/>
                                        <p:tgtEl>
                                          <p:spTgt spid="4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additive="base">
                                        <p:cTn id="53" dur="500" fill="hold"/>
                                        <p:tgtEl>
                                          <p:spTgt spid="43"/>
                                        </p:tgtEl>
                                        <p:attrNameLst>
                                          <p:attrName>ppt_x</p:attrName>
                                        </p:attrNameLst>
                                      </p:cBhvr>
                                      <p:tavLst>
                                        <p:tav tm="0">
                                          <p:val>
                                            <p:strVal val="#ppt_x"/>
                                          </p:val>
                                        </p:tav>
                                        <p:tav tm="100000">
                                          <p:val>
                                            <p:strVal val="#ppt_x"/>
                                          </p:val>
                                        </p:tav>
                                      </p:tavLst>
                                    </p:anim>
                                    <p:anim calcmode="lin" valueType="num">
                                      <p:cBhvr additive="base">
                                        <p:cTn id="5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animBg="1"/>
      <p:bldP spid="40" grpId="0"/>
      <p:bldP spid="41" grpId="0"/>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con angoli arrotondati 13">
            <a:extLst>
              <a:ext uri="{FF2B5EF4-FFF2-40B4-BE49-F238E27FC236}">
                <a16:creationId xmlns:a16="http://schemas.microsoft.com/office/drawing/2014/main" id="{7F4E4D20-9667-44F6-82EC-A1FDC7422A54}"/>
              </a:ext>
            </a:extLst>
          </p:cNvPr>
          <p:cNvSpPr/>
          <p:nvPr/>
        </p:nvSpPr>
        <p:spPr>
          <a:xfrm>
            <a:off x="8277303" y="1954913"/>
            <a:ext cx="3808776" cy="4569944"/>
          </a:xfrm>
          <a:prstGeom prst="roundRect">
            <a:avLst/>
          </a:prstGeom>
          <a:solidFill>
            <a:srgbClr val="0E3767"/>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a:p>
            <a:pPr algn="ctr"/>
            <a:endParaRPr lang="en-GB" dirty="0"/>
          </a:p>
        </p:txBody>
      </p:sp>
      <p:sp>
        <p:nvSpPr>
          <p:cNvPr id="15" name="Rettangolo con angoli arrotondati 14">
            <a:extLst>
              <a:ext uri="{FF2B5EF4-FFF2-40B4-BE49-F238E27FC236}">
                <a16:creationId xmlns:a16="http://schemas.microsoft.com/office/drawing/2014/main" id="{BFBE31CC-90C9-4E7A-A4FC-6C68DBC2508E}"/>
              </a:ext>
            </a:extLst>
          </p:cNvPr>
          <p:cNvSpPr/>
          <p:nvPr/>
        </p:nvSpPr>
        <p:spPr>
          <a:xfrm>
            <a:off x="4142622" y="1955779"/>
            <a:ext cx="3927926" cy="4569944"/>
          </a:xfrm>
          <a:prstGeom prst="roundRect">
            <a:avLst/>
          </a:prstGeom>
          <a:solidFill>
            <a:srgbClr val="0E3767"/>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a:p>
            <a:pPr algn="ctr"/>
            <a:endParaRPr lang="en-GB" dirty="0"/>
          </a:p>
        </p:txBody>
      </p:sp>
      <p:sp>
        <p:nvSpPr>
          <p:cNvPr id="16" name="Rettangolo con angoli arrotondati 15">
            <a:extLst>
              <a:ext uri="{FF2B5EF4-FFF2-40B4-BE49-F238E27FC236}">
                <a16:creationId xmlns:a16="http://schemas.microsoft.com/office/drawing/2014/main" id="{3FF3184F-8BEB-4AD4-AD2F-BA9303235858}"/>
              </a:ext>
            </a:extLst>
          </p:cNvPr>
          <p:cNvSpPr/>
          <p:nvPr/>
        </p:nvSpPr>
        <p:spPr>
          <a:xfrm>
            <a:off x="128648" y="1954913"/>
            <a:ext cx="3807219" cy="4569943"/>
          </a:xfrm>
          <a:prstGeom prst="roundRect">
            <a:avLst/>
          </a:prstGeom>
          <a:solidFill>
            <a:srgbClr val="0E3767"/>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a:p>
            <a:pPr algn="ctr"/>
            <a:endParaRPr lang="en-GB" dirty="0"/>
          </a:p>
        </p:txBody>
      </p:sp>
      <p:sp>
        <p:nvSpPr>
          <p:cNvPr id="17" name="Rettangolo con angoli arrotondati 16">
            <a:extLst>
              <a:ext uri="{FF2B5EF4-FFF2-40B4-BE49-F238E27FC236}">
                <a16:creationId xmlns:a16="http://schemas.microsoft.com/office/drawing/2014/main" id="{3ECB88C5-ECD1-4532-B921-ECDF0F2453A3}"/>
              </a:ext>
            </a:extLst>
          </p:cNvPr>
          <p:cNvSpPr/>
          <p:nvPr/>
        </p:nvSpPr>
        <p:spPr>
          <a:xfrm>
            <a:off x="4382424" y="1585582"/>
            <a:ext cx="3317825"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err="1">
                <a:solidFill>
                  <a:schemeClr val="bg1"/>
                </a:solidFill>
              </a:rPr>
              <a:t>SimRod</a:t>
            </a:r>
            <a:r>
              <a:rPr lang="en-GB" sz="2800" i="1" dirty="0">
                <a:solidFill>
                  <a:schemeClr val="bg1"/>
                </a:solidFill>
              </a:rPr>
              <a:t> </a:t>
            </a:r>
            <a:r>
              <a:rPr lang="en-GB" sz="2800" i="1" dirty="0" err="1">
                <a:solidFill>
                  <a:schemeClr val="bg1"/>
                </a:solidFill>
              </a:rPr>
              <a:t>Kyburz</a:t>
            </a:r>
            <a:endParaRPr lang="en-GB" sz="2800" i="1" dirty="0">
              <a:solidFill>
                <a:schemeClr val="bg1"/>
              </a:solidFill>
            </a:endParaRPr>
          </a:p>
        </p:txBody>
      </p:sp>
      <p:sp>
        <p:nvSpPr>
          <p:cNvPr id="18" name="Rettangolo con angoli arrotondati 17">
            <a:extLst>
              <a:ext uri="{FF2B5EF4-FFF2-40B4-BE49-F238E27FC236}">
                <a16:creationId xmlns:a16="http://schemas.microsoft.com/office/drawing/2014/main" id="{577A84C0-0035-4B6A-A6D7-E0A9628D3556}"/>
              </a:ext>
            </a:extLst>
          </p:cNvPr>
          <p:cNvSpPr/>
          <p:nvPr/>
        </p:nvSpPr>
        <p:spPr>
          <a:xfrm>
            <a:off x="8677777" y="1585582"/>
            <a:ext cx="2983010"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solidFill>
                  <a:schemeClr val="bg1"/>
                </a:solidFill>
              </a:rPr>
              <a:t>48V </a:t>
            </a:r>
            <a:r>
              <a:rPr lang="en-GB" sz="2800" i="1" dirty="0" err="1">
                <a:solidFill>
                  <a:schemeClr val="bg1"/>
                </a:solidFill>
              </a:rPr>
              <a:t>Valeo</a:t>
            </a:r>
            <a:r>
              <a:rPr lang="en-GB" sz="2800" i="1" dirty="0">
                <a:solidFill>
                  <a:schemeClr val="bg1"/>
                </a:solidFill>
              </a:rPr>
              <a:t> Concept</a:t>
            </a:r>
          </a:p>
        </p:txBody>
      </p:sp>
      <p:sp>
        <p:nvSpPr>
          <p:cNvPr id="19" name="Rettangolo con angoli arrotondati 18">
            <a:extLst>
              <a:ext uri="{FF2B5EF4-FFF2-40B4-BE49-F238E27FC236}">
                <a16:creationId xmlns:a16="http://schemas.microsoft.com/office/drawing/2014/main" id="{509349A0-CF4E-4E46-A3F9-9C6C6CCF9B9C}"/>
              </a:ext>
            </a:extLst>
          </p:cNvPr>
          <p:cNvSpPr/>
          <p:nvPr/>
        </p:nvSpPr>
        <p:spPr>
          <a:xfrm>
            <a:off x="421802" y="1585582"/>
            <a:ext cx="3099580"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solidFill>
                  <a:schemeClr val="bg1"/>
                </a:solidFill>
              </a:rPr>
              <a:t>FIAT 500e</a:t>
            </a:r>
          </a:p>
        </p:txBody>
      </p:sp>
      <p:sp>
        <p:nvSpPr>
          <p:cNvPr id="4" name="Segnaposto numero diapositiva 4">
            <a:extLst>
              <a:ext uri="{FF2B5EF4-FFF2-40B4-BE49-F238E27FC236}">
                <a16:creationId xmlns:a16="http://schemas.microsoft.com/office/drawing/2014/main" id="{C79B507C-6C71-4117-B2C7-3B5618683E35}"/>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13</a:t>
            </a:fld>
            <a:endParaRPr lang="en-US" b="1" dirty="0">
              <a:solidFill>
                <a:schemeClr val="bg1"/>
              </a:solidFill>
            </a:endParaRPr>
          </a:p>
        </p:txBody>
      </p:sp>
      <p:sp>
        <p:nvSpPr>
          <p:cNvPr id="5" name="CasellaDiTesto 4">
            <a:extLst>
              <a:ext uri="{FF2B5EF4-FFF2-40B4-BE49-F238E27FC236}">
                <a16:creationId xmlns:a16="http://schemas.microsoft.com/office/drawing/2014/main" id="{8F2EAE37-004D-4CE3-B76A-767DD1366423}"/>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7" name="CasellaDiTesto 6">
            <a:extLst>
              <a:ext uri="{FF2B5EF4-FFF2-40B4-BE49-F238E27FC236}">
                <a16:creationId xmlns:a16="http://schemas.microsoft.com/office/drawing/2014/main" id="{4D989B03-723C-4C68-A514-8046EA367ADB}"/>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9" name="CasellaDiTesto 8">
            <a:extLst>
              <a:ext uri="{FF2B5EF4-FFF2-40B4-BE49-F238E27FC236}">
                <a16:creationId xmlns:a16="http://schemas.microsoft.com/office/drawing/2014/main" id="{7F538DF8-6108-4B2F-B577-0C2AE0184465}"/>
              </a:ext>
            </a:extLst>
          </p:cNvPr>
          <p:cNvSpPr txBox="1"/>
          <p:nvPr/>
        </p:nvSpPr>
        <p:spPr>
          <a:xfrm>
            <a:off x="648253" y="1280048"/>
            <a:ext cx="3352264" cy="369332"/>
          </a:xfrm>
          <a:prstGeom prst="rect">
            <a:avLst/>
          </a:prstGeom>
          <a:noFill/>
        </p:spPr>
        <p:txBody>
          <a:bodyPr wrap="none" rtlCol="0">
            <a:spAutoFit/>
          </a:bodyPr>
          <a:lstStyle/>
          <a:p>
            <a:r>
              <a:rPr lang="en-GB" dirty="0">
                <a:latin typeface="Arial"/>
                <a:cs typeface="Arial"/>
              </a:rPr>
              <a:t>Benchmark Vehicle Use Cases</a:t>
            </a:r>
          </a:p>
        </p:txBody>
      </p:sp>
      <p:sp>
        <p:nvSpPr>
          <p:cNvPr id="11" name="CasellaDiTesto 10">
            <a:extLst>
              <a:ext uri="{FF2B5EF4-FFF2-40B4-BE49-F238E27FC236}">
                <a16:creationId xmlns:a16="http://schemas.microsoft.com/office/drawing/2014/main" id="{2EA69AB6-48FE-403E-BF0C-AA419EB23BB6}"/>
              </a:ext>
            </a:extLst>
          </p:cNvPr>
          <p:cNvSpPr txBox="1"/>
          <p:nvPr/>
        </p:nvSpPr>
        <p:spPr>
          <a:xfrm>
            <a:off x="648253" y="818383"/>
            <a:ext cx="4663050" cy="461665"/>
          </a:xfrm>
          <a:prstGeom prst="rect">
            <a:avLst/>
          </a:prstGeom>
          <a:noFill/>
        </p:spPr>
        <p:txBody>
          <a:bodyPr wrap="square" rtlCol="0">
            <a:spAutoFit/>
          </a:bodyPr>
          <a:lstStyle/>
          <a:p>
            <a:r>
              <a:rPr lang="en-GB" sz="2400" b="1" dirty="0">
                <a:solidFill>
                  <a:schemeClr val="accent1">
                    <a:lumMod val="75000"/>
                  </a:schemeClr>
                </a:solidFill>
                <a:latin typeface="Arial"/>
                <a:cs typeface="Arial"/>
              </a:rPr>
              <a:t>Performed Activities</a:t>
            </a:r>
          </a:p>
        </p:txBody>
      </p:sp>
      <p:pic>
        <p:nvPicPr>
          <p:cNvPr id="3" name="Immagine 2" descr="Immagine che contiene esterni, strada, automobile, aeroplano&#10;&#10;Descrizione generata automaticamente">
            <a:extLst>
              <a:ext uri="{FF2B5EF4-FFF2-40B4-BE49-F238E27FC236}">
                <a16:creationId xmlns:a16="http://schemas.microsoft.com/office/drawing/2014/main" id="{D09BC5B0-7786-440E-81EA-B89D36527C75}"/>
              </a:ext>
            </a:extLst>
          </p:cNvPr>
          <p:cNvPicPr>
            <a:picLocks noChangeAspect="1"/>
          </p:cNvPicPr>
          <p:nvPr/>
        </p:nvPicPr>
        <p:blipFill rotWithShape="1">
          <a:blip r:embed="rId3">
            <a:extLst>
              <a:ext uri="{28A0092B-C50C-407E-A947-70E740481C1C}">
                <a14:useLocalDpi xmlns:a14="http://schemas.microsoft.com/office/drawing/2010/main" val="0"/>
              </a:ext>
            </a:extLst>
          </a:blip>
          <a:srcRect l="2776" t="4069" r="3752" b="9357"/>
          <a:stretch/>
        </p:blipFill>
        <p:spPr>
          <a:xfrm>
            <a:off x="4540551" y="2378198"/>
            <a:ext cx="3132068" cy="1866878"/>
          </a:xfrm>
          <a:prstGeom prst="rect">
            <a:avLst/>
          </a:prstGeom>
        </p:spPr>
      </p:pic>
      <p:pic>
        <p:nvPicPr>
          <p:cNvPr id="3074" name="Picture 2" descr="Valeo and Dana collaborate for hybrid and electric vehicles | Valeo">
            <a:extLst>
              <a:ext uri="{FF2B5EF4-FFF2-40B4-BE49-F238E27FC236}">
                <a16:creationId xmlns:a16="http://schemas.microsoft.com/office/drawing/2014/main" id="{E8881DE6-7A58-42F8-83F0-179DC13D3C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792" t="37597" r="11085" b="2389"/>
          <a:stretch/>
        </p:blipFill>
        <p:spPr bwMode="auto">
          <a:xfrm>
            <a:off x="8402598" y="2434858"/>
            <a:ext cx="3533368" cy="18102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at 500e, la novità 100% elettrica - brumbrum BLOG">
            <a:extLst>
              <a:ext uri="{FF2B5EF4-FFF2-40B4-BE49-F238E27FC236}">
                <a16:creationId xmlns:a16="http://schemas.microsoft.com/office/drawing/2014/main" id="{DFC994E9-2774-4A8F-886F-3A20698222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539" t="17745" r="24564" b="14205"/>
          <a:stretch/>
        </p:blipFill>
        <p:spPr bwMode="auto">
          <a:xfrm>
            <a:off x="389051" y="2378197"/>
            <a:ext cx="3286411" cy="18668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1" name="Tabella 20">
            <a:extLst>
              <a:ext uri="{FF2B5EF4-FFF2-40B4-BE49-F238E27FC236}">
                <a16:creationId xmlns:a16="http://schemas.microsoft.com/office/drawing/2014/main" id="{23231BE2-7845-4865-BF31-794550FA1C1D}"/>
              </a:ext>
            </a:extLst>
          </p:cNvPr>
          <p:cNvGraphicFramePr>
            <a:graphicFrameLocks noGrp="1"/>
          </p:cNvGraphicFramePr>
          <p:nvPr>
            <p:extLst>
              <p:ext uri="{D42A27DB-BD31-4B8C-83A1-F6EECF244321}">
                <p14:modId xmlns:p14="http://schemas.microsoft.com/office/powerpoint/2010/main" val="293857668"/>
              </p:ext>
            </p:extLst>
          </p:nvPr>
        </p:nvGraphicFramePr>
        <p:xfrm>
          <a:off x="389957" y="4362953"/>
          <a:ext cx="3285506" cy="1882280"/>
        </p:xfrm>
        <a:graphic>
          <a:graphicData uri="http://schemas.openxmlformats.org/drawingml/2006/table">
            <a:tbl>
              <a:tblPr firstRow="1" firstCol="1" bandRow="1">
                <a:tableStyleId>{5C22544A-7EE6-4342-B048-85BDC9FD1C3A}</a:tableStyleId>
              </a:tblPr>
              <a:tblGrid>
                <a:gridCol w="1642753">
                  <a:extLst>
                    <a:ext uri="{9D8B030D-6E8A-4147-A177-3AD203B41FA5}">
                      <a16:colId xmlns:a16="http://schemas.microsoft.com/office/drawing/2014/main" val="3740950199"/>
                    </a:ext>
                  </a:extLst>
                </a:gridCol>
                <a:gridCol w="1642753">
                  <a:extLst>
                    <a:ext uri="{9D8B030D-6E8A-4147-A177-3AD203B41FA5}">
                      <a16:colId xmlns:a16="http://schemas.microsoft.com/office/drawing/2014/main" val="280586838"/>
                    </a:ext>
                  </a:extLst>
                </a:gridCol>
              </a:tblGrid>
              <a:tr h="235285">
                <a:tc>
                  <a:txBody>
                    <a:bodyPr/>
                    <a:lstStyle/>
                    <a:p>
                      <a:pPr algn="ctr">
                        <a:spcAft>
                          <a:spcPts val="0"/>
                        </a:spcAft>
                      </a:pPr>
                      <a:r>
                        <a:rPr lang="it-IT" sz="1400" b="0" i="1" dirty="0" err="1">
                          <a:effectLst/>
                        </a:rPr>
                        <a:t>Variable</a:t>
                      </a:r>
                      <a:endParaRPr lang="it-IT" sz="14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721" marR="86721" marT="7698" marB="0" anchor="ctr"/>
                </a:tc>
                <a:tc>
                  <a:txBody>
                    <a:bodyPr/>
                    <a:lstStyle/>
                    <a:p>
                      <a:pPr algn="ctr">
                        <a:spcAft>
                          <a:spcPts val="0"/>
                        </a:spcAft>
                      </a:pPr>
                      <a:r>
                        <a:rPr lang="it-IT" sz="1300" b="1" dirty="0">
                          <a:effectLst/>
                        </a:rPr>
                        <a:t>Value</a:t>
                      </a:r>
                      <a:endParaRPr lang="it-IT"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721" marR="86721" marT="7698" marB="0" anchor="ctr"/>
                </a:tc>
                <a:extLst>
                  <a:ext uri="{0D108BD9-81ED-4DB2-BD59-A6C34878D82A}">
                    <a16:rowId xmlns:a16="http://schemas.microsoft.com/office/drawing/2014/main" val="1006812496"/>
                  </a:ext>
                </a:extLst>
              </a:tr>
              <a:tr h="235285">
                <a:tc>
                  <a:txBody>
                    <a:bodyPr/>
                    <a:lstStyle/>
                    <a:p>
                      <a:pPr indent="183515" algn="ctr">
                        <a:lnSpc>
                          <a:spcPct val="95000"/>
                        </a:lnSpc>
                        <a:spcAft>
                          <a:spcPts val="600"/>
                        </a:spcAft>
                      </a:pPr>
                      <a:r>
                        <a:rPr lang="en-GB" sz="1100" b="0" i="1" dirty="0">
                          <a:effectLst/>
                        </a:rPr>
                        <a:t>Mass</a:t>
                      </a:r>
                      <a:endParaRPr lang="en-GB" sz="11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tc>
                  <a:txBody>
                    <a:bodyPr/>
                    <a:lstStyle/>
                    <a:p>
                      <a:pPr indent="183515" algn="ctr">
                        <a:lnSpc>
                          <a:spcPct val="95000"/>
                        </a:lnSpc>
                        <a:spcAft>
                          <a:spcPts val="600"/>
                        </a:spcAft>
                      </a:pPr>
                      <a:r>
                        <a:rPr lang="en-GB" sz="1100" dirty="0">
                          <a:effectLst/>
                        </a:rPr>
                        <a:t>1320 [kg]</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extLst>
                  <a:ext uri="{0D108BD9-81ED-4DB2-BD59-A6C34878D82A}">
                    <a16:rowId xmlns:a16="http://schemas.microsoft.com/office/drawing/2014/main" val="3277879030"/>
                  </a:ext>
                </a:extLst>
              </a:tr>
              <a:tr h="235285">
                <a:tc>
                  <a:txBody>
                    <a:bodyPr/>
                    <a:lstStyle/>
                    <a:p>
                      <a:pPr indent="183515" algn="ctr">
                        <a:lnSpc>
                          <a:spcPct val="95000"/>
                        </a:lnSpc>
                        <a:spcAft>
                          <a:spcPts val="600"/>
                        </a:spcAft>
                      </a:pPr>
                      <a:r>
                        <a:rPr lang="en-GB" sz="1100" b="0" i="1" dirty="0">
                          <a:effectLst/>
                        </a:rPr>
                        <a:t>Front Track</a:t>
                      </a:r>
                      <a:endParaRPr lang="en-GB" sz="11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tc>
                  <a:txBody>
                    <a:bodyPr/>
                    <a:lstStyle/>
                    <a:p>
                      <a:pPr indent="183515" algn="ctr">
                        <a:lnSpc>
                          <a:spcPct val="95000"/>
                        </a:lnSpc>
                        <a:spcAft>
                          <a:spcPts val="600"/>
                        </a:spcAft>
                      </a:pPr>
                      <a:r>
                        <a:rPr lang="en-GB" sz="1100" dirty="0">
                          <a:effectLst/>
                        </a:rPr>
                        <a:t>1407 [mm]</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extLst>
                  <a:ext uri="{0D108BD9-81ED-4DB2-BD59-A6C34878D82A}">
                    <a16:rowId xmlns:a16="http://schemas.microsoft.com/office/drawing/2014/main" val="3174132237"/>
                  </a:ext>
                </a:extLst>
              </a:tr>
              <a:tr h="235285">
                <a:tc>
                  <a:txBody>
                    <a:bodyPr/>
                    <a:lstStyle/>
                    <a:p>
                      <a:pPr indent="183515" algn="ctr">
                        <a:lnSpc>
                          <a:spcPct val="95000"/>
                        </a:lnSpc>
                        <a:spcAft>
                          <a:spcPts val="600"/>
                        </a:spcAft>
                      </a:pPr>
                      <a:r>
                        <a:rPr lang="en-GB" sz="1100" b="0" i="1" dirty="0">
                          <a:effectLst/>
                        </a:rPr>
                        <a:t>Rear Track</a:t>
                      </a:r>
                      <a:endParaRPr lang="en-GB" sz="11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tc>
                  <a:txBody>
                    <a:bodyPr/>
                    <a:lstStyle/>
                    <a:p>
                      <a:pPr indent="183515" algn="ctr">
                        <a:lnSpc>
                          <a:spcPct val="95000"/>
                        </a:lnSpc>
                        <a:spcAft>
                          <a:spcPts val="600"/>
                        </a:spcAft>
                      </a:pPr>
                      <a:r>
                        <a:rPr lang="en-GB" sz="1100" dirty="0">
                          <a:effectLst/>
                        </a:rPr>
                        <a:t>1397 [mm]</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extLst>
                  <a:ext uri="{0D108BD9-81ED-4DB2-BD59-A6C34878D82A}">
                    <a16:rowId xmlns:a16="http://schemas.microsoft.com/office/drawing/2014/main" val="3918663761"/>
                  </a:ext>
                </a:extLst>
              </a:tr>
              <a:tr h="235285">
                <a:tc>
                  <a:txBody>
                    <a:bodyPr/>
                    <a:lstStyle/>
                    <a:p>
                      <a:pPr indent="183515" algn="ctr">
                        <a:lnSpc>
                          <a:spcPct val="95000"/>
                        </a:lnSpc>
                        <a:spcAft>
                          <a:spcPts val="600"/>
                        </a:spcAft>
                      </a:pPr>
                      <a:r>
                        <a:rPr lang="en-GB" sz="1100" b="0" i="1" dirty="0">
                          <a:effectLst/>
                        </a:rPr>
                        <a:t>Front Wheelbase</a:t>
                      </a:r>
                    </a:p>
                  </a:txBody>
                  <a:tcPr marL="81015" marR="81015" marT="0" marB="0" anchor="ctr"/>
                </a:tc>
                <a:tc>
                  <a:txBody>
                    <a:bodyPr/>
                    <a:lstStyle/>
                    <a:p>
                      <a:pPr indent="183515" algn="ctr">
                        <a:lnSpc>
                          <a:spcPct val="95000"/>
                        </a:lnSpc>
                        <a:spcAft>
                          <a:spcPts val="600"/>
                        </a:spcAft>
                      </a:pPr>
                      <a:r>
                        <a:rPr lang="en-GB" sz="1100" dirty="0">
                          <a:effectLst/>
                        </a:rPr>
                        <a:t>989 [mm]</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extLst>
                  <a:ext uri="{0D108BD9-81ED-4DB2-BD59-A6C34878D82A}">
                    <a16:rowId xmlns:a16="http://schemas.microsoft.com/office/drawing/2014/main" val="1396240619"/>
                  </a:ext>
                </a:extLst>
              </a:tr>
              <a:tr h="235285">
                <a:tc>
                  <a:txBody>
                    <a:bodyPr/>
                    <a:lstStyle/>
                    <a:p>
                      <a:pPr indent="183515" algn="ctr">
                        <a:lnSpc>
                          <a:spcPct val="95000"/>
                        </a:lnSpc>
                        <a:spcAft>
                          <a:spcPts val="600"/>
                        </a:spcAft>
                      </a:pPr>
                      <a:r>
                        <a:rPr lang="en-GB" sz="1100" b="0" i="1" dirty="0">
                          <a:effectLst/>
                        </a:rPr>
                        <a:t>Rear Wheelbase</a:t>
                      </a:r>
                    </a:p>
                  </a:txBody>
                  <a:tcPr marL="81015" marR="81015" marT="0" marB="0" anchor="ctr"/>
                </a:tc>
                <a:tc>
                  <a:txBody>
                    <a:bodyPr/>
                    <a:lstStyle/>
                    <a:p>
                      <a:pPr indent="183515" algn="ctr">
                        <a:lnSpc>
                          <a:spcPct val="95000"/>
                        </a:lnSpc>
                        <a:spcAft>
                          <a:spcPts val="600"/>
                        </a:spcAft>
                      </a:pPr>
                      <a:r>
                        <a:rPr lang="en-GB" sz="1100" dirty="0">
                          <a:effectLst/>
                        </a:rPr>
                        <a:t>1311 [mm]</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extLst>
                  <a:ext uri="{0D108BD9-81ED-4DB2-BD59-A6C34878D82A}">
                    <a16:rowId xmlns:a16="http://schemas.microsoft.com/office/drawing/2014/main" val="289380292"/>
                  </a:ext>
                </a:extLst>
              </a:tr>
              <a:tr h="235285">
                <a:tc>
                  <a:txBody>
                    <a:bodyPr/>
                    <a:lstStyle/>
                    <a:p>
                      <a:pPr indent="183515" algn="ctr">
                        <a:lnSpc>
                          <a:spcPct val="95000"/>
                        </a:lnSpc>
                        <a:spcAft>
                          <a:spcPts val="600"/>
                        </a:spcAft>
                      </a:pPr>
                      <a:r>
                        <a:rPr lang="en-GB" sz="1100" b="0" i="1" dirty="0">
                          <a:effectLst/>
                        </a:rPr>
                        <a:t>E-Motor Power</a:t>
                      </a:r>
                      <a:endParaRPr lang="en-GB" sz="11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tc>
                  <a:txBody>
                    <a:bodyPr/>
                    <a:lstStyle/>
                    <a:p>
                      <a:pPr indent="183515" algn="ctr">
                        <a:lnSpc>
                          <a:spcPct val="95000"/>
                        </a:lnSpc>
                        <a:spcAft>
                          <a:spcPts val="600"/>
                        </a:spcAft>
                      </a:pPr>
                      <a:r>
                        <a:rPr lang="en-GB" sz="1100" dirty="0">
                          <a:effectLst/>
                        </a:rPr>
                        <a:t>85 [kW]</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extLst>
                  <a:ext uri="{0D108BD9-81ED-4DB2-BD59-A6C34878D82A}">
                    <a16:rowId xmlns:a16="http://schemas.microsoft.com/office/drawing/2014/main" val="3298766719"/>
                  </a:ext>
                </a:extLst>
              </a:tr>
              <a:tr h="235285">
                <a:tc>
                  <a:txBody>
                    <a:bodyPr/>
                    <a:lstStyle/>
                    <a:p>
                      <a:pPr indent="183515" algn="ctr">
                        <a:lnSpc>
                          <a:spcPct val="95000"/>
                        </a:lnSpc>
                        <a:spcAft>
                          <a:spcPts val="600"/>
                        </a:spcAft>
                      </a:pPr>
                      <a:r>
                        <a:rPr lang="en-GB" sz="1100" b="0" i="1" dirty="0">
                          <a:effectLst/>
                          <a:latin typeface="Calibri (Corpo)"/>
                          <a:ea typeface="Times New Roman" panose="02020603050405020304" pitchFamily="18" charset="0"/>
                          <a:cs typeface="Times New Roman" panose="02020603050405020304" pitchFamily="18" charset="0"/>
                        </a:rPr>
                        <a:t>Battery Cap</a:t>
                      </a:r>
                    </a:p>
                  </a:txBody>
                  <a:tcPr marL="81015" marR="81015" marT="0" marB="0" anchor="ctr"/>
                </a:tc>
                <a:tc>
                  <a:txBody>
                    <a:bodyPr/>
                    <a:lstStyle/>
                    <a:p>
                      <a:pPr indent="183515" algn="ctr">
                        <a:lnSpc>
                          <a:spcPct val="95000"/>
                        </a:lnSpc>
                        <a:spcAft>
                          <a:spcPts val="600"/>
                        </a:spcAft>
                      </a:pPr>
                      <a:r>
                        <a:rPr lang="en-GB" sz="1100" dirty="0">
                          <a:effectLst/>
                          <a:latin typeface="Calibri (Corpo)"/>
                          <a:ea typeface="Times New Roman" panose="02020603050405020304" pitchFamily="18" charset="0"/>
                          <a:cs typeface="Times New Roman" panose="02020603050405020304" pitchFamily="18" charset="0"/>
                        </a:rPr>
                        <a:t>64 [kWh]</a:t>
                      </a:r>
                    </a:p>
                  </a:txBody>
                  <a:tcPr marL="81015" marR="81015" marT="0" marB="0" anchor="ctr"/>
                </a:tc>
                <a:extLst>
                  <a:ext uri="{0D108BD9-81ED-4DB2-BD59-A6C34878D82A}">
                    <a16:rowId xmlns:a16="http://schemas.microsoft.com/office/drawing/2014/main" val="2130545021"/>
                  </a:ext>
                </a:extLst>
              </a:tr>
            </a:tbl>
          </a:graphicData>
        </a:graphic>
      </p:graphicFrame>
      <p:graphicFrame>
        <p:nvGraphicFramePr>
          <p:cNvPr id="22" name="Tabella 21">
            <a:extLst>
              <a:ext uri="{FF2B5EF4-FFF2-40B4-BE49-F238E27FC236}">
                <a16:creationId xmlns:a16="http://schemas.microsoft.com/office/drawing/2014/main" id="{33FE50FB-6EBD-4374-AE64-202A724595C5}"/>
              </a:ext>
            </a:extLst>
          </p:cNvPr>
          <p:cNvGraphicFramePr>
            <a:graphicFrameLocks noGrp="1"/>
          </p:cNvGraphicFramePr>
          <p:nvPr>
            <p:extLst>
              <p:ext uri="{D42A27DB-BD31-4B8C-83A1-F6EECF244321}">
                <p14:modId xmlns:p14="http://schemas.microsoft.com/office/powerpoint/2010/main" val="3951043966"/>
              </p:ext>
            </p:extLst>
          </p:nvPr>
        </p:nvGraphicFramePr>
        <p:xfrm>
          <a:off x="4463832" y="4365007"/>
          <a:ext cx="3285506" cy="1882280"/>
        </p:xfrm>
        <a:graphic>
          <a:graphicData uri="http://schemas.openxmlformats.org/drawingml/2006/table">
            <a:tbl>
              <a:tblPr firstRow="1" firstCol="1" bandRow="1">
                <a:tableStyleId>{5C22544A-7EE6-4342-B048-85BDC9FD1C3A}</a:tableStyleId>
              </a:tblPr>
              <a:tblGrid>
                <a:gridCol w="1642753">
                  <a:extLst>
                    <a:ext uri="{9D8B030D-6E8A-4147-A177-3AD203B41FA5}">
                      <a16:colId xmlns:a16="http://schemas.microsoft.com/office/drawing/2014/main" val="3740950199"/>
                    </a:ext>
                  </a:extLst>
                </a:gridCol>
                <a:gridCol w="1642753">
                  <a:extLst>
                    <a:ext uri="{9D8B030D-6E8A-4147-A177-3AD203B41FA5}">
                      <a16:colId xmlns:a16="http://schemas.microsoft.com/office/drawing/2014/main" val="280586838"/>
                    </a:ext>
                  </a:extLst>
                </a:gridCol>
              </a:tblGrid>
              <a:tr h="235285">
                <a:tc>
                  <a:txBody>
                    <a:bodyPr/>
                    <a:lstStyle/>
                    <a:p>
                      <a:pPr algn="ctr">
                        <a:spcAft>
                          <a:spcPts val="0"/>
                        </a:spcAft>
                      </a:pPr>
                      <a:r>
                        <a:rPr lang="it-IT" sz="1400" b="0" i="1" dirty="0" err="1">
                          <a:effectLst/>
                        </a:rPr>
                        <a:t>Variable</a:t>
                      </a:r>
                      <a:endParaRPr lang="it-IT" sz="14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721" marR="86721" marT="7698" marB="0" anchor="ctr"/>
                </a:tc>
                <a:tc>
                  <a:txBody>
                    <a:bodyPr/>
                    <a:lstStyle/>
                    <a:p>
                      <a:pPr algn="ctr">
                        <a:spcAft>
                          <a:spcPts val="0"/>
                        </a:spcAft>
                      </a:pPr>
                      <a:r>
                        <a:rPr lang="it-IT" sz="1300" b="1" dirty="0">
                          <a:effectLst/>
                        </a:rPr>
                        <a:t>Value</a:t>
                      </a:r>
                      <a:endParaRPr lang="it-IT"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721" marR="86721" marT="7698" marB="0" anchor="ctr"/>
                </a:tc>
                <a:extLst>
                  <a:ext uri="{0D108BD9-81ED-4DB2-BD59-A6C34878D82A}">
                    <a16:rowId xmlns:a16="http://schemas.microsoft.com/office/drawing/2014/main" val="1006812496"/>
                  </a:ext>
                </a:extLst>
              </a:tr>
              <a:tr h="235285">
                <a:tc>
                  <a:txBody>
                    <a:bodyPr/>
                    <a:lstStyle/>
                    <a:p>
                      <a:pPr indent="183515" algn="ctr">
                        <a:lnSpc>
                          <a:spcPct val="95000"/>
                        </a:lnSpc>
                        <a:spcAft>
                          <a:spcPts val="600"/>
                        </a:spcAft>
                      </a:pPr>
                      <a:r>
                        <a:rPr lang="en-GB" sz="1100" b="0" i="1" dirty="0">
                          <a:effectLst/>
                        </a:rPr>
                        <a:t>Mass</a:t>
                      </a:r>
                      <a:endParaRPr lang="en-GB" sz="11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tc>
                  <a:txBody>
                    <a:bodyPr/>
                    <a:lstStyle/>
                    <a:p>
                      <a:pPr indent="183515" algn="ctr">
                        <a:lnSpc>
                          <a:spcPct val="95000"/>
                        </a:lnSpc>
                        <a:spcAft>
                          <a:spcPts val="600"/>
                        </a:spcAft>
                      </a:pPr>
                      <a:r>
                        <a:rPr lang="en-GB" sz="1100" dirty="0">
                          <a:effectLst/>
                        </a:rPr>
                        <a:t>848 [kg]</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extLst>
                  <a:ext uri="{0D108BD9-81ED-4DB2-BD59-A6C34878D82A}">
                    <a16:rowId xmlns:a16="http://schemas.microsoft.com/office/drawing/2014/main" val="3277879030"/>
                  </a:ext>
                </a:extLst>
              </a:tr>
              <a:tr h="235285">
                <a:tc>
                  <a:txBody>
                    <a:bodyPr/>
                    <a:lstStyle/>
                    <a:p>
                      <a:pPr indent="183515" algn="ctr">
                        <a:lnSpc>
                          <a:spcPct val="95000"/>
                        </a:lnSpc>
                        <a:spcAft>
                          <a:spcPts val="600"/>
                        </a:spcAft>
                      </a:pPr>
                      <a:r>
                        <a:rPr lang="en-GB" sz="1100" b="0" i="1" dirty="0">
                          <a:effectLst/>
                        </a:rPr>
                        <a:t>Front Track</a:t>
                      </a:r>
                      <a:endParaRPr lang="en-GB" sz="11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tc>
                  <a:txBody>
                    <a:bodyPr/>
                    <a:lstStyle/>
                    <a:p>
                      <a:pPr indent="183515" algn="ctr">
                        <a:lnSpc>
                          <a:spcPct val="95000"/>
                        </a:lnSpc>
                        <a:spcAft>
                          <a:spcPts val="600"/>
                        </a:spcAft>
                      </a:pPr>
                      <a:r>
                        <a:rPr lang="en-GB" sz="1100" dirty="0">
                          <a:effectLst/>
                        </a:rPr>
                        <a:t>1420 [mm]</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extLst>
                  <a:ext uri="{0D108BD9-81ED-4DB2-BD59-A6C34878D82A}">
                    <a16:rowId xmlns:a16="http://schemas.microsoft.com/office/drawing/2014/main" val="3174132237"/>
                  </a:ext>
                </a:extLst>
              </a:tr>
              <a:tr h="235285">
                <a:tc>
                  <a:txBody>
                    <a:bodyPr/>
                    <a:lstStyle/>
                    <a:p>
                      <a:pPr indent="183515" algn="ctr">
                        <a:lnSpc>
                          <a:spcPct val="95000"/>
                        </a:lnSpc>
                        <a:spcAft>
                          <a:spcPts val="600"/>
                        </a:spcAft>
                      </a:pPr>
                      <a:r>
                        <a:rPr lang="en-GB" sz="1100" b="0" i="1" dirty="0">
                          <a:effectLst/>
                        </a:rPr>
                        <a:t>Rear Track</a:t>
                      </a:r>
                      <a:endParaRPr lang="en-GB" sz="11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tc>
                  <a:txBody>
                    <a:bodyPr/>
                    <a:lstStyle/>
                    <a:p>
                      <a:pPr indent="183515" algn="ctr">
                        <a:lnSpc>
                          <a:spcPct val="95000"/>
                        </a:lnSpc>
                        <a:spcAft>
                          <a:spcPts val="600"/>
                        </a:spcAft>
                      </a:pPr>
                      <a:r>
                        <a:rPr lang="en-GB" sz="1100" dirty="0">
                          <a:effectLst/>
                        </a:rPr>
                        <a:t>1425 [mm]</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extLst>
                  <a:ext uri="{0D108BD9-81ED-4DB2-BD59-A6C34878D82A}">
                    <a16:rowId xmlns:a16="http://schemas.microsoft.com/office/drawing/2014/main" val="3918663761"/>
                  </a:ext>
                </a:extLst>
              </a:tr>
              <a:tr h="235285">
                <a:tc>
                  <a:txBody>
                    <a:bodyPr/>
                    <a:lstStyle/>
                    <a:p>
                      <a:pPr indent="183515" algn="ctr">
                        <a:lnSpc>
                          <a:spcPct val="95000"/>
                        </a:lnSpc>
                        <a:spcAft>
                          <a:spcPts val="600"/>
                        </a:spcAft>
                      </a:pPr>
                      <a:r>
                        <a:rPr lang="en-GB" sz="1100" b="0" i="1" dirty="0">
                          <a:effectLst/>
                        </a:rPr>
                        <a:t>Front Wheelbase</a:t>
                      </a:r>
                    </a:p>
                  </a:txBody>
                  <a:tcPr marL="81015" marR="81015" marT="0" marB="0" anchor="ctr"/>
                </a:tc>
                <a:tc>
                  <a:txBody>
                    <a:bodyPr/>
                    <a:lstStyle/>
                    <a:p>
                      <a:pPr indent="183515" algn="ctr">
                        <a:lnSpc>
                          <a:spcPct val="95000"/>
                        </a:lnSpc>
                        <a:spcAft>
                          <a:spcPts val="600"/>
                        </a:spcAft>
                      </a:pPr>
                      <a:r>
                        <a:rPr lang="en-GB" sz="1100" dirty="0">
                          <a:effectLst/>
                        </a:rPr>
                        <a:t>1249 [mm]</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extLst>
                  <a:ext uri="{0D108BD9-81ED-4DB2-BD59-A6C34878D82A}">
                    <a16:rowId xmlns:a16="http://schemas.microsoft.com/office/drawing/2014/main" val="1396240619"/>
                  </a:ext>
                </a:extLst>
              </a:tr>
              <a:tr h="235285">
                <a:tc>
                  <a:txBody>
                    <a:bodyPr/>
                    <a:lstStyle/>
                    <a:p>
                      <a:pPr indent="183515" algn="ctr">
                        <a:lnSpc>
                          <a:spcPct val="95000"/>
                        </a:lnSpc>
                        <a:spcAft>
                          <a:spcPts val="600"/>
                        </a:spcAft>
                      </a:pPr>
                      <a:r>
                        <a:rPr lang="en-GB" sz="1100" b="0" i="1" dirty="0">
                          <a:effectLst/>
                        </a:rPr>
                        <a:t>Rear Wheelbase</a:t>
                      </a:r>
                    </a:p>
                  </a:txBody>
                  <a:tcPr marL="81015" marR="81015" marT="0" marB="0" anchor="ctr"/>
                </a:tc>
                <a:tc>
                  <a:txBody>
                    <a:bodyPr/>
                    <a:lstStyle/>
                    <a:p>
                      <a:pPr indent="183515" algn="ctr">
                        <a:lnSpc>
                          <a:spcPct val="95000"/>
                        </a:lnSpc>
                        <a:spcAft>
                          <a:spcPts val="600"/>
                        </a:spcAft>
                      </a:pPr>
                      <a:r>
                        <a:rPr lang="en-GB" sz="1100" dirty="0">
                          <a:effectLst/>
                        </a:rPr>
                        <a:t>1101 [mm]</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extLst>
                  <a:ext uri="{0D108BD9-81ED-4DB2-BD59-A6C34878D82A}">
                    <a16:rowId xmlns:a16="http://schemas.microsoft.com/office/drawing/2014/main" val="289380292"/>
                  </a:ext>
                </a:extLst>
              </a:tr>
              <a:tr h="235285">
                <a:tc>
                  <a:txBody>
                    <a:bodyPr/>
                    <a:lstStyle/>
                    <a:p>
                      <a:pPr indent="183515" algn="ctr">
                        <a:lnSpc>
                          <a:spcPct val="95000"/>
                        </a:lnSpc>
                        <a:spcAft>
                          <a:spcPts val="600"/>
                        </a:spcAft>
                      </a:pPr>
                      <a:r>
                        <a:rPr lang="en-GB" sz="1100" b="0" i="1" dirty="0">
                          <a:effectLst/>
                        </a:rPr>
                        <a:t>E-Motor Power</a:t>
                      </a:r>
                      <a:endParaRPr lang="en-GB" sz="11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tc>
                  <a:txBody>
                    <a:bodyPr/>
                    <a:lstStyle/>
                    <a:p>
                      <a:pPr indent="183515" algn="ctr">
                        <a:lnSpc>
                          <a:spcPct val="95000"/>
                        </a:lnSpc>
                        <a:spcAft>
                          <a:spcPts val="600"/>
                        </a:spcAft>
                      </a:pPr>
                      <a:r>
                        <a:rPr lang="en-GB" sz="1100" dirty="0">
                          <a:effectLst/>
                        </a:rPr>
                        <a:t>20 [kW]</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extLst>
                  <a:ext uri="{0D108BD9-81ED-4DB2-BD59-A6C34878D82A}">
                    <a16:rowId xmlns:a16="http://schemas.microsoft.com/office/drawing/2014/main" val="3298766719"/>
                  </a:ext>
                </a:extLst>
              </a:tr>
              <a:tr h="235285">
                <a:tc>
                  <a:txBody>
                    <a:bodyPr/>
                    <a:lstStyle/>
                    <a:p>
                      <a:pPr indent="183515" algn="ctr">
                        <a:lnSpc>
                          <a:spcPct val="95000"/>
                        </a:lnSpc>
                        <a:spcAft>
                          <a:spcPts val="600"/>
                        </a:spcAft>
                      </a:pPr>
                      <a:r>
                        <a:rPr lang="en-GB" sz="1100" b="0" i="1" dirty="0">
                          <a:effectLst/>
                          <a:latin typeface="Calibri (Corpo)"/>
                          <a:ea typeface="Times New Roman" panose="02020603050405020304" pitchFamily="18" charset="0"/>
                          <a:cs typeface="Times New Roman" panose="02020603050405020304" pitchFamily="18" charset="0"/>
                        </a:rPr>
                        <a:t>Battery Cap</a:t>
                      </a:r>
                    </a:p>
                  </a:txBody>
                  <a:tcPr marL="81015" marR="81015" marT="0" marB="0" anchor="ctr"/>
                </a:tc>
                <a:tc>
                  <a:txBody>
                    <a:bodyPr/>
                    <a:lstStyle/>
                    <a:p>
                      <a:pPr indent="183515" algn="ctr">
                        <a:lnSpc>
                          <a:spcPct val="95000"/>
                        </a:lnSpc>
                        <a:spcAft>
                          <a:spcPts val="600"/>
                        </a:spcAft>
                      </a:pPr>
                      <a:r>
                        <a:rPr lang="en-GB" sz="1100" dirty="0">
                          <a:effectLst/>
                          <a:latin typeface="Calibri (Corpo)"/>
                          <a:ea typeface="Times New Roman" panose="02020603050405020304" pitchFamily="18" charset="0"/>
                          <a:cs typeface="Times New Roman" panose="02020603050405020304" pitchFamily="18" charset="0"/>
                        </a:rPr>
                        <a:t>12 [kWh]</a:t>
                      </a:r>
                    </a:p>
                  </a:txBody>
                  <a:tcPr marL="81015" marR="81015" marT="0" marB="0" anchor="ctr"/>
                </a:tc>
                <a:extLst>
                  <a:ext uri="{0D108BD9-81ED-4DB2-BD59-A6C34878D82A}">
                    <a16:rowId xmlns:a16="http://schemas.microsoft.com/office/drawing/2014/main" val="2130545021"/>
                  </a:ext>
                </a:extLst>
              </a:tr>
            </a:tbl>
          </a:graphicData>
        </a:graphic>
      </p:graphicFrame>
      <p:graphicFrame>
        <p:nvGraphicFramePr>
          <p:cNvPr id="23" name="Tabella 22">
            <a:extLst>
              <a:ext uri="{FF2B5EF4-FFF2-40B4-BE49-F238E27FC236}">
                <a16:creationId xmlns:a16="http://schemas.microsoft.com/office/drawing/2014/main" id="{5B164426-D651-487E-AED1-3CEA60CB1B55}"/>
              </a:ext>
            </a:extLst>
          </p:cNvPr>
          <p:cNvGraphicFramePr>
            <a:graphicFrameLocks noGrp="1"/>
          </p:cNvGraphicFramePr>
          <p:nvPr>
            <p:extLst>
              <p:ext uri="{D42A27DB-BD31-4B8C-83A1-F6EECF244321}">
                <p14:modId xmlns:p14="http://schemas.microsoft.com/office/powerpoint/2010/main" val="3087727132"/>
              </p:ext>
            </p:extLst>
          </p:nvPr>
        </p:nvGraphicFramePr>
        <p:xfrm>
          <a:off x="8538938" y="4362953"/>
          <a:ext cx="3285506" cy="1882280"/>
        </p:xfrm>
        <a:graphic>
          <a:graphicData uri="http://schemas.openxmlformats.org/drawingml/2006/table">
            <a:tbl>
              <a:tblPr firstRow="1" firstCol="1" bandRow="1">
                <a:tableStyleId>{5C22544A-7EE6-4342-B048-85BDC9FD1C3A}</a:tableStyleId>
              </a:tblPr>
              <a:tblGrid>
                <a:gridCol w="1642753">
                  <a:extLst>
                    <a:ext uri="{9D8B030D-6E8A-4147-A177-3AD203B41FA5}">
                      <a16:colId xmlns:a16="http://schemas.microsoft.com/office/drawing/2014/main" val="3740950199"/>
                    </a:ext>
                  </a:extLst>
                </a:gridCol>
                <a:gridCol w="1642753">
                  <a:extLst>
                    <a:ext uri="{9D8B030D-6E8A-4147-A177-3AD203B41FA5}">
                      <a16:colId xmlns:a16="http://schemas.microsoft.com/office/drawing/2014/main" val="280586838"/>
                    </a:ext>
                  </a:extLst>
                </a:gridCol>
              </a:tblGrid>
              <a:tr h="235285">
                <a:tc>
                  <a:txBody>
                    <a:bodyPr/>
                    <a:lstStyle/>
                    <a:p>
                      <a:pPr algn="ctr">
                        <a:spcAft>
                          <a:spcPts val="0"/>
                        </a:spcAft>
                      </a:pPr>
                      <a:r>
                        <a:rPr lang="it-IT" sz="1400" b="0" i="1" dirty="0" err="1">
                          <a:effectLst/>
                        </a:rPr>
                        <a:t>Variable</a:t>
                      </a:r>
                      <a:endParaRPr lang="it-IT" sz="14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721" marR="86721" marT="7698" marB="0" anchor="ctr"/>
                </a:tc>
                <a:tc>
                  <a:txBody>
                    <a:bodyPr/>
                    <a:lstStyle/>
                    <a:p>
                      <a:pPr algn="ctr">
                        <a:spcAft>
                          <a:spcPts val="0"/>
                        </a:spcAft>
                      </a:pPr>
                      <a:r>
                        <a:rPr lang="it-IT" sz="1300" b="1" dirty="0">
                          <a:effectLst/>
                        </a:rPr>
                        <a:t>Value</a:t>
                      </a:r>
                      <a:endParaRPr lang="it-IT"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6721" marR="86721" marT="7698" marB="0" anchor="ctr"/>
                </a:tc>
                <a:extLst>
                  <a:ext uri="{0D108BD9-81ED-4DB2-BD59-A6C34878D82A}">
                    <a16:rowId xmlns:a16="http://schemas.microsoft.com/office/drawing/2014/main" val="1006812496"/>
                  </a:ext>
                </a:extLst>
              </a:tr>
              <a:tr h="235285">
                <a:tc>
                  <a:txBody>
                    <a:bodyPr/>
                    <a:lstStyle/>
                    <a:p>
                      <a:pPr indent="183515" algn="ctr">
                        <a:lnSpc>
                          <a:spcPct val="95000"/>
                        </a:lnSpc>
                        <a:spcAft>
                          <a:spcPts val="600"/>
                        </a:spcAft>
                      </a:pPr>
                      <a:r>
                        <a:rPr lang="en-GB" sz="1100" b="0" i="1" dirty="0">
                          <a:effectLst/>
                        </a:rPr>
                        <a:t>Mass</a:t>
                      </a:r>
                      <a:endParaRPr lang="en-GB" sz="11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tc>
                  <a:txBody>
                    <a:bodyPr/>
                    <a:lstStyle/>
                    <a:p>
                      <a:pPr indent="183515" algn="ctr">
                        <a:lnSpc>
                          <a:spcPct val="95000"/>
                        </a:lnSpc>
                        <a:spcAft>
                          <a:spcPts val="600"/>
                        </a:spcAft>
                      </a:pPr>
                      <a:r>
                        <a:rPr lang="en-GB" sz="1100" dirty="0">
                          <a:effectLst/>
                        </a:rPr>
                        <a:t>1094 [kg]</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extLst>
                  <a:ext uri="{0D108BD9-81ED-4DB2-BD59-A6C34878D82A}">
                    <a16:rowId xmlns:a16="http://schemas.microsoft.com/office/drawing/2014/main" val="3277879030"/>
                  </a:ext>
                </a:extLst>
              </a:tr>
              <a:tr h="235285">
                <a:tc>
                  <a:txBody>
                    <a:bodyPr/>
                    <a:lstStyle/>
                    <a:p>
                      <a:pPr indent="183515" algn="ctr">
                        <a:lnSpc>
                          <a:spcPct val="95000"/>
                        </a:lnSpc>
                        <a:spcAft>
                          <a:spcPts val="600"/>
                        </a:spcAft>
                      </a:pPr>
                      <a:r>
                        <a:rPr lang="en-GB" sz="1100" b="0" i="1" dirty="0">
                          <a:effectLst/>
                        </a:rPr>
                        <a:t>Front Track</a:t>
                      </a:r>
                      <a:endParaRPr lang="en-GB" sz="11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tc>
                  <a:txBody>
                    <a:bodyPr/>
                    <a:lstStyle/>
                    <a:p>
                      <a:pPr indent="183515" algn="ctr">
                        <a:lnSpc>
                          <a:spcPct val="95000"/>
                        </a:lnSpc>
                        <a:spcAft>
                          <a:spcPts val="600"/>
                        </a:spcAft>
                      </a:pPr>
                      <a:r>
                        <a:rPr lang="en-GB" sz="1100" dirty="0">
                          <a:effectLst/>
                        </a:rPr>
                        <a:t>1295 [mm]</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extLst>
                  <a:ext uri="{0D108BD9-81ED-4DB2-BD59-A6C34878D82A}">
                    <a16:rowId xmlns:a16="http://schemas.microsoft.com/office/drawing/2014/main" val="3174132237"/>
                  </a:ext>
                </a:extLst>
              </a:tr>
              <a:tr h="235285">
                <a:tc>
                  <a:txBody>
                    <a:bodyPr/>
                    <a:lstStyle/>
                    <a:p>
                      <a:pPr indent="183515" algn="ctr">
                        <a:lnSpc>
                          <a:spcPct val="95000"/>
                        </a:lnSpc>
                        <a:spcAft>
                          <a:spcPts val="600"/>
                        </a:spcAft>
                      </a:pPr>
                      <a:r>
                        <a:rPr lang="en-GB" sz="1100" b="0" i="1" dirty="0">
                          <a:effectLst/>
                        </a:rPr>
                        <a:t>Rear Track</a:t>
                      </a:r>
                      <a:endParaRPr lang="en-GB" sz="11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tc>
                  <a:txBody>
                    <a:bodyPr/>
                    <a:lstStyle/>
                    <a:p>
                      <a:pPr indent="183515" algn="ctr">
                        <a:lnSpc>
                          <a:spcPct val="95000"/>
                        </a:lnSpc>
                        <a:spcAft>
                          <a:spcPts val="600"/>
                        </a:spcAft>
                      </a:pPr>
                      <a:r>
                        <a:rPr lang="en-GB" sz="1100" dirty="0">
                          <a:effectLst/>
                        </a:rPr>
                        <a:t>1295 [mm]</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extLst>
                  <a:ext uri="{0D108BD9-81ED-4DB2-BD59-A6C34878D82A}">
                    <a16:rowId xmlns:a16="http://schemas.microsoft.com/office/drawing/2014/main" val="3918663761"/>
                  </a:ext>
                </a:extLst>
              </a:tr>
              <a:tr h="235285">
                <a:tc>
                  <a:txBody>
                    <a:bodyPr/>
                    <a:lstStyle/>
                    <a:p>
                      <a:pPr indent="183515" algn="ctr">
                        <a:lnSpc>
                          <a:spcPct val="95000"/>
                        </a:lnSpc>
                        <a:spcAft>
                          <a:spcPts val="600"/>
                        </a:spcAft>
                      </a:pPr>
                      <a:r>
                        <a:rPr lang="en-GB" sz="1100" b="0" i="1" dirty="0">
                          <a:effectLst/>
                        </a:rPr>
                        <a:t>Front Wheelbase</a:t>
                      </a:r>
                    </a:p>
                  </a:txBody>
                  <a:tcPr marL="81015" marR="81015" marT="0" marB="0" anchor="ctr"/>
                </a:tc>
                <a:tc>
                  <a:txBody>
                    <a:bodyPr/>
                    <a:lstStyle/>
                    <a:p>
                      <a:pPr indent="183515" algn="ctr">
                        <a:lnSpc>
                          <a:spcPct val="95000"/>
                        </a:lnSpc>
                        <a:spcAft>
                          <a:spcPts val="600"/>
                        </a:spcAft>
                      </a:pPr>
                      <a:r>
                        <a:rPr lang="en-GB" sz="1100" dirty="0">
                          <a:effectLst/>
                        </a:rPr>
                        <a:t>915 [mm]</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extLst>
                  <a:ext uri="{0D108BD9-81ED-4DB2-BD59-A6C34878D82A}">
                    <a16:rowId xmlns:a16="http://schemas.microsoft.com/office/drawing/2014/main" val="1396240619"/>
                  </a:ext>
                </a:extLst>
              </a:tr>
              <a:tr h="235285">
                <a:tc>
                  <a:txBody>
                    <a:bodyPr/>
                    <a:lstStyle/>
                    <a:p>
                      <a:pPr indent="183515" algn="ctr">
                        <a:lnSpc>
                          <a:spcPct val="95000"/>
                        </a:lnSpc>
                        <a:spcAft>
                          <a:spcPts val="600"/>
                        </a:spcAft>
                      </a:pPr>
                      <a:r>
                        <a:rPr lang="en-GB" sz="1100" b="0" i="1" dirty="0">
                          <a:effectLst/>
                        </a:rPr>
                        <a:t>Rear Wheelbase</a:t>
                      </a:r>
                    </a:p>
                  </a:txBody>
                  <a:tcPr marL="81015" marR="81015" marT="0" marB="0" anchor="ctr"/>
                </a:tc>
                <a:tc>
                  <a:txBody>
                    <a:bodyPr/>
                    <a:lstStyle/>
                    <a:p>
                      <a:pPr indent="183515" algn="ctr">
                        <a:lnSpc>
                          <a:spcPct val="95000"/>
                        </a:lnSpc>
                        <a:spcAft>
                          <a:spcPts val="600"/>
                        </a:spcAft>
                      </a:pPr>
                      <a:r>
                        <a:rPr lang="en-GB" sz="1100" dirty="0">
                          <a:effectLst/>
                        </a:rPr>
                        <a:t>1055 [mm]</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extLst>
                  <a:ext uri="{0D108BD9-81ED-4DB2-BD59-A6C34878D82A}">
                    <a16:rowId xmlns:a16="http://schemas.microsoft.com/office/drawing/2014/main" val="289380292"/>
                  </a:ext>
                </a:extLst>
              </a:tr>
              <a:tr h="235285">
                <a:tc>
                  <a:txBody>
                    <a:bodyPr/>
                    <a:lstStyle/>
                    <a:p>
                      <a:pPr indent="183515" algn="ctr">
                        <a:lnSpc>
                          <a:spcPct val="95000"/>
                        </a:lnSpc>
                        <a:spcAft>
                          <a:spcPts val="600"/>
                        </a:spcAft>
                      </a:pPr>
                      <a:r>
                        <a:rPr lang="en-GB" sz="1100" b="0" i="1" dirty="0">
                          <a:effectLst/>
                        </a:rPr>
                        <a:t>E-Motor Power</a:t>
                      </a:r>
                      <a:endParaRPr lang="en-GB" sz="11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tc>
                  <a:txBody>
                    <a:bodyPr/>
                    <a:lstStyle/>
                    <a:p>
                      <a:pPr indent="183515" algn="ctr">
                        <a:lnSpc>
                          <a:spcPct val="95000"/>
                        </a:lnSpc>
                        <a:spcAft>
                          <a:spcPts val="600"/>
                        </a:spcAft>
                      </a:pPr>
                      <a:r>
                        <a:rPr lang="en-GB" sz="1100" dirty="0">
                          <a:effectLst/>
                        </a:rPr>
                        <a:t>60 [kW]</a:t>
                      </a:r>
                      <a:endParaRPr lang="en-GB"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1015" marR="81015" marT="0" marB="0" anchor="ctr"/>
                </a:tc>
                <a:extLst>
                  <a:ext uri="{0D108BD9-81ED-4DB2-BD59-A6C34878D82A}">
                    <a16:rowId xmlns:a16="http://schemas.microsoft.com/office/drawing/2014/main" val="3298766719"/>
                  </a:ext>
                </a:extLst>
              </a:tr>
              <a:tr h="235285">
                <a:tc>
                  <a:txBody>
                    <a:bodyPr/>
                    <a:lstStyle/>
                    <a:p>
                      <a:pPr indent="183515" algn="ctr">
                        <a:lnSpc>
                          <a:spcPct val="95000"/>
                        </a:lnSpc>
                        <a:spcAft>
                          <a:spcPts val="600"/>
                        </a:spcAft>
                      </a:pPr>
                      <a:r>
                        <a:rPr lang="en-GB" sz="1100" b="0" i="1" dirty="0">
                          <a:effectLst/>
                          <a:latin typeface="Calibri (Corpo)"/>
                          <a:ea typeface="Times New Roman" panose="02020603050405020304" pitchFamily="18" charset="0"/>
                          <a:cs typeface="Times New Roman" panose="02020603050405020304" pitchFamily="18" charset="0"/>
                        </a:rPr>
                        <a:t>Battery Cap</a:t>
                      </a:r>
                    </a:p>
                  </a:txBody>
                  <a:tcPr marL="81015" marR="81015" marT="0" marB="0" anchor="ctr"/>
                </a:tc>
                <a:tc>
                  <a:txBody>
                    <a:bodyPr/>
                    <a:lstStyle/>
                    <a:p>
                      <a:pPr indent="183515" algn="ctr">
                        <a:lnSpc>
                          <a:spcPct val="95000"/>
                        </a:lnSpc>
                        <a:spcAft>
                          <a:spcPts val="600"/>
                        </a:spcAft>
                      </a:pPr>
                      <a:r>
                        <a:rPr lang="en-GB" sz="1100" dirty="0">
                          <a:effectLst/>
                          <a:latin typeface="Calibri (Corpo)"/>
                          <a:ea typeface="Times New Roman" panose="02020603050405020304" pitchFamily="18" charset="0"/>
                          <a:cs typeface="Times New Roman" panose="02020603050405020304" pitchFamily="18" charset="0"/>
                        </a:rPr>
                        <a:t>42,5 [kWh]</a:t>
                      </a:r>
                    </a:p>
                  </a:txBody>
                  <a:tcPr marL="81015" marR="81015" marT="0" marB="0" anchor="ctr"/>
                </a:tc>
                <a:extLst>
                  <a:ext uri="{0D108BD9-81ED-4DB2-BD59-A6C34878D82A}">
                    <a16:rowId xmlns:a16="http://schemas.microsoft.com/office/drawing/2014/main" val="2130545021"/>
                  </a:ext>
                </a:extLst>
              </a:tr>
            </a:tbl>
          </a:graphicData>
        </a:graphic>
      </p:graphicFrame>
      <p:pic>
        <p:nvPicPr>
          <p:cNvPr id="20" name="Picture 6" descr="Risultati immagini per sIEMENS">
            <a:extLst>
              <a:ext uri="{FF2B5EF4-FFF2-40B4-BE49-F238E27FC236}">
                <a16:creationId xmlns:a16="http://schemas.microsoft.com/office/drawing/2014/main" id="{43C59EA3-7ED3-40B5-9725-F7D0ADE940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2300" y="6293472"/>
            <a:ext cx="1928733" cy="5067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Risultati immagini per valeo">
            <a:extLst>
              <a:ext uri="{FF2B5EF4-FFF2-40B4-BE49-F238E27FC236}">
                <a16:creationId xmlns:a16="http://schemas.microsoft.com/office/drawing/2014/main" id="{70172DE7-A6E6-4497-AED9-35B835770E0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470" b="12184"/>
          <a:stretch/>
        </p:blipFill>
        <p:spPr bwMode="auto">
          <a:xfrm>
            <a:off x="9555773" y="6293472"/>
            <a:ext cx="1251836" cy="52719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entro Ricerche Fiat | IdataGroup">
            <a:extLst>
              <a:ext uri="{FF2B5EF4-FFF2-40B4-BE49-F238E27FC236}">
                <a16:creationId xmlns:a16="http://schemas.microsoft.com/office/drawing/2014/main" id="{5BECB47F-ABBB-471E-A563-039AD11690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645" t="22428" r="16903" b="25228"/>
          <a:stretch/>
        </p:blipFill>
        <p:spPr bwMode="auto">
          <a:xfrm>
            <a:off x="1422943" y="6283269"/>
            <a:ext cx="1218625" cy="527198"/>
          </a:xfrm>
          <a:prstGeom prst="rect">
            <a:avLst/>
          </a:prstGeom>
          <a:noFill/>
          <a:extLst>
            <a:ext uri="{909E8E84-426E-40DD-AFC4-6F175D3DCCD1}">
              <a14:hiddenFill xmlns:a14="http://schemas.microsoft.com/office/drawing/2010/main">
                <a:solidFill>
                  <a:srgbClr val="FFFFFF"/>
                </a:solidFill>
              </a14:hiddenFill>
            </a:ext>
          </a:extLst>
        </p:spPr>
      </p:pic>
      <p:pic>
        <p:nvPicPr>
          <p:cNvPr id="25" name="Immagine 24">
            <a:extLst>
              <a:ext uri="{FF2B5EF4-FFF2-40B4-BE49-F238E27FC236}">
                <a16:creationId xmlns:a16="http://schemas.microsoft.com/office/drawing/2014/main" id="{B5699825-4422-4230-A443-25793BC36D87}"/>
              </a:ext>
            </a:extLst>
          </p:cNvPr>
          <p:cNvPicPr>
            <a:picLocks noChangeAspect="1"/>
          </p:cNvPicPr>
          <p:nvPr/>
        </p:nvPicPr>
        <p:blipFill rotWithShape="1">
          <a:blip r:embed="rId9">
            <a:extLst>
              <a:ext uri="{28A0092B-C50C-407E-A947-70E740481C1C}">
                <a14:useLocalDpi xmlns:a14="http://schemas.microsoft.com/office/drawing/2010/main" val="0"/>
              </a:ext>
            </a:extLst>
          </a:blip>
          <a:srcRect b="7795"/>
          <a:stretch/>
        </p:blipFill>
        <p:spPr>
          <a:xfrm>
            <a:off x="5321887" y="720828"/>
            <a:ext cx="1569396" cy="864754"/>
          </a:xfrm>
          <a:prstGeom prst="rect">
            <a:avLst/>
          </a:prstGeom>
        </p:spPr>
      </p:pic>
    </p:spTree>
    <p:extLst>
      <p:ext uri="{BB962C8B-B14F-4D97-AF65-F5344CB8AC3E}">
        <p14:creationId xmlns:p14="http://schemas.microsoft.com/office/powerpoint/2010/main" val="3345974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ttangolo con angoli arrotondati 126">
            <a:extLst>
              <a:ext uri="{FF2B5EF4-FFF2-40B4-BE49-F238E27FC236}">
                <a16:creationId xmlns:a16="http://schemas.microsoft.com/office/drawing/2014/main" id="{DDDCCFD3-BE4B-421B-A027-2545A58E75C5}"/>
              </a:ext>
            </a:extLst>
          </p:cNvPr>
          <p:cNvSpPr/>
          <p:nvPr/>
        </p:nvSpPr>
        <p:spPr>
          <a:xfrm>
            <a:off x="629819" y="1649380"/>
            <a:ext cx="10913928" cy="4771000"/>
          </a:xfrm>
          <a:prstGeom prst="roundRect">
            <a:avLst/>
          </a:prstGeom>
          <a:solidFill>
            <a:srgbClr val="0E3767"/>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a:p>
            <a:pPr algn="ctr"/>
            <a:endParaRPr lang="en-GB" dirty="0"/>
          </a:p>
        </p:txBody>
      </p:sp>
      <p:sp>
        <p:nvSpPr>
          <p:cNvPr id="4" name="Segnaposto numero diapositiva 4">
            <a:extLst>
              <a:ext uri="{FF2B5EF4-FFF2-40B4-BE49-F238E27FC236}">
                <a16:creationId xmlns:a16="http://schemas.microsoft.com/office/drawing/2014/main" id="{C79B507C-6C71-4117-B2C7-3B5618683E35}"/>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14</a:t>
            </a:fld>
            <a:endParaRPr lang="en-US" b="1" dirty="0">
              <a:solidFill>
                <a:schemeClr val="bg1"/>
              </a:solidFill>
            </a:endParaRPr>
          </a:p>
        </p:txBody>
      </p:sp>
      <p:sp>
        <p:nvSpPr>
          <p:cNvPr id="5" name="CasellaDiTesto 4">
            <a:extLst>
              <a:ext uri="{FF2B5EF4-FFF2-40B4-BE49-F238E27FC236}">
                <a16:creationId xmlns:a16="http://schemas.microsoft.com/office/drawing/2014/main" id="{8F2EAE37-004D-4CE3-B76A-767DD1366423}"/>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7" name="CasellaDiTesto 6">
            <a:extLst>
              <a:ext uri="{FF2B5EF4-FFF2-40B4-BE49-F238E27FC236}">
                <a16:creationId xmlns:a16="http://schemas.microsoft.com/office/drawing/2014/main" id="{4D989B03-723C-4C68-A514-8046EA367ADB}"/>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9" name="CasellaDiTesto 8">
            <a:extLst>
              <a:ext uri="{FF2B5EF4-FFF2-40B4-BE49-F238E27FC236}">
                <a16:creationId xmlns:a16="http://schemas.microsoft.com/office/drawing/2014/main" id="{7F538DF8-6108-4B2F-B577-0C2AE0184465}"/>
              </a:ext>
            </a:extLst>
          </p:cNvPr>
          <p:cNvSpPr txBox="1"/>
          <p:nvPr/>
        </p:nvSpPr>
        <p:spPr>
          <a:xfrm>
            <a:off x="648253" y="1280048"/>
            <a:ext cx="2813591" cy="369332"/>
          </a:xfrm>
          <a:prstGeom prst="rect">
            <a:avLst/>
          </a:prstGeom>
          <a:noFill/>
        </p:spPr>
        <p:txBody>
          <a:bodyPr wrap="none" rtlCol="0">
            <a:spAutoFit/>
          </a:bodyPr>
          <a:lstStyle/>
          <a:p>
            <a:r>
              <a:rPr lang="en-GB" dirty="0">
                <a:latin typeface="Arial"/>
                <a:cs typeface="Arial"/>
              </a:rPr>
              <a:t>Brake Blending Controller</a:t>
            </a:r>
          </a:p>
        </p:txBody>
      </p:sp>
      <p:sp>
        <p:nvSpPr>
          <p:cNvPr id="11" name="CasellaDiTesto 10">
            <a:extLst>
              <a:ext uri="{FF2B5EF4-FFF2-40B4-BE49-F238E27FC236}">
                <a16:creationId xmlns:a16="http://schemas.microsoft.com/office/drawing/2014/main" id="{2EA69AB6-48FE-403E-BF0C-AA419EB23BB6}"/>
              </a:ext>
            </a:extLst>
          </p:cNvPr>
          <p:cNvSpPr txBox="1"/>
          <p:nvPr/>
        </p:nvSpPr>
        <p:spPr>
          <a:xfrm>
            <a:off x="648253" y="818383"/>
            <a:ext cx="4663050" cy="461665"/>
          </a:xfrm>
          <a:prstGeom prst="rect">
            <a:avLst/>
          </a:prstGeom>
          <a:noFill/>
        </p:spPr>
        <p:txBody>
          <a:bodyPr wrap="square" rtlCol="0">
            <a:spAutoFit/>
          </a:bodyPr>
          <a:lstStyle/>
          <a:p>
            <a:r>
              <a:rPr lang="en-GB" sz="2400" b="1" dirty="0">
                <a:solidFill>
                  <a:schemeClr val="accent1">
                    <a:lumMod val="75000"/>
                  </a:schemeClr>
                </a:solidFill>
                <a:latin typeface="Arial"/>
                <a:cs typeface="Arial"/>
              </a:rPr>
              <a:t>Performed Activities</a:t>
            </a:r>
          </a:p>
        </p:txBody>
      </p:sp>
      <p:sp>
        <p:nvSpPr>
          <p:cNvPr id="12" name="Rettangolo con angoli arrotondati 11">
            <a:extLst>
              <a:ext uri="{FF2B5EF4-FFF2-40B4-BE49-F238E27FC236}">
                <a16:creationId xmlns:a16="http://schemas.microsoft.com/office/drawing/2014/main" id="{B6376B08-752D-4A60-AB95-9C59D98DC2AE}"/>
              </a:ext>
            </a:extLst>
          </p:cNvPr>
          <p:cNvSpPr/>
          <p:nvPr/>
        </p:nvSpPr>
        <p:spPr>
          <a:xfrm>
            <a:off x="4658139" y="1303526"/>
            <a:ext cx="2875722"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solidFill>
                  <a:schemeClr val="bg1"/>
                </a:solidFill>
              </a:rPr>
              <a:t>Energetic</a:t>
            </a:r>
          </a:p>
        </p:txBody>
      </p:sp>
      <p:grpSp>
        <p:nvGrpSpPr>
          <p:cNvPr id="115" name="Gruppo 114">
            <a:extLst>
              <a:ext uri="{FF2B5EF4-FFF2-40B4-BE49-F238E27FC236}">
                <a16:creationId xmlns:a16="http://schemas.microsoft.com/office/drawing/2014/main" id="{5414E627-48D7-4FEC-94DB-084DA00020C1}"/>
              </a:ext>
            </a:extLst>
          </p:cNvPr>
          <p:cNvGrpSpPr/>
          <p:nvPr/>
        </p:nvGrpSpPr>
        <p:grpSpPr>
          <a:xfrm>
            <a:off x="946162" y="2289276"/>
            <a:ext cx="3160158" cy="3693099"/>
            <a:chOff x="1000216" y="3326642"/>
            <a:chExt cx="2875722" cy="3151626"/>
          </a:xfrm>
        </p:grpSpPr>
        <p:grpSp>
          <p:nvGrpSpPr>
            <p:cNvPr id="116" name="Gruppo 115">
              <a:extLst>
                <a:ext uri="{FF2B5EF4-FFF2-40B4-BE49-F238E27FC236}">
                  <a16:creationId xmlns:a16="http://schemas.microsoft.com/office/drawing/2014/main" id="{3DD4C908-DF2B-4692-B53A-0A86858D3373}"/>
                </a:ext>
              </a:extLst>
            </p:cNvPr>
            <p:cNvGrpSpPr/>
            <p:nvPr/>
          </p:nvGrpSpPr>
          <p:grpSpPr>
            <a:xfrm>
              <a:off x="1190041" y="3406436"/>
              <a:ext cx="2449861" cy="2970217"/>
              <a:chOff x="4558915" y="2373816"/>
              <a:chExt cx="3109255" cy="4053465"/>
            </a:xfrm>
          </p:grpSpPr>
          <p:cxnSp>
            <p:nvCxnSpPr>
              <p:cNvPr id="118" name="Connettore curvo 117">
                <a:extLst>
                  <a:ext uri="{FF2B5EF4-FFF2-40B4-BE49-F238E27FC236}">
                    <a16:creationId xmlns:a16="http://schemas.microsoft.com/office/drawing/2014/main" id="{AF418975-5A7C-4B8F-84DF-FD0F8F2E2DF1}"/>
                  </a:ext>
                </a:extLst>
              </p:cNvPr>
              <p:cNvCxnSpPr>
                <a:cxnSpLocks/>
              </p:cNvCxnSpPr>
              <p:nvPr/>
            </p:nvCxnSpPr>
            <p:spPr>
              <a:xfrm rot="5400000">
                <a:off x="5253323" y="3778018"/>
                <a:ext cx="907018" cy="778739"/>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19" name="Picture 2" descr="Risultati immagini per disc brake icon">
                <a:extLst>
                  <a:ext uri="{FF2B5EF4-FFF2-40B4-BE49-F238E27FC236}">
                    <a16:creationId xmlns:a16="http://schemas.microsoft.com/office/drawing/2014/main" id="{8538E132-2FFA-43B5-8BC7-09D3B0D818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82" t="6740" r="6918" b="6258"/>
              <a:stretch/>
            </p:blipFill>
            <p:spPr bwMode="auto">
              <a:xfrm>
                <a:off x="6297675" y="4672627"/>
                <a:ext cx="1228726" cy="1187768"/>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4" descr="Risultati immagini per electric motor automotive">
                <a:extLst>
                  <a:ext uri="{FF2B5EF4-FFF2-40B4-BE49-F238E27FC236}">
                    <a16:creationId xmlns:a16="http://schemas.microsoft.com/office/drawing/2014/main" id="{BFB8156F-0625-4DDF-8735-55ED5555BB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663" t="14505" r="10088" b="18445"/>
              <a:stretch/>
            </p:blipFill>
            <p:spPr bwMode="auto">
              <a:xfrm>
                <a:off x="4625522" y="4620897"/>
                <a:ext cx="1379053" cy="1212687"/>
              </a:xfrm>
              <a:prstGeom prst="rect">
                <a:avLst/>
              </a:prstGeom>
              <a:noFill/>
              <a:extLst>
                <a:ext uri="{909E8E84-426E-40DD-AFC4-6F175D3DCCD1}">
                  <a14:hiddenFill xmlns:a14="http://schemas.microsoft.com/office/drawing/2010/main">
                    <a:solidFill>
                      <a:srgbClr val="FFFFFF"/>
                    </a:solidFill>
                  </a14:hiddenFill>
                </a:ext>
              </a:extLst>
            </p:spPr>
          </p:pic>
          <p:cxnSp>
            <p:nvCxnSpPr>
              <p:cNvPr id="121" name="Connettore 2 120">
                <a:extLst>
                  <a:ext uri="{FF2B5EF4-FFF2-40B4-BE49-F238E27FC236}">
                    <a16:creationId xmlns:a16="http://schemas.microsoft.com/office/drawing/2014/main" id="{6CC19125-2B43-4153-A05F-82C2C8E634BA}"/>
                  </a:ext>
                </a:extLst>
              </p:cNvPr>
              <p:cNvCxnSpPr>
                <a:cxnSpLocks/>
                <a:stCxn id="123" idx="2"/>
                <a:endCxn id="122" idx="0"/>
              </p:cNvCxnSpPr>
              <p:nvPr/>
            </p:nvCxnSpPr>
            <p:spPr>
              <a:xfrm>
                <a:off x="6137786" y="2761268"/>
                <a:ext cx="0" cy="3152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2" name="Rettangolo con angoli arrotondati 121">
                <a:extLst>
                  <a:ext uri="{FF2B5EF4-FFF2-40B4-BE49-F238E27FC236}">
                    <a16:creationId xmlns:a16="http://schemas.microsoft.com/office/drawing/2014/main" id="{893846D1-A101-4E39-A8B9-C4480D4290D9}"/>
                  </a:ext>
                </a:extLst>
              </p:cNvPr>
              <p:cNvSpPr/>
              <p:nvPr/>
            </p:nvSpPr>
            <p:spPr>
              <a:xfrm>
                <a:off x="5248356" y="3076523"/>
                <a:ext cx="1778860" cy="6455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err="1"/>
                  <a:t>Brake</a:t>
                </a:r>
                <a:r>
                  <a:rPr lang="it-IT" sz="1600" dirty="0"/>
                  <a:t> </a:t>
                </a:r>
                <a:r>
                  <a:rPr lang="it-IT" sz="1600" dirty="0" err="1"/>
                  <a:t>Blending</a:t>
                </a:r>
                <a:r>
                  <a:rPr lang="it-IT" sz="1600" dirty="0"/>
                  <a:t> Controller</a:t>
                </a:r>
              </a:p>
            </p:txBody>
          </p:sp>
          <p:sp>
            <p:nvSpPr>
              <p:cNvPr id="123" name="Rettangolo con angoli arrotondati 122">
                <a:extLst>
                  <a:ext uri="{FF2B5EF4-FFF2-40B4-BE49-F238E27FC236}">
                    <a16:creationId xmlns:a16="http://schemas.microsoft.com/office/drawing/2014/main" id="{55CB63E0-FB2C-4A61-8E8C-72A8C6C0CADE}"/>
                  </a:ext>
                </a:extLst>
              </p:cNvPr>
              <p:cNvSpPr/>
              <p:nvPr/>
            </p:nvSpPr>
            <p:spPr>
              <a:xfrm>
                <a:off x="5248356" y="2373816"/>
                <a:ext cx="1778860" cy="3874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err="1"/>
                  <a:t>Brake</a:t>
                </a:r>
                <a:r>
                  <a:rPr lang="it-IT" sz="1600" dirty="0"/>
                  <a:t> Demand</a:t>
                </a:r>
              </a:p>
            </p:txBody>
          </p:sp>
          <p:cxnSp>
            <p:nvCxnSpPr>
              <p:cNvPr id="124" name="Connettore curvo 123">
                <a:extLst>
                  <a:ext uri="{FF2B5EF4-FFF2-40B4-BE49-F238E27FC236}">
                    <a16:creationId xmlns:a16="http://schemas.microsoft.com/office/drawing/2014/main" id="{1AB41F5F-7476-45A8-B3B4-D077EAC729CE}"/>
                  </a:ext>
                </a:extLst>
              </p:cNvPr>
              <p:cNvCxnSpPr>
                <a:cxnSpLocks/>
              </p:cNvCxnSpPr>
              <p:nvPr/>
            </p:nvCxnSpPr>
            <p:spPr>
              <a:xfrm rot="5400000">
                <a:off x="6134385" y="3777315"/>
                <a:ext cx="907018" cy="778739"/>
              </a:xfrm>
              <a:prstGeom prst="curvedConnector3">
                <a:avLst/>
              </a:prstGeom>
              <a:ln w="28575">
                <a:tailEnd type="triangle"/>
              </a:ln>
              <a:scene3d>
                <a:camera prst="orthographicFront">
                  <a:rot lat="0" lon="10800000" rev="10800000"/>
                </a:camera>
                <a:lightRig rig="threePt" dir="t"/>
              </a:scene3d>
            </p:spPr>
            <p:style>
              <a:lnRef idx="1">
                <a:schemeClr val="accent1"/>
              </a:lnRef>
              <a:fillRef idx="0">
                <a:schemeClr val="accent1"/>
              </a:fillRef>
              <a:effectRef idx="0">
                <a:schemeClr val="accent1"/>
              </a:effectRef>
              <a:fontRef idx="minor">
                <a:schemeClr val="tx1"/>
              </a:fontRef>
            </p:style>
          </p:cxnSp>
          <p:sp>
            <p:nvSpPr>
              <p:cNvPr id="125" name="Rettangolo con angoli arrotondati 124">
                <a:extLst>
                  <a:ext uri="{FF2B5EF4-FFF2-40B4-BE49-F238E27FC236}">
                    <a16:creationId xmlns:a16="http://schemas.microsoft.com/office/drawing/2014/main" id="{772AB9DE-409A-47C4-92E1-829FBFC98A67}"/>
                  </a:ext>
                </a:extLst>
              </p:cNvPr>
              <p:cNvSpPr/>
              <p:nvPr/>
            </p:nvSpPr>
            <p:spPr>
              <a:xfrm>
                <a:off x="4558915" y="5847965"/>
                <a:ext cx="1537287" cy="579316"/>
              </a:xfrm>
              <a:prstGeom prst="roundRect">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600" dirty="0" err="1"/>
                  <a:t>Regenerative</a:t>
                </a:r>
                <a:r>
                  <a:rPr lang="it-IT" sz="1600" dirty="0"/>
                  <a:t> </a:t>
                </a:r>
                <a:r>
                  <a:rPr lang="it-IT" sz="1600" dirty="0" err="1"/>
                  <a:t>Brake</a:t>
                </a:r>
                <a:endParaRPr lang="it-IT" sz="1600" dirty="0"/>
              </a:p>
            </p:txBody>
          </p:sp>
          <p:sp>
            <p:nvSpPr>
              <p:cNvPr id="126" name="Rettangolo con angoli arrotondati 125">
                <a:extLst>
                  <a:ext uri="{FF2B5EF4-FFF2-40B4-BE49-F238E27FC236}">
                    <a16:creationId xmlns:a16="http://schemas.microsoft.com/office/drawing/2014/main" id="{6FD33DBC-A68F-4FC8-A7B4-D3860985C3B9}"/>
                  </a:ext>
                </a:extLst>
              </p:cNvPr>
              <p:cNvSpPr/>
              <p:nvPr/>
            </p:nvSpPr>
            <p:spPr>
              <a:xfrm>
                <a:off x="6130883" y="5847965"/>
                <a:ext cx="1537287" cy="578093"/>
              </a:xfrm>
              <a:prstGeom prst="roundRect">
                <a:avLst/>
              </a:prstGeom>
              <a:solidFill>
                <a:schemeClr val="accent2"/>
              </a:solidFill>
              <a:ln>
                <a:solidFill>
                  <a:srgbClr val="ED7D3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600" dirty="0" err="1"/>
                  <a:t>Friction</a:t>
                </a:r>
                <a:endParaRPr lang="it-IT" sz="1600" dirty="0"/>
              </a:p>
              <a:p>
                <a:pPr algn="ctr"/>
                <a:r>
                  <a:rPr lang="it-IT" sz="1600" dirty="0" err="1"/>
                  <a:t>Brake</a:t>
                </a:r>
                <a:endParaRPr lang="it-IT" sz="1600" dirty="0"/>
              </a:p>
            </p:txBody>
          </p:sp>
        </p:grpSp>
        <p:sp>
          <p:nvSpPr>
            <p:cNvPr id="117" name="Rettangolo con angoli arrotondati 116">
              <a:extLst>
                <a:ext uri="{FF2B5EF4-FFF2-40B4-BE49-F238E27FC236}">
                  <a16:creationId xmlns:a16="http://schemas.microsoft.com/office/drawing/2014/main" id="{9B0034A3-09A1-4785-893A-CD0630069AB8}"/>
                </a:ext>
              </a:extLst>
            </p:cNvPr>
            <p:cNvSpPr/>
            <p:nvPr/>
          </p:nvSpPr>
          <p:spPr>
            <a:xfrm>
              <a:off x="1000216" y="3326642"/>
              <a:ext cx="2875722" cy="3151626"/>
            </a:xfrm>
            <a:prstGeom prst="roundRect">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i="1" dirty="0">
                <a:solidFill>
                  <a:schemeClr val="bg1"/>
                </a:solidFill>
              </a:endParaRPr>
            </a:p>
          </p:txBody>
        </p:sp>
      </p:grpSp>
      <p:sp>
        <p:nvSpPr>
          <p:cNvPr id="129" name="Rettangolo 128">
            <a:extLst>
              <a:ext uri="{FF2B5EF4-FFF2-40B4-BE49-F238E27FC236}">
                <a16:creationId xmlns:a16="http://schemas.microsoft.com/office/drawing/2014/main" id="{85322D1B-B786-4398-BFE9-EDCCB3B28E97}"/>
              </a:ext>
            </a:extLst>
          </p:cNvPr>
          <p:cNvSpPr/>
          <p:nvPr/>
        </p:nvSpPr>
        <p:spPr>
          <a:xfrm>
            <a:off x="5648537" y="1964877"/>
            <a:ext cx="851515" cy="369332"/>
          </a:xfrm>
          <a:prstGeom prst="rect">
            <a:avLst/>
          </a:prstGeom>
        </p:spPr>
        <p:txBody>
          <a:bodyPr wrap="none">
            <a:spAutoFit/>
          </a:bodyPr>
          <a:lstStyle/>
          <a:p>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[18,19]</a:t>
            </a:r>
            <a:endParaRPr lang="en-GB" dirty="0"/>
          </a:p>
        </p:txBody>
      </p:sp>
      <p:graphicFrame>
        <p:nvGraphicFramePr>
          <p:cNvPr id="131" name="Tabella 130">
            <a:extLst>
              <a:ext uri="{FF2B5EF4-FFF2-40B4-BE49-F238E27FC236}">
                <a16:creationId xmlns:a16="http://schemas.microsoft.com/office/drawing/2014/main" id="{B4479ECF-238E-4760-97E9-AE42C3868BA0}"/>
              </a:ext>
            </a:extLst>
          </p:cNvPr>
          <p:cNvGraphicFramePr>
            <a:graphicFrameLocks noGrp="1"/>
          </p:cNvGraphicFramePr>
          <p:nvPr>
            <p:extLst>
              <p:ext uri="{D42A27DB-BD31-4B8C-83A1-F6EECF244321}">
                <p14:modId xmlns:p14="http://schemas.microsoft.com/office/powerpoint/2010/main" val="1850872528"/>
              </p:ext>
            </p:extLst>
          </p:nvPr>
        </p:nvGraphicFramePr>
        <p:xfrm>
          <a:off x="7793971" y="4333504"/>
          <a:ext cx="3632889" cy="1656587"/>
        </p:xfrm>
        <a:graphic>
          <a:graphicData uri="http://schemas.openxmlformats.org/drawingml/2006/table">
            <a:tbl>
              <a:tblPr firstRow="1" firstCol="1" bandRow="1">
                <a:tableStyleId>{5C22544A-7EE6-4342-B048-85BDC9FD1C3A}</a:tableStyleId>
              </a:tblPr>
              <a:tblGrid>
                <a:gridCol w="588029">
                  <a:extLst>
                    <a:ext uri="{9D8B030D-6E8A-4147-A177-3AD203B41FA5}">
                      <a16:colId xmlns:a16="http://schemas.microsoft.com/office/drawing/2014/main" val="3740950199"/>
                    </a:ext>
                  </a:extLst>
                </a:gridCol>
                <a:gridCol w="761215">
                  <a:extLst>
                    <a:ext uri="{9D8B030D-6E8A-4147-A177-3AD203B41FA5}">
                      <a16:colId xmlns:a16="http://schemas.microsoft.com/office/drawing/2014/main" val="4077250841"/>
                    </a:ext>
                  </a:extLst>
                </a:gridCol>
                <a:gridCol w="761215">
                  <a:extLst>
                    <a:ext uri="{9D8B030D-6E8A-4147-A177-3AD203B41FA5}">
                      <a16:colId xmlns:a16="http://schemas.microsoft.com/office/drawing/2014/main" val="280586838"/>
                    </a:ext>
                  </a:extLst>
                </a:gridCol>
                <a:gridCol w="761215">
                  <a:extLst>
                    <a:ext uri="{9D8B030D-6E8A-4147-A177-3AD203B41FA5}">
                      <a16:colId xmlns:a16="http://schemas.microsoft.com/office/drawing/2014/main" val="2782445513"/>
                    </a:ext>
                  </a:extLst>
                </a:gridCol>
                <a:gridCol w="761215">
                  <a:extLst>
                    <a:ext uri="{9D8B030D-6E8A-4147-A177-3AD203B41FA5}">
                      <a16:colId xmlns:a16="http://schemas.microsoft.com/office/drawing/2014/main" val="4094157292"/>
                    </a:ext>
                  </a:extLst>
                </a:gridCol>
              </a:tblGrid>
              <a:tr h="491306">
                <a:tc>
                  <a:txBody>
                    <a:bodyPr/>
                    <a:lstStyle/>
                    <a:p>
                      <a:pPr algn="ctr">
                        <a:spcAft>
                          <a:spcPts val="0"/>
                        </a:spcAft>
                      </a:pPr>
                      <a:r>
                        <a:rPr lang="en-GB" sz="1100" b="1" i="1" kern="1200" dirty="0">
                          <a:solidFill>
                            <a:schemeClr val="lt1"/>
                          </a:solidFill>
                          <a:effectLst/>
                          <a:latin typeface="+mn-lt"/>
                          <a:ea typeface="+mn-ea"/>
                          <a:cs typeface="+mn-cs"/>
                        </a:rPr>
                        <a:t>Cases</a:t>
                      </a:r>
                      <a:endParaRPr lang="it-IT" sz="11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1353" marR="131353" marT="11659" marB="0" anchor="ctr"/>
                </a:tc>
                <a:tc>
                  <a:txBody>
                    <a:bodyPr/>
                    <a:lstStyle/>
                    <a:p>
                      <a:pPr algn="ctr">
                        <a:spcAft>
                          <a:spcPts val="0"/>
                        </a:spcAft>
                      </a:pPr>
                      <a:r>
                        <a:rPr lang="en-GB" sz="800" b="1" i="0" kern="1200" dirty="0">
                          <a:solidFill>
                            <a:schemeClr val="bg1"/>
                          </a:solidFill>
                          <a:effectLst/>
                          <a:latin typeface="+mn-lt"/>
                          <a:ea typeface="+mn-ea"/>
                          <a:cs typeface="+mn-cs"/>
                        </a:rPr>
                        <a:t>Cons.  Energy [kJ]</a:t>
                      </a:r>
                      <a:endParaRPr lang="it-IT" sz="800" b="1" i="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1353" marR="131353" marT="11659" marB="0" anchor="ctr"/>
                </a:tc>
                <a:tc>
                  <a:txBody>
                    <a:bodyPr/>
                    <a:lstStyle/>
                    <a:p>
                      <a:pPr algn="ctr">
                        <a:spcAft>
                          <a:spcPts val="0"/>
                        </a:spcAft>
                      </a:pPr>
                      <a:r>
                        <a:rPr lang="en-GB" sz="800" b="1" i="0" kern="1200" dirty="0">
                          <a:solidFill>
                            <a:schemeClr val="bg1"/>
                          </a:solidFill>
                          <a:effectLst/>
                          <a:latin typeface="+mn-lt"/>
                          <a:ea typeface="+mn-ea"/>
                          <a:cs typeface="+mn-cs"/>
                        </a:rPr>
                        <a:t>Reg. Energy [kJ]</a:t>
                      </a:r>
                      <a:endParaRPr lang="it-IT" sz="800" b="1" i="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1353" marR="131353" marT="11659" marB="0" anchor="ctr"/>
                </a:tc>
                <a:tc>
                  <a:txBody>
                    <a:bodyPr/>
                    <a:lstStyle/>
                    <a:p>
                      <a:pPr algn="ctr">
                        <a:spcAft>
                          <a:spcPts val="0"/>
                        </a:spcAft>
                      </a:pPr>
                      <a:r>
                        <a:rPr lang="en-GB" sz="800" b="1" i="0" kern="1200" dirty="0">
                          <a:solidFill>
                            <a:schemeClr val="bg1"/>
                          </a:solidFill>
                          <a:effectLst/>
                          <a:latin typeface="+mn-lt"/>
                          <a:ea typeface="+mn-ea"/>
                          <a:cs typeface="+mn-cs"/>
                        </a:rPr>
                        <a:t>Reg. Energy [%]</a:t>
                      </a:r>
                      <a:endParaRPr lang="it-IT" sz="800" b="1" i="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1353" marR="131353" marT="11659" marB="0" anchor="ctr"/>
                </a:tc>
                <a:tc>
                  <a:txBody>
                    <a:bodyPr/>
                    <a:lstStyle/>
                    <a:p>
                      <a:pPr algn="ctr">
                        <a:spcAft>
                          <a:spcPts val="0"/>
                        </a:spcAft>
                      </a:pPr>
                      <a:r>
                        <a:rPr lang="en-GB" sz="800" b="1" i="0" kern="1200" dirty="0" err="1">
                          <a:solidFill>
                            <a:schemeClr val="bg1"/>
                          </a:solidFill>
                          <a:effectLst/>
                          <a:latin typeface="+mn-lt"/>
                          <a:ea typeface="+mn-ea"/>
                          <a:cs typeface="+mn-cs"/>
                        </a:rPr>
                        <a:t>SOC</a:t>
                      </a:r>
                      <a:r>
                        <a:rPr lang="en-GB" sz="800" b="1" i="0" kern="1200" baseline="-25000" dirty="0" err="1">
                          <a:solidFill>
                            <a:schemeClr val="bg1"/>
                          </a:solidFill>
                          <a:effectLst/>
                          <a:latin typeface="+mn-lt"/>
                          <a:ea typeface="+mn-ea"/>
                          <a:cs typeface="+mn-cs"/>
                        </a:rPr>
                        <a:t>f</a:t>
                      </a:r>
                      <a:r>
                        <a:rPr lang="en-GB" sz="800" b="1" i="0" kern="1200" dirty="0">
                          <a:solidFill>
                            <a:schemeClr val="bg1"/>
                          </a:solidFill>
                          <a:effectLst/>
                          <a:latin typeface="+mn-lt"/>
                          <a:ea typeface="+mn-ea"/>
                          <a:cs typeface="+mn-cs"/>
                        </a:rPr>
                        <a:t> [%]</a:t>
                      </a:r>
                      <a:endParaRPr lang="it-IT" sz="800" b="1" i="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1353" marR="131353" marT="11659" marB="0" anchor="ctr"/>
                </a:tc>
                <a:extLst>
                  <a:ext uri="{0D108BD9-81ED-4DB2-BD59-A6C34878D82A}">
                    <a16:rowId xmlns:a16="http://schemas.microsoft.com/office/drawing/2014/main" val="1006812496"/>
                  </a:ext>
                </a:extLst>
              </a:tr>
              <a:tr h="388427">
                <a:tc>
                  <a:txBody>
                    <a:bodyPr/>
                    <a:lstStyle/>
                    <a:p>
                      <a:pPr indent="183515" algn="ctr">
                        <a:lnSpc>
                          <a:spcPct val="95000"/>
                        </a:lnSpc>
                        <a:spcAft>
                          <a:spcPts val="600"/>
                        </a:spcAft>
                      </a:pPr>
                      <a:r>
                        <a:rPr lang="en-GB" sz="800" b="0" i="1" kern="1200" dirty="0">
                          <a:solidFill>
                            <a:schemeClr val="lt1"/>
                          </a:solidFill>
                          <a:effectLst/>
                          <a:latin typeface="+mn-lt"/>
                          <a:ea typeface="+mn-ea"/>
                          <a:cs typeface="+mn-cs"/>
                        </a:rPr>
                        <a:t>No Reg. brake</a:t>
                      </a:r>
                      <a:endParaRPr lang="en-GB" sz="8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2712" marR="122712" marT="0" marB="0" anchor="ctr"/>
                </a:tc>
                <a:tc>
                  <a:txBody>
                    <a:bodyPr/>
                    <a:lstStyle/>
                    <a:p>
                      <a:pPr indent="183515" algn="ctr">
                        <a:lnSpc>
                          <a:spcPct val="95000"/>
                        </a:lnSpc>
                        <a:spcAft>
                          <a:spcPts val="600"/>
                        </a:spcAft>
                      </a:pPr>
                      <a:r>
                        <a:rPr lang="en-GB" sz="1200" dirty="0">
                          <a:effectLst/>
                          <a:latin typeface="Calibri (corpo)"/>
                          <a:ea typeface="Times New Roman" panose="02020603050405020304" pitchFamily="18" charset="0"/>
                          <a:cs typeface="Times New Roman" panose="02020603050405020304" pitchFamily="18" charset="0"/>
                        </a:rPr>
                        <a:t>1582.1 </a:t>
                      </a:r>
                    </a:p>
                  </a:txBody>
                  <a:tcPr marL="73737" marR="73737" marT="0" marB="0" anchor="ctr"/>
                </a:tc>
                <a:tc>
                  <a:txBody>
                    <a:bodyPr/>
                    <a:lstStyle/>
                    <a:p>
                      <a:pPr indent="183515" algn="ctr">
                        <a:lnSpc>
                          <a:spcPct val="95000"/>
                        </a:lnSpc>
                        <a:spcAft>
                          <a:spcPts val="600"/>
                        </a:spcAft>
                      </a:pPr>
                      <a:r>
                        <a:rPr lang="en-GB" sz="1200" dirty="0">
                          <a:effectLst/>
                          <a:latin typeface="Calibri (corpo)"/>
                          <a:ea typeface="Times New Roman" panose="02020603050405020304" pitchFamily="18" charset="0"/>
                          <a:cs typeface="Times New Roman" panose="02020603050405020304" pitchFamily="18" charset="0"/>
                        </a:rPr>
                        <a:t>0 </a:t>
                      </a:r>
                    </a:p>
                  </a:txBody>
                  <a:tcPr marL="73737" marR="73737" marT="0" marB="0" anchor="ctr"/>
                </a:tc>
                <a:tc>
                  <a:txBody>
                    <a:bodyPr/>
                    <a:lstStyle/>
                    <a:p>
                      <a:pPr indent="183515" algn="ctr">
                        <a:lnSpc>
                          <a:spcPct val="95000"/>
                        </a:lnSpc>
                        <a:spcAft>
                          <a:spcPts val="600"/>
                        </a:spcAft>
                      </a:pPr>
                      <a:r>
                        <a:rPr lang="en-GB" sz="1200" dirty="0">
                          <a:effectLst/>
                          <a:latin typeface="Calibri (corpo)"/>
                          <a:ea typeface="Times New Roman" panose="02020603050405020304" pitchFamily="18" charset="0"/>
                          <a:cs typeface="Times New Roman" panose="02020603050405020304" pitchFamily="18" charset="0"/>
                        </a:rPr>
                        <a:t>0 %</a:t>
                      </a:r>
                    </a:p>
                  </a:txBody>
                  <a:tcPr marL="73737" marR="73737" marT="0" marB="0" anchor="ctr"/>
                </a:tc>
                <a:tc>
                  <a:txBody>
                    <a:bodyPr/>
                    <a:lstStyle/>
                    <a:p>
                      <a:pPr indent="183515" algn="ctr">
                        <a:lnSpc>
                          <a:spcPct val="95000"/>
                        </a:lnSpc>
                        <a:spcAft>
                          <a:spcPts val="600"/>
                        </a:spcAft>
                      </a:pPr>
                      <a:r>
                        <a:rPr lang="en-GB" sz="1200" dirty="0">
                          <a:effectLst/>
                          <a:latin typeface="Calibri (corpo)"/>
                          <a:ea typeface="Times New Roman" panose="02020603050405020304" pitchFamily="18" charset="0"/>
                          <a:cs typeface="Times New Roman" panose="02020603050405020304" pitchFamily="18" charset="0"/>
                        </a:rPr>
                        <a:t>41,2 %</a:t>
                      </a:r>
                    </a:p>
                  </a:txBody>
                  <a:tcPr marL="73737" marR="73737" marT="0" marB="0" anchor="ctr"/>
                </a:tc>
                <a:extLst>
                  <a:ext uri="{0D108BD9-81ED-4DB2-BD59-A6C34878D82A}">
                    <a16:rowId xmlns:a16="http://schemas.microsoft.com/office/drawing/2014/main" val="3277879030"/>
                  </a:ext>
                </a:extLst>
              </a:tr>
              <a:tr h="388427">
                <a:tc>
                  <a:txBody>
                    <a:bodyPr/>
                    <a:lstStyle/>
                    <a:p>
                      <a:pPr indent="183515" algn="ctr">
                        <a:lnSpc>
                          <a:spcPct val="95000"/>
                        </a:lnSpc>
                        <a:spcAft>
                          <a:spcPts val="600"/>
                        </a:spcAft>
                      </a:pPr>
                      <a:r>
                        <a:rPr lang="en-GB" sz="800" b="0" i="1" kern="1200" dirty="0">
                          <a:solidFill>
                            <a:schemeClr val="lt1"/>
                          </a:solidFill>
                          <a:effectLst/>
                          <a:latin typeface="+mn-lt"/>
                          <a:ea typeface="+mn-ea"/>
                          <a:cs typeface="+mn-cs"/>
                        </a:rPr>
                        <a:t>2x4 Reg. Brake</a:t>
                      </a:r>
                      <a:endParaRPr lang="en-GB" sz="8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2712" marR="122712" marT="0" marB="0" anchor="ctr"/>
                </a:tc>
                <a:tc>
                  <a:txBody>
                    <a:bodyPr/>
                    <a:lstStyle/>
                    <a:p>
                      <a:pPr indent="183515" algn="ctr">
                        <a:lnSpc>
                          <a:spcPct val="95000"/>
                        </a:lnSpc>
                        <a:spcAft>
                          <a:spcPts val="600"/>
                        </a:spcAft>
                      </a:pPr>
                      <a:r>
                        <a:rPr lang="en-GB" sz="1200" dirty="0">
                          <a:effectLst/>
                          <a:latin typeface="Calibri (corpo)"/>
                          <a:ea typeface="Times New Roman" panose="02020603050405020304" pitchFamily="18" charset="0"/>
                          <a:cs typeface="Times New Roman" panose="02020603050405020304" pitchFamily="18" charset="0"/>
                        </a:rPr>
                        <a:t>1356.6 </a:t>
                      </a:r>
                    </a:p>
                  </a:txBody>
                  <a:tcPr marL="73737" marR="73737" marT="0" marB="0" anchor="ctr"/>
                </a:tc>
                <a:tc>
                  <a:txBody>
                    <a:bodyPr/>
                    <a:lstStyle/>
                    <a:p>
                      <a:pPr indent="183515" algn="ctr">
                        <a:lnSpc>
                          <a:spcPct val="95000"/>
                        </a:lnSpc>
                        <a:spcAft>
                          <a:spcPts val="600"/>
                        </a:spcAft>
                      </a:pPr>
                      <a:r>
                        <a:rPr lang="en-GB" sz="1200" dirty="0">
                          <a:effectLst/>
                          <a:latin typeface="Calibri (corpo)"/>
                          <a:ea typeface="Times New Roman" panose="02020603050405020304" pitchFamily="18" charset="0"/>
                          <a:cs typeface="Times New Roman" panose="02020603050405020304" pitchFamily="18" charset="0"/>
                        </a:rPr>
                        <a:t>225.5 </a:t>
                      </a:r>
                    </a:p>
                  </a:txBody>
                  <a:tcPr marL="73737" marR="73737" marT="0" marB="0" anchor="ctr"/>
                </a:tc>
                <a:tc>
                  <a:txBody>
                    <a:bodyPr/>
                    <a:lstStyle/>
                    <a:p>
                      <a:pPr indent="183515" algn="ctr">
                        <a:lnSpc>
                          <a:spcPct val="95000"/>
                        </a:lnSpc>
                        <a:spcAft>
                          <a:spcPts val="600"/>
                        </a:spcAft>
                      </a:pPr>
                      <a:r>
                        <a:rPr lang="en-GB" sz="1200" dirty="0">
                          <a:effectLst/>
                          <a:latin typeface="Calibri (corpo)"/>
                          <a:ea typeface="Times New Roman" panose="02020603050405020304" pitchFamily="18" charset="0"/>
                          <a:cs typeface="Times New Roman" panose="02020603050405020304" pitchFamily="18" charset="0"/>
                        </a:rPr>
                        <a:t>14.3 %</a:t>
                      </a:r>
                    </a:p>
                  </a:txBody>
                  <a:tcPr marL="73737" marR="73737" marT="0" marB="0" anchor="ctr"/>
                </a:tc>
                <a:tc>
                  <a:txBody>
                    <a:bodyPr/>
                    <a:lstStyle/>
                    <a:p>
                      <a:pPr indent="183515" algn="ctr">
                        <a:lnSpc>
                          <a:spcPct val="95000"/>
                        </a:lnSpc>
                        <a:spcAft>
                          <a:spcPts val="600"/>
                        </a:spcAft>
                      </a:pPr>
                      <a:r>
                        <a:rPr lang="en-GB" sz="1200" dirty="0">
                          <a:effectLst/>
                          <a:latin typeface="Calibri (corpo)"/>
                          <a:ea typeface="Times New Roman" panose="02020603050405020304" pitchFamily="18" charset="0"/>
                          <a:cs typeface="Times New Roman" panose="02020603050405020304" pitchFamily="18" charset="0"/>
                        </a:rPr>
                        <a:t>43,9 %</a:t>
                      </a:r>
                    </a:p>
                  </a:txBody>
                  <a:tcPr marL="73737" marR="73737" marT="0" marB="0" anchor="ctr"/>
                </a:tc>
                <a:extLst>
                  <a:ext uri="{0D108BD9-81ED-4DB2-BD59-A6C34878D82A}">
                    <a16:rowId xmlns:a16="http://schemas.microsoft.com/office/drawing/2014/main" val="3174132237"/>
                  </a:ext>
                </a:extLst>
              </a:tr>
              <a:tr h="388427">
                <a:tc>
                  <a:txBody>
                    <a:bodyPr/>
                    <a:lstStyle/>
                    <a:p>
                      <a:pPr indent="183515" algn="ctr">
                        <a:lnSpc>
                          <a:spcPct val="95000"/>
                        </a:lnSpc>
                        <a:spcAft>
                          <a:spcPts val="600"/>
                        </a:spcAft>
                      </a:pPr>
                      <a:r>
                        <a:rPr lang="en-GB" sz="800" b="0" i="1" kern="1200" dirty="0">
                          <a:solidFill>
                            <a:schemeClr val="lt1"/>
                          </a:solidFill>
                          <a:effectLst/>
                          <a:latin typeface="+mn-lt"/>
                          <a:ea typeface="+mn-ea"/>
                          <a:cs typeface="+mn-cs"/>
                        </a:rPr>
                        <a:t>4x4 Reg. Brake</a:t>
                      </a:r>
                      <a:endParaRPr lang="en-GB" sz="8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22712" marR="122712" marT="0" marB="0" anchor="ctr"/>
                </a:tc>
                <a:tc>
                  <a:txBody>
                    <a:bodyPr/>
                    <a:lstStyle/>
                    <a:p>
                      <a:pPr indent="183515" algn="ctr">
                        <a:lnSpc>
                          <a:spcPct val="95000"/>
                        </a:lnSpc>
                        <a:spcAft>
                          <a:spcPts val="600"/>
                        </a:spcAft>
                      </a:pPr>
                      <a:r>
                        <a:rPr lang="en-GB" sz="1200" dirty="0">
                          <a:effectLst/>
                          <a:latin typeface="Calibri (corpo)"/>
                          <a:ea typeface="Times New Roman" panose="02020603050405020304" pitchFamily="18" charset="0"/>
                          <a:cs typeface="Times New Roman" panose="02020603050405020304" pitchFamily="18" charset="0"/>
                        </a:rPr>
                        <a:t>1306.3 </a:t>
                      </a:r>
                    </a:p>
                  </a:txBody>
                  <a:tcPr marL="73737" marR="73737" marT="0" marB="0" anchor="ctr"/>
                </a:tc>
                <a:tc>
                  <a:txBody>
                    <a:bodyPr/>
                    <a:lstStyle/>
                    <a:p>
                      <a:pPr indent="183515" algn="ctr">
                        <a:lnSpc>
                          <a:spcPct val="95000"/>
                        </a:lnSpc>
                        <a:spcAft>
                          <a:spcPts val="600"/>
                        </a:spcAft>
                      </a:pPr>
                      <a:r>
                        <a:rPr lang="en-GB" sz="1200" dirty="0">
                          <a:effectLst/>
                          <a:latin typeface="Calibri (corpo)"/>
                          <a:ea typeface="Times New Roman" panose="02020603050405020304" pitchFamily="18" charset="0"/>
                          <a:cs typeface="Times New Roman" panose="02020603050405020304" pitchFamily="18" charset="0"/>
                        </a:rPr>
                        <a:t>275.8 </a:t>
                      </a:r>
                    </a:p>
                  </a:txBody>
                  <a:tcPr marL="73737" marR="73737" marT="0" marB="0" anchor="ctr"/>
                </a:tc>
                <a:tc>
                  <a:txBody>
                    <a:bodyPr/>
                    <a:lstStyle/>
                    <a:p>
                      <a:pPr indent="183515" algn="ctr">
                        <a:lnSpc>
                          <a:spcPct val="95000"/>
                        </a:lnSpc>
                        <a:spcAft>
                          <a:spcPts val="600"/>
                        </a:spcAft>
                      </a:pPr>
                      <a:r>
                        <a:rPr lang="en-GB" sz="1200" dirty="0">
                          <a:effectLst/>
                          <a:latin typeface="Calibri (corpo)"/>
                          <a:ea typeface="Times New Roman" panose="02020603050405020304" pitchFamily="18" charset="0"/>
                          <a:cs typeface="Times New Roman" panose="02020603050405020304" pitchFamily="18" charset="0"/>
                        </a:rPr>
                        <a:t>17.4 %</a:t>
                      </a:r>
                    </a:p>
                  </a:txBody>
                  <a:tcPr marL="73737" marR="73737" marT="0" marB="0" anchor="ctr"/>
                </a:tc>
                <a:tc>
                  <a:txBody>
                    <a:bodyPr/>
                    <a:lstStyle/>
                    <a:p>
                      <a:pPr indent="183515" algn="ctr">
                        <a:lnSpc>
                          <a:spcPct val="95000"/>
                        </a:lnSpc>
                        <a:spcAft>
                          <a:spcPts val="600"/>
                        </a:spcAft>
                      </a:pPr>
                      <a:r>
                        <a:rPr lang="en-GB" sz="1200" dirty="0">
                          <a:effectLst/>
                          <a:latin typeface="Calibri (corpo)"/>
                          <a:ea typeface="Times New Roman" panose="02020603050405020304" pitchFamily="18" charset="0"/>
                          <a:cs typeface="Times New Roman" panose="02020603050405020304" pitchFamily="18" charset="0"/>
                        </a:rPr>
                        <a:t>44,5 %</a:t>
                      </a:r>
                    </a:p>
                  </a:txBody>
                  <a:tcPr marL="73737" marR="73737" marT="0" marB="0" anchor="ctr"/>
                </a:tc>
                <a:extLst>
                  <a:ext uri="{0D108BD9-81ED-4DB2-BD59-A6C34878D82A}">
                    <a16:rowId xmlns:a16="http://schemas.microsoft.com/office/drawing/2014/main" val="3918663761"/>
                  </a:ext>
                </a:extLst>
              </a:tr>
            </a:tbl>
          </a:graphicData>
        </a:graphic>
      </p:graphicFrame>
      <p:sp>
        <p:nvSpPr>
          <p:cNvPr id="140" name="Rettangolo 139">
            <a:extLst>
              <a:ext uri="{FF2B5EF4-FFF2-40B4-BE49-F238E27FC236}">
                <a16:creationId xmlns:a16="http://schemas.microsoft.com/office/drawing/2014/main" id="{31EFED2B-1096-4E3D-A8E8-09DB49AC4D5A}"/>
              </a:ext>
            </a:extLst>
          </p:cNvPr>
          <p:cNvSpPr/>
          <p:nvPr/>
        </p:nvSpPr>
        <p:spPr>
          <a:xfrm>
            <a:off x="4186417" y="2293735"/>
            <a:ext cx="3527469" cy="36886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2" name="Picture 4" descr="Fiat 500e, la novità 100% elettrica - brumbrum BLOG">
            <a:extLst>
              <a:ext uri="{FF2B5EF4-FFF2-40B4-BE49-F238E27FC236}">
                <a16:creationId xmlns:a16="http://schemas.microsoft.com/office/drawing/2014/main" id="{6D086FDF-7845-45EA-AF37-93AD9DD067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539" t="17745" r="24564" b="14205"/>
          <a:stretch/>
        </p:blipFill>
        <p:spPr bwMode="auto">
          <a:xfrm>
            <a:off x="10479890" y="793173"/>
            <a:ext cx="1712110" cy="972581"/>
          </a:xfrm>
          <a:prstGeom prst="rect">
            <a:avLst/>
          </a:prstGeom>
          <a:noFill/>
          <a:extLst>
            <a:ext uri="{909E8E84-426E-40DD-AFC4-6F175D3DCCD1}">
              <a14:hiddenFill xmlns:a14="http://schemas.microsoft.com/office/drawing/2010/main">
                <a:solidFill>
                  <a:srgbClr val="FFFFFF"/>
                </a:solidFill>
              </a14:hiddenFill>
            </a:ext>
          </a:extLst>
        </p:spPr>
      </p:pic>
      <p:sp>
        <p:nvSpPr>
          <p:cNvPr id="133" name="CasellaDiTesto 132">
            <a:extLst>
              <a:ext uri="{FF2B5EF4-FFF2-40B4-BE49-F238E27FC236}">
                <a16:creationId xmlns:a16="http://schemas.microsoft.com/office/drawing/2014/main" id="{EDC8914C-5491-49AC-B84C-36A188E54A19}"/>
              </a:ext>
            </a:extLst>
          </p:cNvPr>
          <p:cNvSpPr txBox="1"/>
          <p:nvPr/>
        </p:nvSpPr>
        <p:spPr>
          <a:xfrm>
            <a:off x="10618697" y="1766664"/>
            <a:ext cx="1434495" cy="369332"/>
          </a:xfrm>
          <a:prstGeom prst="rect">
            <a:avLst/>
          </a:prstGeom>
          <a:ln w="28575"/>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a:t>UC: Fiat 500e</a:t>
            </a:r>
          </a:p>
        </p:txBody>
      </p:sp>
      <p:sp>
        <p:nvSpPr>
          <p:cNvPr id="136" name="Rettangolo 135">
            <a:extLst>
              <a:ext uri="{FF2B5EF4-FFF2-40B4-BE49-F238E27FC236}">
                <a16:creationId xmlns:a16="http://schemas.microsoft.com/office/drawing/2014/main" id="{E22B28C5-6CC2-488F-B631-0FBA1F26FB60}"/>
              </a:ext>
            </a:extLst>
          </p:cNvPr>
          <p:cNvSpPr/>
          <p:nvPr/>
        </p:nvSpPr>
        <p:spPr>
          <a:xfrm>
            <a:off x="151089" y="6396834"/>
            <a:ext cx="11146599" cy="523220"/>
          </a:xfrm>
          <a:prstGeom prst="rect">
            <a:avLst/>
          </a:prstGeom>
        </p:spPr>
        <p:txBody>
          <a:bodyPr wrap="square">
            <a:spAutoFit/>
          </a:bodyPr>
          <a:lstStyle/>
          <a:p>
            <a:r>
              <a:rPr lang="en-GB" sz="1400" dirty="0"/>
              <a:t>[P3] </a:t>
            </a:r>
            <a:r>
              <a:rPr lang="en-US" sz="1400" dirty="0"/>
              <a:t>Application of Regenerative Braking on Electric Vehicles</a:t>
            </a:r>
            <a:r>
              <a:rPr lang="en-GB" sz="1400" dirty="0"/>
              <a:t> (2019)</a:t>
            </a:r>
          </a:p>
          <a:p>
            <a:r>
              <a:rPr lang="en-GB" sz="1400" dirty="0"/>
              <a:t>[P4] Brake Blending Strategy on Electric Vehicle Co-simulation between MATLAB Simulink</a:t>
            </a:r>
            <a:r>
              <a:rPr lang="en-GB" sz="1400" baseline="30000" dirty="0"/>
              <a:t>®</a:t>
            </a:r>
            <a:r>
              <a:rPr lang="en-GB" sz="1400" dirty="0"/>
              <a:t> and </a:t>
            </a:r>
            <a:r>
              <a:rPr lang="en-GB" sz="1400" dirty="0" err="1"/>
              <a:t>Simcenter</a:t>
            </a:r>
            <a:r>
              <a:rPr lang="en-GB" sz="1400" dirty="0"/>
              <a:t> </a:t>
            </a:r>
            <a:r>
              <a:rPr lang="en-GB" sz="1400" dirty="0" err="1"/>
              <a:t>Amesim</a:t>
            </a:r>
            <a:r>
              <a:rPr lang="en-GB" sz="1400" dirty="0"/>
              <a:t>™ (2019)</a:t>
            </a:r>
            <a:endParaRPr lang="en-GB" sz="14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8" name="Tabella 137">
            <a:extLst>
              <a:ext uri="{FF2B5EF4-FFF2-40B4-BE49-F238E27FC236}">
                <a16:creationId xmlns:a16="http://schemas.microsoft.com/office/drawing/2014/main" id="{147490DB-F7CF-4D74-BB7F-5DCF470FCF4C}"/>
              </a:ext>
            </a:extLst>
          </p:cNvPr>
          <p:cNvGraphicFramePr>
            <a:graphicFrameLocks noGrp="1"/>
          </p:cNvGraphicFramePr>
          <p:nvPr>
            <p:extLst>
              <p:ext uri="{D42A27DB-BD31-4B8C-83A1-F6EECF244321}">
                <p14:modId xmlns:p14="http://schemas.microsoft.com/office/powerpoint/2010/main" val="834254023"/>
              </p:ext>
            </p:extLst>
          </p:nvPr>
        </p:nvGraphicFramePr>
        <p:xfrm>
          <a:off x="7804391" y="2299520"/>
          <a:ext cx="3632864" cy="1749822"/>
        </p:xfrm>
        <a:graphic>
          <a:graphicData uri="http://schemas.openxmlformats.org/drawingml/2006/table">
            <a:tbl>
              <a:tblPr firstRow="1" firstCol="1" bandRow="1">
                <a:tableStyleId>{5C22544A-7EE6-4342-B048-85BDC9FD1C3A}</a:tableStyleId>
              </a:tblPr>
              <a:tblGrid>
                <a:gridCol w="572822">
                  <a:extLst>
                    <a:ext uri="{9D8B030D-6E8A-4147-A177-3AD203B41FA5}">
                      <a16:colId xmlns:a16="http://schemas.microsoft.com/office/drawing/2014/main" val="3740950199"/>
                    </a:ext>
                  </a:extLst>
                </a:gridCol>
                <a:gridCol w="1020009">
                  <a:extLst>
                    <a:ext uri="{9D8B030D-6E8A-4147-A177-3AD203B41FA5}">
                      <a16:colId xmlns:a16="http://schemas.microsoft.com/office/drawing/2014/main" val="4077250841"/>
                    </a:ext>
                  </a:extLst>
                </a:gridCol>
                <a:gridCol w="1020009">
                  <a:extLst>
                    <a:ext uri="{9D8B030D-6E8A-4147-A177-3AD203B41FA5}">
                      <a16:colId xmlns:a16="http://schemas.microsoft.com/office/drawing/2014/main" val="280586838"/>
                    </a:ext>
                  </a:extLst>
                </a:gridCol>
                <a:gridCol w="1020024">
                  <a:extLst>
                    <a:ext uri="{9D8B030D-6E8A-4147-A177-3AD203B41FA5}">
                      <a16:colId xmlns:a16="http://schemas.microsoft.com/office/drawing/2014/main" val="261573957"/>
                    </a:ext>
                  </a:extLst>
                </a:gridCol>
              </a:tblGrid>
              <a:tr h="429414">
                <a:tc>
                  <a:txBody>
                    <a:bodyPr/>
                    <a:lstStyle/>
                    <a:p>
                      <a:pPr algn="ctr">
                        <a:spcAft>
                          <a:spcPts val="0"/>
                        </a:spcAft>
                      </a:pPr>
                      <a:r>
                        <a:rPr lang="it-IT" sz="1100" b="0" i="1" dirty="0">
                          <a:effectLst/>
                        </a:rPr>
                        <a:t>Drive </a:t>
                      </a:r>
                      <a:r>
                        <a:rPr lang="it-IT" sz="1100" b="0" i="1" dirty="0" err="1">
                          <a:effectLst/>
                        </a:rPr>
                        <a:t>Cycle</a:t>
                      </a:r>
                      <a:endParaRPr lang="it-IT" sz="14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579" marR="75579" marT="6708" marB="0" anchor="ctr"/>
                </a:tc>
                <a:tc>
                  <a:txBody>
                    <a:bodyPr/>
                    <a:lstStyle/>
                    <a:p>
                      <a:pPr algn="ctr">
                        <a:spcAft>
                          <a:spcPts val="0"/>
                        </a:spcAft>
                      </a:pPr>
                      <a:r>
                        <a:rPr lang="it-IT" sz="800" b="1" dirty="0" err="1">
                          <a:effectLst/>
                        </a:rPr>
                        <a:t>Traction</a:t>
                      </a:r>
                      <a:r>
                        <a:rPr lang="it-IT" sz="800" b="1" dirty="0">
                          <a:effectLst/>
                        </a:rPr>
                        <a:t> Layout</a:t>
                      </a:r>
                      <a:endParaRPr lang="it-IT"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579" marR="75579" marT="6708" marB="0" anchor="ctr"/>
                </a:tc>
                <a:tc>
                  <a:txBody>
                    <a:bodyPr/>
                    <a:lstStyle/>
                    <a:p>
                      <a:pPr algn="ctr">
                        <a:spcAft>
                          <a:spcPts val="0"/>
                        </a:spcAft>
                      </a:pPr>
                      <a:r>
                        <a:rPr lang="it-IT" sz="800" b="1" dirty="0" err="1">
                          <a:effectLst/>
                        </a:rPr>
                        <a:t>Recovered</a:t>
                      </a:r>
                      <a:r>
                        <a:rPr lang="it-IT" sz="800" b="1" dirty="0">
                          <a:effectLst/>
                        </a:rPr>
                        <a:t> vs. </a:t>
                      </a:r>
                      <a:r>
                        <a:rPr lang="it-IT" sz="800" b="1" dirty="0" err="1">
                          <a:effectLst/>
                        </a:rPr>
                        <a:t>Consumed</a:t>
                      </a:r>
                      <a:r>
                        <a:rPr lang="it-IT" sz="800" b="1" dirty="0">
                          <a:effectLst/>
                        </a:rPr>
                        <a:t> Energy</a:t>
                      </a:r>
                      <a:endParaRPr lang="it-IT"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579" marR="75579" marT="6708" marB="0" anchor="ctr"/>
                </a:tc>
                <a:tc>
                  <a:txBody>
                    <a:bodyPr/>
                    <a:lstStyle/>
                    <a:p>
                      <a:pPr algn="ctr">
                        <a:spcAft>
                          <a:spcPts val="0"/>
                        </a:spcAft>
                      </a:pPr>
                      <a:r>
                        <a:rPr lang="it-IT" sz="800" b="1" dirty="0">
                          <a:effectLst/>
                        </a:rPr>
                        <a:t>Pad </a:t>
                      </a:r>
                      <a:r>
                        <a:rPr lang="it-IT" sz="800" b="1" dirty="0" err="1">
                          <a:effectLst/>
                        </a:rPr>
                        <a:t>Wear</a:t>
                      </a:r>
                      <a:r>
                        <a:rPr lang="it-IT" sz="800" b="1" dirty="0">
                          <a:effectLst/>
                        </a:rPr>
                        <a:t> </a:t>
                      </a:r>
                      <a:r>
                        <a:rPr lang="it-IT" sz="800" b="1" dirty="0" err="1">
                          <a:effectLst/>
                        </a:rPr>
                        <a:t>Reduction</a:t>
                      </a:r>
                      <a:endParaRPr lang="it-IT"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6812496"/>
                  </a:ext>
                </a:extLst>
              </a:tr>
              <a:tr h="204590">
                <a:tc rowSpan="2">
                  <a:txBody>
                    <a:bodyPr/>
                    <a:lstStyle/>
                    <a:p>
                      <a:pPr algn="ctr">
                        <a:spcAft>
                          <a:spcPts val="0"/>
                        </a:spcAft>
                      </a:pPr>
                      <a:r>
                        <a:rPr lang="it-IT" sz="1100" b="0" i="1" dirty="0">
                          <a:effectLst/>
                        </a:rPr>
                        <a:t>NEDC</a:t>
                      </a:r>
                      <a:endParaRPr lang="it-IT" sz="14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6911" marR="96911" marT="48455" marB="48455" anchor="ctr"/>
                </a:tc>
                <a:tc>
                  <a:txBody>
                    <a:bodyPr/>
                    <a:lstStyle/>
                    <a:p>
                      <a:pPr algn="ctr">
                        <a:spcAft>
                          <a:spcPts val="0"/>
                        </a:spcAft>
                      </a:pPr>
                      <a:r>
                        <a:rPr lang="it-IT" sz="1400" dirty="0">
                          <a:effectLst/>
                        </a:rPr>
                        <a:t>2x4 (A)</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579" marR="75579" marT="6708" marB="0" anchor="ctr"/>
                </a:tc>
                <a:tc>
                  <a:txBody>
                    <a:bodyPr/>
                    <a:lstStyle/>
                    <a:p>
                      <a:pPr algn="ctr">
                        <a:spcAft>
                          <a:spcPts val="0"/>
                        </a:spcAft>
                      </a:pPr>
                      <a:r>
                        <a:rPr lang="it-IT" sz="1400" dirty="0">
                          <a:effectLst/>
                        </a:rPr>
                        <a:t>0,258</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579" marR="75579" marT="6708" marB="0" anchor="ctr"/>
                </a:tc>
                <a:tc>
                  <a:txBody>
                    <a:bodyPr/>
                    <a:lstStyle/>
                    <a:p>
                      <a:pPr algn="ctr">
                        <a:spcAft>
                          <a:spcPts val="0"/>
                        </a:spcAft>
                      </a:pPr>
                      <a:r>
                        <a:rPr lang="it-IT" sz="1400" dirty="0">
                          <a:effectLst/>
                        </a:rPr>
                        <a:t>About 60%</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277879030"/>
                  </a:ext>
                </a:extLst>
              </a:tr>
              <a:tr h="204468">
                <a:tc vMerge="1">
                  <a:txBody>
                    <a:bodyPr/>
                    <a:lstStyle/>
                    <a:p>
                      <a:endParaRPr lang="it-IT"/>
                    </a:p>
                  </a:txBody>
                  <a:tcPr/>
                </a:tc>
                <a:tc>
                  <a:txBody>
                    <a:bodyPr/>
                    <a:lstStyle/>
                    <a:p>
                      <a:pPr algn="ctr">
                        <a:spcAft>
                          <a:spcPts val="0"/>
                        </a:spcAft>
                      </a:pPr>
                      <a:r>
                        <a:rPr lang="it-IT" sz="1400" dirty="0">
                          <a:effectLst/>
                        </a:rPr>
                        <a:t>4x4 (B)</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579" marR="75579" marT="6708" marB="0" anchor="ctr"/>
                </a:tc>
                <a:tc>
                  <a:txBody>
                    <a:bodyPr/>
                    <a:lstStyle/>
                    <a:p>
                      <a:pPr algn="ctr">
                        <a:spcAft>
                          <a:spcPts val="0"/>
                        </a:spcAft>
                      </a:pPr>
                      <a:r>
                        <a:rPr lang="it-IT" sz="1400" dirty="0">
                          <a:effectLst/>
                        </a:rPr>
                        <a:t>0,427</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579" marR="75579" marT="6708" marB="0" anchor="ctr"/>
                </a:tc>
                <a:tc>
                  <a:txBody>
                    <a:bodyPr/>
                    <a:lstStyle/>
                    <a:p>
                      <a:pPr algn="ctr">
                        <a:spcAft>
                          <a:spcPts val="0"/>
                        </a:spcAft>
                      </a:pPr>
                      <a:r>
                        <a:rPr lang="it-IT" sz="1400" dirty="0">
                          <a:effectLst/>
                        </a:rPr>
                        <a:t>About 99%</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341526609"/>
                  </a:ext>
                </a:extLst>
              </a:tr>
              <a:tr h="204590">
                <a:tc rowSpan="2">
                  <a:txBody>
                    <a:bodyPr/>
                    <a:lstStyle/>
                    <a:p>
                      <a:pPr algn="ctr">
                        <a:spcAft>
                          <a:spcPts val="0"/>
                        </a:spcAft>
                      </a:pPr>
                      <a:r>
                        <a:rPr lang="it-IT" sz="1100" b="0" i="1" dirty="0">
                          <a:effectLst/>
                        </a:rPr>
                        <a:t>WLTP</a:t>
                      </a:r>
                      <a:endParaRPr lang="it-IT" sz="14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6911" marR="96911" marT="48455" marB="48455" anchor="ctr"/>
                </a:tc>
                <a:tc>
                  <a:txBody>
                    <a:bodyPr/>
                    <a:lstStyle/>
                    <a:p>
                      <a:pPr algn="ctr">
                        <a:spcAft>
                          <a:spcPts val="0"/>
                        </a:spcAft>
                      </a:pPr>
                      <a:r>
                        <a:rPr lang="it-IT" sz="1400" dirty="0">
                          <a:effectLst/>
                        </a:rPr>
                        <a:t>2x4 (A)</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579" marR="75579" marT="6708" marB="0" anchor="ctr"/>
                </a:tc>
                <a:tc>
                  <a:txBody>
                    <a:bodyPr/>
                    <a:lstStyle/>
                    <a:p>
                      <a:pPr algn="ctr">
                        <a:spcAft>
                          <a:spcPts val="0"/>
                        </a:spcAft>
                      </a:pPr>
                      <a:r>
                        <a:rPr lang="it-IT" sz="1400" dirty="0">
                          <a:effectLst/>
                        </a:rPr>
                        <a:t>0,287</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579" marR="75579" marT="6708" marB="0" anchor="ctr"/>
                </a:tc>
                <a:tc>
                  <a:txBody>
                    <a:bodyPr/>
                    <a:lstStyle/>
                    <a:p>
                      <a:pPr algn="ctr">
                        <a:spcAft>
                          <a:spcPts val="0"/>
                        </a:spcAft>
                      </a:pPr>
                      <a:r>
                        <a:rPr lang="it-IT" sz="1400" dirty="0">
                          <a:effectLst/>
                        </a:rPr>
                        <a:t>About 68%</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174132237"/>
                  </a:ext>
                </a:extLst>
              </a:tr>
              <a:tr h="204468">
                <a:tc vMerge="1">
                  <a:txBody>
                    <a:bodyPr/>
                    <a:lstStyle/>
                    <a:p>
                      <a:endParaRPr lang="it-IT"/>
                    </a:p>
                  </a:txBody>
                  <a:tcPr/>
                </a:tc>
                <a:tc>
                  <a:txBody>
                    <a:bodyPr/>
                    <a:lstStyle/>
                    <a:p>
                      <a:pPr algn="ctr">
                        <a:spcAft>
                          <a:spcPts val="0"/>
                        </a:spcAft>
                      </a:pPr>
                      <a:r>
                        <a:rPr lang="it-IT" sz="1400" dirty="0">
                          <a:effectLst/>
                        </a:rPr>
                        <a:t>4x4 (B)</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579" marR="75579" marT="6708" marB="0" anchor="ctr"/>
                </a:tc>
                <a:tc>
                  <a:txBody>
                    <a:bodyPr/>
                    <a:lstStyle/>
                    <a:p>
                      <a:pPr algn="ctr">
                        <a:spcAft>
                          <a:spcPts val="0"/>
                        </a:spcAft>
                      </a:pPr>
                      <a:r>
                        <a:rPr lang="it-IT" sz="1400" dirty="0">
                          <a:effectLst/>
                        </a:rPr>
                        <a:t>0,454</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579" marR="75579" marT="6708" marB="0" anchor="ctr"/>
                </a:tc>
                <a:tc>
                  <a:txBody>
                    <a:bodyPr/>
                    <a:lstStyle/>
                    <a:p>
                      <a:pPr algn="ctr">
                        <a:spcAft>
                          <a:spcPts val="0"/>
                        </a:spcAft>
                      </a:pPr>
                      <a:r>
                        <a:rPr lang="it-IT" sz="1400" dirty="0">
                          <a:effectLst/>
                        </a:rPr>
                        <a:t>About 99%</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60300001"/>
                  </a:ext>
                </a:extLst>
              </a:tr>
              <a:tr h="204590">
                <a:tc rowSpan="2">
                  <a:txBody>
                    <a:bodyPr/>
                    <a:lstStyle/>
                    <a:p>
                      <a:pPr algn="ctr">
                        <a:spcAft>
                          <a:spcPts val="0"/>
                        </a:spcAft>
                      </a:pPr>
                      <a:r>
                        <a:rPr lang="it-IT" sz="1100" b="0" i="1" dirty="0">
                          <a:effectLst/>
                        </a:rPr>
                        <a:t>FTP75</a:t>
                      </a:r>
                      <a:endParaRPr lang="it-IT" sz="1400" b="0" i="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6911" marR="96911" marT="48455" marB="48455" anchor="ctr"/>
                </a:tc>
                <a:tc>
                  <a:txBody>
                    <a:bodyPr/>
                    <a:lstStyle/>
                    <a:p>
                      <a:pPr algn="ctr">
                        <a:spcAft>
                          <a:spcPts val="0"/>
                        </a:spcAft>
                      </a:pPr>
                      <a:r>
                        <a:rPr lang="it-IT" sz="1400" dirty="0">
                          <a:effectLst/>
                        </a:rPr>
                        <a:t>2x4 (A)</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579" marR="75579" marT="6708" marB="0" anchor="ctr"/>
                </a:tc>
                <a:tc>
                  <a:txBody>
                    <a:bodyPr/>
                    <a:lstStyle/>
                    <a:p>
                      <a:pPr algn="ctr">
                        <a:spcAft>
                          <a:spcPts val="0"/>
                        </a:spcAft>
                      </a:pPr>
                      <a:r>
                        <a:rPr lang="it-IT" sz="1400" dirty="0">
                          <a:effectLst/>
                        </a:rPr>
                        <a:t>0,393</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579" marR="75579" marT="6708" marB="0" anchor="ctr"/>
                </a:tc>
                <a:tc>
                  <a:txBody>
                    <a:bodyPr/>
                    <a:lstStyle/>
                    <a:p>
                      <a:pPr algn="ctr">
                        <a:spcAft>
                          <a:spcPts val="0"/>
                        </a:spcAft>
                      </a:pPr>
                      <a:r>
                        <a:rPr lang="it-IT" sz="1400" dirty="0">
                          <a:effectLst/>
                        </a:rPr>
                        <a:t>About 66%</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918663761"/>
                  </a:ext>
                </a:extLst>
              </a:tr>
              <a:tr h="204468">
                <a:tc vMerge="1">
                  <a:txBody>
                    <a:bodyPr/>
                    <a:lstStyle/>
                    <a:p>
                      <a:endParaRPr lang="it-IT"/>
                    </a:p>
                  </a:txBody>
                  <a:tcPr/>
                </a:tc>
                <a:tc>
                  <a:txBody>
                    <a:bodyPr/>
                    <a:lstStyle/>
                    <a:p>
                      <a:pPr algn="ctr">
                        <a:spcAft>
                          <a:spcPts val="0"/>
                        </a:spcAft>
                      </a:pPr>
                      <a:r>
                        <a:rPr lang="it-IT" sz="1400" dirty="0">
                          <a:effectLst/>
                        </a:rPr>
                        <a:t>4x4 (B)</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579" marR="75579" marT="6708" marB="0" anchor="ctr"/>
                </a:tc>
                <a:tc>
                  <a:txBody>
                    <a:bodyPr/>
                    <a:lstStyle/>
                    <a:p>
                      <a:pPr algn="ctr">
                        <a:spcAft>
                          <a:spcPts val="0"/>
                        </a:spcAft>
                      </a:pPr>
                      <a:r>
                        <a:rPr lang="it-IT" sz="1400" dirty="0">
                          <a:effectLst/>
                        </a:rPr>
                        <a:t>0,601</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5579" marR="75579" marT="6708" marB="0" anchor="ctr"/>
                </a:tc>
                <a:tc>
                  <a:txBody>
                    <a:bodyPr/>
                    <a:lstStyle/>
                    <a:p>
                      <a:pPr algn="ctr">
                        <a:spcAft>
                          <a:spcPts val="0"/>
                        </a:spcAft>
                      </a:pPr>
                      <a:r>
                        <a:rPr lang="it-IT" sz="1400" dirty="0">
                          <a:effectLst/>
                        </a:rPr>
                        <a:t>About 99%</a:t>
                      </a:r>
                      <a:endParaRPr lang="it-IT"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98529218"/>
                  </a:ext>
                </a:extLst>
              </a:tr>
            </a:tbl>
          </a:graphicData>
        </a:graphic>
      </p:graphicFrame>
      <p:sp>
        <p:nvSpPr>
          <p:cNvPr id="165" name="CasellaDiTesto 164">
            <a:extLst>
              <a:ext uri="{FF2B5EF4-FFF2-40B4-BE49-F238E27FC236}">
                <a16:creationId xmlns:a16="http://schemas.microsoft.com/office/drawing/2014/main" id="{311BD063-028F-4D1B-A59F-038EB9235ACB}"/>
              </a:ext>
            </a:extLst>
          </p:cNvPr>
          <p:cNvSpPr txBox="1"/>
          <p:nvPr/>
        </p:nvSpPr>
        <p:spPr>
          <a:xfrm rot="19800000">
            <a:off x="5241505" y="3338892"/>
            <a:ext cx="963569" cy="369332"/>
          </a:xfrm>
          <a:prstGeom prst="rect">
            <a:avLst/>
          </a:prstGeom>
          <a:noFill/>
        </p:spPr>
        <p:txBody>
          <a:bodyPr wrap="square" rtlCol="0">
            <a:spAutoFit/>
          </a:bodyPr>
          <a:lstStyle/>
          <a:p>
            <a:pPr algn="ctr"/>
            <a:r>
              <a:rPr lang="it-IT" b="1" dirty="0" err="1">
                <a:solidFill>
                  <a:srgbClr val="FF0000"/>
                </a:solidFill>
              </a:rPr>
              <a:t>Traction</a:t>
            </a:r>
            <a:endParaRPr lang="it-IT" b="1" dirty="0">
              <a:solidFill>
                <a:srgbClr val="FF0000"/>
              </a:solidFill>
            </a:endParaRPr>
          </a:p>
        </p:txBody>
      </p:sp>
      <p:sp>
        <p:nvSpPr>
          <p:cNvPr id="166" name="Freccia a destra 165">
            <a:extLst>
              <a:ext uri="{FF2B5EF4-FFF2-40B4-BE49-F238E27FC236}">
                <a16:creationId xmlns:a16="http://schemas.microsoft.com/office/drawing/2014/main" id="{0837AF56-C47F-4C1E-A456-54F428A26937}"/>
              </a:ext>
            </a:extLst>
          </p:cNvPr>
          <p:cNvSpPr/>
          <p:nvPr/>
        </p:nvSpPr>
        <p:spPr>
          <a:xfrm rot="1800000">
            <a:off x="5452695" y="4495353"/>
            <a:ext cx="795690" cy="231348"/>
          </a:xfrm>
          <a:prstGeom prst="rightArrow">
            <a:avLst/>
          </a:prstGeom>
          <a:solidFill>
            <a:srgbClr val="00B050"/>
          </a:solidFill>
          <a:ln>
            <a:solidFill>
              <a:srgbClr val="0E3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7" name="CasellaDiTesto 166">
            <a:extLst>
              <a:ext uri="{FF2B5EF4-FFF2-40B4-BE49-F238E27FC236}">
                <a16:creationId xmlns:a16="http://schemas.microsoft.com/office/drawing/2014/main" id="{2CCCCB5E-0072-4541-82F2-62FBD7F8E17C}"/>
              </a:ext>
            </a:extLst>
          </p:cNvPr>
          <p:cNvSpPr txBox="1"/>
          <p:nvPr/>
        </p:nvSpPr>
        <p:spPr>
          <a:xfrm rot="1800000">
            <a:off x="5340699" y="4577734"/>
            <a:ext cx="908132" cy="369332"/>
          </a:xfrm>
          <a:prstGeom prst="rect">
            <a:avLst/>
          </a:prstGeom>
          <a:noFill/>
        </p:spPr>
        <p:txBody>
          <a:bodyPr wrap="square" rtlCol="0">
            <a:spAutoFit/>
          </a:bodyPr>
          <a:lstStyle/>
          <a:p>
            <a:pPr algn="ctr"/>
            <a:r>
              <a:rPr lang="it-IT" b="1" dirty="0" err="1">
                <a:solidFill>
                  <a:srgbClr val="00B050"/>
                </a:solidFill>
              </a:rPr>
              <a:t>Braking</a:t>
            </a:r>
            <a:endParaRPr lang="it-IT" b="1" dirty="0">
              <a:solidFill>
                <a:srgbClr val="00B050"/>
              </a:solidFill>
            </a:endParaRPr>
          </a:p>
        </p:txBody>
      </p:sp>
      <p:grpSp>
        <p:nvGrpSpPr>
          <p:cNvPr id="168" name="Gruppo 167">
            <a:extLst>
              <a:ext uri="{FF2B5EF4-FFF2-40B4-BE49-F238E27FC236}">
                <a16:creationId xmlns:a16="http://schemas.microsoft.com/office/drawing/2014/main" id="{E5BB3473-C076-4AE3-BA89-FE1E61F000BE}"/>
              </a:ext>
            </a:extLst>
          </p:cNvPr>
          <p:cNvGrpSpPr/>
          <p:nvPr/>
        </p:nvGrpSpPr>
        <p:grpSpPr>
          <a:xfrm>
            <a:off x="4213068" y="2888028"/>
            <a:ext cx="2301593" cy="2779133"/>
            <a:chOff x="2202966" y="1512127"/>
            <a:chExt cx="3282755" cy="3963869"/>
          </a:xfrm>
        </p:grpSpPr>
        <p:grpSp>
          <p:nvGrpSpPr>
            <p:cNvPr id="169" name="Gruppo 168">
              <a:extLst>
                <a:ext uri="{FF2B5EF4-FFF2-40B4-BE49-F238E27FC236}">
                  <a16:creationId xmlns:a16="http://schemas.microsoft.com/office/drawing/2014/main" id="{7D556429-C600-4ED2-A796-816D508DFA74}"/>
                </a:ext>
              </a:extLst>
            </p:cNvPr>
            <p:cNvGrpSpPr/>
            <p:nvPr/>
          </p:nvGrpSpPr>
          <p:grpSpPr>
            <a:xfrm>
              <a:off x="2386027" y="1512127"/>
              <a:ext cx="3099694" cy="1916873"/>
              <a:chOff x="2956810" y="1638304"/>
              <a:chExt cx="2884113" cy="1783556"/>
            </a:xfrm>
          </p:grpSpPr>
          <p:cxnSp>
            <p:nvCxnSpPr>
              <p:cNvPr id="191" name="Connettore diritto 190">
                <a:extLst>
                  <a:ext uri="{FF2B5EF4-FFF2-40B4-BE49-F238E27FC236}">
                    <a16:creationId xmlns:a16="http://schemas.microsoft.com/office/drawing/2014/main" id="{E1E68E5E-F423-4336-819B-0F3D3D23D794}"/>
                  </a:ext>
                </a:extLst>
              </p:cNvPr>
              <p:cNvCxnSpPr/>
              <p:nvPr/>
            </p:nvCxnSpPr>
            <p:spPr>
              <a:xfrm>
                <a:off x="2956810" y="2441448"/>
                <a:ext cx="11488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2" name="Arco 191">
                <a:extLst>
                  <a:ext uri="{FF2B5EF4-FFF2-40B4-BE49-F238E27FC236}">
                    <a16:creationId xmlns:a16="http://schemas.microsoft.com/office/drawing/2014/main" id="{42A92B40-B7F3-4537-8A0C-6581063CA8D9}"/>
                  </a:ext>
                </a:extLst>
              </p:cNvPr>
              <p:cNvSpPr/>
              <p:nvPr/>
            </p:nvSpPr>
            <p:spPr>
              <a:xfrm rot="10800000">
                <a:off x="4105652" y="1638304"/>
                <a:ext cx="1735271" cy="1575043"/>
              </a:xfrm>
              <a:prstGeom prst="arc">
                <a:avLst>
                  <a:gd name="adj1" fmla="val 16920539"/>
                  <a:gd name="adj2" fmla="val 21529862"/>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000"/>
              </a:p>
            </p:txBody>
          </p:sp>
          <p:cxnSp>
            <p:nvCxnSpPr>
              <p:cNvPr id="193" name="Connettore diritto 192">
                <a:extLst>
                  <a:ext uri="{FF2B5EF4-FFF2-40B4-BE49-F238E27FC236}">
                    <a16:creationId xmlns:a16="http://schemas.microsoft.com/office/drawing/2014/main" id="{1641496F-E590-4E7D-87B5-580343E95100}"/>
                  </a:ext>
                </a:extLst>
              </p:cNvPr>
              <p:cNvCxnSpPr>
                <a:cxnSpLocks/>
                <a:stCxn id="192" idx="0"/>
              </p:cNvCxnSpPr>
              <p:nvPr/>
            </p:nvCxnSpPr>
            <p:spPr>
              <a:xfrm>
                <a:off x="4808803" y="3199066"/>
                <a:ext cx="0" cy="22279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1" name="Gruppo 170">
              <a:extLst>
                <a:ext uri="{FF2B5EF4-FFF2-40B4-BE49-F238E27FC236}">
                  <a16:creationId xmlns:a16="http://schemas.microsoft.com/office/drawing/2014/main" id="{7D85FF31-FC23-41DF-8835-2A5494D05142}"/>
                </a:ext>
              </a:extLst>
            </p:cNvPr>
            <p:cNvGrpSpPr/>
            <p:nvPr/>
          </p:nvGrpSpPr>
          <p:grpSpPr>
            <a:xfrm>
              <a:off x="2386026" y="3436140"/>
              <a:ext cx="2591345" cy="2039856"/>
              <a:chOff x="2956810" y="3429000"/>
              <a:chExt cx="2414226" cy="1900432"/>
            </a:xfrm>
          </p:grpSpPr>
          <p:cxnSp>
            <p:nvCxnSpPr>
              <p:cNvPr id="185" name="Connettore diritto 184">
                <a:extLst>
                  <a:ext uri="{FF2B5EF4-FFF2-40B4-BE49-F238E27FC236}">
                    <a16:creationId xmlns:a16="http://schemas.microsoft.com/office/drawing/2014/main" id="{9FAC4231-6F5D-429F-A590-ECE65FC505ED}"/>
                  </a:ext>
                </a:extLst>
              </p:cNvPr>
              <p:cNvCxnSpPr>
                <a:cxnSpLocks/>
              </p:cNvCxnSpPr>
              <p:nvPr/>
            </p:nvCxnSpPr>
            <p:spPr>
              <a:xfrm>
                <a:off x="2956810" y="4237549"/>
                <a:ext cx="1303246" cy="0"/>
              </a:xfrm>
              <a:prstGeom prst="line">
                <a:avLst/>
              </a:prstGeom>
              <a:ln w="19050">
                <a:solidFill>
                  <a:srgbClr val="00B050"/>
                </a:solidFill>
              </a:ln>
              <a:scene3d>
                <a:camera prst="orthographicFront">
                  <a:rot lat="1080000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86" name="Arco 185">
                <a:extLst>
                  <a:ext uri="{FF2B5EF4-FFF2-40B4-BE49-F238E27FC236}">
                    <a16:creationId xmlns:a16="http://schemas.microsoft.com/office/drawing/2014/main" id="{56E11D68-CF8F-4961-A4B1-26E6CBA5DA91}"/>
                  </a:ext>
                </a:extLst>
              </p:cNvPr>
              <p:cNvSpPr/>
              <p:nvPr/>
            </p:nvSpPr>
            <p:spPr>
              <a:xfrm rot="16200000">
                <a:off x="3937727" y="3896123"/>
                <a:ext cx="1735271" cy="1131347"/>
              </a:xfrm>
              <a:prstGeom prst="arc">
                <a:avLst>
                  <a:gd name="adj1" fmla="val 17534651"/>
                  <a:gd name="adj2" fmla="val 5369"/>
                </a:avLst>
              </a:prstGeom>
              <a:ln w="19050">
                <a:solidFill>
                  <a:srgbClr val="00B05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000"/>
              </a:p>
            </p:txBody>
          </p:sp>
          <p:cxnSp>
            <p:nvCxnSpPr>
              <p:cNvPr id="187" name="Connettore diritto 186">
                <a:extLst>
                  <a:ext uri="{FF2B5EF4-FFF2-40B4-BE49-F238E27FC236}">
                    <a16:creationId xmlns:a16="http://schemas.microsoft.com/office/drawing/2014/main" id="{13090773-6C2B-4322-85B4-1F956C61DFC9}"/>
                  </a:ext>
                </a:extLst>
              </p:cNvPr>
              <p:cNvCxnSpPr>
                <a:cxnSpLocks/>
              </p:cNvCxnSpPr>
              <p:nvPr/>
            </p:nvCxnSpPr>
            <p:spPr>
              <a:xfrm flipH="1">
                <a:off x="4806686" y="3429000"/>
                <a:ext cx="3440" cy="165161"/>
              </a:xfrm>
              <a:prstGeom prst="line">
                <a:avLst/>
              </a:prstGeom>
              <a:ln w="19050">
                <a:solidFill>
                  <a:srgbClr val="00B05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sp>
          <p:nvSpPr>
            <p:cNvPr id="173" name="CasellaDiTesto 172">
              <a:extLst>
                <a:ext uri="{FF2B5EF4-FFF2-40B4-BE49-F238E27FC236}">
                  <a16:creationId xmlns:a16="http://schemas.microsoft.com/office/drawing/2014/main" id="{94749ABA-641E-4C10-8AA6-B5EF24CAECFF}"/>
                </a:ext>
              </a:extLst>
            </p:cNvPr>
            <p:cNvSpPr txBox="1"/>
            <p:nvPr/>
          </p:nvSpPr>
          <p:spPr>
            <a:xfrm>
              <a:off x="2369539" y="1738632"/>
              <a:ext cx="1361656" cy="351184"/>
            </a:xfrm>
            <a:prstGeom prst="rect">
              <a:avLst/>
            </a:prstGeom>
            <a:noFill/>
          </p:spPr>
          <p:txBody>
            <a:bodyPr wrap="square" rtlCol="0">
              <a:spAutoFit/>
            </a:bodyPr>
            <a:lstStyle/>
            <a:p>
              <a:r>
                <a:rPr lang="it-IT" sz="1000" dirty="0"/>
                <a:t>Torque [Nm]</a:t>
              </a:r>
            </a:p>
          </p:txBody>
        </p:sp>
        <p:sp>
          <p:nvSpPr>
            <p:cNvPr id="174" name="CasellaDiTesto 173">
              <a:extLst>
                <a:ext uri="{FF2B5EF4-FFF2-40B4-BE49-F238E27FC236}">
                  <a16:creationId xmlns:a16="http://schemas.microsoft.com/office/drawing/2014/main" id="{B0B02C2F-54FB-4CE4-A5CA-477323131C8F}"/>
                </a:ext>
              </a:extLst>
            </p:cNvPr>
            <p:cNvSpPr txBox="1"/>
            <p:nvPr/>
          </p:nvSpPr>
          <p:spPr>
            <a:xfrm>
              <a:off x="3765877" y="3381915"/>
              <a:ext cx="1441869" cy="351184"/>
            </a:xfrm>
            <a:prstGeom prst="rect">
              <a:avLst/>
            </a:prstGeom>
            <a:noFill/>
          </p:spPr>
          <p:txBody>
            <a:bodyPr wrap="square" rtlCol="0">
              <a:spAutoFit/>
            </a:bodyPr>
            <a:lstStyle/>
            <a:p>
              <a:r>
                <a:rPr lang="it-IT" sz="1000" dirty="0"/>
                <a:t>Speed [</a:t>
              </a:r>
              <a:r>
                <a:rPr lang="it-IT" sz="1000" dirty="0" err="1"/>
                <a:t>rad</a:t>
              </a:r>
              <a:r>
                <a:rPr lang="it-IT" sz="1000" dirty="0"/>
                <a:t>/s]</a:t>
              </a:r>
            </a:p>
          </p:txBody>
        </p:sp>
        <p:sp>
          <p:nvSpPr>
            <p:cNvPr id="176" name="Ovale 175">
              <a:extLst>
                <a:ext uri="{FF2B5EF4-FFF2-40B4-BE49-F238E27FC236}">
                  <a16:creationId xmlns:a16="http://schemas.microsoft.com/office/drawing/2014/main" id="{1AC0F319-C9D2-408B-BAF1-AC59E8DDE91C}"/>
                </a:ext>
              </a:extLst>
            </p:cNvPr>
            <p:cNvSpPr/>
            <p:nvPr/>
          </p:nvSpPr>
          <p:spPr>
            <a:xfrm>
              <a:off x="2451834" y="3487205"/>
              <a:ext cx="667734" cy="667734"/>
            </a:xfrm>
            <a:prstGeom prst="ellipse">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000" dirty="0"/>
                <a:t>IV°</a:t>
              </a:r>
            </a:p>
          </p:txBody>
        </p:sp>
        <p:sp>
          <p:nvSpPr>
            <p:cNvPr id="178" name="Ovale 177">
              <a:extLst>
                <a:ext uri="{FF2B5EF4-FFF2-40B4-BE49-F238E27FC236}">
                  <a16:creationId xmlns:a16="http://schemas.microsoft.com/office/drawing/2014/main" id="{9BCBE3CC-3C9B-4AB5-936D-8C549DCF1C03}"/>
                </a:ext>
              </a:extLst>
            </p:cNvPr>
            <p:cNvSpPr/>
            <p:nvPr/>
          </p:nvSpPr>
          <p:spPr>
            <a:xfrm>
              <a:off x="2455487" y="2714181"/>
              <a:ext cx="667734" cy="66773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t>I°</a:t>
              </a:r>
            </a:p>
          </p:txBody>
        </p:sp>
        <p:cxnSp>
          <p:nvCxnSpPr>
            <p:cNvPr id="179" name="Connettore 2 178">
              <a:extLst>
                <a:ext uri="{FF2B5EF4-FFF2-40B4-BE49-F238E27FC236}">
                  <a16:creationId xmlns:a16="http://schemas.microsoft.com/office/drawing/2014/main" id="{F57C3AFF-871C-48C7-8E50-950DCC520805}"/>
                </a:ext>
              </a:extLst>
            </p:cNvPr>
            <p:cNvCxnSpPr>
              <a:cxnSpLocks/>
            </p:cNvCxnSpPr>
            <p:nvPr/>
          </p:nvCxnSpPr>
          <p:spPr>
            <a:xfrm>
              <a:off x="2202966" y="3436140"/>
              <a:ext cx="230157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Connettore 2 179">
              <a:extLst>
                <a:ext uri="{FF2B5EF4-FFF2-40B4-BE49-F238E27FC236}">
                  <a16:creationId xmlns:a16="http://schemas.microsoft.com/office/drawing/2014/main" id="{07C3DBE6-9AD9-4A11-ACA9-AB9CA14F992B}"/>
                </a:ext>
              </a:extLst>
            </p:cNvPr>
            <p:cNvCxnSpPr>
              <a:cxnSpLocks/>
            </p:cNvCxnSpPr>
            <p:nvPr/>
          </p:nvCxnSpPr>
          <p:spPr>
            <a:xfrm flipV="1">
              <a:off x="2369937" y="1813399"/>
              <a:ext cx="16091" cy="28254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4" name="Freccia a destra 193">
            <a:extLst>
              <a:ext uri="{FF2B5EF4-FFF2-40B4-BE49-F238E27FC236}">
                <a16:creationId xmlns:a16="http://schemas.microsoft.com/office/drawing/2014/main" id="{0D842C6F-1C0B-4A4C-8456-433833AB2475}"/>
              </a:ext>
            </a:extLst>
          </p:cNvPr>
          <p:cNvSpPr/>
          <p:nvPr/>
        </p:nvSpPr>
        <p:spPr>
          <a:xfrm rot="19800000">
            <a:off x="5430050" y="3551906"/>
            <a:ext cx="795690" cy="212744"/>
          </a:xfrm>
          <a:prstGeom prst="rightArrow">
            <a:avLst/>
          </a:prstGeom>
          <a:solidFill>
            <a:srgbClr val="FF0000"/>
          </a:solidFill>
          <a:ln>
            <a:solidFill>
              <a:srgbClr val="0E3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grpSp>
        <p:nvGrpSpPr>
          <p:cNvPr id="195" name="Gruppo 194">
            <a:extLst>
              <a:ext uri="{FF2B5EF4-FFF2-40B4-BE49-F238E27FC236}">
                <a16:creationId xmlns:a16="http://schemas.microsoft.com/office/drawing/2014/main" id="{A3927145-7CE0-4612-913D-0679F3C63942}"/>
              </a:ext>
            </a:extLst>
          </p:cNvPr>
          <p:cNvGrpSpPr/>
          <p:nvPr/>
        </p:nvGrpSpPr>
        <p:grpSpPr>
          <a:xfrm>
            <a:off x="6119779" y="2545360"/>
            <a:ext cx="1551166" cy="938921"/>
            <a:chOff x="7295437" y="668534"/>
            <a:chExt cx="4733839" cy="2865394"/>
          </a:xfrm>
        </p:grpSpPr>
        <p:sp>
          <p:nvSpPr>
            <p:cNvPr id="196" name="Rettangolo con angoli arrotondati 195">
              <a:extLst>
                <a:ext uri="{FF2B5EF4-FFF2-40B4-BE49-F238E27FC236}">
                  <a16:creationId xmlns:a16="http://schemas.microsoft.com/office/drawing/2014/main" id="{02C3DE71-4FF0-44C7-845B-B069919F4C33}"/>
                </a:ext>
              </a:extLst>
            </p:cNvPr>
            <p:cNvSpPr/>
            <p:nvPr/>
          </p:nvSpPr>
          <p:spPr>
            <a:xfrm>
              <a:off x="10764749" y="875880"/>
              <a:ext cx="845853" cy="386033"/>
            </a:xfrm>
            <a:prstGeom prst="roundRect">
              <a:avLst/>
            </a:prstGeom>
            <a:pattFill prst="zigZag">
              <a:fgClr>
                <a:schemeClr val="bg1">
                  <a:lumMod val="50000"/>
                </a:schemeClr>
              </a:fgClr>
              <a:bgClr>
                <a:schemeClr val="tx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a:p>
          </p:txBody>
        </p:sp>
        <p:sp>
          <p:nvSpPr>
            <p:cNvPr id="197" name="Rettangolo con angoli arrotondati 196">
              <a:extLst>
                <a:ext uri="{FF2B5EF4-FFF2-40B4-BE49-F238E27FC236}">
                  <a16:creationId xmlns:a16="http://schemas.microsoft.com/office/drawing/2014/main" id="{D39A7683-4284-41EA-88CF-8E6A66530F44}"/>
                </a:ext>
              </a:extLst>
            </p:cNvPr>
            <p:cNvSpPr/>
            <p:nvPr/>
          </p:nvSpPr>
          <p:spPr>
            <a:xfrm>
              <a:off x="10754850" y="2909372"/>
              <a:ext cx="845853" cy="386033"/>
            </a:xfrm>
            <a:prstGeom prst="roundRect">
              <a:avLst/>
            </a:prstGeom>
            <a:pattFill prst="zigZag">
              <a:fgClr>
                <a:schemeClr val="bg1">
                  <a:lumMod val="50000"/>
                </a:schemeClr>
              </a:fgClr>
              <a:bgClr>
                <a:schemeClr val="tx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a:p>
          </p:txBody>
        </p:sp>
        <p:sp>
          <p:nvSpPr>
            <p:cNvPr id="198" name="Rettangolo con angoli arrotondati 197">
              <a:extLst>
                <a:ext uri="{FF2B5EF4-FFF2-40B4-BE49-F238E27FC236}">
                  <a16:creationId xmlns:a16="http://schemas.microsoft.com/office/drawing/2014/main" id="{9E8C7CE1-8807-4893-99F4-1882739F5048}"/>
                </a:ext>
              </a:extLst>
            </p:cNvPr>
            <p:cNvSpPr/>
            <p:nvPr/>
          </p:nvSpPr>
          <p:spPr>
            <a:xfrm>
              <a:off x="7571641" y="925654"/>
              <a:ext cx="845853" cy="386033"/>
            </a:xfrm>
            <a:prstGeom prst="roundRect">
              <a:avLst/>
            </a:prstGeom>
            <a:pattFill prst="zigZag">
              <a:fgClr>
                <a:schemeClr val="bg1">
                  <a:lumMod val="50000"/>
                </a:schemeClr>
              </a:fgClr>
              <a:bgClr>
                <a:schemeClr val="tx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a:p>
          </p:txBody>
        </p:sp>
        <p:sp>
          <p:nvSpPr>
            <p:cNvPr id="199" name="Rettangolo con angoli arrotondati 198">
              <a:extLst>
                <a:ext uri="{FF2B5EF4-FFF2-40B4-BE49-F238E27FC236}">
                  <a16:creationId xmlns:a16="http://schemas.microsoft.com/office/drawing/2014/main" id="{638C0427-6305-48B3-8DF9-9BD3EAE90617}"/>
                </a:ext>
              </a:extLst>
            </p:cNvPr>
            <p:cNvSpPr/>
            <p:nvPr/>
          </p:nvSpPr>
          <p:spPr>
            <a:xfrm>
              <a:off x="7541420" y="2862048"/>
              <a:ext cx="845853" cy="386033"/>
            </a:xfrm>
            <a:prstGeom prst="roundRect">
              <a:avLst/>
            </a:prstGeom>
            <a:pattFill prst="zigZag">
              <a:fgClr>
                <a:schemeClr val="bg1">
                  <a:lumMod val="50000"/>
                </a:schemeClr>
              </a:fgClr>
              <a:bgClr>
                <a:schemeClr val="tx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a:p>
          </p:txBody>
        </p:sp>
        <p:grpSp>
          <p:nvGrpSpPr>
            <p:cNvPr id="200" name="Gruppo 199">
              <a:extLst>
                <a:ext uri="{FF2B5EF4-FFF2-40B4-BE49-F238E27FC236}">
                  <a16:creationId xmlns:a16="http://schemas.microsoft.com/office/drawing/2014/main" id="{FED28FE2-A815-44CC-8E90-08574C4456C3}"/>
                </a:ext>
              </a:extLst>
            </p:cNvPr>
            <p:cNvGrpSpPr/>
            <p:nvPr/>
          </p:nvGrpSpPr>
          <p:grpSpPr>
            <a:xfrm>
              <a:off x="7295437" y="875417"/>
              <a:ext cx="4733839" cy="2458980"/>
              <a:chOff x="3761232" y="2149736"/>
              <a:chExt cx="4733839" cy="2458980"/>
            </a:xfrm>
          </p:grpSpPr>
          <p:sp>
            <p:nvSpPr>
              <p:cNvPr id="209" name="Rettangolo con angoli arrotondati 208">
                <a:extLst>
                  <a:ext uri="{FF2B5EF4-FFF2-40B4-BE49-F238E27FC236}">
                    <a16:creationId xmlns:a16="http://schemas.microsoft.com/office/drawing/2014/main" id="{EE2F76F0-20DC-4A80-B756-05B303F9A2C1}"/>
                  </a:ext>
                </a:extLst>
              </p:cNvPr>
              <p:cNvSpPr/>
              <p:nvPr/>
            </p:nvSpPr>
            <p:spPr>
              <a:xfrm>
                <a:off x="3761232" y="2300748"/>
                <a:ext cx="4733839" cy="2153265"/>
              </a:xfrm>
              <a:prstGeom prst="roundRect">
                <a:avLst>
                  <a:gd name="adj" fmla="val 34374"/>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a:p>
            </p:txBody>
          </p:sp>
          <p:sp>
            <p:nvSpPr>
              <p:cNvPr id="210" name="Ovale 209">
                <a:extLst>
                  <a:ext uri="{FF2B5EF4-FFF2-40B4-BE49-F238E27FC236}">
                    <a16:creationId xmlns:a16="http://schemas.microsoft.com/office/drawing/2014/main" id="{1A95B967-C624-49DC-9A78-2FF6980685FC}"/>
                  </a:ext>
                </a:extLst>
              </p:cNvPr>
              <p:cNvSpPr/>
              <p:nvPr/>
            </p:nvSpPr>
            <p:spPr>
              <a:xfrm rot="2748686">
                <a:off x="8054104" y="2579042"/>
                <a:ext cx="393710" cy="133142"/>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a:p>
            </p:txBody>
          </p:sp>
          <p:sp>
            <p:nvSpPr>
              <p:cNvPr id="211" name="Ovale 210">
                <a:extLst>
                  <a:ext uri="{FF2B5EF4-FFF2-40B4-BE49-F238E27FC236}">
                    <a16:creationId xmlns:a16="http://schemas.microsoft.com/office/drawing/2014/main" id="{4C892567-55F7-4720-85DD-89F0ED995259}"/>
                  </a:ext>
                </a:extLst>
              </p:cNvPr>
              <p:cNvSpPr/>
              <p:nvPr/>
            </p:nvSpPr>
            <p:spPr>
              <a:xfrm rot="2748686">
                <a:off x="8054103" y="4042575"/>
                <a:ext cx="393710" cy="133142"/>
              </a:xfrm>
              <a:prstGeom prst="ellipse">
                <a:avLst/>
              </a:prstGeom>
              <a:solidFill>
                <a:srgbClr val="FFFF00"/>
              </a:solidFill>
              <a:ln w="19050">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a:p>
            </p:txBody>
          </p:sp>
          <p:sp>
            <p:nvSpPr>
              <p:cNvPr id="212" name="Rettangolo con angoli in alto, uno arrotondato e uno ritagliato 25">
                <a:extLst>
                  <a:ext uri="{FF2B5EF4-FFF2-40B4-BE49-F238E27FC236}">
                    <a16:creationId xmlns:a16="http://schemas.microsoft.com/office/drawing/2014/main" id="{1E3BA895-7FC0-4DEE-AF97-B636D9DE07C7}"/>
                  </a:ext>
                </a:extLst>
              </p:cNvPr>
              <p:cNvSpPr/>
              <p:nvPr/>
            </p:nvSpPr>
            <p:spPr>
              <a:xfrm rot="5400000">
                <a:off x="4040608" y="2504618"/>
                <a:ext cx="156140" cy="211696"/>
              </a:xfrm>
              <a:prstGeom prst="snipRoundRect">
                <a:avLst>
                  <a:gd name="adj1" fmla="val 16667"/>
                  <a:gd name="adj2" fmla="val 37500"/>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a:p>
            </p:txBody>
          </p:sp>
          <p:sp>
            <p:nvSpPr>
              <p:cNvPr id="213" name="Rettangolo con angoli in alto, uno arrotondato e uno ritagliato 26">
                <a:extLst>
                  <a:ext uri="{FF2B5EF4-FFF2-40B4-BE49-F238E27FC236}">
                    <a16:creationId xmlns:a16="http://schemas.microsoft.com/office/drawing/2014/main" id="{61B092D7-E230-4BD3-B054-99284E6B25BC}"/>
                  </a:ext>
                </a:extLst>
              </p:cNvPr>
              <p:cNvSpPr/>
              <p:nvPr/>
            </p:nvSpPr>
            <p:spPr>
              <a:xfrm rot="5400000">
                <a:off x="4040608" y="4037277"/>
                <a:ext cx="156140" cy="211696"/>
              </a:xfrm>
              <a:prstGeom prst="snipRoundRect">
                <a:avLst>
                  <a:gd name="adj1" fmla="val 16667"/>
                  <a:gd name="adj2" fmla="val 37500"/>
                </a:avLst>
              </a:prstGeom>
              <a:solidFill>
                <a:srgbClr val="FFFF05"/>
              </a:solidFill>
              <a:ln w="19050">
                <a:solidFill>
                  <a:schemeClr val="tx1"/>
                </a:solidFill>
              </a:ln>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a:p>
            </p:txBody>
          </p:sp>
          <p:sp>
            <p:nvSpPr>
              <p:cNvPr id="214" name="Rettangolo con angoli in alto arrotondati 213">
                <a:extLst>
                  <a:ext uri="{FF2B5EF4-FFF2-40B4-BE49-F238E27FC236}">
                    <a16:creationId xmlns:a16="http://schemas.microsoft.com/office/drawing/2014/main" id="{4339D153-3D5E-4B0C-9FA3-7D11EEDA17B9}"/>
                  </a:ext>
                </a:extLst>
              </p:cNvPr>
              <p:cNvSpPr/>
              <p:nvPr/>
            </p:nvSpPr>
            <p:spPr>
              <a:xfrm rot="2059152">
                <a:off x="6660641" y="2149736"/>
                <a:ext cx="317442" cy="168557"/>
              </a:xfrm>
              <a:prstGeom prst="round2SameRect">
                <a:avLst>
                  <a:gd name="adj1" fmla="val 50000"/>
                  <a:gd name="adj2" fmla="val 50000"/>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a:p>
            </p:txBody>
          </p:sp>
          <p:sp>
            <p:nvSpPr>
              <p:cNvPr id="215" name="Rettangolo con angoli in alto arrotondati 214">
                <a:extLst>
                  <a:ext uri="{FF2B5EF4-FFF2-40B4-BE49-F238E27FC236}">
                    <a16:creationId xmlns:a16="http://schemas.microsoft.com/office/drawing/2014/main" id="{BE0EEC0A-F9DD-44CF-8837-34806EF2DD90}"/>
                  </a:ext>
                </a:extLst>
              </p:cNvPr>
              <p:cNvSpPr/>
              <p:nvPr/>
            </p:nvSpPr>
            <p:spPr>
              <a:xfrm rot="8769399">
                <a:off x="6647078" y="4440159"/>
                <a:ext cx="317442" cy="168557"/>
              </a:xfrm>
              <a:prstGeom prst="round2SameRect">
                <a:avLst>
                  <a:gd name="adj1" fmla="val 50000"/>
                  <a:gd name="adj2" fmla="val 50000"/>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a:p>
            </p:txBody>
          </p:sp>
          <p:sp>
            <p:nvSpPr>
              <p:cNvPr id="216" name="Rettangolo 215">
                <a:extLst>
                  <a:ext uri="{FF2B5EF4-FFF2-40B4-BE49-F238E27FC236}">
                    <a16:creationId xmlns:a16="http://schemas.microsoft.com/office/drawing/2014/main" id="{6015DA43-B9FE-4CD6-9903-9773FB70F021}"/>
                  </a:ext>
                </a:extLst>
              </p:cNvPr>
              <p:cNvSpPr/>
              <p:nvPr/>
            </p:nvSpPr>
            <p:spPr>
              <a:xfrm>
                <a:off x="4012830" y="2532396"/>
                <a:ext cx="141406" cy="15614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a:p>
            </p:txBody>
          </p:sp>
          <p:sp>
            <p:nvSpPr>
              <p:cNvPr id="217" name="Rettangolo 216">
                <a:extLst>
                  <a:ext uri="{FF2B5EF4-FFF2-40B4-BE49-F238E27FC236}">
                    <a16:creationId xmlns:a16="http://schemas.microsoft.com/office/drawing/2014/main" id="{82793B18-4DC4-414B-A436-EB7189566CD3}"/>
                  </a:ext>
                </a:extLst>
              </p:cNvPr>
              <p:cNvSpPr/>
              <p:nvPr/>
            </p:nvSpPr>
            <p:spPr>
              <a:xfrm>
                <a:off x="4012830" y="4061315"/>
                <a:ext cx="141406" cy="15614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a:p>
            </p:txBody>
          </p:sp>
          <p:sp>
            <p:nvSpPr>
              <p:cNvPr id="218" name="Trapezio 217">
                <a:extLst>
                  <a:ext uri="{FF2B5EF4-FFF2-40B4-BE49-F238E27FC236}">
                    <a16:creationId xmlns:a16="http://schemas.microsoft.com/office/drawing/2014/main" id="{8E54EB4C-588C-4495-9680-3B32CD183B05}"/>
                  </a:ext>
                </a:extLst>
              </p:cNvPr>
              <p:cNvSpPr/>
              <p:nvPr/>
            </p:nvSpPr>
            <p:spPr>
              <a:xfrm rot="16200000">
                <a:off x="6214415" y="2924595"/>
                <a:ext cx="1704888" cy="880832"/>
              </a:xfrm>
              <a:prstGeom prst="trapezoid">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lin ang="5400000" scaled="0"/>
                <a:tileRect/>
              </a:gradFill>
              <a:scene3d>
                <a:camera prst="orthographicFront">
                  <a:rot lat="1800000" lon="0" rev="0"/>
                </a:camera>
                <a:lightRig rig="threePt" dir="t"/>
              </a:scene3d>
              <a:sp3d prstMaterial="dkEdg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a:p>
            </p:txBody>
          </p:sp>
          <p:sp>
            <p:nvSpPr>
              <p:cNvPr id="219" name="Rettangolo con angoli ritagliati in alto 40">
                <a:extLst>
                  <a:ext uri="{FF2B5EF4-FFF2-40B4-BE49-F238E27FC236}">
                    <a16:creationId xmlns:a16="http://schemas.microsoft.com/office/drawing/2014/main" id="{D6690341-5D50-4598-B9D9-DAF9162B30B8}"/>
                  </a:ext>
                </a:extLst>
              </p:cNvPr>
              <p:cNvSpPr/>
              <p:nvPr/>
            </p:nvSpPr>
            <p:spPr>
              <a:xfrm rot="5400000">
                <a:off x="5011513" y="2435731"/>
                <a:ext cx="1372780" cy="1857080"/>
              </a:xfrm>
              <a:prstGeom prst="snip2SameRect">
                <a:avLst>
                  <a:gd name="adj1" fmla="val 8896"/>
                  <a:gd name="adj2" fmla="val 0"/>
                </a:avLst>
              </a:prstGeom>
              <a:solidFill>
                <a:schemeClr val="bg1">
                  <a:lumMod val="85000"/>
                </a:schemeClr>
              </a:solidFill>
              <a:scene3d>
                <a:camera prst="orthographicFront"/>
                <a:lightRig rig="threePt" dir="t"/>
              </a:scene3d>
              <a:sp3d prstMaterial="dkEdge">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a:p>
            </p:txBody>
          </p:sp>
          <p:pic>
            <p:nvPicPr>
              <p:cNvPr id="220" name="Immagine 219">
                <a:extLst>
                  <a:ext uri="{FF2B5EF4-FFF2-40B4-BE49-F238E27FC236}">
                    <a16:creationId xmlns:a16="http://schemas.microsoft.com/office/drawing/2014/main" id="{D31FA648-326A-4A3E-8E9C-79692A08DF7F}"/>
                  </a:ext>
                </a:extLst>
              </p:cNvPr>
              <p:cNvPicPr>
                <a:picLocks noChangeAspect="1"/>
              </p:cNvPicPr>
              <p:nvPr/>
            </p:nvPicPr>
            <p:blipFill rotWithShape="1">
              <a:blip r:embed="rId6">
                <a:extLst>
                  <a:ext uri="{28A0092B-C50C-407E-A947-70E740481C1C}">
                    <a14:useLocalDpi xmlns:a14="http://schemas.microsoft.com/office/drawing/2010/main" val="0"/>
                  </a:ext>
                </a:extLst>
              </a:blip>
              <a:srcRect l="14869" t="24334" r="11609" b="28530"/>
              <a:stretch/>
            </p:blipFill>
            <p:spPr>
              <a:xfrm>
                <a:off x="4126798" y="2297124"/>
                <a:ext cx="4092970" cy="2147199"/>
              </a:xfrm>
              <a:prstGeom prst="rect">
                <a:avLst/>
              </a:prstGeom>
              <a:effectLst>
                <a:softEdge rad="139700"/>
              </a:effectLst>
            </p:spPr>
          </p:pic>
          <p:pic>
            <p:nvPicPr>
              <p:cNvPr id="221" name="Immagine 220">
                <a:extLst>
                  <a:ext uri="{FF2B5EF4-FFF2-40B4-BE49-F238E27FC236}">
                    <a16:creationId xmlns:a16="http://schemas.microsoft.com/office/drawing/2014/main" id="{6D79104F-525E-4EE7-9CA9-858F38F88B36}"/>
                  </a:ext>
                </a:extLst>
              </p:cNvPr>
              <p:cNvPicPr>
                <a:picLocks noChangeAspect="1"/>
              </p:cNvPicPr>
              <p:nvPr/>
            </p:nvPicPr>
            <p:blipFill rotWithShape="1">
              <a:blip r:embed="rId7">
                <a:extLst>
                  <a:ext uri="{28A0092B-C50C-407E-A947-70E740481C1C}">
                    <a14:useLocalDpi xmlns:a14="http://schemas.microsoft.com/office/drawing/2010/main" val="0"/>
                  </a:ext>
                </a:extLst>
              </a:blip>
              <a:srcRect l="10403" r="4372"/>
              <a:stretch/>
            </p:blipFill>
            <p:spPr>
              <a:xfrm rot="10800000">
                <a:off x="6492470" y="2710955"/>
                <a:ext cx="1046982" cy="1286972"/>
              </a:xfrm>
              <a:prstGeom prst="rect">
                <a:avLst/>
              </a:prstGeom>
              <a:solidFill>
                <a:schemeClr val="bg1"/>
              </a:solidFill>
            </p:spPr>
          </p:pic>
          <p:grpSp>
            <p:nvGrpSpPr>
              <p:cNvPr id="222" name="Gruppo 221">
                <a:extLst>
                  <a:ext uri="{FF2B5EF4-FFF2-40B4-BE49-F238E27FC236}">
                    <a16:creationId xmlns:a16="http://schemas.microsoft.com/office/drawing/2014/main" id="{5F7B85A8-EEDF-4F24-99F3-74449B6BB2F1}"/>
                  </a:ext>
                </a:extLst>
              </p:cNvPr>
              <p:cNvGrpSpPr/>
              <p:nvPr/>
            </p:nvGrpSpPr>
            <p:grpSpPr>
              <a:xfrm>
                <a:off x="7629375" y="2686137"/>
                <a:ext cx="570976" cy="1296662"/>
                <a:chOff x="10158925" y="1522322"/>
                <a:chExt cx="938586" cy="2131484"/>
              </a:xfrm>
            </p:grpSpPr>
            <p:sp>
              <p:nvSpPr>
                <p:cNvPr id="227" name="Rettangolo 226">
                  <a:extLst>
                    <a:ext uri="{FF2B5EF4-FFF2-40B4-BE49-F238E27FC236}">
                      <a16:creationId xmlns:a16="http://schemas.microsoft.com/office/drawing/2014/main" id="{756AF825-A506-4E87-96DB-EA6082A81AB3}"/>
                    </a:ext>
                  </a:extLst>
                </p:cNvPr>
                <p:cNvSpPr/>
                <p:nvPr/>
              </p:nvSpPr>
              <p:spPr>
                <a:xfrm>
                  <a:off x="10158925" y="1522322"/>
                  <a:ext cx="922387" cy="213148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dirty="0"/>
                </a:p>
              </p:txBody>
            </p:sp>
            <p:pic>
              <p:nvPicPr>
                <p:cNvPr id="228" name="Elemento grafico 227" descr="Ingranaggi">
                  <a:extLst>
                    <a:ext uri="{FF2B5EF4-FFF2-40B4-BE49-F238E27FC236}">
                      <a16:creationId xmlns:a16="http://schemas.microsoft.com/office/drawing/2014/main" id="{7C043C23-5770-4002-B653-C62C045BD5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83113" y="2165443"/>
                  <a:ext cx="914398" cy="914400"/>
                </a:xfrm>
                <a:prstGeom prst="rect">
                  <a:avLst/>
                </a:prstGeom>
              </p:spPr>
            </p:pic>
          </p:grpSp>
          <p:grpSp>
            <p:nvGrpSpPr>
              <p:cNvPr id="223" name="Gruppo 222">
                <a:extLst>
                  <a:ext uri="{FF2B5EF4-FFF2-40B4-BE49-F238E27FC236}">
                    <a16:creationId xmlns:a16="http://schemas.microsoft.com/office/drawing/2014/main" id="{1DA5F28A-B429-48F8-916B-827C48242BDF}"/>
                  </a:ext>
                </a:extLst>
              </p:cNvPr>
              <p:cNvGrpSpPr/>
              <p:nvPr/>
            </p:nvGrpSpPr>
            <p:grpSpPr>
              <a:xfrm>
                <a:off x="4403002" y="2957411"/>
                <a:ext cx="880831" cy="776705"/>
                <a:chOff x="2267141" y="2626848"/>
                <a:chExt cx="880831" cy="776705"/>
              </a:xfrm>
            </p:grpSpPr>
            <p:sp>
              <p:nvSpPr>
                <p:cNvPr id="225" name="Rettangolo 224">
                  <a:extLst>
                    <a:ext uri="{FF2B5EF4-FFF2-40B4-BE49-F238E27FC236}">
                      <a16:creationId xmlns:a16="http://schemas.microsoft.com/office/drawing/2014/main" id="{71F809F1-26FA-4161-9E4F-65908267F19F}"/>
                    </a:ext>
                  </a:extLst>
                </p:cNvPr>
                <p:cNvSpPr/>
                <p:nvPr/>
              </p:nvSpPr>
              <p:spPr>
                <a:xfrm rot="5400000">
                  <a:off x="2319204" y="2574785"/>
                  <a:ext cx="776705" cy="88083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dirty="0"/>
                </a:p>
              </p:txBody>
            </p:sp>
            <p:pic>
              <p:nvPicPr>
                <p:cNvPr id="226" name="Immagine 225">
                  <a:extLst>
                    <a:ext uri="{FF2B5EF4-FFF2-40B4-BE49-F238E27FC236}">
                      <a16:creationId xmlns:a16="http://schemas.microsoft.com/office/drawing/2014/main" id="{4FC0AF22-0EAD-49AD-964E-A7561E993D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1664" y="2665393"/>
                  <a:ext cx="699617" cy="699617"/>
                </a:xfrm>
                <a:prstGeom prst="rect">
                  <a:avLst/>
                </a:prstGeom>
              </p:spPr>
            </p:pic>
          </p:grpSp>
          <p:cxnSp>
            <p:nvCxnSpPr>
              <p:cNvPr id="224" name="Connettore diritto 223">
                <a:extLst>
                  <a:ext uri="{FF2B5EF4-FFF2-40B4-BE49-F238E27FC236}">
                    <a16:creationId xmlns:a16="http://schemas.microsoft.com/office/drawing/2014/main" id="{B43D16A4-90AD-44C3-9837-43E182DE1FB4}"/>
                  </a:ext>
                </a:extLst>
              </p:cNvPr>
              <p:cNvCxnSpPr>
                <a:cxnSpLocks/>
              </p:cNvCxnSpPr>
              <p:nvPr/>
            </p:nvCxnSpPr>
            <p:spPr>
              <a:xfrm>
                <a:off x="6491723" y="3149105"/>
                <a:ext cx="0" cy="4124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5" name="Freccia circolare in giù 204">
              <a:extLst>
                <a:ext uri="{FF2B5EF4-FFF2-40B4-BE49-F238E27FC236}">
                  <a16:creationId xmlns:a16="http://schemas.microsoft.com/office/drawing/2014/main" id="{9D6DB957-CECB-44F7-884A-8E084352071D}"/>
                </a:ext>
              </a:extLst>
            </p:cNvPr>
            <p:cNvSpPr/>
            <p:nvPr/>
          </p:nvSpPr>
          <p:spPr>
            <a:xfrm>
              <a:off x="10826932" y="668534"/>
              <a:ext cx="807847" cy="479684"/>
            </a:xfrm>
            <a:prstGeom prst="curvedDownArrow">
              <a:avLst/>
            </a:prstGeom>
            <a:solidFill>
              <a:srgbClr val="FF0000"/>
            </a:solidFill>
            <a:ln>
              <a:solidFill>
                <a:srgbClr val="FF0000"/>
              </a:solidFill>
            </a:ln>
            <a:scene3d>
              <a:camera prst="orthographicFront">
                <a:rot lat="36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a:solidFill>
                  <a:schemeClr val="tx1"/>
                </a:solidFill>
              </a:endParaRPr>
            </a:p>
          </p:txBody>
        </p:sp>
        <p:sp>
          <p:nvSpPr>
            <p:cNvPr id="206" name="Freccia circolare in giù 205">
              <a:extLst>
                <a:ext uri="{FF2B5EF4-FFF2-40B4-BE49-F238E27FC236}">
                  <a16:creationId xmlns:a16="http://schemas.microsoft.com/office/drawing/2014/main" id="{1AB09FC4-1CB7-46C6-95DB-05B677824D6C}"/>
                </a:ext>
              </a:extLst>
            </p:cNvPr>
            <p:cNvSpPr/>
            <p:nvPr/>
          </p:nvSpPr>
          <p:spPr>
            <a:xfrm>
              <a:off x="10822607" y="3054244"/>
              <a:ext cx="807847" cy="479684"/>
            </a:xfrm>
            <a:prstGeom prst="curvedDownArrow">
              <a:avLst/>
            </a:prstGeom>
            <a:solidFill>
              <a:srgbClr val="FF0000"/>
            </a:solidFill>
            <a:ln>
              <a:solidFill>
                <a:srgbClr val="FF0000"/>
              </a:solidFill>
            </a:ln>
            <a:scene3d>
              <a:camera prst="orthographicFront">
                <a:rot lat="144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a:solidFill>
                  <a:schemeClr val="tx1"/>
                </a:solidFill>
              </a:endParaRPr>
            </a:p>
          </p:txBody>
        </p:sp>
        <p:sp>
          <p:nvSpPr>
            <p:cNvPr id="207" name="Freccia a destra 206">
              <a:extLst>
                <a:ext uri="{FF2B5EF4-FFF2-40B4-BE49-F238E27FC236}">
                  <a16:creationId xmlns:a16="http://schemas.microsoft.com/office/drawing/2014/main" id="{5144F4DF-EB7F-40CE-A097-33E75309BEBF}"/>
                </a:ext>
              </a:extLst>
            </p:cNvPr>
            <p:cNvSpPr/>
            <p:nvPr/>
          </p:nvSpPr>
          <p:spPr>
            <a:xfrm>
              <a:off x="8837998" y="1931783"/>
              <a:ext cx="2218196" cy="3047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a:p>
          </p:txBody>
        </p:sp>
        <p:sp>
          <p:nvSpPr>
            <p:cNvPr id="208" name="Freccia bidirezionale verticale 207">
              <a:extLst>
                <a:ext uri="{FF2B5EF4-FFF2-40B4-BE49-F238E27FC236}">
                  <a16:creationId xmlns:a16="http://schemas.microsoft.com/office/drawing/2014/main" id="{69E465AE-3503-4820-9BDB-F9E9A5D89778}"/>
                </a:ext>
              </a:extLst>
            </p:cNvPr>
            <p:cNvSpPr/>
            <p:nvPr/>
          </p:nvSpPr>
          <p:spPr>
            <a:xfrm>
              <a:off x="10968287" y="1032331"/>
              <a:ext cx="408589" cy="2136965"/>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00"/>
            </a:p>
          </p:txBody>
        </p:sp>
      </p:grpSp>
      <p:grpSp>
        <p:nvGrpSpPr>
          <p:cNvPr id="229" name="Gruppo 228">
            <a:extLst>
              <a:ext uri="{FF2B5EF4-FFF2-40B4-BE49-F238E27FC236}">
                <a16:creationId xmlns:a16="http://schemas.microsoft.com/office/drawing/2014/main" id="{FAAEA765-B0AF-4BF8-B23D-CCB5358044DA}"/>
              </a:ext>
            </a:extLst>
          </p:cNvPr>
          <p:cNvGrpSpPr/>
          <p:nvPr/>
        </p:nvGrpSpPr>
        <p:grpSpPr>
          <a:xfrm>
            <a:off x="6107412" y="4742616"/>
            <a:ext cx="1551166" cy="938922"/>
            <a:chOff x="7295437" y="3657415"/>
            <a:chExt cx="4733839" cy="2865394"/>
          </a:xfrm>
        </p:grpSpPr>
        <p:sp>
          <p:nvSpPr>
            <p:cNvPr id="230" name="Rettangolo con angoli arrotondati 229">
              <a:extLst>
                <a:ext uri="{FF2B5EF4-FFF2-40B4-BE49-F238E27FC236}">
                  <a16:creationId xmlns:a16="http://schemas.microsoft.com/office/drawing/2014/main" id="{6BF06690-AFA8-44C7-A80B-3CEAB1208205}"/>
                </a:ext>
              </a:extLst>
            </p:cNvPr>
            <p:cNvSpPr/>
            <p:nvPr/>
          </p:nvSpPr>
          <p:spPr>
            <a:xfrm>
              <a:off x="10764749" y="3864761"/>
              <a:ext cx="845853" cy="386033"/>
            </a:xfrm>
            <a:prstGeom prst="roundRect">
              <a:avLst/>
            </a:prstGeom>
            <a:pattFill prst="zigZag">
              <a:fgClr>
                <a:schemeClr val="bg1">
                  <a:lumMod val="50000"/>
                </a:schemeClr>
              </a:fgClr>
              <a:bgClr>
                <a:schemeClr val="tx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p>
          </p:txBody>
        </p:sp>
        <p:sp>
          <p:nvSpPr>
            <p:cNvPr id="231" name="Rettangolo con angoli arrotondati 230">
              <a:extLst>
                <a:ext uri="{FF2B5EF4-FFF2-40B4-BE49-F238E27FC236}">
                  <a16:creationId xmlns:a16="http://schemas.microsoft.com/office/drawing/2014/main" id="{51842342-47D7-4F6E-B3B4-D749926471D0}"/>
                </a:ext>
              </a:extLst>
            </p:cNvPr>
            <p:cNvSpPr/>
            <p:nvPr/>
          </p:nvSpPr>
          <p:spPr>
            <a:xfrm>
              <a:off x="10754850" y="5898253"/>
              <a:ext cx="845853" cy="386033"/>
            </a:xfrm>
            <a:prstGeom prst="roundRect">
              <a:avLst/>
            </a:prstGeom>
            <a:pattFill prst="zigZag">
              <a:fgClr>
                <a:schemeClr val="bg1">
                  <a:lumMod val="50000"/>
                </a:schemeClr>
              </a:fgClr>
              <a:bgClr>
                <a:schemeClr val="tx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p>
          </p:txBody>
        </p:sp>
        <p:sp>
          <p:nvSpPr>
            <p:cNvPr id="232" name="Rettangolo con angoli arrotondati 231">
              <a:extLst>
                <a:ext uri="{FF2B5EF4-FFF2-40B4-BE49-F238E27FC236}">
                  <a16:creationId xmlns:a16="http://schemas.microsoft.com/office/drawing/2014/main" id="{E6376030-C3E3-4E7E-B355-3732D6BBB9DE}"/>
                </a:ext>
              </a:extLst>
            </p:cNvPr>
            <p:cNvSpPr/>
            <p:nvPr/>
          </p:nvSpPr>
          <p:spPr>
            <a:xfrm>
              <a:off x="7571641" y="3914535"/>
              <a:ext cx="845853" cy="386033"/>
            </a:xfrm>
            <a:prstGeom prst="roundRect">
              <a:avLst/>
            </a:prstGeom>
            <a:pattFill prst="zigZag">
              <a:fgClr>
                <a:schemeClr val="bg1">
                  <a:lumMod val="50000"/>
                </a:schemeClr>
              </a:fgClr>
              <a:bgClr>
                <a:schemeClr val="tx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p>
          </p:txBody>
        </p:sp>
        <p:sp>
          <p:nvSpPr>
            <p:cNvPr id="233" name="Rettangolo con angoli arrotondati 232">
              <a:extLst>
                <a:ext uri="{FF2B5EF4-FFF2-40B4-BE49-F238E27FC236}">
                  <a16:creationId xmlns:a16="http://schemas.microsoft.com/office/drawing/2014/main" id="{20F18ECF-54A8-4031-A7EA-CADC8CC5FFAD}"/>
                </a:ext>
              </a:extLst>
            </p:cNvPr>
            <p:cNvSpPr/>
            <p:nvPr/>
          </p:nvSpPr>
          <p:spPr>
            <a:xfrm>
              <a:off x="7541420" y="5850929"/>
              <a:ext cx="845853" cy="386033"/>
            </a:xfrm>
            <a:prstGeom prst="roundRect">
              <a:avLst/>
            </a:prstGeom>
            <a:pattFill prst="zigZag">
              <a:fgClr>
                <a:schemeClr val="bg1">
                  <a:lumMod val="50000"/>
                </a:schemeClr>
              </a:fgClr>
              <a:bgClr>
                <a:schemeClr val="tx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p>
          </p:txBody>
        </p:sp>
        <p:grpSp>
          <p:nvGrpSpPr>
            <p:cNvPr id="234" name="Gruppo 233">
              <a:extLst>
                <a:ext uri="{FF2B5EF4-FFF2-40B4-BE49-F238E27FC236}">
                  <a16:creationId xmlns:a16="http://schemas.microsoft.com/office/drawing/2014/main" id="{120C5FCF-8FAC-4896-9798-7F6D5398FEE3}"/>
                </a:ext>
              </a:extLst>
            </p:cNvPr>
            <p:cNvGrpSpPr/>
            <p:nvPr/>
          </p:nvGrpSpPr>
          <p:grpSpPr>
            <a:xfrm>
              <a:off x="7295437" y="3864298"/>
              <a:ext cx="4733839" cy="2458980"/>
              <a:chOff x="3761232" y="2149736"/>
              <a:chExt cx="4733839" cy="2458980"/>
            </a:xfrm>
          </p:grpSpPr>
          <p:sp>
            <p:nvSpPr>
              <p:cNvPr id="244" name="Rettangolo con angoli arrotondati 243">
                <a:extLst>
                  <a:ext uri="{FF2B5EF4-FFF2-40B4-BE49-F238E27FC236}">
                    <a16:creationId xmlns:a16="http://schemas.microsoft.com/office/drawing/2014/main" id="{6210C3BA-286D-481B-A34D-3C78FB6CDA46}"/>
                  </a:ext>
                </a:extLst>
              </p:cNvPr>
              <p:cNvSpPr/>
              <p:nvPr/>
            </p:nvSpPr>
            <p:spPr>
              <a:xfrm>
                <a:off x="3761232" y="2300748"/>
                <a:ext cx="4733839" cy="2153266"/>
              </a:xfrm>
              <a:prstGeom prst="roundRect">
                <a:avLst>
                  <a:gd name="adj" fmla="val 34374"/>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p>
            </p:txBody>
          </p:sp>
          <p:sp>
            <p:nvSpPr>
              <p:cNvPr id="245" name="Ovale 244">
                <a:extLst>
                  <a:ext uri="{FF2B5EF4-FFF2-40B4-BE49-F238E27FC236}">
                    <a16:creationId xmlns:a16="http://schemas.microsoft.com/office/drawing/2014/main" id="{7DEF73E6-21BE-4519-ACAE-0A09D89F2AAB}"/>
                  </a:ext>
                </a:extLst>
              </p:cNvPr>
              <p:cNvSpPr/>
              <p:nvPr/>
            </p:nvSpPr>
            <p:spPr>
              <a:xfrm rot="2748686">
                <a:off x="8054104" y="2579042"/>
                <a:ext cx="393710" cy="133142"/>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p>
            </p:txBody>
          </p:sp>
          <p:sp>
            <p:nvSpPr>
              <p:cNvPr id="246" name="Ovale 245">
                <a:extLst>
                  <a:ext uri="{FF2B5EF4-FFF2-40B4-BE49-F238E27FC236}">
                    <a16:creationId xmlns:a16="http://schemas.microsoft.com/office/drawing/2014/main" id="{C32021BB-3D71-4FFD-B147-F3861FEDEAF4}"/>
                  </a:ext>
                </a:extLst>
              </p:cNvPr>
              <p:cNvSpPr/>
              <p:nvPr/>
            </p:nvSpPr>
            <p:spPr>
              <a:xfrm rot="2748686">
                <a:off x="8054103" y="4042575"/>
                <a:ext cx="393710" cy="133142"/>
              </a:xfrm>
              <a:prstGeom prst="ellipse">
                <a:avLst/>
              </a:prstGeom>
              <a:solidFill>
                <a:srgbClr val="FFFF00"/>
              </a:solidFill>
              <a:ln w="19050">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p>
            </p:txBody>
          </p:sp>
          <p:sp>
            <p:nvSpPr>
              <p:cNvPr id="247" name="Rettangolo con angoli in alto, uno arrotondato e uno ritagliato 25">
                <a:extLst>
                  <a:ext uri="{FF2B5EF4-FFF2-40B4-BE49-F238E27FC236}">
                    <a16:creationId xmlns:a16="http://schemas.microsoft.com/office/drawing/2014/main" id="{1D4063D5-5DD7-4434-B32F-51A2B79D2F4F}"/>
                  </a:ext>
                </a:extLst>
              </p:cNvPr>
              <p:cNvSpPr/>
              <p:nvPr/>
            </p:nvSpPr>
            <p:spPr>
              <a:xfrm rot="5400000">
                <a:off x="4040608" y="2504618"/>
                <a:ext cx="156140" cy="211696"/>
              </a:xfrm>
              <a:prstGeom prst="snipRoundRect">
                <a:avLst>
                  <a:gd name="adj1" fmla="val 16667"/>
                  <a:gd name="adj2" fmla="val 37500"/>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p>
            </p:txBody>
          </p:sp>
          <p:sp>
            <p:nvSpPr>
              <p:cNvPr id="248" name="Rettangolo con angoli in alto, uno arrotondato e uno ritagliato 26">
                <a:extLst>
                  <a:ext uri="{FF2B5EF4-FFF2-40B4-BE49-F238E27FC236}">
                    <a16:creationId xmlns:a16="http://schemas.microsoft.com/office/drawing/2014/main" id="{29CD0633-64AA-43CF-BAA4-27884BB4BBCA}"/>
                  </a:ext>
                </a:extLst>
              </p:cNvPr>
              <p:cNvSpPr/>
              <p:nvPr/>
            </p:nvSpPr>
            <p:spPr>
              <a:xfrm rot="5400000">
                <a:off x="4040608" y="4037277"/>
                <a:ext cx="156140" cy="211696"/>
              </a:xfrm>
              <a:prstGeom prst="snipRoundRect">
                <a:avLst>
                  <a:gd name="adj1" fmla="val 16667"/>
                  <a:gd name="adj2" fmla="val 37500"/>
                </a:avLst>
              </a:prstGeom>
              <a:solidFill>
                <a:srgbClr val="FFFF05"/>
              </a:solidFill>
              <a:ln w="19050">
                <a:solidFill>
                  <a:schemeClr val="tx1"/>
                </a:solidFill>
              </a:ln>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p>
            </p:txBody>
          </p:sp>
          <p:sp>
            <p:nvSpPr>
              <p:cNvPr id="249" name="Rettangolo con angoli in alto arrotondati 248">
                <a:extLst>
                  <a:ext uri="{FF2B5EF4-FFF2-40B4-BE49-F238E27FC236}">
                    <a16:creationId xmlns:a16="http://schemas.microsoft.com/office/drawing/2014/main" id="{F6CE4C84-713D-4637-BDCA-07D8028ABD71}"/>
                  </a:ext>
                </a:extLst>
              </p:cNvPr>
              <p:cNvSpPr/>
              <p:nvPr/>
            </p:nvSpPr>
            <p:spPr>
              <a:xfrm rot="2059152">
                <a:off x="6660641" y="2149736"/>
                <a:ext cx="317442" cy="168557"/>
              </a:xfrm>
              <a:prstGeom prst="round2SameRect">
                <a:avLst>
                  <a:gd name="adj1" fmla="val 50000"/>
                  <a:gd name="adj2" fmla="val 50000"/>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p>
            </p:txBody>
          </p:sp>
          <p:sp>
            <p:nvSpPr>
              <p:cNvPr id="250" name="Rettangolo con angoli in alto arrotondati 249">
                <a:extLst>
                  <a:ext uri="{FF2B5EF4-FFF2-40B4-BE49-F238E27FC236}">
                    <a16:creationId xmlns:a16="http://schemas.microsoft.com/office/drawing/2014/main" id="{019327BA-4AB1-4B5D-B86C-BDB32352D253}"/>
                  </a:ext>
                </a:extLst>
              </p:cNvPr>
              <p:cNvSpPr/>
              <p:nvPr/>
            </p:nvSpPr>
            <p:spPr>
              <a:xfrm rot="8769399">
                <a:off x="6647078" y="4440159"/>
                <a:ext cx="317442" cy="168557"/>
              </a:xfrm>
              <a:prstGeom prst="round2SameRect">
                <a:avLst>
                  <a:gd name="adj1" fmla="val 50000"/>
                  <a:gd name="adj2" fmla="val 50000"/>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p>
            </p:txBody>
          </p:sp>
          <p:sp>
            <p:nvSpPr>
              <p:cNvPr id="251" name="Rettangolo 250">
                <a:extLst>
                  <a:ext uri="{FF2B5EF4-FFF2-40B4-BE49-F238E27FC236}">
                    <a16:creationId xmlns:a16="http://schemas.microsoft.com/office/drawing/2014/main" id="{C2E65DDC-EE2A-4859-9911-C7FA8F6A12B3}"/>
                  </a:ext>
                </a:extLst>
              </p:cNvPr>
              <p:cNvSpPr/>
              <p:nvPr/>
            </p:nvSpPr>
            <p:spPr>
              <a:xfrm>
                <a:off x="4012830" y="2532396"/>
                <a:ext cx="141406" cy="15614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p>
            </p:txBody>
          </p:sp>
          <p:sp>
            <p:nvSpPr>
              <p:cNvPr id="252" name="Rettangolo 251">
                <a:extLst>
                  <a:ext uri="{FF2B5EF4-FFF2-40B4-BE49-F238E27FC236}">
                    <a16:creationId xmlns:a16="http://schemas.microsoft.com/office/drawing/2014/main" id="{36F8EA83-344D-4D31-95C1-B63BB80FB781}"/>
                  </a:ext>
                </a:extLst>
              </p:cNvPr>
              <p:cNvSpPr/>
              <p:nvPr/>
            </p:nvSpPr>
            <p:spPr>
              <a:xfrm>
                <a:off x="4012830" y="4061315"/>
                <a:ext cx="141406" cy="15614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p>
            </p:txBody>
          </p:sp>
          <p:sp>
            <p:nvSpPr>
              <p:cNvPr id="253" name="Trapezio 252">
                <a:extLst>
                  <a:ext uri="{FF2B5EF4-FFF2-40B4-BE49-F238E27FC236}">
                    <a16:creationId xmlns:a16="http://schemas.microsoft.com/office/drawing/2014/main" id="{772B48DF-BBAC-411C-AEC3-D115D6C15977}"/>
                  </a:ext>
                </a:extLst>
              </p:cNvPr>
              <p:cNvSpPr/>
              <p:nvPr/>
            </p:nvSpPr>
            <p:spPr>
              <a:xfrm rot="16200000">
                <a:off x="6214415" y="2924595"/>
                <a:ext cx="1704888" cy="880832"/>
              </a:xfrm>
              <a:prstGeom prst="trapezoid">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lin ang="5400000" scaled="0"/>
                <a:tileRect/>
              </a:gradFill>
              <a:scene3d>
                <a:camera prst="orthographicFront">
                  <a:rot lat="1800000" lon="0" rev="0"/>
                </a:camera>
                <a:lightRig rig="threePt" dir="t"/>
              </a:scene3d>
              <a:sp3d prstMaterial="dkEdg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p>
            </p:txBody>
          </p:sp>
          <p:sp>
            <p:nvSpPr>
              <p:cNvPr id="254" name="Rettangolo con angoli ritagliati in alto 40">
                <a:extLst>
                  <a:ext uri="{FF2B5EF4-FFF2-40B4-BE49-F238E27FC236}">
                    <a16:creationId xmlns:a16="http://schemas.microsoft.com/office/drawing/2014/main" id="{D734277A-8EB3-4BA7-9FFB-A98167D8C839}"/>
                  </a:ext>
                </a:extLst>
              </p:cNvPr>
              <p:cNvSpPr/>
              <p:nvPr/>
            </p:nvSpPr>
            <p:spPr>
              <a:xfrm rot="5400000">
                <a:off x="5011513" y="2435731"/>
                <a:ext cx="1372780" cy="1857080"/>
              </a:xfrm>
              <a:prstGeom prst="snip2SameRect">
                <a:avLst>
                  <a:gd name="adj1" fmla="val 8896"/>
                  <a:gd name="adj2" fmla="val 0"/>
                </a:avLst>
              </a:prstGeom>
              <a:solidFill>
                <a:schemeClr val="bg1">
                  <a:lumMod val="85000"/>
                </a:schemeClr>
              </a:solidFill>
              <a:scene3d>
                <a:camera prst="orthographicFront"/>
                <a:lightRig rig="threePt" dir="t"/>
              </a:scene3d>
              <a:sp3d prstMaterial="dkEdge">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p>
            </p:txBody>
          </p:sp>
          <p:pic>
            <p:nvPicPr>
              <p:cNvPr id="255" name="Immagine 254">
                <a:extLst>
                  <a:ext uri="{FF2B5EF4-FFF2-40B4-BE49-F238E27FC236}">
                    <a16:creationId xmlns:a16="http://schemas.microsoft.com/office/drawing/2014/main" id="{C59B72F0-F5D9-4549-9BB4-3BE8A9D6BAAA}"/>
                  </a:ext>
                </a:extLst>
              </p:cNvPr>
              <p:cNvPicPr>
                <a:picLocks noChangeAspect="1"/>
              </p:cNvPicPr>
              <p:nvPr/>
            </p:nvPicPr>
            <p:blipFill rotWithShape="1">
              <a:blip r:embed="rId6">
                <a:extLst>
                  <a:ext uri="{28A0092B-C50C-407E-A947-70E740481C1C}">
                    <a14:useLocalDpi xmlns:a14="http://schemas.microsoft.com/office/drawing/2010/main" val="0"/>
                  </a:ext>
                </a:extLst>
              </a:blip>
              <a:srcRect l="14869" t="24334" r="11609" b="28530"/>
              <a:stretch/>
            </p:blipFill>
            <p:spPr>
              <a:xfrm>
                <a:off x="4126798" y="2297124"/>
                <a:ext cx="4092970" cy="2147199"/>
              </a:xfrm>
              <a:prstGeom prst="rect">
                <a:avLst/>
              </a:prstGeom>
              <a:effectLst>
                <a:softEdge rad="139700"/>
              </a:effectLst>
            </p:spPr>
          </p:pic>
          <p:pic>
            <p:nvPicPr>
              <p:cNvPr id="256" name="Immagine 255">
                <a:extLst>
                  <a:ext uri="{FF2B5EF4-FFF2-40B4-BE49-F238E27FC236}">
                    <a16:creationId xmlns:a16="http://schemas.microsoft.com/office/drawing/2014/main" id="{A452F933-2698-4B94-9263-316D1DE4E762}"/>
                  </a:ext>
                </a:extLst>
              </p:cNvPr>
              <p:cNvPicPr>
                <a:picLocks noChangeAspect="1"/>
              </p:cNvPicPr>
              <p:nvPr/>
            </p:nvPicPr>
            <p:blipFill rotWithShape="1">
              <a:blip r:embed="rId7">
                <a:extLst>
                  <a:ext uri="{28A0092B-C50C-407E-A947-70E740481C1C}">
                    <a14:useLocalDpi xmlns:a14="http://schemas.microsoft.com/office/drawing/2010/main" val="0"/>
                  </a:ext>
                </a:extLst>
              </a:blip>
              <a:srcRect l="10403" r="4372"/>
              <a:stretch/>
            </p:blipFill>
            <p:spPr>
              <a:xfrm rot="10800000">
                <a:off x="6492470" y="2710955"/>
                <a:ext cx="1046982" cy="1286972"/>
              </a:xfrm>
              <a:prstGeom prst="rect">
                <a:avLst/>
              </a:prstGeom>
              <a:solidFill>
                <a:schemeClr val="bg1"/>
              </a:solidFill>
            </p:spPr>
          </p:pic>
          <p:grpSp>
            <p:nvGrpSpPr>
              <p:cNvPr id="257" name="Gruppo 256">
                <a:extLst>
                  <a:ext uri="{FF2B5EF4-FFF2-40B4-BE49-F238E27FC236}">
                    <a16:creationId xmlns:a16="http://schemas.microsoft.com/office/drawing/2014/main" id="{14842EB1-D0B3-45DB-838A-558F19FA35F2}"/>
                  </a:ext>
                </a:extLst>
              </p:cNvPr>
              <p:cNvGrpSpPr/>
              <p:nvPr/>
            </p:nvGrpSpPr>
            <p:grpSpPr>
              <a:xfrm>
                <a:off x="7629375" y="2686137"/>
                <a:ext cx="570976" cy="1296662"/>
                <a:chOff x="10158925" y="1522322"/>
                <a:chExt cx="938586" cy="2131484"/>
              </a:xfrm>
            </p:grpSpPr>
            <p:sp>
              <p:nvSpPr>
                <p:cNvPr id="262" name="Rettangolo 261">
                  <a:extLst>
                    <a:ext uri="{FF2B5EF4-FFF2-40B4-BE49-F238E27FC236}">
                      <a16:creationId xmlns:a16="http://schemas.microsoft.com/office/drawing/2014/main" id="{4F494B0F-597E-499F-8D76-8FE8FE32BB31}"/>
                    </a:ext>
                  </a:extLst>
                </p:cNvPr>
                <p:cNvSpPr/>
                <p:nvPr/>
              </p:nvSpPr>
              <p:spPr>
                <a:xfrm>
                  <a:off x="10158925" y="1522322"/>
                  <a:ext cx="922387" cy="213148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dirty="0"/>
                </a:p>
              </p:txBody>
            </p:sp>
            <p:pic>
              <p:nvPicPr>
                <p:cNvPr id="263" name="Elemento grafico 262" descr="Ingranaggi">
                  <a:extLst>
                    <a:ext uri="{FF2B5EF4-FFF2-40B4-BE49-F238E27FC236}">
                      <a16:creationId xmlns:a16="http://schemas.microsoft.com/office/drawing/2014/main" id="{81787515-9389-4CE0-8981-5DE0D88556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83113" y="2165443"/>
                  <a:ext cx="914398" cy="914400"/>
                </a:xfrm>
                <a:prstGeom prst="rect">
                  <a:avLst/>
                </a:prstGeom>
              </p:spPr>
            </p:pic>
          </p:grpSp>
          <p:grpSp>
            <p:nvGrpSpPr>
              <p:cNvPr id="258" name="Gruppo 257">
                <a:extLst>
                  <a:ext uri="{FF2B5EF4-FFF2-40B4-BE49-F238E27FC236}">
                    <a16:creationId xmlns:a16="http://schemas.microsoft.com/office/drawing/2014/main" id="{D84BF50B-878C-40C7-A82F-37BAAB346ED1}"/>
                  </a:ext>
                </a:extLst>
              </p:cNvPr>
              <p:cNvGrpSpPr/>
              <p:nvPr/>
            </p:nvGrpSpPr>
            <p:grpSpPr>
              <a:xfrm>
                <a:off x="4403002" y="2957411"/>
                <a:ext cx="880831" cy="776705"/>
                <a:chOff x="2267141" y="2626848"/>
                <a:chExt cx="880831" cy="776705"/>
              </a:xfrm>
            </p:grpSpPr>
            <p:sp>
              <p:nvSpPr>
                <p:cNvPr id="260" name="Rettangolo 259">
                  <a:extLst>
                    <a:ext uri="{FF2B5EF4-FFF2-40B4-BE49-F238E27FC236}">
                      <a16:creationId xmlns:a16="http://schemas.microsoft.com/office/drawing/2014/main" id="{1F64B8CF-8778-4A1F-8964-B172EAEA8CC2}"/>
                    </a:ext>
                  </a:extLst>
                </p:cNvPr>
                <p:cNvSpPr/>
                <p:nvPr/>
              </p:nvSpPr>
              <p:spPr>
                <a:xfrm rot="5400000">
                  <a:off x="2319204" y="2574785"/>
                  <a:ext cx="776705" cy="88083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dirty="0"/>
                </a:p>
              </p:txBody>
            </p:sp>
            <p:pic>
              <p:nvPicPr>
                <p:cNvPr id="261" name="Immagine 260">
                  <a:extLst>
                    <a:ext uri="{FF2B5EF4-FFF2-40B4-BE49-F238E27FC236}">
                      <a16:creationId xmlns:a16="http://schemas.microsoft.com/office/drawing/2014/main" id="{2E3DD4AF-2B9E-43D9-90FF-CBBA4D0B66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61664" y="2665393"/>
                  <a:ext cx="699617" cy="699617"/>
                </a:xfrm>
                <a:prstGeom prst="rect">
                  <a:avLst/>
                </a:prstGeom>
              </p:spPr>
            </p:pic>
          </p:grpSp>
          <p:cxnSp>
            <p:nvCxnSpPr>
              <p:cNvPr id="259" name="Connettore diritto 258">
                <a:extLst>
                  <a:ext uri="{FF2B5EF4-FFF2-40B4-BE49-F238E27FC236}">
                    <a16:creationId xmlns:a16="http://schemas.microsoft.com/office/drawing/2014/main" id="{0E9BFD68-2F03-422B-BC05-ADDFC085B989}"/>
                  </a:ext>
                </a:extLst>
              </p:cNvPr>
              <p:cNvCxnSpPr>
                <a:cxnSpLocks/>
              </p:cNvCxnSpPr>
              <p:nvPr/>
            </p:nvCxnSpPr>
            <p:spPr>
              <a:xfrm>
                <a:off x="6491723" y="3149105"/>
                <a:ext cx="0" cy="4124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9" name="Freccia circolare in giù 238">
              <a:extLst>
                <a:ext uri="{FF2B5EF4-FFF2-40B4-BE49-F238E27FC236}">
                  <a16:creationId xmlns:a16="http://schemas.microsoft.com/office/drawing/2014/main" id="{882D497C-3745-4835-8EA3-4A0E4429C0C8}"/>
                </a:ext>
              </a:extLst>
            </p:cNvPr>
            <p:cNvSpPr/>
            <p:nvPr/>
          </p:nvSpPr>
          <p:spPr>
            <a:xfrm>
              <a:off x="10826932" y="3657415"/>
              <a:ext cx="807847" cy="479684"/>
            </a:xfrm>
            <a:prstGeom prst="curvedDownArrow">
              <a:avLst/>
            </a:prstGeom>
            <a:solidFill>
              <a:srgbClr val="00B050"/>
            </a:solidFill>
            <a:ln>
              <a:solidFill>
                <a:srgbClr val="00B050"/>
              </a:solidFill>
            </a:ln>
            <a:scene3d>
              <a:camera prst="orthographicFront">
                <a:rot lat="36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solidFill>
                  <a:schemeClr val="tx1"/>
                </a:solidFill>
              </a:endParaRPr>
            </a:p>
          </p:txBody>
        </p:sp>
        <p:sp>
          <p:nvSpPr>
            <p:cNvPr id="240" name="Freccia circolare in giù 239">
              <a:extLst>
                <a:ext uri="{FF2B5EF4-FFF2-40B4-BE49-F238E27FC236}">
                  <a16:creationId xmlns:a16="http://schemas.microsoft.com/office/drawing/2014/main" id="{F04EEB17-BFFB-4C4D-93DD-CF3EC97F12C5}"/>
                </a:ext>
              </a:extLst>
            </p:cNvPr>
            <p:cNvSpPr/>
            <p:nvPr/>
          </p:nvSpPr>
          <p:spPr>
            <a:xfrm>
              <a:off x="10822607" y="6043125"/>
              <a:ext cx="807847" cy="479684"/>
            </a:xfrm>
            <a:prstGeom prst="curvedDownArrow">
              <a:avLst/>
            </a:prstGeom>
            <a:solidFill>
              <a:srgbClr val="00B050"/>
            </a:solidFill>
            <a:ln>
              <a:solidFill>
                <a:srgbClr val="00B050"/>
              </a:solidFill>
            </a:ln>
            <a:scene3d>
              <a:camera prst="orthographicFront">
                <a:rot lat="144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solidFill>
                  <a:schemeClr val="tx1"/>
                </a:solidFill>
              </a:endParaRPr>
            </a:p>
          </p:txBody>
        </p:sp>
        <p:sp>
          <p:nvSpPr>
            <p:cNvPr id="241" name="Freccia a destra 240">
              <a:extLst>
                <a:ext uri="{FF2B5EF4-FFF2-40B4-BE49-F238E27FC236}">
                  <a16:creationId xmlns:a16="http://schemas.microsoft.com/office/drawing/2014/main" id="{8B62510C-F30C-460D-828A-85C07B1DFF56}"/>
                </a:ext>
              </a:extLst>
            </p:cNvPr>
            <p:cNvSpPr/>
            <p:nvPr/>
          </p:nvSpPr>
          <p:spPr>
            <a:xfrm rot="10800000">
              <a:off x="8837997" y="4920664"/>
              <a:ext cx="2315728" cy="30478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p>
          </p:txBody>
        </p:sp>
        <p:sp>
          <p:nvSpPr>
            <p:cNvPr id="242" name="Freccia in su 241">
              <a:extLst>
                <a:ext uri="{FF2B5EF4-FFF2-40B4-BE49-F238E27FC236}">
                  <a16:creationId xmlns:a16="http://schemas.microsoft.com/office/drawing/2014/main" id="{1C940962-D50F-49B9-A97A-FC992E29306A}"/>
                </a:ext>
              </a:extLst>
            </p:cNvPr>
            <p:cNvSpPr/>
            <p:nvPr/>
          </p:nvSpPr>
          <p:spPr>
            <a:xfrm rot="10800000">
              <a:off x="10968810" y="4015020"/>
              <a:ext cx="407294" cy="1080228"/>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p>
          </p:txBody>
        </p:sp>
        <p:sp>
          <p:nvSpPr>
            <p:cNvPr id="243" name="Freccia in su 242">
              <a:extLst>
                <a:ext uri="{FF2B5EF4-FFF2-40B4-BE49-F238E27FC236}">
                  <a16:creationId xmlns:a16="http://schemas.microsoft.com/office/drawing/2014/main" id="{CC3BC3F3-C454-471C-AE1D-E078158912FF}"/>
                </a:ext>
              </a:extLst>
            </p:cNvPr>
            <p:cNvSpPr/>
            <p:nvPr/>
          </p:nvSpPr>
          <p:spPr>
            <a:xfrm>
              <a:off x="10975580" y="5071819"/>
              <a:ext cx="407294" cy="1080228"/>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600"/>
            </a:p>
          </p:txBody>
        </p:sp>
      </p:grpSp>
    </p:spTree>
    <p:extLst>
      <p:ext uri="{BB962C8B-B14F-4D97-AF65-F5344CB8AC3E}">
        <p14:creationId xmlns:p14="http://schemas.microsoft.com/office/powerpoint/2010/main" val="3604693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tangolo con angoli arrotondati 26">
            <a:extLst>
              <a:ext uri="{FF2B5EF4-FFF2-40B4-BE49-F238E27FC236}">
                <a16:creationId xmlns:a16="http://schemas.microsoft.com/office/drawing/2014/main" id="{311AEE12-4A5C-4727-93D4-3683ABFC429D}"/>
              </a:ext>
            </a:extLst>
          </p:cNvPr>
          <p:cNvSpPr/>
          <p:nvPr/>
        </p:nvSpPr>
        <p:spPr>
          <a:xfrm>
            <a:off x="629819" y="1649380"/>
            <a:ext cx="10913928" cy="4771000"/>
          </a:xfrm>
          <a:prstGeom prst="roundRect">
            <a:avLst/>
          </a:prstGeom>
          <a:solidFill>
            <a:srgbClr val="0E3767"/>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a:p>
            <a:pPr algn="ctr"/>
            <a:endParaRPr lang="en-GB" dirty="0"/>
          </a:p>
        </p:txBody>
      </p:sp>
      <p:sp>
        <p:nvSpPr>
          <p:cNvPr id="28" name="Rettangolo con angoli arrotondati 27">
            <a:extLst>
              <a:ext uri="{FF2B5EF4-FFF2-40B4-BE49-F238E27FC236}">
                <a16:creationId xmlns:a16="http://schemas.microsoft.com/office/drawing/2014/main" id="{63333E59-C5D5-4EE0-AB4B-B63CC4A2D1A4}"/>
              </a:ext>
            </a:extLst>
          </p:cNvPr>
          <p:cNvSpPr/>
          <p:nvPr/>
        </p:nvSpPr>
        <p:spPr>
          <a:xfrm>
            <a:off x="4658139" y="1303526"/>
            <a:ext cx="2875722"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solidFill>
                  <a:schemeClr val="bg1"/>
                </a:solidFill>
              </a:rPr>
              <a:t>Energetic</a:t>
            </a:r>
          </a:p>
        </p:txBody>
      </p:sp>
      <p:sp>
        <p:nvSpPr>
          <p:cNvPr id="29" name="Rettangolo 28">
            <a:extLst>
              <a:ext uri="{FF2B5EF4-FFF2-40B4-BE49-F238E27FC236}">
                <a16:creationId xmlns:a16="http://schemas.microsoft.com/office/drawing/2014/main" id="{B14E3F24-12D0-491B-82EE-85963F4447D5}"/>
              </a:ext>
            </a:extLst>
          </p:cNvPr>
          <p:cNvSpPr/>
          <p:nvPr/>
        </p:nvSpPr>
        <p:spPr>
          <a:xfrm>
            <a:off x="5648537" y="1964877"/>
            <a:ext cx="851515" cy="369332"/>
          </a:xfrm>
          <a:prstGeom prst="rect">
            <a:avLst/>
          </a:prstGeom>
        </p:spPr>
        <p:txBody>
          <a:bodyPr wrap="none">
            <a:spAutoFit/>
          </a:bodyPr>
          <a:lstStyle/>
          <a:p>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[20,21]</a:t>
            </a:r>
            <a:endParaRPr lang="en-GB" dirty="0"/>
          </a:p>
        </p:txBody>
      </p:sp>
      <p:sp>
        <p:nvSpPr>
          <p:cNvPr id="4" name="Segnaposto numero diapositiva 4">
            <a:extLst>
              <a:ext uri="{FF2B5EF4-FFF2-40B4-BE49-F238E27FC236}">
                <a16:creationId xmlns:a16="http://schemas.microsoft.com/office/drawing/2014/main" id="{C79B507C-6C71-4117-B2C7-3B5618683E35}"/>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15</a:t>
            </a:fld>
            <a:endParaRPr lang="en-US" b="1" dirty="0">
              <a:solidFill>
                <a:schemeClr val="bg1"/>
              </a:solidFill>
            </a:endParaRPr>
          </a:p>
        </p:txBody>
      </p:sp>
      <p:sp>
        <p:nvSpPr>
          <p:cNvPr id="5" name="CasellaDiTesto 4">
            <a:extLst>
              <a:ext uri="{FF2B5EF4-FFF2-40B4-BE49-F238E27FC236}">
                <a16:creationId xmlns:a16="http://schemas.microsoft.com/office/drawing/2014/main" id="{8F2EAE37-004D-4CE3-B76A-767DD1366423}"/>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7" name="CasellaDiTesto 6">
            <a:extLst>
              <a:ext uri="{FF2B5EF4-FFF2-40B4-BE49-F238E27FC236}">
                <a16:creationId xmlns:a16="http://schemas.microsoft.com/office/drawing/2014/main" id="{4D989B03-723C-4C68-A514-8046EA367ADB}"/>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9" name="CasellaDiTesto 8">
            <a:extLst>
              <a:ext uri="{FF2B5EF4-FFF2-40B4-BE49-F238E27FC236}">
                <a16:creationId xmlns:a16="http://schemas.microsoft.com/office/drawing/2014/main" id="{7F538DF8-6108-4B2F-B577-0C2AE0184465}"/>
              </a:ext>
            </a:extLst>
          </p:cNvPr>
          <p:cNvSpPr txBox="1"/>
          <p:nvPr/>
        </p:nvSpPr>
        <p:spPr>
          <a:xfrm>
            <a:off x="648253" y="1280048"/>
            <a:ext cx="4019049" cy="369332"/>
          </a:xfrm>
          <a:prstGeom prst="rect">
            <a:avLst/>
          </a:prstGeom>
          <a:noFill/>
        </p:spPr>
        <p:txBody>
          <a:bodyPr wrap="none" rtlCol="0">
            <a:spAutoFit/>
          </a:bodyPr>
          <a:lstStyle/>
          <a:p>
            <a:r>
              <a:rPr lang="en-GB" dirty="0">
                <a:latin typeface="Arial"/>
                <a:cs typeface="Arial"/>
              </a:rPr>
              <a:t>Auxiliary Power Management System</a:t>
            </a:r>
          </a:p>
        </p:txBody>
      </p:sp>
      <p:sp>
        <p:nvSpPr>
          <p:cNvPr id="11" name="CasellaDiTesto 10">
            <a:extLst>
              <a:ext uri="{FF2B5EF4-FFF2-40B4-BE49-F238E27FC236}">
                <a16:creationId xmlns:a16="http://schemas.microsoft.com/office/drawing/2014/main" id="{2EA69AB6-48FE-403E-BF0C-AA419EB23BB6}"/>
              </a:ext>
            </a:extLst>
          </p:cNvPr>
          <p:cNvSpPr txBox="1"/>
          <p:nvPr/>
        </p:nvSpPr>
        <p:spPr>
          <a:xfrm>
            <a:off x="648253" y="818383"/>
            <a:ext cx="4663050" cy="461665"/>
          </a:xfrm>
          <a:prstGeom prst="rect">
            <a:avLst/>
          </a:prstGeom>
          <a:noFill/>
        </p:spPr>
        <p:txBody>
          <a:bodyPr wrap="square" rtlCol="0">
            <a:spAutoFit/>
          </a:bodyPr>
          <a:lstStyle/>
          <a:p>
            <a:r>
              <a:rPr lang="en-GB" sz="2400" b="1" dirty="0">
                <a:solidFill>
                  <a:schemeClr val="accent1">
                    <a:lumMod val="75000"/>
                  </a:schemeClr>
                </a:solidFill>
                <a:latin typeface="Arial"/>
                <a:cs typeface="Arial"/>
              </a:rPr>
              <a:t>Performed Activities</a:t>
            </a:r>
          </a:p>
        </p:txBody>
      </p:sp>
      <p:sp>
        <p:nvSpPr>
          <p:cNvPr id="23" name="CasellaDiTesto 22">
            <a:extLst>
              <a:ext uri="{FF2B5EF4-FFF2-40B4-BE49-F238E27FC236}">
                <a16:creationId xmlns:a16="http://schemas.microsoft.com/office/drawing/2014/main" id="{0AF84257-D37A-4EFB-BBA5-332A3696985E}"/>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pic>
        <p:nvPicPr>
          <p:cNvPr id="20" name="Immagine 19">
            <a:extLst>
              <a:ext uri="{FF2B5EF4-FFF2-40B4-BE49-F238E27FC236}">
                <a16:creationId xmlns:a16="http://schemas.microsoft.com/office/drawing/2014/main" id="{21454F48-1B99-48CD-B5F2-0400AF53F488}"/>
              </a:ext>
            </a:extLst>
          </p:cNvPr>
          <p:cNvPicPr>
            <a:picLocks noChangeAspect="1"/>
          </p:cNvPicPr>
          <p:nvPr/>
        </p:nvPicPr>
        <p:blipFill>
          <a:blip r:embed="rId3"/>
          <a:stretch>
            <a:fillRect/>
          </a:stretch>
        </p:blipFill>
        <p:spPr>
          <a:xfrm>
            <a:off x="4086715" y="2333651"/>
            <a:ext cx="3999817" cy="2531785"/>
          </a:xfrm>
          <a:prstGeom prst="rect">
            <a:avLst/>
          </a:prstGeom>
        </p:spPr>
      </p:pic>
      <p:cxnSp>
        <p:nvCxnSpPr>
          <p:cNvPr id="61" name="Connettore 2 60">
            <a:extLst>
              <a:ext uri="{FF2B5EF4-FFF2-40B4-BE49-F238E27FC236}">
                <a16:creationId xmlns:a16="http://schemas.microsoft.com/office/drawing/2014/main" id="{9A0BEEF3-DA5B-4005-A6DA-AE352BFC2466}"/>
              </a:ext>
            </a:extLst>
          </p:cNvPr>
          <p:cNvCxnSpPr>
            <a:cxnSpLocks/>
            <a:endCxn id="36" idx="1"/>
          </p:cNvCxnSpPr>
          <p:nvPr/>
        </p:nvCxnSpPr>
        <p:spPr>
          <a:xfrm flipV="1">
            <a:off x="6247503" y="4513031"/>
            <a:ext cx="471240" cy="22616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ttore 2 61">
            <a:extLst>
              <a:ext uri="{FF2B5EF4-FFF2-40B4-BE49-F238E27FC236}">
                <a16:creationId xmlns:a16="http://schemas.microsoft.com/office/drawing/2014/main" id="{3C305F8A-30E7-44A6-B8FE-2DBEC8A6F7FE}"/>
              </a:ext>
            </a:extLst>
          </p:cNvPr>
          <p:cNvCxnSpPr>
            <a:cxnSpLocks/>
            <a:endCxn id="34" idx="3"/>
          </p:cNvCxnSpPr>
          <p:nvPr/>
        </p:nvCxnSpPr>
        <p:spPr>
          <a:xfrm flipH="1" flipV="1">
            <a:off x="5466047" y="4520644"/>
            <a:ext cx="107368" cy="1723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4" descr="Fiat 500e, la novità 100% elettrica - brumbrum BLOG">
            <a:extLst>
              <a:ext uri="{FF2B5EF4-FFF2-40B4-BE49-F238E27FC236}">
                <a16:creationId xmlns:a16="http://schemas.microsoft.com/office/drawing/2014/main" id="{775D0835-0312-42CF-B34D-7B79FDB999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39" t="17745" r="24564" b="14205"/>
          <a:stretch/>
        </p:blipFill>
        <p:spPr bwMode="auto">
          <a:xfrm>
            <a:off x="8781716" y="793173"/>
            <a:ext cx="1712110" cy="972581"/>
          </a:xfrm>
          <a:prstGeom prst="rect">
            <a:avLst/>
          </a:prstGeom>
          <a:noFill/>
          <a:extLst>
            <a:ext uri="{909E8E84-426E-40DD-AFC4-6F175D3DCCD1}">
              <a14:hiddenFill xmlns:a14="http://schemas.microsoft.com/office/drawing/2010/main">
                <a:solidFill>
                  <a:srgbClr val="FFFFFF"/>
                </a:solidFill>
              </a14:hiddenFill>
            </a:ext>
          </a:extLst>
        </p:spPr>
      </p:pic>
      <p:sp>
        <p:nvSpPr>
          <p:cNvPr id="31" name="CasellaDiTesto 30">
            <a:extLst>
              <a:ext uri="{FF2B5EF4-FFF2-40B4-BE49-F238E27FC236}">
                <a16:creationId xmlns:a16="http://schemas.microsoft.com/office/drawing/2014/main" id="{4562B283-6148-4658-8E35-478B809F58F1}"/>
              </a:ext>
            </a:extLst>
          </p:cNvPr>
          <p:cNvSpPr txBox="1"/>
          <p:nvPr/>
        </p:nvSpPr>
        <p:spPr>
          <a:xfrm>
            <a:off x="8920523" y="1779851"/>
            <a:ext cx="1434495" cy="369332"/>
          </a:xfrm>
          <a:prstGeom prst="rect">
            <a:avLst/>
          </a:prstGeom>
          <a:ln w="28575"/>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a:t>UC: Fiat 500e</a:t>
            </a:r>
          </a:p>
        </p:txBody>
      </p:sp>
      <p:sp>
        <p:nvSpPr>
          <p:cNvPr id="32" name="CasellaDiTesto 31">
            <a:extLst>
              <a:ext uri="{FF2B5EF4-FFF2-40B4-BE49-F238E27FC236}">
                <a16:creationId xmlns:a16="http://schemas.microsoft.com/office/drawing/2014/main" id="{3493921C-B96A-4C00-8606-3541CAAA4B71}"/>
              </a:ext>
            </a:extLst>
          </p:cNvPr>
          <p:cNvSpPr txBox="1"/>
          <p:nvPr/>
        </p:nvSpPr>
        <p:spPr>
          <a:xfrm>
            <a:off x="10789561" y="1779445"/>
            <a:ext cx="1090363" cy="369332"/>
          </a:xfrm>
          <a:prstGeom prst="rect">
            <a:avLst/>
          </a:prstGeom>
          <a:ln w="28575"/>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a:t>UC: </a:t>
            </a:r>
            <a:r>
              <a:rPr lang="en-GB" dirty="0" err="1"/>
              <a:t>Valeo</a:t>
            </a:r>
            <a:endParaRPr lang="en-GB" dirty="0"/>
          </a:p>
        </p:txBody>
      </p:sp>
      <p:pic>
        <p:nvPicPr>
          <p:cNvPr id="33" name="Picture 2" descr="Valeo and Dana collaborate for hybrid and electric vehicles | Valeo">
            <a:extLst>
              <a:ext uri="{FF2B5EF4-FFF2-40B4-BE49-F238E27FC236}">
                <a16:creationId xmlns:a16="http://schemas.microsoft.com/office/drawing/2014/main" id="{77F64391-98C2-4E23-B50C-932F2C160C0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92" t="37597" r="11085" b="2389"/>
          <a:stretch/>
        </p:blipFill>
        <p:spPr bwMode="auto">
          <a:xfrm>
            <a:off x="10497934" y="791277"/>
            <a:ext cx="1694065" cy="981548"/>
          </a:xfrm>
          <a:prstGeom prst="rect">
            <a:avLst/>
          </a:prstGeom>
          <a:noFill/>
          <a:extLst>
            <a:ext uri="{909E8E84-426E-40DD-AFC4-6F175D3DCCD1}">
              <a14:hiddenFill xmlns:a14="http://schemas.microsoft.com/office/drawing/2010/main">
                <a:solidFill>
                  <a:srgbClr val="FFFFFF"/>
                </a:solidFill>
              </a14:hiddenFill>
            </a:ext>
          </a:extLst>
        </p:spPr>
      </p:pic>
      <p:sp>
        <p:nvSpPr>
          <p:cNvPr id="37" name="Rettangolo 36">
            <a:extLst>
              <a:ext uri="{FF2B5EF4-FFF2-40B4-BE49-F238E27FC236}">
                <a16:creationId xmlns:a16="http://schemas.microsoft.com/office/drawing/2014/main" id="{0344F07D-3585-4FAA-915C-57586DE7184B}"/>
              </a:ext>
            </a:extLst>
          </p:cNvPr>
          <p:cNvSpPr/>
          <p:nvPr/>
        </p:nvSpPr>
        <p:spPr>
          <a:xfrm>
            <a:off x="151089" y="6396834"/>
            <a:ext cx="11146599" cy="523220"/>
          </a:xfrm>
          <a:prstGeom prst="rect">
            <a:avLst/>
          </a:prstGeom>
        </p:spPr>
        <p:txBody>
          <a:bodyPr wrap="square">
            <a:spAutoFit/>
          </a:bodyPr>
          <a:lstStyle/>
          <a:p>
            <a:r>
              <a:rPr lang="en-US" sz="1400" dirty="0"/>
              <a:t>[P8] Smart Energy Management of Auxiliary Load for Electric Vehicles (2020)</a:t>
            </a:r>
          </a:p>
          <a:p>
            <a:r>
              <a:rPr lang="en-US" sz="1400" dirty="0"/>
              <a:t>[P11] 48V Electric Vehicle Powertrain Optimal Model-based Design Methodology (2020) </a:t>
            </a:r>
          </a:p>
        </p:txBody>
      </p:sp>
      <p:pic>
        <p:nvPicPr>
          <p:cNvPr id="38" name="Immagine 37" descr="Immagine che contiene mappa&#10;&#10;Descrizione generata automaticamente">
            <a:extLst>
              <a:ext uri="{FF2B5EF4-FFF2-40B4-BE49-F238E27FC236}">
                <a16:creationId xmlns:a16="http://schemas.microsoft.com/office/drawing/2014/main" id="{DFEFD2B5-75BD-44BC-A531-3569BE3BEA7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43" t="9323" r="4554"/>
          <a:stretch/>
        </p:blipFill>
        <p:spPr>
          <a:xfrm>
            <a:off x="8278291" y="2386423"/>
            <a:ext cx="2952376" cy="2189944"/>
          </a:xfrm>
          <a:prstGeom prst="rect">
            <a:avLst/>
          </a:prstGeom>
        </p:spPr>
      </p:pic>
      <p:sp>
        <p:nvSpPr>
          <p:cNvPr id="36" name="CasellaDiTesto 35">
            <a:extLst>
              <a:ext uri="{FF2B5EF4-FFF2-40B4-BE49-F238E27FC236}">
                <a16:creationId xmlns:a16="http://schemas.microsoft.com/office/drawing/2014/main" id="{ECF165EA-7D33-43E2-9400-58351BDF78A1}"/>
              </a:ext>
            </a:extLst>
          </p:cNvPr>
          <p:cNvSpPr txBox="1"/>
          <p:nvPr/>
        </p:nvSpPr>
        <p:spPr>
          <a:xfrm>
            <a:off x="6718743" y="4220643"/>
            <a:ext cx="1311287" cy="584775"/>
          </a:xfrm>
          <a:prstGeom prst="rect">
            <a:avLst/>
          </a:prstGeom>
          <a:noFill/>
          <a:ln w="25400">
            <a:solidFill>
              <a:srgbClr val="00B050"/>
            </a:solidFill>
          </a:ln>
        </p:spPr>
        <p:txBody>
          <a:bodyPr wrap="square" rtlCol="0">
            <a:spAutoFit/>
          </a:bodyPr>
          <a:lstStyle/>
          <a:p>
            <a:r>
              <a:rPr lang="en-GB" sz="1600" dirty="0">
                <a:solidFill>
                  <a:srgbClr val="00B050"/>
                </a:solidFill>
              </a:rPr>
              <a:t>Dead-zone intervention</a:t>
            </a:r>
          </a:p>
        </p:txBody>
      </p:sp>
      <p:pic>
        <p:nvPicPr>
          <p:cNvPr id="63" name="Immagine 62" descr="Immagine che contiene mappa, testo&#10;&#10;Descrizione generata automaticamente">
            <a:extLst>
              <a:ext uri="{FF2B5EF4-FFF2-40B4-BE49-F238E27FC236}">
                <a16:creationId xmlns:a16="http://schemas.microsoft.com/office/drawing/2014/main" id="{381D2F71-482C-47A7-BA9E-2FAF39C8F3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64307" y="2386423"/>
            <a:ext cx="2952376" cy="2189944"/>
          </a:xfrm>
          <a:prstGeom prst="rect">
            <a:avLst/>
          </a:prstGeom>
        </p:spPr>
      </p:pic>
      <p:sp>
        <p:nvSpPr>
          <p:cNvPr id="34" name="CasellaDiTesto 33">
            <a:extLst>
              <a:ext uri="{FF2B5EF4-FFF2-40B4-BE49-F238E27FC236}">
                <a16:creationId xmlns:a16="http://schemas.microsoft.com/office/drawing/2014/main" id="{E7B30EC4-E20E-446F-96BC-EEA8D38EFBB5}"/>
              </a:ext>
            </a:extLst>
          </p:cNvPr>
          <p:cNvSpPr txBox="1"/>
          <p:nvPr/>
        </p:nvSpPr>
        <p:spPr>
          <a:xfrm>
            <a:off x="4154760" y="4228256"/>
            <a:ext cx="1311287" cy="584775"/>
          </a:xfrm>
          <a:prstGeom prst="rect">
            <a:avLst/>
          </a:prstGeom>
          <a:noFill/>
          <a:ln w="25400">
            <a:solidFill>
              <a:srgbClr val="FF0000"/>
            </a:solidFill>
          </a:ln>
        </p:spPr>
        <p:txBody>
          <a:bodyPr wrap="square" rtlCol="0">
            <a:spAutoFit/>
          </a:bodyPr>
          <a:lstStyle/>
          <a:p>
            <a:r>
              <a:rPr lang="en-GB" sz="1600" dirty="0">
                <a:solidFill>
                  <a:srgbClr val="FF0000"/>
                </a:solidFill>
              </a:rPr>
              <a:t>PID-gain Intervention</a:t>
            </a:r>
          </a:p>
        </p:txBody>
      </p:sp>
      <p:sp>
        <p:nvSpPr>
          <p:cNvPr id="46" name="Rettangolo con angoli arrotondati 45">
            <a:extLst>
              <a:ext uri="{FF2B5EF4-FFF2-40B4-BE49-F238E27FC236}">
                <a16:creationId xmlns:a16="http://schemas.microsoft.com/office/drawing/2014/main" id="{6927020C-0DE4-4DCB-A690-BF781ACB4A2E}"/>
              </a:ext>
            </a:extLst>
          </p:cNvPr>
          <p:cNvSpPr/>
          <p:nvPr/>
        </p:nvSpPr>
        <p:spPr>
          <a:xfrm>
            <a:off x="9059679" y="2192890"/>
            <a:ext cx="1540241" cy="3326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err="1"/>
              <a:t>Cooling</a:t>
            </a:r>
            <a:endParaRPr lang="it-IT" sz="1600" dirty="0"/>
          </a:p>
        </p:txBody>
      </p:sp>
      <p:graphicFrame>
        <p:nvGraphicFramePr>
          <p:cNvPr id="64" name="Tabella 63">
            <a:extLst>
              <a:ext uri="{FF2B5EF4-FFF2-40B4-BE49-F238E27FC236}">
                <a16:creationId xmlns:a16="http://schemas.microsoft.com/office/drawing/2014/main" id="{101C0B9A-5408-4949-9CF1-93896EB2A6BF}"/>
              </a:ext>
            </a:extLst>
          </p:cNvPr>
          <p:cNvGraphicFramePr>
            <a:graphicFrameLocks noGrp="1"/>
          </p:cNvGraphicFramePr>
          <p:nvPr>
            <p:extLst>
              <p:ext uri="{D42A27DB-BD31-4B8C-83A1-F6EECF244321}">
                <p14:modId xmlns:p14="http://schemas.microsoft.com/office/powerpoint/2010/main" val="1084034121"/>
              </p:ext>
            </p:extLst>
          </p:nvPr>
        </p:nvGraphicFramePr>
        <p:xfrm>
          <a:off x="3497812" y="4887789"/>
          <a:ext cx="5152964" cy="1456373"/>
        </p:xfrm>
        <a:graphic>
          <a:graphicData uri="http://schemas.openxmlformats.org/drawingml/2006/table">
            <a:tbl>
              <a:tblPr>
                <a:tableStyleId>{5C22544A-7EE6-4342-B048-85BDC9FD1C3A}</a:tableStyleId>
              </a:tblPr>
              <a:tblGrid>
                <a:gridCol w="1288241">
                  <a:extLst>
                    <a:ext uri="{9D8B030D-6E8A-4147-A177-3AD203B41FA5}">
                      <a16:colId xmlns:a16="http://schemas.microsoft.com/office/drawing/2014/main" val="1563060806"/>
                    </a:ext>
                  </a:extLst>
                </a:gridCol>
                <a:gridCol w="1130886">
                  <a:extLst>
                    <a:ext uri="{9D8B030D-6E8A-4147-A177-3AD203B41FA5}">
                      <a16:colId xmlns:a16="http://schemas.microsoft.com/office/drawing/2014/main" val="601203613"/>
                    </a:ext>
                  </a:extLst>
                </a:gridCol>
                <a:gridCol w="1445596">
                  <a:extLst>
                    <a:ext uri="{9D8B030D-6E8A-4147-A177-3AD203B41FA5}">
                      <a16:colId xmlns:a16="http://schemas.microsoft.com/office/drawing/2014/main" val="3255463687"/>
                    </a:ext>
                  </a:extLst>
                </a:gridCol>
                <a:gridCol w="1288241">
                  <a:extLst>
                    <a:ext uri="{9D8B030D-6E8A-4147-A177-3AD203B41FA5}">
                      <a16:colId xmlns:a16="http://schemas.microsoft.com/office/drawing/2014/main" val="1660863736"/>
                    </a:ext>
                  </a:extLst>
                </a:gridCol>
              </a:tblGrid>
              <a:tr h="363545">
                <a:tc gridSpan="4">
                  <a:txBody>
                    <a:bodyPr/>
                    <a:lstStyle/>
                    <a:p>
                      <a:pPr algn="ctr" fontAlgn="b"/>
                      <a:r>
                        <a:rPr lang="en-GB" sz="1300" b="1" u="none" strike="noStrike" dirty="0">
                          <a:solidFill>
                            <a:schemeClr val="bg1"/>
                          </a:solidFill>
                          <a:effectLst/>
                        </a:rPr>
                        <a:t>Efficiency Improvement [%]</a:t>
                      </a:r>
                      <a:endParaRPr lang="en-GB" sz="1300" b="1" i="0" u="none" strike="noStrike" dirty="0">
                        <a:solidFill>
                          <a:schemeClr val="bg1"/>
                        </a:solidFill>
                        <a:effectLst/>
                        <a:latin typeface="Calibri" panose="020F0502020204030204" pitchFamily="34" charset="0"/>
                      </a:endParaRPr>
                    </a:p>
                  </a:txBody>
                  <a:tcPr marL="73907" marR="73907" marT="36954" marB="36954" anchor="b">
                    <a:solidFill>
                      <a:srgbClr val="4472C4"/>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9977136"/>
                  </a:ext>
                </a:extLst>
              </a:tr>
              <a:tr h="273207">
                <a:tc>
                  <a:txBody>
                    <a:bodyPr/>
                    <a:lstStyle/>
                    <a:p>
                      <a:pPr algn="ctr" fontAlgn="b"/>
                      <a:r>
                        <a:rPr lang="en-GB" sz="1300" b="1" u="none" strike="noStrike" dirty="0" err="1">
                          <a:solidFill>
                            <a:schemeClr val="bg1"/>
                          </a:solidFill>
                          <a:effectLst/>
                        </a:rPr>
                        <a:t>Ext.Temperature</a:t>
                      </a:r>
                      <a:endParaRPr lang="en-GB" sz="1300" b="1" i="0" u="none" strike="noStrike" dirty="0">
                        <a:solidFill>
                          <a:schemeClr val="bg1"/>
                        </a:solidFill>
                        <a:effectLst/>
                        <a:latin typeface="Calibri" panose="020F0502020204030204" pitchFamily="34" charset="0"/>
                      </a:endParaRPr>
                    </a:p>
                  </a:txBody>
                  <a:tcPr marL="9353" marR="9353" marT="9353" marB="0" anchor="b">
                    <a:solidFill>
                      <a:srgbClr val="4472C4"/>
                    </a:solidFill>
                  </a:tcPr>
                </a:tc>
                <a:tc>
                  <a:txBody>
                    <a:bodyPr/>
                    <a:lstStyle/>
                    <a:p>
                      <a:pPr algn="ctr" fontAlgn="b"/>
                      <a:r>
                        <a:rPr lang="en-GB" sz="1300" b="1" u="none" strike="noStrike" dirty="0">
                          <a:solidFill>
                            <a:schemeClr val="bg1"/>
                          </a:solidFill>
                          <a:effectLst/>
                        </a:rPr>
                        <a:t>Urban (430 s)</a:t>
                      </a:r>
                      <a:endParaRPr lang="en-GB" sz="1300" b="1" i="0" u="none" strike="noStrike" dirty="0">
                        <a:solidFill>
                          <a:schemeClr val="bg1"/>
                        </a:solidFill>
                        <a:effectLst/>
                        <a:latin typeface="Calibri" panose="020F0502020204030204" pitchFamily="34" charset="0"/>
                      </a:endParaRPr>
                    </a:p>
                  </a:txBody>
                  <a:tcPr marL="9353" marR="9353" marT="9353" marB="0" anchor="b">
                    <a:solidFill>
                      <a:srgbClr val="4472C4"/>
                    </a:solidFill>
                  </a:tcPr>
                </a:tc>
                <a:tc>
                  <a:txBody>
                    <a:bodyPr/>
                    <a:lstStyle/>
                    <a:p>
                      <a:pPr algn="ctr" fontAlgn="b"/>
                      <a:r>
                        <a:rPr lang="en-GB" sz="1300" b="1" u="none" strike="noStrike" dirty="0" err="1">
                          <a:solidFill>
                            <a:schemeClr val="bg1"/>
                          </a:solidFill>
                          <a:effectLst/>
                        </a:rPr>
                        <a:t>Extraurban</a:t>
                      </a:r>
                      <a:r>
                        <a:rPr lang="en-GB" sz="1300" b="1" u="none" strike="noStrike" dirty="0">
                          <a:solidFill>
                            <a:schemeClr val="bg1"/>
                          </a:solidFill>
                          <a:effectLst/>
                        </a:rPr>
                        <a:t> (1045 s)</a:t>
                      </a:r>
                      <a:endParaRPr lang="en-GB" sz="1300" b="1" i="0" u="none" strike="noStrike" dirty="0">
                        <a:solidFill>
                          <a:schemeClr val="bg1"/>
                        </a:solidFill>
                        <a:effectLst/>
                        <a:latin typeface="Calibri" panose="020F0502020204030204" pitchFamily="34" charset="0"/>
                      </a:endParaRPr>
                    </a:p>
                  </a:txBody>
                  <a:tcPr marL="9353" marR="9353" marT="9353" marB="0" anchor="b">
                    <a:solidFill>
                      <a:srgbClr val="4472C4"/>
                    </a:solidFill>
                  </a:tcPr>
                </a:tc>
                <a:tc>
                  <a:txBody>
                    <a:bodyPr/>
                    <a:lstStyle/>
                    <a:p>
                      <a:pPr algn="ctr" fontAlgn="b"/>
                      <a:r>
                        <a:rPr lang="en-GB" sz="1300" b="1" u="none" strike="noStrike" dirty="0">
                          <a:solidFill>
                            <a:schemeClr val="bg1"/>
                          </a:solidFill>
                          <a:effectLst/>
                        </a:rPr>
                        <a:t>Highway (3330 s)</a:t>
                      </a:r>
                      <a:endParaRPr lang="en-GB" sz="1300" b="1" i="0" u="none" strike="noStrike" dirty="0">
                        <a:solidFill>
                          <a:schemeClr val="bg1"/>
                        </a:solidFill>
                        <a:effectLst/>
                        <a:latin typeface="Calibri" panose="020F0502020204030204" pitchFamily="34" charset="0"/>
                      </a:endParaRPr>
                    </a:p>
                  </a:txBody>
                  <a:tcPr marL="9353" marR="9353" marT="9353" marB="0" anchor="b">
                    <a:solidFill>
                      <a:srgbClr val="4472C4"/>
                    </a:solidFill>
                  </a:tcPr>
                </a:tc>
                <a:extLst>
                  <a:ext uri="{0D108BD9-81ED-4DB2-BD59-A6C34878D82A}">
                    <a16:rowId xmlns:a16="http://schemas.microsoft.com/office/drawing/2014/main" val="4217563939"/>
                  </a:ext>
                </a:extLst>
              </a:tr>
              <a:tr h="273207">
                <a:tc>
                  <a:txBody>
                    <a:bodyPr/>
                    <a:lstStyle/>
                    <a:p>
                      <a:pPr algn="ctr" fontAlgn="b"/>
                      <a:r>
                        <a:rPr lang="en-GB" sz="1300" i="1" u="none" strike="noStrike" dirty="0">
                          <a:solidFill>
                            <a:schemeClr val="bg1"/>
                          </a:solidFill>
                          <a:effectLst/>
                        </a:rPr>
                        <a:t>35°C (AC ON)</a:t>
                      </a:r>
                      <a:endParaRPr lang="en-GB" sz="1300" b="0" i="1" u="none" strike="noStrike" dirty="0">
                        <a:solidFill>
                          <a:schemeClr val="bg1"/>
                        </a:solidFill>
                        <a:effectLst/>
                        <a:latin typeface="Calibri" panose="020F0502020204030204" pitchFamily="34" charset="0"/>
                      </a:endParaRPr>
                    </a:p>
                  </a:txBody>
                  <a:tcPr marL="9353" marR="9353" marT="9353" marB="0" anchor="b">
                    <a:solidFill>
                      <a:srgbClr val="4472C4"/>
                    </a:solidFill>
                  </a:tcPr>
                </a:tc>
                <a:tc>
                  <a:txBody>
                    <a:bodyPr/>
                    <a:lstStyle/>
                    <a:p>
                      <a:pPr algn="ctr" fontAlgn="b"/>
                      <a:r>
                        <a:rPr lang="en-GB" sz="1300" u="none" strike="noStrike" dirty="0">
                          <a:effectLst/>
                        </a:rPr>
                        <a:t>5.16 %</a:t>
                      </a:r>
                      <a:endParaRPr lang="en-GB" sz="1300" b="0" i="0" u="none" strike="noStrike" dirty="0">
                        <a:solidFill>
                          <a:srgbClr val="000000"/>
                        </a:solidFill>
                        <a:effectLst/>
                        <a:latin typeface="Calibri" panose="020F0502020204030204" pitchFamily="34" charset="0"/>
                      </a:endParaRPr>
                    </a:p>
                  </a:txBody>
                  <a:tcPr marL="9353" marR="9353" marT="9353" marB="0" anchor="b">
                    <a:solidFill>
                      <a:srgbClr val="CFD5EA"/>
                    </a:solidFill>
                  </a:tcPr>
                </a:tc>
                <a:tc>
                  <a:txBody>
                    <a:bodyPr/>
                    <a:lstStyle/>
                    <a:p>
                      <a:pPr algn="ctr" fontAlgn="b"/>
                      <a:r>
                        <a:rPr lang="en-GB" sz="1300" u="none" strike="noStrike" dirty="0">
                          <a:effectLst/>
                        </a:rPr>
                        <a:t>1.13 %</a:t>
                      </a:r>
                      <a:endParaRPr lang="en-GB" sz="1300" b="0" i="0" u="none" strike="noStrike" dirty="0">
                        <a:solidFill>
                          <a:srgbClr val="000000"/>
                        </a:solidFill>
                        <a:effectLst/>
                        <a:latin typeface="Calibri" panose="020F0502020204030204" pitchFamily="34" charset="0"/>
                      </a:endParaRPr>
                    </a:p>
                  </a:txBody>
                  <a:tcPr marL="9353" marR="9353" marT="9353" marB="0" anchor="b">
                    <a:solidFill>
                      <a:srgbClr val="CFD5EA"/>
                    </a:solidFill>
                  </a:tcPr>
                </a:tc>
                <a:tc>
                  <a:txBody>
                    <a:bodyPr/>
                    <a:lstStyle/>
                    <a:p>
                      <a:pPr algn="ctr" fontAlgn="b"/>
                      <a:r>
                        <a:rPr lang="en-GB" sz="1300" u="none" strike="noStrike" dirty="0">
                          <a:effectLst/>
                        </a:rPr>
                        <a:t>0.26 %</a:t>
                      </a:r>
                      <a:endParaRPr lang="en-GB" sz="1300" b="0" i="0" u="none" strike="noStrike" dirty="0">
                        <a:solidFill>
                          <a:srgbClr val="000000"/>
                        </a:solidFill>
                        <a:effectLst/>
                        <a:latin typeface="Calibri" panose="020F0502020204030204" pitchFamily="34" charset="0"/>
                      </a:endParaRPr>
                    </a:p>
                  </a:txBody>
                  <a:tcPr marL="9353" marR="9353" marT="9353" marB="0" anchor="b">
                    <a:solidFill>
                      <a:srgbClr val="CFD5EA"/>
                    </a:solidFill>
                  </a:tcPr>
                </a:tc>
                <a:extLst>
                  <a:ext uri="{0D108BD9-81ED-4DB2-BD59-A6C34878D82A}">
                    <a16:rowId xmlns:a16="http://schemas.microsoft.com/office/drawing/2014/main" val="3913160377"/>
                  </a:ext>
                </a:extLst>
              </a:tr>
              <a:tr h="273207">
                <a:tc>
                  <a:txBody>
                    <a:bodyPr/>
                    <a:lstStyle/>
                    <a:p>
                      <a:pPr algn="ctr" fontAlgn="b"/>
                      <a:r>
                        <a:rPr lang="en-GB" sz="1300" i="1" u="none" strike="noStrike" dirty="0">
                          <a:solidFill>
                            <a:schemeClr val="bg1"/>
                          </a:solidFill>
                          <a:effectLst/>
                        </a:rPr>
                        <a:t>10°C (AC ON)</a:t>
                      </a:r>
                      <a:endParaRPr lang="en-GB" sz="1300" b="0" i="1" u="none" strike="noStrike" dirty="0">
                        <a:solidFill>
                          <a:schemeClr val="bg1"/>
                        </a:solidFill>
                        <a:effectLst/>
                        <a:latin typeface="Calibri" panose="020F0502020204030204" pitchFamily="34" charset="0"/>
                      </a:endParaRPr>
                    </a:p>
                  </a:txBody>
                  <a:tcPr marL="9353" marR="9353" marT="9353" marB="0" anchor="b">
                    <a:solidFill>
                      <a:srgbClr val="4472C4"/>
                    </a:solidFill>
                  </a:tcPr>
                </a:tc>
                <a:tc>
                  <a:txBody>
                    <a:bodyPr/>
                    <a:lstStyle/>
                    <a:p>
                      <a:pPr algn="ctr" fontAlgn="b"/>
                      <a:r>
                        <a:rPr lang="en-GB" sz="1300" u="none" strike="noStrike" dirty="0">
                          <a:effectLst/>
                        </a:rPr>
                        <a:t>8.67 %</a:t>
                      </a:r>
                      <a:endParaRPr lang="en-GB" sz="1300" b="0" i="0" u="none" strike="noStrike" dirty="0">
                        <a:solidFill>
                          <a:srgbClr val="000000"/>
                        </a:solidFill>
                        <a:effectLst/>
                        <a:latin typeface="Calibri" panose="020F0502020204030204" pitchFamily="34" charset="0"/>
                      </a:endParaRPr>
                    </a:p>
                  </a:txBody>
                  <a:tcPr marL="9353" marR="9353" marT="9353" marB="0" anchor="b">
                    <a:solidFill>
                      <a:srgbClr val="E9EBF5"/>
                    </a:solidFill>
                  </a:tcPr>
                </a:tc>
                <a:tc>
                  <a:txBody>
                    <a:bodyPr/>
                    <a:lstStyle/>
                    <a:p>
                      <a:pPr algn="ctr" fontAlgn="b"/>
                      <a:r>
                        <a:rPr lang="en-GB" sz="1300" u="none" strike="noStrike" dirty="0">
                          <a:effectLst/>
                        </a:rPr>
                        <a:t>4.04 %</a:t>
                      </a:r>
                      <a:endParaRPr lang="en-GB" sz="1300" b="0" i="0" u="none" strike="noStrike" dirty="0">
                        <a:solidFill>
                          <a:srgbClr val="000000"/>
                        </a:solidFill>
                        <a:effectLst/>
                        <a:latin typeface="Calibri" panose="020F0502020204030204" pitchFamily="34" charset="0"/>
                      </a:endParaRPr>
                    </a:p>
                  </a:txBody>
                  <a:tcPr marL="9353" marR="9353" marT="9353" marB="0" anchor="b">
                    <a:solidFill>
                      <a:srgbClr val="E9EBF5"/>
                    </a:solidFill>
                  </a:tcPr>
                </a:tc>
                <a:tc>
                  <a:txBody>
                    <a:bodyPr/>
                    <a:lstStyle/>
                    <a:p>
                      <a:pPr algn="ctr" fontAlgn="b"/>
                      <a:r>
                        <a:rPr lang="en-GB" sz="1300" u="none" strike="noStrike" dirty="0">
                          <a:effectLst/>
                        </a:rPr>
                        <a:t>1.74 %</a:t>
                      </a:r>
                      <a:endParaRPr lang="en-GB" sz="1300" b="0" i="0" u="none" strike="noStrike" dirty="0">
                        <a:solidFill>
                          <a:srgbClr val="000000"/>
                        </a:solidFill>
                        <a:effectLst/>
                        <a:latin typeface="Calibri" panose="020F0502020204030204" pitchFamily="34" charset="0"/>
                      </a:endParaRPr>
                    </a:p>
                  </a:txBody>
                  <a:tcPr marL="9353" marR="9353" marT="9353" marB="0" anchor="b">
                    <a:solidFill>
                      <a:srgbClr val="E9EBF5"/>
                    </a:solidFill>
                  </a:tcPr>
                </a:tc>
                <a:extLst>
                  <a:ext uri="{0D108BD9-81ED-4DB2-BD59-A6C34878D82A}">
                    <a16:rowId xmlns:a16="http://schemas.microsoft.com/office/drawing/2014/main" val="139390436"/>
                  </a:ext>
                </a:extLst>
              </a:tr>
              <a:tr h="273207">
                <a:tc>
                  <a:txBody>
                    <a:bodyPr/>
                    <a:lstStyle/>
                    <a:p>
                      <a:pPr algn="ctr" fontAlgn="b"/>
                      <a:r>
                        <a:rPr lang="en-GB" sz="1300" i="1" u="none" strike="noStrike" dirty="0">
                          <a:solidFill>
                            <a:schemeClr val="bg1"/>
                          </a:solidFill>
                          <a:effectLst/>
                        </a:rPr>
                        <a:t>-10°C (AC ON)</a:t>
                      </a:r>
                      <a:endParaRPr lang="en-GB" sz="1300" b="0" i="1" u="none" strike="noStrike" dirty="0">
                        <a:solidFill>
                          <a:schemeClr val="bg1"/>
                        </a:solidFill>
                        <a:effectLst/>
                        <a:latin typeface="Calibri" panose="020F0502020204030204" pitchFamily="34" charset="0"/>
                      </a:endParaRPr>
                    </a:p>
                  </a:txBody>
                  <a:tcPr marL="9353" marR="9353" marT="9353" marB="0" anchor="b">
                    <a:solidFill>
                      <a:srgbClr val="4472C4"/>
                    </a:solidFill>
                  </a:tcPr>
                </a:tc>
                <a:tc>
                  <a:txBody>
                    <a:bodyPr/>
                    <a:lstStyle/>
                    <a:p>
                      <a:pPr algn="ctr" fontAlgn="b"/>
                      <a:r>
                        <a:rPr lang="en-GB" sz="1300" u="none" strike="noStrike" dirty="0">
                          <a:effectLst/>
                        </a:rPr>
                        <a:t>6.87 %</a:t>
                      </a:r>
                      <a:endParaRPr lang="en-GB" sz="1300" b="0" i="0" u="none" strike="noStrike" dirty="0">
                        <a:solidFill>
                          <a:srgbClr val="000000"/>
                        </a:solidFill>
                        <a:effectLst/>
                        <a:latin typeface="Calibri" panose="020F0502020204030204" pitchFamily="34" charset="0"/>
                      </a:endParaRPr>
                    </a:p>
                  </a:txBody>
                  <a:tcPr marL="9353" marR="9353" marT="9353" marB="0" anchor="b">
                    <a:solidFill>
                      <a:srgbClr val="CFD5EA"/>
                    </a:solidFill>
                  </a:tcPr>
                </a:tc>
                <a:tc>
                  <a:txBody>
                    <a:bodyPr/>
                    <a:lstStyle/>
                    <a:p>
                      <a:pPr algn="ctr" fontAlgn="b"/>
                      <a:r>
                        <a:rPr lang="en-GB" sz="1300" u="none" strike="noStrike" dirty="0">
                          <a:effectLst/>
                        </a:rPr>
                        <a:t>2.92 %</a:t>
                      </a:r>
                      <a:endParaRPr lang="en-GB" sz="1300" b="0" i="0" u="none" strike="noStrike" dirty="0">
                        <a:solidFill>
                          <a:srgbClr val="000000"/>
                        </a:solidFill>
                        <a:effectLst/>
                        <a:latin typeface="Calibri" panose="020F0502020204030204" pitchFamily="34" charset="0"/>
                      </a:endParaRPr>
                    </a:p>
                  </a:txBody>
                  <a:tcPr marL="9353" marR="9353" marT="9353" marB="0" anchor="b">
                    <a:solidFill>
                      <a:srgbClr val="CFD5EA"/>
                    </a:solidFill>
                  </a:tcPr>
                </a:tc>
                <a:tc>
                  <a:txBody>
                    <a:bodyPr/>
                    <a:lstStyle/>
                    <a:p>
                      <a:pPr algn="ctr" fontAlgn="b"/>
                      <a:r>
                        <a:rPr lang="en-GB" sz="1300" u="none" strike="noStrike" dirty="0">
                          <a:effectLst/>
                        </a:rPr>
                        <a:t>1.85 %</a:t>
                      </a:r>
                      <a:endParaRPr lang="en-GB" sz="1300" b="0" i="0" u="none" strike="noStrike" dirty="0">
                        <a:solidFill>
                          <a:srgbClr val="000000"/>
                        </a:solidFill>
                        <a:effectLst/>
                        <a:latin typeface="Calibri" panose="020F0502020204030204" pitchFamily="34" charset="0"/>
                      </a:endParaRPr>
                    </a:p>
                  </a:txBody>
                  <a:tcPr marL="9353" marR="9353" marT="9353" marB="0" anchor="b">
                    <a:solidFill>
                      <a:srgbClr val="CFD5EA"/>
                    </a:solidFill>
                  </a:tcPr>
                </a:tc>
                <a:extLst>
                  <a:ext uri="{0D108BD9-81ED-4DB2-BD59-A6C34878D82A}">
                    <a16:rowId xmlns:a16="http://schemas.microsoft.com/office/drawing/2014/main" val="2410953719"/>
                  </a:ext>
                </a:extLst>
              </a:tr>
            </a:tbl>
          </a:graphicData>
        </a:graphic>
      </p:graphicFrame>
      <p:sp>
        <p:nvSpPr>
          <p:cNvPr id="65" name="CasellaDiTesto 64">
            <a:extLst>
              <a:ext uri="{FF2B5EF4-FFF2-40B4-BE49-F238E27FC236}">
                <a16:creationId xmlns:a16="http://schemas.microsoft.com/office/drawing/2014/main" id="{DC4B5401-DA6F-4275-B791-E7D270BE56D8}"/>
              </a:ext>
            </a:extLst>
          </p:cNvPr>
          <p:cNvSpPr txBox="1"/>
          <p:nvPr/>
        </p:nvSpPr>
        <p:spPr>
          <a:xfrm>
            <a:off x="8720866" y="3062965"/>
            <a:ext cx="2039257" cy="369332"/>
          </a:xfrm>
          <a:prstGeom prst="rect">
            <a:avLst/>
          </a:prstGeom>
          <a:noFill/>
        </p:spPr>
        <p:txBody>
          <a:bodyPr wrap="square" rtlCol="0">
            <a:spAutoFit/>
          </a:bodyPr>
          <a:lstStyle/>
          <a:p>
            <a:r>
              <a:rPr lang="en-GB" dirty="0"/>
              <a:t>Cabin Temperature</a:t>
            </a:r>
          </a:p>
        </p:txBody>
      </p:sp>
      <p:sp>
        <p:nvSpPr>
          <p:cNvPr id="44" name="Rettangolo con angoli arrotondati 43">
            <a:extLst>
              <a:ext uri="{FF2B5EF4-FFF2-40B4-BE49-F238E27FC236}">
                <a16:creationId xmlns:a16="http://schemas.microsoft.com/office/drawing/2014/main" id="{D0B6D93F-75A8-49CA-B641-AB35FAA0B912}"/>
              </a:ext>
            </a:extLst>
          </p:cNvPr>
          <p:cNvSpPr/>
          <p:nvPr/>
        </p:nvSpPr>
        <p:spPr>
          <a:xfrm>
            <a:off x="8160416" y="2205577"/>
            <a:ext cx="3160158" cy="2531785"/>
          </a:xfrm>
          <a:prstGeom prst="roundRect">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i="1" dirty="0">
              <a:solidFill>
                <a:schemeClr val="bg1"/>
              </a:solidFill>
            </a:endParaRPr>
          </a:p>
        </p:txBody>
      </p:sp>
      <p:pic>
        <p:nvPicPr>
          <p:cNvPr id="66" name="Immagine 65" descr="Immagine che contiene mappa&#10;&#10;Descrizione generata automaticamente">
            <a:extLst>
              <a:ext uri="{FF2B5EF4-FFF2-40B4-BE49-F238E27FC236}">
                <a16:creationId xmlns:a16="http://schemas.microsoft.com/office/drawing/2014/main" id="{7DBC5861-281A-4A74-B2EB-6912969DE0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43" t="9323" r="4554"/>
          <a:stretch/>
        </p:blipFill>
        <p:spPr>
          <a:xfrm>
            <a:off x="963472" y="2395412"/>
            <a:ext cx="2952376" cy="2189944"/>
          </a:xfrm>
          <a:prstGeom prst="rect">
            <a:avLst/>
          </a:prstGeom>
        </p:spPr>
      </p:pic>
      <p:sp>
        <p:nvSpPr>
          <p:cNvPr id="39" name="CasellaDiTesto 38">
            <a:extLst>
              <a:ext uri="{FF2B5EF4-FFF2-40B4-BE49-F238E27FC236}">
                <a16:creationId xmlns:a16="http://schemas.microsoft.com/office/drawing/2014/main" id="{6F22AFE1-9562-4723-B1A5-5B8734F4C79F}"/>
              </a:ext>
            </a:extLst>
          </p:cNvPr>
          <p:cNvSpPr txBox="1"/>
          <p:nvPr/>
        </p:nvSpPr>
        <p:spPr>
          <a:xfrm>
            <a:off x="1590898" y="3308852"/>
            <a:ext cx="2039257" cy="369332"/>
          </a:xfrm>
          <a:prstGeom prst="rect">
            <a:avLst/>
          </a:prstGeom>
          <a:noFill/>
        </p:spPr>
        <p:txBody>
          <a:bodyPr wrap="square" rtlCol="0">
            <a:spAutoFit/>
          </a:bodyPr>
          <a:lstStyle/>
          <a:p>
            <a:r>
              <a:rPr lang="en-GB" dirty="0"/>
              <a:t>Cabin Temperature</a:t>
            </a:r>
          </a:p>
        </p:txBody>
      </p:sp>
      <p:sp>
        <p:nvSpPr>
          <p:cNvPr id="45" name="Rettangolo con angoli arrotondati 44">
            <a:extLst>
              <a:ext uri="{FF2B5EF4-FFF2-40B4-BE49-F238E27FC236}">
                <a16:creationId xmlns:a16="http://schemas.microsoft.com/office/drawing/2014/main" id="{E709F9BA-7F89-47C1-A15A-0B779CAAF830}"/>
              </a:ext>
            </a:extLst>
          </p:cNvPr>
          <p:cNvSpPr/>
          <p:nvPr/>
        </p:nvSpPr>
        <p:spPr>
          <a:xfrm>
            <a:off x="1595088" y="2192890"/>
            <a:ext cx="1540241" cy="3326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err="1"/>
              <a:t>Heating</a:t>
            </a:r>
            <a:endParaRPr lang="it-IT" sz="1600" dirty="0"/>
          </a:p>
        </p:txBody>
      </p:sp>
      <p:sp>
        <p:nvSpPr>
          <p:cNvPr id="67" name="Rettangolo con angoli arrotondati 66">
            <a:extLst>
              <a:ext uri="{FF2B5EF4-FFF2-40B4-BE49-F238E27FC236}">
                <a16:creationId xmlns:a16="http://schemas.microsoft.com/office/drawing/2014/main" id="{913866D3-C415-47D4-9C55-66437EB91B21}"/>
              </a:ext>
            </a:extLst>
          </p:cNvPr>
          <p:cNvSpPr/>
          <p:nvPr/>
        </p:nvSpPr>
        <p:spPr>
          <a:xfrm>
            <a:off x="845597" y="2214566"/>
            <a:ext cx="3160158" cy="2531785"/>
          </a:xfrm>
          <a:prstGeom prst="roundRect">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i="1" dirty="0">
              <a:solidFill>
                <a:schemeClr val="bg1"/>
              </a:solidFill>
            </a:endParaRPr>
          </a:p>
        </p:txBody>
      </p:sp>
    </p:spTree>
    <p:extLst>
      <p:ext uri="{BB962C8B-B14F-4D97-AF65-F5344CB8AC3E}">
        <p14:creationId xmlns:p14="http://schemas.microsoft.com/office/powerpoint/2010/main" val="2261254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ttangolo con angoli arrotondati 62">
            <a:extLst>
              <a:ext uri="{FF2B5EF4-FFF2-40B4-BE49-F238E27FC236}">
                <a16:creationId xmlns:a16="http://schemas.microsoft.com/office/drawing/2014/main" id="{E838AA32-5E2E-4270-B99F-9EFAF7F9FA83}"/>
              </a:ext>
            </a:extLst>
          </p:cNvPr>
          <p:cNvSpPr/>
          <p:nvPr/>
        </p:nvSpPr>
        <p:spPr>
          <a:xfrm>
            <a:off x="629819" y="1649380"/>
            <a:ext cx="10913928" cy="4771000"/>
          </a:xfrm>
          <a:prstGeom prst="roundRect">
            <a:avLst/>
          </a:prstGeom>
          <a:solidFill>
            <a:srgbClr val="0E3767"/>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a:p>
            <a:pPr algn="ctr"/>
            <a:endParaRPr lang="en-GB" dirty="0"/>
          </a:p>
        </p:txBody>
      </p:sp>
      <p:sp>
        <p:nvSpPr>
          <p:cNvPr id="65" name="Rettangolo con angoli arrotondati 64">
            <a:extLst>
              <a:ext uri="{FF2B5EF4-FFF2-40B4-BE49-F238E27FC236}">
                <a16:creationId xmlns:a16="http://schemas.microsoft.com/office/drawing/2014/main" id="{E639B004-81B2-40B4-9356-B4791BF86F09}"/>
              </a:ext>
            </a:extLst>
          </p:cNvPr>
          <p:cNvSpPr/>
          <p:nvPr/>
        </p:nvSpPr>
        <p:spPr>
          <a:xfrm>
            <a:off x="4658139" y="1303526"/>
            <a:ext cx="2875722"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solidFill>
                  <a:schemeClr val="bg1"/>
                </a:solidFill>
              </a:rPr>
              <a:t>Stability</a:t>
            </a:r>
          </a:p>
        </p:txBody>
      </p:sp>
      <p:sp>
        <p:nvSpPr>
          <p:cNvPr id="4" name="Segnaposto numero diapositiva 4">
            <a:extLst>
              <a:ext uri="{FF2B5EF4-FFF2-40B4-BE49-F238E27FC236}">
                <a16:creationId xmlns:a16="http://schemas.microsoft.com/office/drawing/2014/main" id="{C79B507C-6C71-4117-B2C7-3B5618683E35}"/>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16</a:t>
            </a:fld>
            <a:endParaRPr lang="en-US" b="1" dirty="0">
              <a:solidFill>
                <a:schemeClr val="bg1"/>
              </a:solidFill>
            </a:endParaRPr>
          </a:p>
        </p:txBody>
      </p:sp>
      <p:sp>
        <p:nvSpPr>
          <p:cNvPr id="5" name="CasellaDiTesto 4">
            <a:extLst>
              <a:ext uri="{FF2B5EF4-FFF2-40B4-BE49-F238E27FC236}">
                <a16:creationId xmlns:a16="http://schemas.microsoft.com/office/drawing/2014/main" id="{8F2EAE37-004D-4CE3-B76A-767DD1366423}"/>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7" name="CasellaDiTesto 6">
            <a:extLst>
              <a:ext uri="{FF2B5EF4-FFF2-40B4-BE49-F238E27FC236}">
                <a16:creationId xmlns:a16="http://schemas.microsoft.com/office/drawing/2014/main" id="{4D989B03-723C-4C68-A514-8046EA367ADB}"/>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9" name="CasellaDiTesto 8">
            <a:extLst>
              <a:ext uri="{FF2B5EF4-FFF2-40B4-BE49-F238E27FC236}">
                <a16:creationId xmlns:a16="http://schemas.microsoft.com/office/drawing/2014/main" id="{7F538DF8-6108-4B2F-B577-0C2AE0184465}"/>
              </a:ext>
            </a:extLst>
          </p:cNvPr>
          <p:cNvSpPr txBox="1"/>
          <p:nvPr/>
        </p:nvSpPr>
        <p:spPr>
          <a:xfrm>
            <a:off x="648253" y="1280048"/>
            <a:ext cx="3950762" cy="369332"/>
          </a:xfrm>
          <a:prstGeom prst="rect">
            <a:avLst/>
          </a:prstGeom>
          <a:noFill/>
        </p:spPr>
        <p:txBody>
          <a:bodyPr wrap="none" rtlCol="0">
            <a:spAutoFit/>
          </a:bodyPr>
          <a:lstStyle/>
          <a:p>
            <a:r>
              <a:rPr lang="en-GB" dirty="0">
                <a:latin typeface="Arial"/>
                <a:cs typeface="Arial"/>
              </a:rPr>
              <a:t>Moore-Penrose Pseudoinverse ESP</a:t>
            </a:r>
          </a:p>
        </p:txBody>
      </p:sp>
      <p:sp>
        <p:nvSpPr>
          <p:cNvPr id="11" name="CasellaDiTesto 10">
            <a:extLst>
              <a:ext uri="{FF2B5EF4-FFF2-40B4-BE49-F238E27FC236}">
                <a16:creationId xmlns:a16="http://schemas.microsoft.com/office/drawing/2014/main" id="{2EA69AB6-48FE-403E-BF0C-AA419EB23BB6}"/>
              </a:ext>
            </a:extLst>
          </p:cNvPr>
          <p:cNvSpPr txBox="1"/>
          <p:nvPr/>
        </p:nvSpPr>
        <p:spPr>
          <a:xfrm>
            <a:off x="648253" y="818383"/>
            <a:ext cx="4663050" cy="461665"/>
          </a:xfrm>
          <a:prstGeom prst="rect">
            <a:avLst/>
          </a:prstGeom>
          <a:noFill/>
        </p:spPr>
        <p:txBody>
          <a:bodyPr wrap="square" rtlCol="0">
            <a:spAutoFit/>
          </a:bodyPr>
          <a:lstStyle/>
          <a:p>
            <a:r>
              <a:rPr lang="en-GB" sz="2400" b="1" dirty="0">
                <a:solidFill>
                  <a:schemeClr val="accent1">
                    <a:lumMod val="75000"/>
                  </a:schemeClr>
                </a:solidFill>
                <a:latin typeface="Arial"/>
                <a:cs typeface="Arial"/>
              </a:rPr>
              <a:t>Performed Activities</a:t>
            </a:r>
          </a:p>
        </p:txBody>
      </p:sp>
      <p:grpSp>
        <p:nvGrpSpPr>
          <p:cNvPr id="8" name="Gruppo 7">
            <a:extLst>
              <a:ext uri="{FF2B5EF4-FFF2-40B4-BE49-F238E27FC236}">
                <a16:creationId xmlns:a16="http://schemas.microsoft.com/office/drawing/2014/main" id="{512442FC-D24C-4CAF-B83E-34BB8A791CCA}"/>
              </a:ext>
            </a:extLst>
          </p:cNvPr>
          <p:cNvGrpSpPr/>
          <p:nvPr/>
        </p:nvGrpSpPr>
        <p:grpSpPr>
          <a:xfrm>
            <a:off x="1354411" y="2156464"/>
            <a:ext cx="3753047" cy="1991691"/>
            <a:chOff x="6976387" y="2385852"/>
            <a:chExt cx="3753047" cy="1991691"/>
          </a:xfrm>
        </p:grpSpPr>
        <p:sp>
          <p:nvSpPr>
            <p:cNvPr id="2" name="Rettangolo 1">
              <a:extLst>
                <a:ext uri="{FF2B5EF4-FFF2-40B4-BE49-F238E27FC236}">
                  <a16:creationId xmlns:a16="http://schemas.microsoft.com/office/drawing/2014/main" id="{FFBABF96-B72A-403B-B1BC-B90B71D60879}"/>
                </a:ext>
              </a:extLst>
            </p:cNvPr>
            <p:cNvSpPr/>
            <p:nvPr/>
          </p:nvSpPr>
          <p:spPr>
            <a:xfrm>
              <a:off x="6976387" y="2385852"/>
              <a:ext cx="3753047" cy="19916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5" name="Gruppo 54">
              <a:extLst>
                <a:ext uri="{FF2B5EF4-FFF2-40B4-BE49-F238E27FC236}">
                  <a16:creationId xmlns:a16="http://schemas.microsoft.com/office/drawing/2014/main" id="{00147901-2D6F-4BED-86E2-C96D560007A5}"/>
                </a:ext>
              </a:extLst>
            </p:cNvPr>
            <p:cNvGrpSpPr/>
            <p:nvPr/>
          </p:nvGrpSpPr>
          <p:grpSpPr>
            <a:xfrm>
              <a:off x="7449070" y="2689590"/>
              <a:ext cx="3230564" cy="1452346"/>
              <a:chOff x="5964945" y="3240774"/>
              <a:chExt cx="5800875" cy="2607865"/>
            </a:xfrm>
          </p:grpSpPr>
          <p:sp>
            <p:nvSpPr>
              <p:cNvPr id="75" name="Rettangolo con angoli arrotondati 74">
                <a:extLst>
                  <a:ext uri="{FF2B5EF4-FFF2-40B4-BE49-F238E27FC236}">
                    <a16:creationId xmlns:a16="http://schemas.microsoft.com/office/drawing/2014/main" id="{1001D8F3-6628-4C1F-8082-A14FCDA9FC96}"/>
                  </a:ext>
                </a:extLst>
              </p:cNvPr>
              <p:cNvSpPr/>
              <p:nvPr/>
            </p:nvSpPr>
            <p:spPr>
              <a:xfrm>
                <a:off x="6808504" y="3264277"/>
                <a:ext cx="580410" cy="287227"/>
              </a:xfrm>
              <a:prstGeom prst="roundRect">
                <a:avLst/>
              </a:prstGeom>
              <a:pattFill prst="zigZag">
                <a:fgClr>
                  <a:schemeClr val="bg1">
                    <a:lumMod val="50000"/>
                  </a:schemeClr>
                </a:fgClr>
                <a:bgClr>
                  <a:schemeClr val="tx1">
                    <a:lumMod val="75000"/>
                    <a:lumOff val="25000"/>
                  </a:schemeClr>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6" name="Rettangolo con angoli arrotondati 75">
                <a:extLst>
                  <a:ext uri="{FF2B5EF4-FFF2-40B4-BE49-F238E27FC236}">
                    <a16:creationId xmlns:a16="http://schemas.microsoft.com/office/drawing/2014/main" id="{AE9F3A84-6C80-40AC-A026-7F2D176951C5}"/>
                  </a:ext>
                </a:extLst>
              </p:cNvPr>
              <p:cNvSpPr/>
              <p:nvPr/>
            </p:nvSpPr>
            <p:spPr>
              <a:xfrm>
                <a:off x="6808504" y="5530593"/>
                <a:ext cx="580410" cy="287227"/>
              </a:xfrm>
              <a:prstGeom prst="roundRect">
                <a:avLst/>
              </a:prstGeom>
              <a:pattFill prst="zigZag">
                <a:fgClr>
                  <a:schemeClr val="bg1">
                    <a:lumMod val="50000"/>
                  </a:schemeClr>
                </a:fgClr>
                <a:bgClr>
                  <a:schemeClr val="tx1">
                    <a:lumMod val="75000"/>
                    <a:lumOff val="25000"/>
                  </a:schemeClr>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7" name="Rettangolo con angoli arrotondati 76">
                <a:extLst>
                  <a:ext uri="{FF2B5EF4-FFF2-40B4-BE49-F238E27FC236}">
                    <a16:creationId xmlns:a16="http://schemas.microsoft.com/office/drawing/2014/main" id="{3F19E5A6-0606-46C7-9A41-5525EA7EADFC}"/>
                  </a:ext>
                </a:extLst>
              </p:cNvPr>
              <p:cNvSpPr/>
              <p:nvPr/>
            </p:nvSpPr>
            <p:spPr>
              <a:xfrm>
                <a:off x="9782908" y="5530593"/>
                <a:ext cx="580410" cy="287227"/>
              </a:xfrm>
              <a:prstGeom prst="roundRect">
                <a:avLst/>
              </a:prstGeom>
              <a:pattFill prst="zigZag">
                <a:fgClr>
                  <a:schemeClr val="bg1">
                    <a:lumMod val="50000"/>
                  </a:schemeClr>
                </a:fgClr>
                <a:bgClr>
                  <a:schemeClr val="tx1">
                    <a:lumMod val="75000"/>
                    <a:lumOff val="25000"/>
                  </a:schemeClr>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8" name="Rettangolo con angoli arrotondati 77">
                <a:extLst>
                  <a:ext uri="{FF2B5EF4-FFF2-40B4-BE49-F238E27FC236}">
                    <a16:creationId xmlns:a16="http://schemas.microsoft.com/office/drawing/2014/main" id="{78DF487D-BB1D-4AD2-AECE-6266A7464232}"/>
                  </a:ext>
                </a:extLst>
              </p:cNvPr>
              <p:cNvSpPr/>
              <p:nvPr/>
            </p:nvSpPr>
            <p:spPr>
              <a:xfrm>
                <a:off x="9782908" y="3264277"/>
                <a:ext cx="580410" cy="287227"/>
              </a:xfrm>
              <a:prstGeom prst="roundRect">
                <a:avLst/>
              </a:prstGeom>
              <a:pattFill prst="zigZag">
                <a:fgClr>
                  <a:schemeClr val="bg1">
                    <a:lumMod val="50000"/>
                  </a:schemeClr>
                </a:fgClr>
                <a:bgClr>
                  <a:schemeClr val="tx1">
                    <a:lumMod val="75000"/>
                    <a:lumOff val="25000"/>
                  </a:schemeClr>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9" name="Rettangolo con angoli arrotondati 78">
                <a:extLst>
                  <a:ext uri="{FF2B5EF4-FFF2-40B4-BE49-F238E27FC236}">
                    <a16:creationId xmlns:a16="http://schemas.microsoft.com/office/drawing/2014/main" id="{3F2077E2-59B7-4BBA-BCE1-72F283158301}"/>
                  </a:ext>
                </a:extLst>
              </p:cNvPr>
              <p:cNvSpPr/>
              <p:nvPr/>
            </p:nvSpPr>
            <p:spPr>
              <a:xfrm>
                <a:off x="6143830" y="3466228"/>
                <a:ext cx="4733839" cy="2153265"/>
              </a:xfrm>
              <a:prstGeom prst="roundRect">
                <a:avLst>
                  <a:gd name="adj" fmla="val 34374"/>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0" name="Ovale 79">
                <a:extLst>
                  <a:ext uri="{FF2B5EF4-FFF2-40B4-BE49-F238E27FC236}">
                    <a16:creationId xmlns:a16="http://schemas.microsoft.com/office/drawing/2014/main" id="{5608DD5E-BE34-4008-907F-A57171BEB3A8}"/>
                  </a:ext>
                </a:extLst>
              </p:cNvPr>
              <p:cNvSpPr/>
              <p:nvPr/>
            </p:nvSpPr>
            <p:spPr>
              <a:xfrm rot="2748686">
                <a:off x="10436702" y="3744522"/>
                <a:ext cx="393710" cy="133142"/>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1" name="Ovale 80">
                <a:extLst>
                  <a:ext uri="{FF2B5EF4-FFF2-40B4-BE49-F238E27FC236}">
                    <a16:creationId xmlns:a16="http://schemas.microsoft.com/office/drawing/2014/main" id="{D637E8D4-C002-49DD-86C2-E1EFFEFAD2D5}"/>
                  </a:ext>
                </a:extLst>
              </p:cNvPr>
              <p:cNvSpPr/>
              <p:nvPr/>
            </p:nvSpPr>
            <p:spPr>
              <a:xfrm rot="2748686">
                <a:off x="10436701" y="5208055"/>
                <a:ext cx="393710" cy="133142"/>
              </a:xfrm>
              <a:prstGeom prst="ellipse">
                <a:avLst/>
              </a:prstGeom>
              <a:solidFill>
                <a:srgbClr val="FFFF00"/>
              </a:solidFill>
              <a:ln w="19050">
                <a:solidFill>
                  <a:schemeClr val="tx1"/>
                </a:solidFill>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2" name="Rettangolo con angoli in alto, uno arrotondato e uno ritagliato 8">
                <a:extLst>
                  <a:ext uri="{FF2B5EF4-FFF2-40B4-BE49-F238E27FC236}">
                    <a16:creationId xmlns:a16="http://schemas.microsoft.com/office/drawing/2014/main" id="{EFA7FAF9-508E-432A-8EE5-E1A4FAD4EBEC}"/>
                  </a:ext>
                </a:extLst>
              </p:cNvPr>
              <p:cNvSpPr/>
              <p:nvPr/>
            </p:nvSpPr>
            <p:spPr>
              <a:xfrm rot="5400000">
                <a:off x="6423206" y="3670098"/>
                <a:ext cx="156140" cy="211696"/>
              </a:xfrm>
              <a:prstGeom prst="snipRoundRect">
                <a:avLst>
                  <a:gd name="adj1" fmla="val 16667"/>
                  <a:gd name="adj2" fmla="val 37500"/>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3" name="Rettangolo con angoli in alto, uno arrotondato e uno ritagliato 12">
                <a:extLst>
                  <a:ext uri="{FF2B5EF4-FFF2-40B4-BE49-F238E27FC236}">
                    <a16:creationId xmlns:a16="http://schemas.microsoft.com/office/drawing/2014/main" id="{8A0CB1D9-65CA-4A36-8AB3-14D5575DD7C1}"/>
                  </a:ext>
                </a:extLst>
              </p:cNvPr>
              <p:cNvSpPr/>
              <p:nvPr/>
            </p:nvSpPr>
            <p:spPr>
              <a:xfrm rot="5400000">
                <a:off x="6423206" y="5202757"/>
                <a:ext cx="156140" cy="211696"/>
              </a:xfrm>
              <a:prstGeom prst="snipRoundRect">
                <a:avLst>
                  <a:gd name="adj1" fmla="val 16667"/>
                  <a:gd name="adj2" fmla="val 37500"/>
                </a:avLst>
              </a:prstGeom>
              <a:solidFill>
                <a:srgbClr val="FFFF05"/>
              </a:solidFill>
              <a:ln w="19050">
                <a:solidFill>
                  <a:schemeClr val="tx1"/>
                </a:solidFill>
              </a:ln>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4" name="Rettangolo con angoli in alto arrotondati 83">
                <a:extLst>
                  <a:ext uri="{FF2B5EF4-FFF2-40B4-BE49-F238E27FC236}">
                    <a16:creationId xmlns:a16="http://schemas.microsoft.com/office/drawing/2014/main" id="{B7D09593-7E8B-42DF-A410-D38F34B2B1CD}"/>
                  </a:ext>
                </a:extLst>
              </p:cNvPr>
              <p:cNvSpPr/>
              <p:nvPr/>
            </p:nvSpPr>
            <p:spPr>
              <a:xfrm rot="3644757">
                <a:off x="9043239" y="3315216"/>
                <a:ext cx="317442" cy="168557"/>
              </a:xfrm>
              <a:prstGeom prst="round2SameRect">
                <a:avLst>
                  <a:gd name="adj1" fmla="val 50000"/>
                  <a:gd name="adj2" fmla="val 50000"/>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5" name="Rettangolo con angoli in alto arrotondati 84">
                <a:extLst>
                  <a:ext uri="{FF2B5EF4-FFF2-40B4-BE49-F238E27FC236}">
                    <a16:creationId xmlns:a16="http://schemas.microsoft.com/office/drawing/2014/main" id="{F6DAC14D-53C3-4105-8A32-137D44D7E675}"/>
                  </a:ext>
                </a:extLst>
              </p:cNvPr>
              <p:cNvSpPr/>
              <p:nvPr/>
            </p:nvSpPr>
            <p:spPr>
              <a:xfrm rot="7382338">
                <a:off x="9029676" y="5605639"/>
                <a:ext cx="317442" cy="168557"/>
              </a:xfrm>
              <a:prstGeom prst="round2SameRect">
                <a:avLst>
                  <a:gd name="adj1" fmla="val 50000"/>
                  <a:gd name="adj2" fmla="val 50000"/>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6" name="Rettangolo 85">
                <a:extLst>
                  <a:ext uri="{FF2B5EF4-FFF2-40B4-BE49-F238E27FC236}">
                    <a16:creationId xmlns:a16="http://schemas.microsoft.com/office/drawing/2014/main" id="{32AFCEFD-A382-44C7-94A3-127928936147}"/>
                  </a:ext>
                </a:extLst>
              </p:cNvPr>
              <p:cNvSpPr/>
              <p:nvPr/>
            </p:nvSpPr>
            <p:spPr>
              <a:xfrm>
                <a:off x="6395428" y="3697876"/>
                <a:ext cx="141406" cy="15614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7" name="Rettangolo 86">
                <a:extLst>
                  <a:ext uri="{FF2B5EF4-FFF2-40B4-BE49-F238E27FC236}">
                    <a16:creationId xmlns:a16="http://schemas.microsoft.com/office/drawing/2014/main" id="{56A8F34A-D319-4264-BFB9-F646D68F45EA}"/>
                  </a:ext>
                </a:extLst>
              </p:cNvPr>
              <p:cNvSpPr/>
              <p:nvPr/>
            </p:nvSpPr>
            <p:spPr>
              <a:xfrm>
                <a:off x="6395428" y="5226795"/>
                <a:ext cx="141406" cy="156140"/>
              </a:xfrm>
              <a:prstGeom prst="rect">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8" name="Trapezio 87">
                <a:extLst>
                  <a:ext uri="{FF2B5EF4-FFF2-40B4-BE49-F238E27FC236}">
                    <a16:creationId xmlns:a16="http://schemas.microsoft.com/office/drawing/2014/main" id="{123A4C3A-C9EA-4016-AC07-C818C6B6D4CD}"/>
                  </a:ext>
                </a:extLst>
              </p:cNvPr>
              <p:cNvSpPr/>
              <p:nvPr/>
            </p:nvSpPr>
            <p:spPr>
              <a:xfrm rot="16200000">
                <a:off x="8597013" y="4090075"/>
                <a:ext cx="1704888" cy="880832"/>
              </a:xfrm>
              <a:prstGeom prst="trapezoid">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lin ang="5400000" scaled="0"/>
                <a:tileRect/>
              </a:gradFill>
              <a:scene3d>
                <a:camera prst="orthographicFront">
                  <a:rot lat="1800000" lon="0" rev="0"/>
                </a:camera>
                <a:lightRig rig="threePt" dir="t"/>
              </a:scene3d>
              <a:sp3d prstMaterial="dkEdge">
                <a:bevelB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9" name="Rettangolo con angoli ritagliati in alto 38">
                <a:extLst>
                  <a:ext uri="{FF2B5EF4-FFF2-40B4-BE49-F238E27FC236}">
                    <a16:creationId xmlns:a16="http://schemas.microsoft.com/office/drawing/2014/main" id="{3F517919-6E41-4C9D-A490-638B9A647A2B}"/>
                  </a:ext>
                </a:extLst>
              </p:cNvPr>
              <p:cNvSpPr/>
              <p:nvPr/>
            </p:nvSpPr>
            <p:spPr>
              <a:xfrm rot="5400000">
                <a:off x="7394111" y="3611866"/>
                <a:ext cx="1372780" cy="1857080"/>
              </a:xfrm>
              <a:prstGeom prst="snip2SameRect">
                <a:avLst>
                  <a:gd name="adj1" fmla="val 8896"/>
                  <a:gd name="adj2" fmla="val 0"/>
                </a:avLst>
              </a:prstGeom>
              <a:solidFill>
                <a:schemeClr val="bg1">
                  <a:lumMod val="85000"/>
                </a:schemeClr>
              </a:solidFill>
              <a:scene3d>
                <a:camera prst="orthographicFront"/>
                <a:lightRig rig="threePt" dir="t"/>
              </a:scene3d>
              <a:sp3d prstMaterial="dkEdge">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2" name="Connettore diritto 91">
                <a:extLst>
                  <a:ext uri="{FF2B5EF4-FFF2-40B4-BE49-F238E27FC236}">
                    <a16:creationId xmlns:a16="http://schemas.microsoft.com/office/drawing/2014/main" id="{E80837D7-F914-4130-9D72-8C9A2513EAFA}"/>
                  </a:ext>
                </a:extLst>
              </p:cNvPr>
              <p:cNvCxnSpPr>
                <a:cxnSpLocks/>
                <a:stCxn id="75" idx="0"/>
                <a:endCxn id="76" idx="2"/>
              </p:cNvCxnSpPr>
              <p:nvPr/>
            </p:nvCxnSpPr>
            <p:spPr>
              <a:xfrm>
                <a:off x="7098709" y="3264277"/>
                <a:ext cx="0" cy="2553543"/>
              </a:xfrm>
              <a:prstGeom prst="line">
                <a:avLst/>
              </a:prstGeom>
              <a:ln w="28575">
                <a:prstDash val="dashDot"/>
              </a:ln>
            </p:spPr>
            <p:style>
              <a:lnRef idx="3">
                <a:schemeClr val="dk1"/>
              </a:lnRef>
              <a:fillRef idx="0">
                <a:schemeClr val="dk1"/>
              </a:fillRef>
              <a:effectRef idx="2">
                <a:schemeClr val="dk1"/>
              </a:effectRef>
              <a:fontRef idx="minor">
                <a:schemeClr val="tx1"/>
              </a:fontRef>
            </p:style>
          </p:cxnSp>
          <p:cxnSp>
            <p:nvCxnSpPr>
              <p:cNvPr id="93" name="Connettore diritto 92">
                <a:extLst>
                  <a:ext uri="{FF2B5EF4-FFF2-40B4-BE49-F238E27FC236}">
                    <a16:creationId xmlns:a16="http://schemas.microsoft.com/office/drawing/2014/main" id="{0DF3CD8D-BC9A-4D2E-A383-4ABFF42B536A}"/>
                  </a:ext>
                </a:extLst>
              </p:cNvPr>
              <p:cNvCxnSpPr>
                <a:cxnSpLocks/>
                <a:stCxn id="78" idx="0"/>
                <a:endCxn id="77" idx="2"/>
              </p:cNvCxnSpPr>
              <p:nvPr/>
            </p:nvCxnSpPr>
            <p:spPr>
              <a:xfrm>
                <a:off x="10073113" y="3264277"/>
                <a:ext cx="0" cy="2553543"/>
              </a:xfrm>
              <a:prstGeom prst="line">
                <a:avLst/>
              </a:prstGeom>
              <a:ln w="28575">
                <a:prstDash val="dashDot"/>
              </a:ln>
            </p:spPr>
            <p:style>
              <a:lnRef idx="3">
                <a:schemeClr val="dk1"/>
              </a:lnRef>
              <a:fillRef idx="0">
                <a:schemeClr val="dk1"/>
              </a:fillRef>
              <a:effectRef idx="2">
                <a:schemeClr val="dk1"/>
              </a:effectRef>
              <a:fontRef idx="minor">
                <a:schemeClr val="tx1"/>
              </a:fontRef>
            </p:style>
          </p:cxnSp>
          <p:cxnSp>
            <p:nvCxnSpPr>
              <p:cNvPr id="96" name="Connettore diritto 95">
                <a:extLst>
                  <a:ext uri="{FF2B5EF4-FFF2-40B4-BE49-F238E27FC236}">
                    <a16:creationId xmlns:a16="http://schemas.microsoft.com/office/drawing/2014/main" id="{691F6A47-9EF3-450C-80D3-075CB510601E}"/>
                  </a:ext>
                </a:extLst>
              </p:cNvPr>
              <p:cNvCxnSpPr>
                <a:cxnSpLocks/>
                <a:stCxn id="62" idx="1"/>
              </p:cNvCxnSpPr>
              <p:nvPr/>
            </p:nvCxnSpPr>
            <p:spPr>
              <a:xfrm flipH="1" flipV="1">
                <a:off x="10375674" y="3417636"/>
                <a:ext cx="1390146" cy="149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Rettangolo con angoli arrotondati 112">
                <a:extLst>
                  <a:ext uri="{FF2B5EF4-FFF2-40B4-BE49-F238E27FC236}">
                    <a16:creationId xmlns:a16="http://schemas.microsoft.com/office/drawing/2014/main" id="{EDC2877E-770E-4CB6-9680-596105B986AC}"/>
                  </a:ext>
                </a:extLst>
              </p:cNvPr>
              <p:cNvSpPr/>
              <p:nvPr/>
            </p:nvSpPr>
            <p:spPr>
              <a:xfrm>
                <a:off x="6605581" y="3854016"/>
                <a:ext cx="481717" cy="1372780"/>
              </a:xfrm>
              <a:prstGeom prst="round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lin ang="0" scaled="1"/>
                <a:tileRect/>
              </a:gradFill>
              <a:scene3d>
                <a:camera prst="orthographicFront">
                  <a:rot lat="0" lon="1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4" name="Connettore diritto 113">
                <a:extLst>
                  <a:ext uri="{FF2B5EF4-FFF2-40B4-BE49-F238E27FC236}">
                    <a16:creationId xmlns:a16="http://schemas.microsoft.com/office/drawing/2014/main" id="{05B591A6-D794-47CF-9470-5B5DA86D8455}"/>
                  </a:ext>
                </a:extLst>
              </p:cNvPr>
              <p:cNvCxnSpPr>
                <a:cxnSpLocks/>
              </p:cNvCxnSpPr>
              <p:nvPr/>
            </p:nvCxnSpPr>
            <p:spPr>
              <a:xfrm>
                <a:off x="5964945" y="4550109"/>
                <a:ext cx="5103681" cy="0"/>
              </a:xfrm>
              <a:prstGeom prst="line">
                <a:avLst/>
              </a:prstGeom>
              <a:ln w="28575">
                <a:prstDash val="dashDot"/>
              </a:ln>
            </p:spPr>
            <p:style>
              <a:lnRef idx="3">
                <a:schemeClr val="dk1"/>
              </a:lnRef>
              <a:fillRef idx="0">
                <a:schemeClr val="dk1"/>
              </a:fillRef>
              <a:effectRef idx="2">
                <a:schemeClr val="dk1"/>
              </a:effectRef>
              <a:fontRef idx="minor">
                <a:schemeClr val="tx1"/>
              </a:fontRef>
            </p:style>
          </p:cxnSp>
        </p:grpSp>
      </p:grpSp>
      <p:sp>
        <p:nvSpPr>
          <p:cNvPr id="56" name="Freccia a destra 55">
            <a:extLst>
              <a:ext uri="{FF2B5EF4-FFF2-40B4-BE49-F238E27FC236}">
                <a16:creationId xmlns:a16="http://schemas.microsoft.com/office/drawing/2014/main" id="{6CF89F37-A287-481E-8006-C436AE094F30}"/>
              </a:ext>
            </a:extLst>
          </p:cNvPr>
          <p:cNvSpPr/>
          <p:nvPr/>
        </p:nvSpPr>
        <p:spPr>
          <a:xfrm rot="10800000">
            <a:off x="4276074" y="2482913"/>
            <a:ext cx="630118" cy="1553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Freccia a destra 56">
            <a:extLst>
              <a:ext uri="{FF2B5EF4-FFF2-40B4-BE49-F238E27FC236}">
                <a16:creationId xmlns:a16="http://schemas.microsoft.com/office/drawing/2014/main" id="{45C2B0D2-22EF-4661-A694-4BBB23106DD7}"/>
              </a:ext>
            </a:extLst>
          </p:cNvPr>
          <p:cNvSpPr/>
          <p:nvPr/>
        </p:nvSpPr>
        <p:spPr>
          <a:xfrm rot="10800000">
            <a:off x="4273002" y="3720987"/>
            <a:ext cx="630118" cy="1553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8" name="Freccia a destra 57">
            <a:extLst>
              <a:ext uri="{FF2B5EF4-FFF2-40B4-BE49-F238E27FC236}">
                <a16:creationId xmlns:a16="http://schemas.microsoft.com/office/drawing/2014/main" id="{56A79306-EF01-4463-9546-1B65D7CE3CC5}"/>
              </a:ext>
            </a:extLst>
          </p:cNvPr>
          <p:cNvSpPr/>
          <p:nvPr/>
        </p:nvSpPr>
        <p:spPr>
          <a:xfrm rot="10800000">
            <a:off x="1665835" y="2475983"/>
            <a:ext cx="630118" cy="1553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Freccia a destra 58">
            <a:extLst>
              <a:ext uri="{FF2B5EF4-FFF2-40B4-BE49-F238E27FC236}">
                <a16:creationId xmlns:a16="http://schemas.microsoft.com/office/drawing/2014/main" id="{08FFE171-886A-4C16-9B41-006D097138A3}"/>
              </a:ext>
            </a:extLst>
          </p:cNvPr>
          <p:cNvSpPr/>
          <p:nvPr/>
        </p:nvSpPr>
        <p:spPr>
          <a:xfrm rot="10800000">
            <a:off x="1660213" y="3728356"/>
            <a:ext cx="630118" cy="1553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0" name="Freccia a destra 59">
            <a:extLst>
              <a:ext uri="{FF2B5EF4-FFF2-40B4-BE49-F238E27FC236}">
                <a16:creationId xmlns:a16="http://schemas.microsoft.com/office/drawing/2014/main" id="{74622D2A-9201-47EC-8A2C-56A097339FA3}"/>
              </a:ext>
            </a:extLst>
          </p:cNvPr>
          <p:cNvSpPr/>
          <p:nvPr/>
        </p:nvSpPr>
        <p:spPr>
          <a:xfrm rot="10800000">
            <a:off x="1529008" y="2483357"/>
            <a:ext cx="769544" cy="13688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dirty="0"/>
          </a:p>
        </p:txBody>
      </p:sp>
      <p:sp>
        <p:nvSpPr>
          <p:cNvPr id="61" name="Freccia a destra 60">
            <a:extLst>
              <a:ext uri="{FF2B5EF4-FFF2-40B4-BE49-F238E27FC236}">
                <a16:creationId xmlns:a16="http://schemas.microsoft.com/office/drawing/2014/main" id="{94ED7F32-D54A-46F9-B0F4-4C0B3A5EDDDE}"/>
              </a:ext>
            </a:extLst>
          </p:cNvPr>
          <p:cNvSpPr/>
          <p:nvPr/>
        </p:nvSpPr>
        <p:spPr>
          <a:xfrm>
            <a:off x="4290603" y="3728376"/>
            <a:ext cx="463237" cy="134287"/>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sp>
        <p:nvSpPr>
          <p:cNvPr id="62" name="Freccia a destra 61">
            <a:extLst>
              <a:ext uri="{FF2B5EF4-FFF2-40B4-BE49-F238E27FC236}">
                <a16:creationId xmlns:a16="http://schemas.microsoft.com/office/drawing/2014/main" id="{E48AD38B-E75F-4E48-B1AE-37206CC3C770}"/>
              </a:ext>
            </a:extLst>
          </p:cNvPr>
          <p:cNvSpPr/>
          <p:nvPr/>
        </p:nvSpPr>
        <p:spPr>
          <a:xfrm rot="10800000">
            <a:off x="4288115" y="2499959"/>
            <a:ext cx="769544" cy="13410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sp>
        <p:nvSpPr>
          <p:cNvPr id="71" name="Freccia a destra 70">
            <a:extLst>
              <a:ext uri="{FF2B5EF4-FFF2-40B4-BE49-F238E27FC236}">
                <a16:creationId xmlns:a16="http://schemas.microsoft.com/office/drawing/2014/main" id="{41BE8545-A278-44D1-9032-FD5D4E8E9180}"/>
              </a:ext>
            </a:extLst>
          </p:cNvPr>
          <p:cNvSpPr/>
          <p:nvPr/>
        </p:nvSpPr>
        <p:spPr>
          <a:xfrm>
            <a:off x="1814394" y="3738892"/>
            <a:ext cx="463237" cy="134287"/>
          </a:xfrm>
          <a:prstGeom prst="rightArrow">
            <a:avLst/>
          </a:prstGeom>
          <a:solidFill>
            <a:srgbClr val="FF0000"/>
          </a:solidFill>
          <a:ln>
            <a:solidFill>
              <a:srgbClr val="C0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a:p>
        </p:txBody>
      </p:sp>
      <p:sp>
        <p:nvSpPr>
          <p:cNvPr id="72" name="Freccia circolare 71">
            <a:extLst>
              <a:ext uri="{FF2B5EF4-FFF2-40B4-BE49-F238E27FC236}">
                <a16:creationId xmlns:a16="http://schemas.microsoft.com/office/drawing/2014/main" id="{8383C067-F82A-4242-8C52-00127678D02D}"/>
              </a:ext>
            </a:extLst>
          </p:cNvPr>
          <p:cNvSpPr/>
          <p:nvPr/>
        </p:nvSpPr>
        <p:spPr>
          <a:xfrm rot="5400000">
            <a:off x="2810362" y="2851175"/>
            <a:ext cx="607053" cy="607053"/>
          </a:xfrm>
          <a:prstGeom prst="circularArrow">
            <a:avLst>
              <a:gd name="adj1" fmla="val 12500"/>
              <a:gd name="adj2" fmla="val 1142319"/>
              <a:gd name="adj3" fmla="val 20457681"/>
              <a:gd name="adj4" fmla="val 1730287"/>
              <a:gd name="adj5" fmla="val 12500"/>
            </a:avLst>
          </a:prstGeom>
          <a:solidFill>
            <a:srgbClr val="00FFFF"/>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73" name="Immagine 72">
            <a:extLst>
              <a:ext uri="{FF2B5EF4-FFF2-40B4-BE49-F238E27FC236}">
                <a16:creationId xmlns:a16="http://schemas.microsoft.com/office/drawing/2014/main" id="{A217ECD8-5BE0-49B9-83DD-697B52BD8B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3415" y="3071246"/>
            <a:ext cx="236271" cy="236271"/>
          </a:xfrm>
          <a:prstGeom prst="ellipse">
            <a:avLst/>
          </a:prstGeom>
          <a:solidFill>
            <a:schemeClr val="bg1"/>
          </a:solidFill>
        </p:spPr>
      </p:pic>
      <p:graphicFrame>
        <p:nvGraphicFramePr>
          <p:cNvPr id="74" name="Oggetto 73">
            <a:extLst>
              <a:ext uri="{FF2B5EF4-FFF2-40B4-BE49-F238E27FC236}">
                <a16:creationId xmlns:a16="http://schemas.microsoft.com/office/drawing/2014/main" id="{E575034A-FE47-4EDB-A78F-F3A7A33E93B8}"/>
              </a:ext>
            </a:extLst>
          </p:cNvPr>
          <p:cNvGraphicFramePr>
            <a:graphicFrameLocks noChangeAspect="1"/>
          </p:cNvGraphicFramePr>
          <p:nvPr>
            <p:extLst>
              <p:ext uri="{D42A27DB-BD31-4B8C-83A1-F6EECF244321}">
                <p14:modId xmlns:p14="http://schemas.microsoft.com/office/powerpoint/2010/main" val="2438367710"/>
              </p:ext>
            </p:extLst>
          </p:nvPr>
        </p:nvGraphicFramePr>
        <p:xfrm>
          <a:off x="2884426" y="3499254"/>
          <a:ext cx="489632" cy="343539"/>
        </p:xfrm>
        <a:graphic>
          <a:graphicData uri="http://schemas.openxmlformats.org/presentationml/2006/ole">
            <mc:AlternateContent xmlns:mc="http://schemas.openxmlformats.org/markup-compatibility/2006">
              <mc:Choice xmlns:v="urn:schemas-microsoft-com:vml" Requires="v">
                <p:oleObj spid="_x0000_s4176" name="Equation" r:id="rId5" imgW="342720" imgH="241200" progId="Equation.DSMT4">
                  <p:embed/>
                </p:oleObj>
              </mc:Choice>
              <mc:Fallback>
                <p:oleObj name="Equation" r:id="rId5" imgW="342720" imgH="241200" progId="Equation.DSMT4">
                  <p:embed/>
                  <p:pic>
                    <p:nvPicPr>
                      <p:cNvPr id="172" name="Oggetto 171">
                        <a:extLst>
                          <a:ext uri="{FF2B5EF4-FFF2-40B4-BE49-F238E27FC236}">
                            <a16:creationId xmlns:a16="http://schemas.microsoft.com/office/drawing/2014/main" id="{EE33B545-4397-4B30-A2F8-99BCE1BEC45C}"/>
                          </a:ext>
                        </a:extLst>
                      </p:cNvPr>
                      <p:cNvPicPr/>
                      <p:nvPr/>
                    </p:nvPicPr>
                    <p:blipFill>
                      <a:blip r:embed="rId6"/>
                      <a:stretch>
                        <a:fillRect/>
                      </a:stretch>
                    </p:blipFill>
                    <p:spPr>
                      <a:xfrm>
                        <a:off x="2884426" y="3499254"/>
                        <a:ext cx="489632" cy="343539"/>
                      </a:xfrm>
                      <a:prstGeom prst="rect">
                        <a:avLst/>
                      </a:prstGeom>
                    </p:spPr>
                  </p:pic>
                </p:oleObj>
              </mc:Fallback>
            </mc:AlternateContent>
          </a:graphicData>
        </a:graphic>
      </p:graphicFrame>
      <p:sp>
        <p:nvSpPr>
          <p:cNvPr id="64" name="Rettangolo 63">
            <a:extLst>
              <a:ext uri="{FF2B5EF4-FFF2-40B4-BE49-F238E27FC236}">
                <a16:creationId xmlns:a16="http://schemas.microsoft.com/office/drawing/2014/main" id="{339E3018-7577-4FBC-8C36-C4530F567E74}"/>
              </a:ext>
            </a:extLst>
          </p:cNvPr>
          <p:cNvSpPr/>
          <p:nvPr/>
        </p:nvSpPr>
        <p:spPr>
          <a:xfrm>
            <a:off x="0" y="5917336"/>
            <a:ext cx="10426637" cy="954107"/>
          </a:xfrm>
          <a:prstGeom prst="rect">
            <a:avLst/>
          </a:prstGeom>
        </p:spPr>
        <p:txBody>
          <a:bodyPr wrap="none">
            <a:spAutoFit/>
          </a:bodyPr>
          <a:lstStyle/>
          <a:p>
            <a:r>
              <a:rPr lang="en-GB" sz="1400" dirty="0"/>
              <a:t>[P2] </a:t>
            </a:r>
            <a:r>
              <a:rPr lang="en-US" sz="1400" dirty="0"/>
              <a:t>Brake blending and optimal torque allocation strategies for innovative electric powertrains</a:t>
            </a:r>
          </a:p>
          <a:p>
            <a:r>
              <a:rPr lang="en-GB" sz="1400" dirty="0"/>
              <a:t>[P7] </a:t>
            </a:r>
            <a:r>
              <a:rPr lang="en-US" sz="1400" dirty="0"/>
              <a:t>ESC on In-Wheel Motors Driven Electric Vehicle: Handling and Stability Performances Assessment</a:t>
            </a:r>
            <a:endParaRPr lang="en-GB" sz="1400" dirty="0"/>
          </a:p>
          <a:p>
            <a:r>
              <a:rPr lang="en-GB" sz="1400" dirty="0"/>
              <a:t>[P12] Brake blending and torque vectoring of road electric vehicles: A flexible approach based on smart torque allocation</a:t>
            </a:r>
          </a:p>
          <a:p>
            <a:r>
              <a:rPr lang="en-GB" sz="1400" dirty="0"/>
              <a:t>[P9]  LQR State Estimator Coupled with Moore-</a:t>
            </a:r>
            <a:r>
              <a:rPr lang="en-GB" sz="1400" dirty="0" err="1"/>
              <a:t>PenrosePseudoinverse</a:t>
            </a:r>
            <a:r>
              <a:rPr lang="en-GB" sz="1400" dirty="0"/>
              <a:t> H∞ESC Strategy: In-</a:t>
            </a:r>
            <a:r>
              <a:rPr lang="en-GB" sz="1400" dirty="0" err="1"/>
              <a:t>WheelMotors</a:t>
            </a:r>
            <a:r>
              <a:rPr lang="en-GB" sz="1400" dirty="0"/>
              <a:t> driven Electric Vehicle co-simulation</a:t>
            </a:r>
          </a:p>
        </p:txBody>
      </p:sp>
      <p:pic>
        <p:nvPicPr>
          <p:cNvPr id="66" name="Picture 4" descr="Fiat 500e, la novità 100% elettrica - brumbrum BLOG">
            <a:extLst>
              <a:ext uri="{FF2B5EF4-FFF2-40B4-BE49-F238E27FC236}">
                <a16:creationId xmlns:a16="http://schemas.microsoft.com/office/drawing/2014/main" id="{E2577B8F-FDBF-4000-A4F5-0511D1B13D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539" t="17745" r="24564" b="14205"/>
          <a:stretch/>
        </p:blipFill>
        <p:spPr bwMode="auto">
          <a:xfrm>
            <a:off x="10479890" y="793173"/>
            <a:ext cx="1712110" cy="972581"/>
          </a:xfrm>
          <a:prstGeom prst="rect">
            <a:avLst/>
          </a:prstGeom>
          <a:noFill/>
          <a:extLst>
            <a:ext uri="{909E8E84-426E-40DD-AFC4-6F175D3DCCD1}">
              <a14:hiddenFill xmlns:a14="http://schemas.microsoft.com/office/drawing/2010/main">
                <a:solidFill>
                  <a:srgbClr val="FFFFFF"/>
                </a:solidFill>
              </a14:hiddenFill>
            </a:ext>
          </a:extLst>
        </p:spPr>
      </p:pic>
      <p:sp>
        <p:nvSpPr>
          <p:cNvPr id="68" name="CasellaDiTesto 67">
            <a:extLst>
              <a:ext uri="{FF2B5EF4-FFF2-40B4-BE49-F238E27FC236}">
                <a16:creationId xmlns:a16="http://schemas.microsoft.com/office/drawing/2014/main" id="{00938E75-F83A-4352-8342-5BDFB02730F9}"/>
              </a:ext>
            </a:extLst>
          </p:cNvPr>
          <p:cNvSpPr txBox="1"/>
          <p:nvPr/>
        </p:nvSpPr>
        <p:spPr>
          <a:xfrm>
            <a:off x="10618697" y="1779851"/>
            <a:ext cx="1434495" cy="369332"/>
          </a:xfrm>
          <a:prstGeom prst="rect">
            <a:avLst/>
          </a:prstGeom>
          <a:ln w="28575"/>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a:t>UC: Fiat 500e</a:t>
            </a:r>
          </a:p>
        </p:txBody>
      </p:sp>
      <p:sp>
        <p:nvSpPr>
          <p:cNvPr id="69" name="Rettangolo 68">
            <a:extLst>
              <a:ext uri="{FF2B5EF4-FFF2-40B4-BE49-F238E27FC236}">
                <a16:creationId xmlns:a16="http://schemas.microsoft.com/office/drawing/2014/main" id="{928198A4-BF5A-4AA6-AC4A-9C2FC2F58196}"/>
              </a:ext>
            </a:extLst>
          </p:cNvPr>
          <p:cNvSpPr/>
          <p:nvPr/>
        </p:nvSpPr>
        <p:spPr>
          <a:xfrm>
            <a:off x="5227927" y="1974784"/>
            <a:ext cx="1726755" cy="369332"/>
          </a:xfrm>
          <a:prstGeom prst="rect">
            <a:avLst/>
          </a:prstGeom>
        </p:spPr>
        <p:txBody>
          <a:bodyPr wrap="none">
            <a:spAutoFit/>
          </a:bodyPr>
          <a:lstStyle/>
          <a:p>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[18,22,23,24,25]</a:t>
            </a:r>
            <a:endParaRPr lang="en-GB" dirty="0"/>
          </a:p>
        </p:txBody>
      </p:sp>
      <p:pic>
        <p:nvPicPr>
          <p:cNvPr id="111" name="Segnaposto contenuto 7" descr="Immagine che contiene mappa, testo&#10;&#10;Descrizione generata automaticamente">
            <a:extLst>
              <a:ext uri="{FF2B5EF4-FFF2-40B4-BE49-F238E27FC236}">
                <a16:creationId xmlns:a16="http://schemas.microsoft.com/office/drawing/2014/main" id="{C0298E67-6CF2-458D-84B7-595D85915D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9859" y="4274726"/>
            <a:ext cx="4380808" cy="2004520"/>
          </a:xfrm>
          <a:prstGeom prst="rect">
            <a:avLst/>
          </a:prstGeom>
        </p:spPr>
      </p:pic>
      <p:graphicFrame>
        <p:nvGraphicFramePr>
          <p:cNvPr id="132" name="Tabella 6">
            <a:extLst>
              <a:ext uri="{FF2B5EF4-FFF2-40B4-BE49-F238E27FC236}">
                <a16:creationId xmlns:a16="http://schemas.microsoft.com/office/drawing/2014/main" id="{E2B14983-2B26-4B61-BEC1-6A4D2B611C2E}"/>
              </a:ext>
            </a:extLst>
          </p:cNvPr>
          <p:cNvGraphicFramePr>
            <a:graphicFrameLocks noGrp="1"/>
          </p:cNvGraphicFramePr>
          <p:nvPr>
            <p:extLst>
              <p:ext uri="{D42A27DB-BD31-4B8C-83A1-F6EECF244321}">
                <p14:modId xmlns:p14="http://schemas.microsoft.com/office/powerpoint/2010/main" val="379426455"/>
              </p:ext>
            </p:extLst>
          </p:nvPr>
        </p:nvGraphicFramePr>
        <p:xfrm>
          <a:off x="7087604" y="2184543"/>
          <a:ext cx="3894929" cy="1949050"/>
        </p:xfrm>
        <a:graphic>
          <a:graphicData uri="http://schemas.openxmlformats.org/drawingml/2006/table">
            <a:tbl>
              <a:tblPr firstRow="1" bandRow="1">
                <a:tableStyleId>{21E4AEA4-8DFA-4A89-87EB-49C32662AFE0}</a:tableStyleId>
              </a:tblPr>
              <a:tblGrid>
                <a:gridCol w="1160591">
                  <a:extLst>
                    <a:ext uri="{9D8B030D-6E8A-4147-A177-3AD203B41FA5}">
                      <a16:colId xmlns:a16="http://schemas.microsoft.com/office/drawing/2014/main" val="204979401"/>
                    </a:ext>
                  </a:extLst>
                </a:gridCol>
                <a:gridCol w="709876">
                  <a:extLst>
                    <a:ext uri="{9D8B030D-6E8A-4147-A177-3AD203B41FA5}">
                      <a16:colId xmlns:a16="http://schemas.microsoft.com/office/drawing/2014/main" val="1525593453"/>
                    </a:ext>
                  </a:extLst>
                </a:gridCol>
                <a:gridCol w="1070448">
                  <a:extLst>
                    <a:ext uri="{9D8B030D-6E8A-4147-A177-3AD203B41FA5}">
                      <a16:colId xmlns:a16="http://schemas.microsoft.com/office/drawing/2014/main" val="2778494633"/>
                    </a:ext>
                  </a:extLst>
                </a:gridCol>
                <a:gridCol w="954014">
                  <a:extLst>
                    <a:ext uri="{9D8B030D-6E8A-4147-A177-3AD203B41FA5}">
                      <a16:colId xmlns:a16="http://schemas.microsoft.com/office/drawing/2014/main" val="1265429798"/>
                    </a:ext>
                  </a:extLst>
                </a:gridCol>
              </a:tblGrid>
              <a:tr h="394570">
                <a:tc>
                  <a:txBody>
                    <a:bodyPr/>
                    <a:lstStyle/>
                    <a:p>
                      <a:pPr algn="ctr"/>
                      <a:r>
                        <a:rPr lang="en-US" sz="1100" b="1" dirty="0"/>
                        <a:t>Friction</a:t>
                      </a:r>
                      <a:endParaRPr lang="it-IT" sz="1100" b="1" dirty="0"/>
                    </a:p>
                  </a:txBody>
                  <a:tcPr anchor="ctr">
                    <a:solidFill>
                      <a:srgbClr val="4472C4"/>
                    </a:solidFill>
                  </a:tcPr>
                </a:tc>
                <a:tc>
                  <a:txBody>
                    <a:bodyPr/>
                    <a:lstStyle/>
                    <a:p>
                      <a:pPr algn="ctr"/>
                      <a:r>
                        <a:rPr lang="en-US" sz="1100" b="1" dirty="0"/>
                        <a:t>ESC</a:t>
                      </a:r>
                      <a:endParaRPr lang="it-IT" sz="1100" b="1" dirty="0"/>
                    </a:p>
                  </a:txBody>
                  <a:tcPr anchor="ctr">
                    <a:solidFill>
                      <a:srgbClr val="4472C4"/>
                    </a:solidFill>
                  </a:tcPr>
                </a:tc>
                <a:tc>
                  <a:txBody>
                    <a:bodyPr/>
                    <a:lstStyle/>
                    <a:p>
                      <a:pPr algn="ctr"/>
                      <a:r>
                        <a:rPr lang="en-US" sz="1100" b="1" dirty="0"/>
                        <a:t>Max Vx (km/h)</a:t>
                      </a:r>
                      <a:endParaRPr lang="it-IT" sz="1100" b="1" dirty="0"/>
                    </a:p>
                  </a:txBody>
                  <a:tcPr anchor="ctr">
                    <a:solidFill>
                      <a:srgbClr val="4472C4"/>
                    </a:solidFill>
                  </a:tcPr>
                </a:tc>
                <a:tc>
                  <a:txBody>
                    <a:bodyPr/>
                    <a:lstStyle/>
                    <a:p>
                      <a:pPr algn="ctr"/>
                      <a:r>
                        <a:rPr lang="en-US" sz="1100" b="1" dirty="0"/>
                        <a:t>RMSE</a:t>
                      </a:r>
                      <a:endParaRPr lang="it-IT" sz="1100" b="1" dirty="0"/>
                    </a:p>
                  </a:txBody>
                  <a:tcPr anchor="ctr">
                    <a:solidFill>
                      <a:srgbClr val="4472C4"/>
                    </a:solidFill>
                  </a:tcPr>
                </a:tc>
                <a:extLst>
                  <a:ext uri="{0D108BD9-81ED-4DB2-BD59-A6C34878D82A}">
                    <a16:rowId xmlns:a16="http://schemas.microsoft.com/office/drawing/2014/main" val="2275421876"/>
                  </a:ext>
                </a:extLst>
              </a:tr>
              <a:tr h="232100">
                <a:tc rowSpan="2">
                  <a:txBody>
                    <a:bodyPr/>
                    <a:lstStyle/>
                    <a:p>
                      <a:pPr algn="ctr"/>
                      <a:r>
                        <a:rPr lang="en-US" sz="1600" i="1" dirty="0">
                          <a:solidFill>
                            <a:schemeClr val="bg1"/>
                          </a:solidFill>
                        </a:rPr>
                        <a:t>1</a:t>
                      </a:r>
                      <a:endParaRPr lang="it-IT" sz="1600" i="1" dirty="0">
                        <a:solidFill>
                          <a:schemeClr val="bg1"/>
                        </a:solidFill>
                      </a:endParaRPr>
                    </a:p>
                  </a:txBody>
                  <a:tcPr anchor="ctr">
                    <a:solidFill>
                      <a:srgbClr val="4472C4"/>
                    </a:solidFill>
                  </a:tcPr>
                </a:tc>
                <a:tc>
                  <a:txBody>
                    <a:bodyPr/>
                    <a:lstStyle/>
                    <a:p>
                      <a:pPr algn="ctr"/>
                      <a:r>
                        <a:rPr lang="en-US" sz="1100" dirty="0">
                          <a:solidFill>
                            <a:schemeClr val="tx1"/>
                          </a:solidFill>
                        </a:rPr>
                        <a:t>ON</a:t>
                      </a:r>
                      <a:endParaRPr lang="it-IT" sz="1100" dirty="0">
                        <a:solidFill>
                          <a:schemeClr val="tx1"/>
                        </a:solidFill>
                      </a:endParaRPr>
                    </a:p>
                  </a:txBody>
                  <a:tcPr anchor="ctr">
                    <a:solidFill>
                      <a:srgbClr val="CFD5EA"/>
                    </a:solidFill>
                  </a:tcPr>
                </a:tc>
                <a:tc>
                  <a:txBody>
                    <a:bodyPr/>
                    <a:lstStyle/>
                    <a:p>
                      <a:pPr algn="ctr"/>
                      <a:r>
                        <a:rPr lang="en-US" sz="1100" dirty="0">
                          <a:solidFill>
                            <a:schemeClr val="tx1"/>
                          </a:solidFill>
                        </a:rPr>
                        <a:t>50</a:t>
                      </a:r>
                      <a:endParaRPr lang="it-IT" sz="1100" dirty="0">
                        <a:solidFill>
                          <a:schemeClr val="tx1"/>
                        </a:solidFill>
                      </a:endParaRPr>
                    </a:p>
                  </a:txBody>
                  <a:tcPr anchor="ctr">
                    <a:solidFill>
                      <a:srgbClr val="CFD5EA"/>
                    </a:solidFill>
                  </a:tcPr>
                </a:tc>
                <a:tc>
                  <a:txBody>
                    <a:bodyPr/>
                    <a:lstStyle/>
                    <a:p>
                      <a:pPr algn="ctr"/>
                      <a:r>
                        <a:rPr lang="en-US" sz="1100" dirty="0">
                          <a:solidFill>
                            <a:schemeClr val="tx1"/>
                          </a:solidFill>
                        </a:rPr>
                        <a:t>0.52</a:t>
                      </a:r>
                      <a:endParaRPr lang="it-IT" sz="1100" dirty="0">
                        <a:solidFill>
                          <a:schemeClr val="tx1"/>
                        </a:solidFill>
                      </a:endParaRPr>
                    </a:p>
                  </a:txBody>
                  <a:tcPr anchor="ctr">
                    <a:solidFill>
                      <a:srgbClr val="CFD5EA"/>
                    </a:solidFill>
                  </a:tcPr>
                </a:tc>
                <a:extLst>
                  <a:ext uri="{0D108BD9-81ED-4DB2-BD59-A6C34878D82A}">
                    <a16:rowId xmlns:a16="http://schemas.microsoft.com/office/drawing/2014/main" val="1367415773"/>
                  </a:ext>
                </a:extLst>
              </a:tr>
              <a:tr h="0">
                <a:tc vMerge="1">
                  <a:txBody>
                    <a:bodyPr/>
                    <a:lstStyle/>
                    <a:p>
                      <a:endParaRPr lang="it-IT" dirty="0"/>
                    </a:p>
                  </a:txBody>
                  <a:tcPr/>
                </a:tc>
                <a:tc>
                  <a:txBody>
                    <a:bodyPr/>
                    <a:lstStyle/>
                    <a:p>
                      <a:pPr algn="ctr"/>
                      <a:r>
                        <a:rPr lang="en-US" sz="1100" dirty="0">
                          <a:solidFill>
                            <a:schemeClr val="tx1"/>
                          </a:solidFill>
                        </a:rPr>
                        <a:t>OFF</a:t>
                      </a:r>
                      <a:endParaRPr lang="it-IT" sz="1100" dirty="0">
                        <a:solidFill>
                          <a:schemeClr val="tx1"/>
                        </a:solidFill>
                      </a:endParaRPr>
                    </a:p>
                  </a:txBody>
                  <a:tcPr anchor="ctr">
                    <a:solidFill>
                      <a:srgbClr val="E9EBF5"/>
                    </a:solidFill>
                  </a:tcPr>
                </a:tc>
                <a:tc>
                  <a:txBody>
                    <a:bodyPr/>
                    <a:lstStyle/>
                    <a:p>
                      <a:pPr algn="ctr"/>
                      <a:r>
                        <a:rPr lang="en-US" sz="1100" dirty="0">
                          <a:solidFill>
                            <a:schemeClr val="tx1"/>
                          </a:solidFill>
                        </a:rPr>
                        <a:t>40</a:t>
                      </a:r>
                      <a:endParaRPr lang="it-IT" sz="1100" dirty="0">
                        <a:solidFill>
                          <a:schemeClr val="tx1"/>
                        </a:solidFill>
                      </a:endParaRPr>
                    </a:p>
                  </a:txBody>
                  <a:tcPr anchor="ctr">
                    <a:solidFill>
                      <a:srgbClr val="E9EBF5"/>
                    </a:solidFill>
                  </a:tcPr>
                </a:tc>
                <a:tc>
                  <a:txBody>
                    <a:bodyPr/>
                    <a:lstStyle/>
                    <a:p>
                      <a:pPr algn="ctr"/>
                      <a:r>
                        <a:rPr lang="en-US" sz="1100" dirty="0">
                          <a:solidFill>
                            <a:schemeClr val="tx1"/>
                          </a:solidFill>
                        </a:rPr>
                        <a:t>0.78</a:t>
                      </a:r>
                      <a:endParaRPr lang="it-IT" sz="1100" dirty="0">
                        <a:solidFill>
                          <a:schemeClr val="tx1"/>
                        </a:solidFill>
                      </a:endParaRPr>
                    </a:p>
                  </a:txBody>
                  <a:tcPr anchor="ctr">
                    <a:solidFill>
                      <a:srgbClr val="E9EBF5"/>
                    </a:solidFill>
                  </a:tcPr>
                </a:tc>
                <a:extLst>
                  <a:ext uri="{0D108BD9-81ED-4DB2-BD59-A6C34878D82A}">
                    <a16:rowId xmlns:a16="http://schemas.microsoft.com/office/drawing/2014/main" val="2166463976"/>
                  </a:ext>
                </a:extLst>
              </a:tr>
              <a:tr h="232100">
                <a:tc rowSpan="2">
                  <a:txBody>
                    <a:bodyPr/>
                    <a:lstStyle/>
                    <a:p>
                      <a:pPr algn="ctr"/>
                      <a:r>
                        <a:rPr lang="en-US" sz="1600" i="1" dirty="0">
                          <a:solidFill>
                            <a:schemeClr val="bg1"/>
                          </a:solidFill>
                        </a:rPr>
                        <a:t>0.7</a:t>
                      </a:r>
                      <a:endParaRPr lang="it-IT" sz="1600" i="1" dirty="0">
                        <a:solidFill>
                          <a:schemeClr val="bg1"/>
                        </a:solidFill>
                      </a:endParaRPr>
                    </a:p>
                  </a:txBody>
                  <a:tcPr anchor="ctr">
                    <a:solidFill>
                      <a:srgbClr val="4472C4"/>
                    </a:solidFill>
                  </a:tcPr>
                </a:tc>
                <a:tc>
                  <a:txBody>
                    <a:bodyPr/>
                    <a:lstStyle/>
                    <a:p>
                      <a:pPr algn="ctr"/>
                      <a:r>
                        <a:rPr lang="en-US" sz="1100" dirty="0">
                          <a:solidFill>
                            <a:schemeClr val="tx1"/>
                          </a:solidFill>
                        </a:rPr>
                        <a:t>ON</a:t>
                      </a:r>
                      <a:endParaRPr lang="it-IT" sz="1100" dirty="0">
                        <a:solidFill>
                          <a:schemeClr val="tx1"/>
                        </a:solidFill>
                      </a:endParaRPr>
                    </a:p>
                  </a:txBody>
                  <a:tcPr anchor="ctr">
                    <a:solidFill>
                      <a:srgbClr val="CFD5EA"/>
                    </a:solidFill>
                  </a:tcPr>
                </a:tc>
                <a:tc>
                  <a:txBody>
                    <a:bodyPr/>
                    <a:lstStyle/>
                    <a:p>
                      <a:pPr algn="ctr"/>
                      <a:r>
                        <a:rPr lang="en-US" sz="1100" dirty="0">
                          <a:solidFill>
                            <a:schemeClr val="tx1"/>
                          </a:solidFill>
                        </a:rPr>
                        <a:t>40</a:t>
                      </a:r>
                      <a:endParaRPr lang="it-IT" sz="1100" dirty="0">
                        <a:solidFill>
                          <a:schemeClr val="tx1"/>
                        </a:solidFill>
                      </a:endParaRPr>
                    </a:p>
                  </a:txBody>
                  <a:tcPr anchor="ctr">
                    <a:solidFill>
                      <a:srgbClr val="CFD5EA"/>
                    </a:solidFill>
                  </a:tcPr>
                </a:tc>
                <a:tc>
                  <a:txBody>
                    <a:bodyPr/>
                    <a:lstStyle/>
                    <a:p>
                      <a:pPr algn="ctr"/>
                      <a:r>
                        <a:rPr lang="en-US" sz="1100" dirty="0">
                          <a:solidFill>
                            <a:schemeClr val="tx1"/>
                          </a:solidFill>
                        </a:rPr>
                        <a:t>0.40</a:t>
                      </a:r>
                      <a:endParaRPr lang="it-IT" sz="1100" dirty="0">
                        <a:solidFill>
                          <a:schemeClr val="tx1"/>
                        </a:solidFill>
                      </a:endParaRPr>
                    </a:p>
                  </a:txBody>
                  <a:tcPr anchor="ctr">
                    <a:solidFill>
                      <a:srgbClr val="CFD5EA"/>
                    </a:solidFill>
                  </a:tcPr>
                </a:tc>
                <a:extLst>
                  <a:ext uri="{0D108BD9-81ED-4DB2-BD59-A6C34878D82A}">
                    <a16:rowId xmlns:a16="http://schemas.microsoft.com/office/drawing/2014/main" val="2955531454"/>
                  </a:ext>
                </a:extLst>
              </a:tr>
              <a:tr h="232100">
                <a:tc vMerge="1">
                  <a:txBody>
                    <a:bodyPr/>
                    <a:lstStyle/>
                    <a:p>
                      <a:endParaRPr lang="it-IT" dirty="0"/>
                    </a:p>
                  </a:txBody>
                  <a:tcPr/>
                </a:tc>
                <a:tc>
                  <a:txBody>
                    <a:bodyPr/>
                    <a:lstStyle/>
                    <a:p>
                      <a:pPr algn="ctr"/>
                      <a:r>
                        <a:rPr lang="en-US" sz="1100" dirty="0">
                          <a:solidFill>
                            <a:schemeClr val="tx1"/>
                          </a:solidFill>
                        </a:rPr>
                        <a:t>OFF</a:t>
                      </a:r>
                      <a:endParaRPr lang="it-IT" sz="1100" dirty="0">
                        <a:solidFill>
                          <a:schemeClr val="tx1"/>
                        </a:solidFill>
                      </a:endParaRPr>
                    </a:p>
                  </a:txBody>
                  <a:tcPr anchor="ctr">
                    <a:solidFill>
                      <a:srgbClr val="E9EBF5"/>
                    </a:solidFill>
                  </a:tcPr>
                </a:tc>
                <a:tc>
                  <a:txBody>
                    <a:bodyPr/>
                    <a:lstStyle/>
                    <a:p>
                      <a:pPr algn="ctr"/>
                      <a:r>
                        <a:rPr lang="en-US" sz="1100" dirty="0">
                          <a:solidFill>
                            <a:schemeClr val="tx1"/>
                          </a:solidFill>
                        </a:rPr>
                        <a:t>30</a:t>
                      </a:r>
                      <a:endParaRPr lang="it-IT" sz="1100" dirty="0">
                        <a:solidFill>
                          <a:schemeClr val="tx1"/>
                        </a:solidFill>
                      </a:endParaRPr>
                    </a:p>
                  </a:txBody>
                  <a:tcPr anchor="ctr">
                    <a:solidFill>
                      <a:srgbClr val="E9EBF5"/>
                    </a:solidFill>
                  </a:tcPr>
                </a:tc>
                <a:tc>
                  <a:txBody>
                    <a:bodyPr/>
                    <a:lstStyle/>
                    <a:p>
                      <a:pPr algn="ctr"/>
                      <a:r>
                        <a:rPr lang="en-US" sz="1100" dirty="0">
                          <a:solidFill>
                            <a:schemeClr val="tx1"/>
                          </a:solidFill>
                        </a:rPr>
                        <a:t>0.53</a:t>
                      </a:r>
                      <a:endParaRPr lang="it-IT" sz="1100" dirty="0">
                        <a:solidFill>
                          <a:schemeClr val="tx1"/>
                        </a:solidFill>
                      </a:endParaRPr>
                    </a:p>
                  </a:txBody>
                  <a:tcPr anchor="ctr">
                    <a:solidFill>
                      <a:srgbClr val="E9EBF5"/>
                    </a:solidFill>
                  </a:tcPr>
                </a:tc>
                <a:extLst>
                  <a:ext uri="{0D108BD9-81ED-4DB2-BD59-A6C34878D82A}">
                    <a16:rowId xmlns:a16="http://schemas.microsoft.com/office/drawing/2014/main" val="1219970409"/>
                  </a:ext>
                </a:extLst>
              </a:tr>
              <a:tr h="232100">
                <a:tc rowSpan="2">
                  <a:txBody>
                    <a:bodyPr/>
                    <a:lstStyle/>
                    <a:p>
                      <a:pPr algn="ctr"/>
                      <a:r>
                        <a:rPr lang="en-US" sz="1600" i="1" dirty="0">
                          <a:solidFill>
                            <a:schemeClr val="bg1"/>
                          </a:solidFill>
                        </a:rPr>
                        <a:t>0.5</a:t>
                      </a:r>
                      <a:endParaRPr lang="it-IT" sz="1600" i="1" dirty="0">
                        <a:solidFill>
                          <a:schemeClr val="bg1"/>
                        </a:solidFill>
                      </a:endParaRPr>
                    </a:p>
                  </a:txBody>
                  <a:tcPr anchor="ctr">
                    <a:solidFill>
                      <a:srgbClr val="4472C4"/>
                    </a:solidFill>
                  </a:tcPr>
                </a:tc>
                <a:tc>
                  <a:txBody>
                    <a:bodyPr/>
                    <a:lstStyle/>
                    <a:p>
                      <a:pPr algn="ctr"/>
                      <a:r>
                        <a:rPr lang="en-US" sz="1100" dirty="0">
                          <a:solidFill>
                            <a:schemeClr val="tx1"/>
                          </a:solidFill>
                        </a:rPr>
                        <a:t>ON</a:t>
                      </a:r>
                      <a:endParaRPr lang="it-IT" sz="1100" dirty="0">
                        <a:solidFill>
                          <a:schemeClr val="tx1"/>
                        </a:solidFill>
                      </a:endParaRPr>
                    </a:p>
                  </a:txBody>
                  <a:tcPr anchor="ctr">
                    <a:solidFill>
                      <a:srgbClr val="CFD5EA"/>
                    </a:solidFill>
                  </a:tcPr>
                </a:tc>
                <a:tc>
                  <a:txBody>
                    <a:bodyPr/>
                    <a:lstStyle/>
                    <a:p>
                      <a:pPr algn="ctr"/>
                      <a:r>
                        <a:rPr lang="en-US" sz="1100" dirty="0">
                          <a:solidFill>
                            <a:schemeClr val="tx1"/>
                          </a:solidFill>
                        </a:rPr>
                        <a:t>30</a:t>
                      </a:r>
                      <a:endParaRPr lang="it-IT" sz="1100" dirty="0">
                        <a:solidFill>
                          <a:schemeClr val="tx1"/>
                        </a:solidFill>
                      </a:endParaRPr>
                    </a:p>
                  </a:txBody>
                  <a:tcPr anchor="ctr">
                    <a:solidFill>
                      <a:srgbClr val="CFD5EA"/>
                    </a:solidFill>
                  </a:tcPr>
                </a:tc>
                <a:tc>
                  <a:txBody>
                    <a:bodyPr/>
                    <a:lstStyle/>
                    <a:p>
                      <a:pPr algn="ctr"/>
                      <a:r>
                        <a:rPr lang="en-US" sz="1100" dirty="0">
                          <a:solidFill>
                            <a:schemeClr val="tx1"/>
                          </a:solidFill>
                        </a:rPr>
                        <a:t>0.11</a:t>
                      </a:r>
                      <a:endParaRPr lang="it-IT" sz="1100" dirty="0">
                        <a:solidFill>
                          <a:schemeClr val="tx1"/>
                        </a:solidFill>
                      </a:endParaRPr>
                    </a:p>
                  </a:txBody>
                  <a:tcPr anchor="ctr">
                    <a:solidFill>
                      <a:srgbClr val="CFD5EA"/>
                    </a:solidFill>
                  </a:tcPr>
                </a:tc>
                <a:extLst>
                  <a:ext uri="{0D108BD9-81ED-4DB2-BD59-A6C34878D82A}">
                    <a16:rowId xmlns:a16="http://schemas.microsoft.com/office/drawing/2014/main" val="1287101943"/>
                  </a:ext>
                </a:extLst>
              </a:tr>
              <a:tr h="232100">
                <a:tc vMerge="1">
                  <a:txBody>
                    <a:bodyPr/>
                    <a:lstStyle/>
                    <a:p>
                      <a:endParaRPr lang="it-IT" dirty="0"/>
                    </a:p>
                  </a:txBody>
                  <a:tcPr/>
                </a:tc>
                <a:tc>
                  <a:txBody>
                    <a:bodyPr/>
                    <a:lstStyle/>
                    <a:p>
                      <a:pPr algn="ctr"/>
                      <a:r>
                        <a:rPr lang="en-US" sz="1100" dirty="0">
                          <a:solidFill>
                            <a:schemeClr val="tx1"/>
                          </a:solidFill>
                        </a:rPr>
                        <a:t>OFF</a:t>
                      </a:r>
                      <a:endParaRPr lang="it-IT" sz="1100" dirty="0">
                        <a:solidFill>
                          <a:schemeClr val="tx1"/>
                        </a:solidFill>
                      </a:endParaRPr>
                    </a:p>
                  </a:txBody>
                  <a:tcPr anchor="ctr">
                    <a:solidFill>
                      <a:srgbClr val="E9EBF5"/>
                    </a:solidFill>
                  </a:tcPr>
                </a:tc>
                <a:tc>
                  <a:txBody>
                    <a:bodyPr/>
                    <a:lstStyle/>
                    <a:p>
                      <a:pPr algn="ctr"/>
                      <a:r>
                        <a:rPr lang="en-US" sz="1100" dirty="0">
                          <a:solidFill>
                            <a:schemeClr val="tx1"/>
                          </a:solidFill>
                        </a:rPr>
                        <a:t>30</a:t>
                      </a:r>
                      <a:endParaRPr lang="it-IT" sz="1100" dirty="0">
                        <a:solidFill>
                          <a:schemeClr val="tx1"/>
                        </a:solidFill>
                      </a:endParaRPr>
                    </a:p>
                  </a:txBody>
                  <a:tcPr anchor="ctr">
                    <a:solidFill>
                      <a:srgbClr val="E9EBF5"/>
                    </a:solidFill>
                  </a:tcPr>
                </a:tc>
                <a:tc>
                  <a:txBody>
                    <a:bodyPr/>
                    <a:lstStyle/>
                    <a:p>
                      <a:pPr algn="ctr"/>
                      <a:r>
                        <a:rPr lang="en-US" sz="1100" dirty="0">
                          <a:solidFill>
                            <a:schemeClr val="tx1"/>
                          </a:solidFill>
                        </a:rPr>
                        <a:t>0.28</a:t>
                      </a:r>
                      <a:endParaRPr lang="it-IT" sz="1100" dirty="0">
                        <a:solidFill>
                          <a:schemeClr val="tx1"/>
                        </a:solidFill>
                      </a:endParaRPr>
                    </a:p>
                  </a:txBody>
                  <a:tcPr anchor="ctr">
                    <a:solidFill>
                      <a:srgbClr val="E9EBF5"/>
                    </a:solidFill>
                  </a:tcPr>
                </a:tc>
                <a:extLst>
                  <a:ext uri="{0D108BD9-81ED-4DB2-BD59-A6C34878D82A}">
                    <a16:rowId xmlns:a16="http://schemas.microsoft.com/office/drawing/2014/main" val="2914781912"/>
                  </a:ext>
                </a:extLst>
              </a:tr>
            </a:tbl>
          </a:graphicData>
        </a:graphic>
      </p:graphicFrame>
      <p:pic>
        <p:nvPicPr>
          <p:cNvPr id="67" name="Segnaposto contenuto 7" descr="Immagine che contiene testo, mappa&#10;&#10;Descrizione generata automaticamente">
            <a:extLst>
              <a:ext uri="{FF2B5EF4-FFF2-40B4-BE49-F238E27FC236}">
                <a16:creationId xmlns:a16="http://schemas.microsoft.com/office/drawing/2014/main" id="{D2155A40-85F1-44FA-9D26-1C76A737E9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838" y="4306670"/>
            <a:ext cx="4380808" cy="1949051"/>
          </a:xfrm>
          <a:prstGeom prst="rect">
            <a:avLst/>
          </a:prstGeom>
        </p:spPr>
      </p:pic>
    </p:spTree>
    <p:extLst>
      <p:ext uri="{BB962C8B-B14F-4D97-AF65-F5344CB8AC3E}">
        <p14:creationId xmlns:p14="http://schemas.microsoft.com/office/powerpoint/2010/main" val="119788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arn(inVertical)">
                                      <p:cBhvr>
                                        <p:cTn id="12" dur="500"/>
                                        <p:tgtEl>
                                          <p:spTgt spid="7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barn(inVertical)">
                                      <p:cBhvr>
                                        <p:cTn id="15" dur="500"/>
                                        <p:tgtEl>
                                          <p:spTgt spid="6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barn(inVertical)">
                                      <p:cBhvr>
                                        <p:cTn id="18" dur="500"/>
                                        <p:tgtEl>
                                          <p:spTgt spid="6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barn(inVertical)">
                                      <p:cBhvr>
                                        <p:cTn id="21" dur="500"/>
                                        <p:tgtEl>
                                          <p:spTgt spid="60"/>
                                        </p:tgtEl>
                                      </p:cBhvr>
                                    </p:animEffect>
                                  </p:childTnLst>
                                </p:cTn>
                              </p:par>
                              <p:par>
                                <p:cTn id="22" presetID="16" presetClass="exit" presetSubtype="21" fill="hold" grpId="0" nodeType="withEffect">
                                  <p:stCondLst>
                                    <p:cond delay="0"/>
                                  </p:stCondLst>
                                  <p:childTnLst>
                                    <p:animEffect transition="out" filter="barn(inVertical)">
                                      <p:cBhvr>
                                        <p:cTn id="23" dur="500"/>
                                        <p:tgtEl>
                                          <p:spTgt spid="58"/>
                                        </p:tgtEl>
                                      </p:cBhvr>
                                    </p:animEffect>
                                    <p:set>
                                      <p:cBhvr>
                                        <p:cTn id="24" dur="1" fill="hold">
                                          <p:stCondLst>
                                            <p:cond delay="499"/>
                                          </p:stCondLst>
                                        </p:cTn>
                                        <p:tgtEl>
                                          <p:spTgt spid="58"/>
                                        </p:tgtEl>
                                        <p:attrNameLst>
                                          <p:attrName>style.visibility</p:attrName>
                                        </p:attrNameLst>
                                      </p:cBhvr>
                                      <p:to>
                                        <p:strVal val="hidden"/>
                                      </p:to>
                                    </p:set>
                                  </p:childTnLst>
                                </p:cTn>
                              </p:par>
                              <p:par>
                                <p:cTn id="25" presetID="16" presetClass="exit" presetSubtype="21" fill="hold" grpId="0" nodeType="withEffect">
                                  <p:stCondLst>
                                    <p:cond delay="0"/>
                                  </p:stCondLst>
                                  <p:childTnLst>
                                    <p:animEffect transition="out" filter="barn(inVertical)">
                                      <p:cBhvr>
                                        <p:cTn id="26" dur="500"/>
                                        <p:tgtEl>
                                          <p:spTgt spid="56"/>
                                        </p:tgtEl>
                                      </p:cBhvr>
                                    </p:animEffect>
                                    <p:set>
                                      <p:cBhvr>
                                        <p:cTn id="27" dur="1" fill="hold">
                                          <p:stCondLst>
                                            <p:cond delay="499"/>
                                          </p:stCondLst>
                                        </p:cTn>
                                        <p:tgtEl>
                                          <p:spTgt spid="56"/>
                                        </p:tgtEl>
                                        <p:attrNameLst>
                                          <p:attrName>style.visibility</p:attrName>
                                        </p:attrNameLst>
                                      </p:cBhvr>
                                      <p:to>
                                        <p:strVal val="hidden"/>
                                      </p:to>
                                    </p:set>
                                  </p:childTnLst>
                                </p:cTn>
                              </p:par>
                              <p:par>
                                <p:cTn id="28" presetID="16" presetClass="exit" presetSubtype="21" fill="hold" grpId="0" nodeType="withEffect">
                                  <p:stCondLst>
                                    <p:cond delay="0"/>
                                  </p:stCondLst>
                                  <p:childTnLst>
                                    <p:animEffect transition="out" filter="barn(inVertical)">
                                      <p:cBhvr>
                                        <p:cTn id="29" dur="500"/>
                                        <p:tgtEl>
                                          <p:spTgt spid="57"/>
                                        </p:tgtEl>
                                      </p:cBhvr>
                                    </p:animEffect>
                                    <p:set>
                                      <p:cBhvr>
                                        <p:cTn id="30" dur="1" fill="hold">
                                          <p:stCondLst>
                                            <p:cond delay="499"/>
                                          </p:stCondLst>
                                        </p:cTn>
                                        <p:tgtEl>
                                          <p:spTgt spid="57"/>
                                        </p:tgtEl>
                                        <p:attrNameLst>
                                          <p:attrName>style.visibility</p:attrName>
                                        </p:attrNameLst>
                                      </p:cBhvr>
                                      <p:to>
                                        <p:strVal val="hidden"/>
                                      </p:to>
                                    </p:set>
                                  </p:childTnLst>
                                </p:cTn>
                              </p:par>
                              <p:par>
                                <p:cTn id="31" presetID="16" presetClass="exit" presetSubtype="21" fill="hold" grpId="0" nodeType="withEffect">
                                  <p:stCondLst>
                                    <p:cond delay="0"/>
                                  </p:stCondLst>
                                  <p:childTnLst>
                                    <p:animEffect transition="out" filter="barn(inVertical)">
                                      <p:cBhvr>
                                        <p:cTn id="32" dur="500"/>
                                        <p:tgtEl>
                                          <p:spTgt spid="59"/>
                                        </p:tgtEl>
                                      </p:cBhvr>
                                    </p:animEffect>
                                    <p:set>
                                      <p:cBhvr>
                                        <p:cTn id="33" dur="1" fill="hold">
                                          <p:stCondLst>
                                            <p:cond delay="4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0" grpId="0" animBg="1"/>
      <p:bldP spid="61" grpId="0" animBg="1"/>
      <p:bldP spid="62" grpId="0" animBg="1"/>
      <p:bldP spid="71" grpId="0" animBg="1"/>
      <p:bldP spid="7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ttangolo con angoli arrotondati 41">
            <a:extLst>
              <a:ext uri="{FF2B5EF4-FFF2-40B4-BE49-F238E27FC236}">
                <a16:creationId xmlns:a16="http://schemas.microsoft.com/office/drawing/2014/main" id="{88730477-8A9E-4B28-B31E-2B28E06914A9}"/>
              </a:ext>
            </a:extLst>
          </p:cNvPr>
          <p:cNvSpPr/>
          <p:nvPr/>
        </p:nvSpPr>
        <p:spPr>
          <a:xfrm>
            <a:off x="629819" y="1649380"/>
            <a:ext cx="10913928" cy="4771000"/>
          </a:xfrm>
          <a:prstGeom prst="roundRect">
            <a:avLst/>
          </a:prstGeom>
          <a:solidFill>
            <a:srgbClr val="0E3767"/>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a:p>
            <a:pPr algn="ctr"/>
            <a:endParaRPr lang="en-GB" dirty="0"/>
          </a:p>
        </p:txBody>
      </p:sp>
      <p:sp>
        <p:nvSpPr>
          <p:cNvPr id="43" name="Rettangolo con angoli arrotondati 42">
            <a:extLst>
              <a:ext uri="{FF2B5EF4-FFF2-40B4-BE49-F238E27FC236}">
                <a16:creationId xmlns:a16="http://schemas.microsoft.com/office/drawing/2014/main" id="{FFB133C2-7700-49FE-8D7E-DA1C2FAAA6F6}"/>
              </a:ext>
            </a:extLst>
          </p:cNvPr>
          <p:cNvSpPr/>
          <p:nvPr/>
        </p:nvSpPr>
        <p:spPr>
          <a:xfrm>
            <a:off x="4658139" y="1303526"/>
            <a:ext cx="2875722"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solidFill>
                  <a:schemeClr val="bg1"/>
                </a:solidFill>
              </a:rPr>
              <a:t>Reliability/Safety</a:t>
            </a:r>
          </a:p>
        </p:txBody>
      </p:sp>
      <p:sp>
        <p:nvSpPr>
          <p:cNvPr id="44" name="Rettangolo 43">
            <a:extLst>
              <a:ext uri="{FF2B5EF4-FFF2-40B4-BE49-F238E27FC236}">
                <a16:creationId xmlns:a16="http://schemas.microsoft.com/office/drawing/2014/main" id="{866567E8-066E-499A-965B-DD8405991428}"/>
              </a:ext>
            </a:extLst>
          </p:cNvPr>
          <p:cNvSpPr/>
          <p:nvPr/>
        </p:nvSpPr>
        <p:spPr>
          <a:xfrm>
            <a:off x="5816115" y="1979800"/>
            <a:ext cx="559769" cy="369332"/>
          </a:xfrm>
          <a:prstGeom prst="rect">
            <a:avLst/>
          </a:prstGeom>
        </p:spPr>
        <p:txBody>
          <a:bodyPr wrap="none">
            <a:spAutoFit/>
          </a:bodyPr>
          <a:lstStyle/>
          <a:p>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[26]</a:t>
            </a:r>
            <a:endParaRPr lang="en-GB" dirty="0"/>
          </a:p>
        </p:txBody>
      </p:sp>
      <p:sp>
        <p:nvSpPr>
          <p:cNvPr id="4" name="Segnaposto numero diapositiva 4">
            <a:extLst>
              <a:ext uri="{FF2B5EF4-FFF2-40B4-BE49-F238E27FC236}">
                <a16:creationId xmlns:a16="http://schemas.microsoft.com/office/drawing/2014/main" id="{C79B507C-6C71-4117-B2C7-3B5618683E35}"/>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17</a:t>
            </a:fld>
            <a:endParaRPr lang="en-US" b="1" dirty="0">
              <a:solidFill>
                <a:schemeClr val="bg1"/>
              </a:solidFill>
            </a:endParaRPr>
          </a:p>
        </p:txBody>
      </p:sp>
      <p:sp>
        <p:nvSpPr>
          <p:cNvPr id="5" name="CasellaDiTesto 4">
            <a:extLst>
              <a:ext uri="{FF2B5EF4-FFF2-40B4-BE49-F238E27FC236}">
                <a16:creationId xmlns:a16="http://schemas.microsoft.com/office/drawing/2014/main" id="{8F2EAE37-004D-4CE3-B76A-767DD1366423}"/>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7" name="CasellaDiTesto 6">
            <a:extLst>
              <a:ext uri="{FF2B5EF4-FFF2-40B4-BE49-F238E27FC236}">
                <a16:creationId xmlns:a16="http://schemas.microsoft.com/office/drawing/2014/main" id="{4D989B03-723C-4C68-A514-8046EA367ADB}"/>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9" name="CasellaDiTesto 8">
            <a:extLst>
              <a:ext uri="{FF2B5EF4-FFF2-40B4-BE49-F238E27FC236}">
                <a16:creationId xmlns:a16="http://schemas.microsoft.com/office/drawing/2014/main" id="{7F538DF8-6108-4B2F-B577-0C2AE0184465}"/>
              </a:ext>
            </a:extLst>
          </p:cNvPr>
          <p:cNvSpPr txBox="1"/>
          <p:nvPr/>
        </p:nvSpPr>
        <p:spPr>
          <a:xfrm>
            <a:off x="648253" y="1280048"/>
            <a:ext cx="3493264" cy="369332"/>
          </a:xfrm>
          <a:prstGeom prst="rect">
            <a:avLst/>
          </a:prstGeom>
          <a:noFill/>
        </p:spPr>
        <p:txBody>
          <a:bodyPr wrap="none" rtlCol="0">
            <a:spAutoFit/>
          </a:bodyPr>
          <a:lstStyle/>
          <a:p>
            <a:r>
              <a:rPr lang="en-GB" dirty="0">
                <a:latin typeface="Arial"/>
                <a:cs typeface="Arial"/>
              </a:rPr>
              <a:t>Fuzzy Brake Blending Controller</a:t>
            </a:r>
          </a:p>
        </p:txBody>
      </p:sp>
      <p:sp>
        <p:nvSpPr>
          <p:cNvPr id="11" name="CasellaDiTesto 10">
            <a:extLst>
              <a:ext uri="{FF2B5EF4-FFF2-40B4-BE49-F238E27FC236}">
                <a16:creationId xmlns:a16="http://schemas.microsoft.com/office/drawing/2014/main" id="{2EA69AB6-48FE-403E-BF0C-AA419EB23BB6}"/>
              </a:ext>
            </a:extLst>
          </p:cNvPr>
          <p:cNvSpPr txBox="1"/>
          <p:nvPr/>
        </p:nvSpPr>
        <p:spPr>
          <a:xfrm>
            <a:off x="648253" y="818383"/>
            <a:ext cx="4663050" cy="461665"/>
          </a:xfrm>
          <a:prstGeom prst="rect">
            <a:avLst/>
          </a:prstGeom>
          <a:noFill/>
        </p:spPr>
        <p:txBody>
          <a:bodyPr wrap="square" rtlCol="0">
            <a:spAutoFit/>
          </a:bodyPr>
          <a:lstStyle/>
          <a:p>
            <a:r>
              <a:rPr lang="en-GB" sz="2400" b="1" dirty="0">
                <a:solidFill>
                  <a:schemeClr val="accent1">
                    <a:lumMod val="75000"/>
                  </a:schemeClr>
                </a:solidFill>
                <a:latin typeface="Arial"/>
                <a:cs typeface="Arial"/>
              </a:rPr>
              <a:t>Performed Activities</a:t>
            </a:r>
          </a:p>
        </p:txBody>
      </p:sp>
      <p:pic>
        <p:nvPicPr>
          <p:cNvPr id="81" name="Picture 4" descr="Fiat 500e, la novità 100% elettrica - brumbrum BLOG">
            <a:extLst>
              <a:ext uri="{FF2B5EF4-FFF2-40B4-BE49-F238E27FC236}">
                <a16:creationId xmlns:a16="http://schemas.microsoft.com/office/drawing/2014/main" id="{34ADC874-0191-4294-9A98-73DA6C5570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39" t="17745" r="24564" b="14205"/>
          <a:stretch/>
        </p:blipFill>
        <p:spPr bwMode="auto">
          <a:xfrm>
            <a:off x="10479890" y="793173"/>
            <a:ext cx="1712110" cy="972581"/>
          </a:xfrm>
          <a:prstGeom prst="rect">
            <a:avLst/>
          </a:prstGeom>
          <a:noFill/>
          <a:extLst>
            <a:ext uri="{909E8E84-426E-40DD-AFC4-6F175D3DCCD1}">
              <a14:hiddenFill xmlns:a14="http://schemas.microsoft.com/office/drawing/2010/main">
                <a:solidFill>
                  <a:srgbClr val="FFFFFF"/>
                </a:solidFill>
              </a14:hiddenFill>
            </a:ext>
          </a:extLst>
        </p:spPr>
      </p:pic>
      <p:sp>
        <p:nvSpPr>
          <p:cNvPr id="82" name="CasellaDiTesto 81">
            <a:extLst>
              <a:ext uri="{FF2B5EF4-FFF2-40B4-BE49-F238E27FC236}">
                <a16:creationId xmlns:a16="http://schemas.microsoft.com/office/drawing/2014/main" id="{B74FFAFA-9536-44A6-B54F-6D9549092D8C}"/>
              </a:ext>
            </a:extLst>
          </p:cNvPr>
          <p:cNvSpPr txBox="1"/>
          <p:nvPr/>
        </p:nvSpPr>
        <p:spPr>
          <a:xfrm>
            <a:off x="10618697" y="1779851"/>
            <a:ext cx="1434495" cy="369332"/>
          </a:xfrm>
          <a:prstGeom prst="rect">
            <a:avLst/>
          </a:prstGeom>
          <a:ln w="28575"/>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a:t>UC: Fiat 500e</a:t>
            </a:r>
          </a:p>
        </p:txBody>
      </p:sp>
      <p:graphicFrame>
        <p:nvGraphicFramePr>
          <p:cNvPr id="141" name="Tabella 2">
            <a:extLst>
              <a:ext uri="{FF2B5EF4-FFF2-40B4-BE49-F238E27FC236}">
                <a16:creationId xmlns:a16="http://schemas.microsoft.com/office/drawing/2014/main" id="{1A0AC11E-8A21-4EE5-A75B-9F54494C90FA}"/>
              </a:ext>
            </a:extLst>
          </p:cNvPr>
          <p:cNvGraphicFramePr>
            <a:graphicFrameLocks noGrp="1"/>
          </p:cNvGraphicFramePr>
          <p:nvPr>
            <p:extLst>
              <p:ext uri="{D42A27DB-BD31-4B8C-83A1-F6EECF244321}">
                <p14:modId xmlns:p14="http://schemas.microsoft.com/office/powerpoint/2010/main" val="922158670"/>
              </p:ext>
            </p:extLst>
          </p:nvPr>
        </p:nvGraphicFramePr>
        <p:xfrm>
          <a:off x="6306943" y="4507099"/>
          <a:ext cx="4729745" cy="1741149"/>
        </p:xfrm>
        <a:graphic>
          <a:graphicData uri="http://schemas.openxmlformats.org/drawingml/2006/table">
            <a:tbl>
              <a:tblPr firstRow="1" bandRow="1">
                <a:tableStyleId>{21E4AEA4-8DFA-4A89-87EB-49C32662AFE0}</a:tableStyleId>
              </a:tblPr>
              <a:tblGrid>
                <a:gridCol w="945949">
                  <a:extLst>
                    <a:ext uri="{9D8B030D-6E8A-4147-A177-3AD203B41FA5}">
                      <a16:colId xmlns:a16="http://schemas.microsoft.com/office/drawing/2014/main" val="2255062697"/>
                    </a:ext>
                  </a:extLst>
                </a:gridCol>
                <a:gridCol w="945949">
                  <a:extLst>
                    <a:ext uri="{9D8B030D-6E8A-4147-A177-3AD203B41FA5}">
                      <a16:colId xmlns:a16="http://schemas.microsoft.com/office/drawing/2014/main" val="4283518642"/>
                    </a:ext>
                  </a:extLst>
                </a:gridCol>
                <a:gridCol w="945949">
                  <a:extLst>
                    <a:ext uri="{9D8B030D-6E8A-4147-A177-3AD203B41FA5}">
                      <a16:colId xmlns:a16="http://schemas.microsoft.com/office/drawing/2014/main" val="4151260436"/>
                    </a:ext>
                  </a:extLst>
                </a:gridCol>
                <a:gridCol w="945949">
                  <a:extLst>
                    <a:ext uri="{9D8B030D-6E8A-4147-A177-3AD203B41FA5}">
                      <a16:colId xmlns:a16="http://schemas.microsoft.com/office/drawing/2014/main" val="314776045"/>
                    </a:ext>
                  </a:extLst>
                </a:gridCol>
                <a:gridCol w="945949">
                  <a:extLst>
                    <a:ext uri="{9D8B030D-6E8A-4147-A177-3AD203B41FA5}">
                      <a16:colId xmlns:a16="http://schemas.microsoft.com/office/drawing/2014/main" val="1047484954"/>
                    </a:ext>
                  </a:extLst>
                </a:gridCol>
              </a:tblGrid>
              <a:tr h="343644">
                <a:tc gridSpan="5">
                  <a:txBody>
                    <a:bodyPr/>
                    <a:lstStyle/>
                    <a:p>
                      <a:pPr algn="ctr"/>
                      <a:r>
                        <a:rPr lang="en-GB" sz="1600" dirty="0"/>
                        <a:t>NEDC Initial Condition: </a:t>
                      </a:r>
                      <a:r>
                        <a:rPr lang="en-GB" sz="1600" dirty="0" err="1"/>
                        <a:t>Tbatt</a:t>
                      </a:r>
                      <a:r>
                        <a:rPr lang="en-GB" sz="1600" dirty="0"/>
                        <a:t>=20°C; </a:t>
                      </a:r>
                      <a:r>
                        <a:rPr lang="el-GR" sz="1600" dirty="0"/>
                        <a:t>σ</a:t>
                      </a:r>
                      <a:r>
                        <a:rPr lang="it-IT" sz="1600" dirty="0"/>
                        <a:t>=1</a:t>
                      </a:r>
                      <a:endParaRPr lang="en-GB" sz="1600" dirty="0"/>
                    </a:p>
                  </a:txBody>
                  <a:tcPr marL="94042" marR="94042" marT="47021" marB="47021" anchor="ctr">
                    <a:solidFill>
                      <a:srgbClr val="4472C4"/>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044651678"/>
                  </a:ext>
                </a:extLst>
              </a:tr>
              <a:tr h="429425">
                <a:tc>
                  <a:txBody>
                    <a:bodyPr/>
                    <a:lstStyle/>
                    <a:p>
                      <a:pPr algn="ctr"/>
                      <a:r>
                        <a:rPr lang="en-GB" sz="1200" i="1" dirty="0">
                          <a:solidFill>
                            <a:schemeClr val="bg1"/>
                          </a:solidFill>
                        </a:rPr>
                        <a:t>Layout</a:t>
                      </a:r>
                      <a:endParaRPr lang="en-GB" sz="1200" b="1" i="1" dirty="0">
                        <a:solidFill>
                          <a:schemeClr val="bg1"/>
                        </a:solidFill>
                      </a:endParaRPr>
                    </a:p>
                  </a:txBody>
                  <a:tcPr marL="48856" marR="48856" marT="24428" marB="24428" anchor="ctr">
                    <a:solidFill>
                      <a:srgbClr val="4472C4"/>
                    </a:solidFill>
                  </a:tcPr>
                </a:tc>
                <a:tc>
                  <a:txBody>
                    <a:bodyPr/>
                    <a:lstStyle/>
                    <a:p>
                      <a:pPr algn="ctr"/>
                      <a:r>
                        <a:rPr lang="en-GB" sz="1200" dirty="0">
                          <a:solidFill>
                            <a:schemeClr val="bg1"/>
                          </a:solidFill>
                        </a:rPr>
                        <a:t>Fuzzy BB</a:t>
                      </a:r>
                      <a:endParaRPr lang="en-GB" sz="1200" b="1" i="1" dirty="0">
                        <a:solidFill>
                          <a:schemeClr val="bg1"/>
                        </a:solidFill>
                      </a:endParaRPr>
                    </a:p>
                  </a:txBody>
                  <a:tcPr marL="48856" marR="48856" marT="24428" marB="24428" anchor="ctr">
                    <a:solidFill>
                      <a:srgbClr val="4472C4"/>
                    </a:solidFill>
                  </a:tcPr>
                </a:tc>
                <a:tc>
                  <a:txBody>
                    <a:bodyPr/>
                    <a:lstStyle/>
                    <a:p>
                      <a:pPr algn="ctr"/>
                      <a:r>
                        <a:rPr lang="en-GB" sz="1200" dirty="0" err="1">
                          <a:solidFill>
                            <a:schemeClr val="bg1"/>
                          </a:solidFill>
                        </a:rPr>
                        <a:t>SOCf</a:t>
                      </a:r>
                      <a:r>
                        <a:rPr lang="en-GB" sz="1200" dirty="0">
                          <a:solidFill>
                            <a:schemeClr val="bg1"/>
                          </a:solidFill>
                        </a:rPr>
                        <a:t>  [%]</a:t>
                      </a:r>
                      <a:endParaRPr lang="en-GB" sz="1200" b="1" i="1" dirty="0">
                        <a:solidFill>
                          <a:schemeClr val="bg1"/>
                        </a:solidFill>
                      </a:endParaRPr>
                    </a:p>
                  </a:txBody>
                  <a:tcPr marL="48856" marR="48856" marT="24428" marB="24428" anchor="ctr">
                    <a:solidFill>
                      <a:srgbClr val="4472C4"/>
                    </a:solidFill>
                  </a:tcPr>
                </a:tc>
                <a:tc>
                  <a:txBody>
                    <a:bodyPr/>
                    <a:lstStyle/>
                    <a:p>
                      <a:pPr algn="ctr"/>
                      <a:r>
                        <a:rPr lang="en-GB" sz="1200" dirty="0" err="1">
                          <a:solidFill>
                            <a:schemeClr val="bg1"/>
                          </a:solidFill>
                        </a:rPr>
                        <a:t>Ereg</a:t>
                      </a:r>
                      <a:r>
                        <a:rPr lang="en-GB" sz="1200" dirty="0">
                          <a:solidFill>
                            <a:schemeClr val="bg1"/>
                          </a:solidFill>
                        </a:rPr>
                        <a:t>/</a:t>
                      </a:r>
                      <a:r>
                        <a:rPr lang="en-GB" sz="1200" dirty="0" err="1">
                          <a:solidFill>
                            <a:schemeClr val="bg1"/>
                          </a:solidFill>
                        </a:rPr>
                        <a:t>Econs</a:t>
                      </a:r>
                      <a:r>
                        <a:rPr lang="en-GB" sz="1200" dirty="0">
                          <a:solidFill>
                            <a:schemeClr val="bg1"/>
                          </a:solidFill>
                        </a:rPr>
                        <a:t> [%]</a:t>
                      </a:r>
                      <a:endParaRPr lang="en-GB" sz="1200" b="1" i="1" dirty="0">
                        <a:solidFill>
                          <a:schemeClr val="bg1"/>
                        </a:solidFill>
                      </a:endParaRPr>
                    </a:p>
                  </a:txBody>
                  <a:tcPr marL="48856" marR="48856" marT="24428" marB="24428" anchor="ctr">
                    <a:solidFill>
                      <a:srgbClr val="4472C4"/>
                    </a:solidFill>
                  </a:tcPr>
                </a:tc>
                <a:tc>
                  <a:txBody>
                    <a:bodyPr/>
                    <a:lstStyle/>
                    <a:p>
                      <a:pPr algn="ctr"/>
                      <a:r>
                        <a:rPr lang="en-GB" sz="1200" dirty="0">
                          <a:solidFill>
                            <a:schemeClr val="bg1"/>
                          </a:solidFill>
                        </a:rPr>
                        <a:t>Cycle impact[%]</a:t>
                      </a:r>
                      <a:endParaRPr lang="en-GB" sz="1200" b="1" i="1" dirty="0">
                        <a:solidFill>
                          <a:schemeClr val="bg1"/>
                        </a:solidFill>
                      </a:endParaRPr>
                    </a:p>
                  </a:txBody>
                  <a:tcPr marL="48856" marR="48856" marT="24428" marB="24428" anchor="ctr">
                    <a:solidFill>
                      <a:srgbClr val="4472C4"/>
                    </a:solidFill>
                  </a:tcPr>
                </a:tc>
                <a:extLst>
                  <a:ext uri="{0D108BD9-81ED-4DB2-BD59-A6C34878D82A}">
                    <a16:rowId xmlns:a16="http://schemas.microsoft.com/office/drawing/2014/main" val="1450103368"/>
                  </a:ext>
                </a:extLst>
              </a:tr>
              <a:tr h="242020">
                <a:tc rowSpan="2">
                  <a:txBody>
                    <a:bodyPr/>
                    <a:lstStyle/>
                    <a:p>
                      <a:pPr algn="ctr"/>
                      <a:r>
                        <a:rPr lang="en-GB" sz="1200" i="1" dirty="0">
                          <a:solidFill>
                            <a:schemeClr val="bg1"/>
                          </a:solidFill>
                        </a:rPr>
                        <a:t>FWD</a:t>
                      </a:r>
                      <a:endParaRPr lang="en-GB" sz="1200" b="1" i="1" dirty="0">
                        <a:solidFill>
                          <a:schemeClr val="bg1"/>
                        </a:solidFill>
                      </a:endParaRPr>
                    </a:p>
                  </a:txBody>
                  <a:tcPr marL="94042" marR="94042" marT="47021" marB="47021" anchor="ctr">
                    <a:solidFill>
                      <a:srgbClr val="4472C4"/>
                    </a:solidFill>
                  </a:tcPr>
                </a:tc>
                <a:tc>
                  <a:txBody>
                    <a:bodyPr/>
                    <a:lstStyle/>
                    <a:p>
                      <a:pPr algn="ctr"/>
                      <a:r>
                        <a:rPr lang="en-GB" sz="1200" dirty="0"/>
                        <a:t>ON</a:t>
                      </a:r>
                    </a:p>
                  </a:txBody>
                  <a:tcPr marL="48856" marR="48856" marT="24428" marB="24428" anchor="ctr">
                    <a:solidFill>
                      <a:srgbClr val="CFD5EA"/>
                    </a:solidFill>
                  </a:tcPr>
                </a:tc>
                <a:tc>
                  <a:txBody>
                    <a:bodyPr/>
                    <a:lstStyle/>
                    <a:p>
                      <a:pPr algn="ctr"/>
                      <a:r>
                        <a:rPr lang="en-GB" sz="1200" dirty="0"/>
                        <a:t>80,1</a:t>
                      </a:r>
                    </a:p>
                  </a:txBody>
                  <a:tcPr marL="48856" marR="48856" marT="24428" marB="24428" anchor="ctr">
                    <a:solidFill>
                      <a:srgbClr val="CFD5EA"/>
                    </a:solidFill>
                  </a:tcPr>
                </a:tc>
                <a:tc>
                  <a:txBody>
                    <a:bodyPr/>
                    <a:lstStyle/>
                    <a:p>
                      <a:pPr algn="ctr"/>
                      <a:r>
                        <a:rPr lang="en-GB" sz="1200" dirty="0"/>
                        <a:t>16,24</a:t>
                      </a:r>
                    </a:p>
                  </a:txBody>
                  <a:tcPr marL="48856" marR="48856" marT="24428" marB="24428" anchor="ctr">
                    <a:solidFill>
                      <a:srgbClr val="CFD5EA"/>
                    </a:solidFill>
                  </a:tcPr>
                </a:tc>
                <a:tc>
                  <a:txBody>
                    <a:bodyPr/>
                    <a:lstStyle/>
                    <a:p>
                      <a:pPr algn="ctr"/>
                      <a:r>
                        <a:rPr lang="en-GB" sz="1200" dirty="0"/>
                        <a:t>3,24</a:t>
                      </a:r>
                    </a:p>
                  </a:txBody>
                  <a:tcPr marL="48856" marR="48856" marT="24428" marB="24428" anchor="ctr">
                    <a:solidFill>
                      <a:srgbClr val="CFD5EA"/>
                    </a:solidFill>
                  </a:tcPr>
                </a:tc>
                <a:extLst>
                  <a:ext uri="{0D108BD9-81ED-4DB2-BD59-A6C34878D82A}">
                    <a16:rowId xmlns:a16="http://schemas.microsoft.com/office/drawing/2014/main" val="810139104"/>
                  </a:ext>
                </a:extLst>
              </a:tr>
              <a:tr h="242020">
                <a:tc vMerge="1">
                  <a:txBody>
                    <a:bodyPr/>
                    <a:lstStyle/>
                    <a:p>
                      <a:endParaRPr lang="en-GB" dirty="0"/>
                    </a:p>
                  </a:txBody>
                  <a:tcPr/>
                </a:tc>
                <a:tc>
                  <a:txBody>
                    <a:bodyPr/>
                    <a:lstStyle/>
                    <a:p>
                      <a:pPr algn="ctr"/>
                      <a:r>
                        <a:rPr lang="en-GB" sz="1200" dirty="0"/>
                        <a:t>OFF</a:t>
                      </a:r>
                    </a:p>
                  </a:txBody>
                  <a:tcPr marL="48856" marR="48856" marT="24428" marB="24428" anchor="ctr">
                    <a:solidFill>
                      <a:srgbClr val="E9EBF5"/>
                    </a:solidFill>
                  </a:tcPr>
                </a:tc>
                <a:tc>
                  <a:txBody>
                    <a:bodyPr/>
                    <a:lstStyle/>
                    <a:p>
                      <a:pPr algn="ctr"/>
                      <a:r>
                        <a:rPr lang="en-GB" sz="1200" dirty="0"/>
                        <a:t>80,2</a:t>
                      </a:r>
                    </a:p>
                  </a:txBody>
                  <a:tcPr marL="48856" marR="48856" marT="24428" marB="24428" anchor="ctr">
                    <a:solidFill>
                      <a:srgbClr val="E9EBF5"/>
                    </a:solidFill>
                  </a:tcPr>
                </a:tc>
                <a:tc>
                  <a:txBody>
                    <a:bodyPr/>
                    <a:lstStyle/>
                    <a:p>
                      <a:pPr algn="ctr"/>
                      <a:r>
                        <a:rPr lang="en-GB" sz="1200" dirty="0"/>
                        <a:t>16,28</a:t>
                      </a:r>
                    </a:p>
                  </a:txBody>
                  <a:tcPr marL="48856" marR="48856" marT="24428" marB="24428" anchor="ctr">
                    <a:solidFill>
                      <a:srgbClr val="E9EBF5"/>
                    </a:solidFill>
                  </a:tcPr>
                </a:tc>
                <a:tc>
                  <a:txBody>
                    <a:bodyPr/>
                    <a:lstStyle/>
                    <a:p>
                      <a:pPr algn="ctr"/>
                      <a:r>
                        <a:rPr lang="en-GB" sz="1200" dirty="0"/>
                        <a:t>3,45</a:t>
                      </a:r>
                    </a:p>
                  </a:txBody>
                  <a:tcPr marL="48856" marR="48856" marT="24428" marB="24428" anchor="ctr">
                    <a:solidFill>
                      <a:srgbClr val="E9EBF5"/>
                    </a:solidFill>
                  </a:tcPr>
                </a:tc>
                <a:extLst>
                  <a:ext uri="{0D108BD9-81ED-4DB2-BD59-A6C34878D82A}">
                    <a16:rowId xmlns:a16="http://schemas.microsoft.com/office/drawing/2014/main" val="2771590987"/>
                  </a:ext>
                </a:extLst>
              </a:tr>
              <a:tr h="242020">
                <a:tc rowSpan="2">
                  <a:txBody>
                    <a:bodyPr/>
                    <a:lstStyle/>
                    <a:p>
                      <a:pPr algn="ctr"/>
                      <a:r>
                        <a:rPr lang="en-GB" sz="1200" i="1" dirty="0">
                          <a:solidFill>
                            <a:schemeClr val="bg1"/>
                          </a:solidFill>
                        </a:rPr>
                        <a:t>4WD</a:t>
                      </a:r>
                      <a:endParaRPr lang="en-GB" sz="1200" b="1" i="1" dirty="0">
                        <a:solidFill>
                          <a:schemeClr val="bg1"/>
                        </a:solidFill>
                      </a:endParaRPr>
                    </a:p>
                  </a:txBody>
                  <a:tcPr marL="94042" marR="94042" marT="47021" marB="47021" anchor="ctr">
                    <a:solidFill>
                      <a:srgbClr val="4472C4"/>
                    </a:solidFill>
                  </a:tcPr>
                </a:tc>
                <a:tc>
                  <a:txBody>
                    <a:bodyPr/>
                    <a:lstStyle/>
                    <a:p>
                      <a:pPr algn="ctr"/>
                      <a:r>
                        <a:rPr lang="en-GB" sz="1200" dirty="0"/>
                        <a:t>ON</a:t>
                      </a:r>
                    </a:p>
                  </a:txBody>
                  <a:tcPr marL="48856" marR="48856" marT="24428" marB="24428" anchor="ctr">
                    <a:solidFill>
                      <a:srgbClr val="CFD5EA"/>
                    </a:solidFill>
                  </a:tcPr>
                </a:tc>
                <a:tc>
                  <a:txBody>
                    <a:bodyPr/>
                    <a:lstStyle/>
                    <a:p>
                      <a:pPr algn="ctr"/>
                      <a:r>
                        <a:rPr lang="en-GB" sz="1200" dirty="0"/>
                        <a:t>80,5</a:t>
                      </a:r>
                    </a:p>
                  </a:txBody>
                  <a:tcPr marL="48856" marR="48856" marT="24428" marB="24428" anchor="ctr">
                    <a:solidFill>
                      <a:srgbClr val="CFD5EA"/>
                    </a:solidFill>
                  </a:tcPr>
                </a:tc>
                <a:tc>
                  <a:txBody>
                    <a:bodyPr/>
                    <a:lstStyle/>
                    <a:p>
                      <a:pPr algn="ctr"/>
                      <a:r>
                        <a:rPr lang="en-GB" sz="1200" dirty="0"/>
                        <a:t>21,72</a:t>
                      </a:r>
                    </a:p>
                  </a:txBody>
                  <a:tcPr marL="48856" marR="48856" marT="24428" marB="24428" anchor="ctr">
                    <a:solidFill>
                      <a:srgbClr val="CFD5EA"/>
                    </a:solidFill>
                  </a:tcPr>
                </a:tc>
                <a:tc>
                  <a:txBody>
                    <a:bodyPr/>
                    <a:lstStyle/>
                    <a:p>
                      <a:pPr algn="ctr"/>
                      <a:r>
                        <a:rPr lang="en-GB" sz="1200" dirty="0"/>
                        <a:t>3,40</a:t>
                      </a:r>
                    </a:p>
                  </a:txBody>
                  <a:tcPr marL="48856" marR="48856" marT="24428" marB="24428" anchor="ctr">
                    <a:solidFill>
                      <a:srgbClr val="CFD5EA"/>
                    </a:solidFill>
                  </a:tcPr>
                </a:tc>
                <a:extLst>
                  <a:ext uri="{0D108BD9-81ED-4DB2-BD59-A6C34878D82A}">
                    <a16:rowId xmlns:a16="http://schemas.microsoft.com/office/drawing/2014/main" val="4109552700"/>
                  </a:ext>
                </a:extLst>
              </a:tr>
              <a:tr h="242020">
                <a:tc vMerge="1">
                  <a:txBody>
                    <a:bodyPr/>
                    <a:lstStyle/>
                    <a:p>
                      <a:endParaRPr lang="en-GB" dirty="0"/>
                    </a:p>
                  </a:txBody>
                  <a:tcPr/>
                </a:tc>
                <a:tc>
                  <a:txBody>
                    <a:bodyPr/>
                    <a:lstStyle/>
                    <a:p>
                      <a:pPr algn="ctr"/>
                      <a:r>
                        <a:rPr lang="en-GB" sz="1200" dirty="0"/>
                        <a:t>OFF</a:t>
                      </a:r>
                    </a:p>
                  </a:txBody>
                  <a:tcPr marL="48856" marR="48856" marT="24428" marB="24428" anchor="ctr">
                    <a:solidFill>
                      <a:srgbClr val="E9EBF5"/>
                    </a:solidFill>
                  </a:tcPr>
                </a:tc>
                <a:tc>
                  <a:txBody>
                    <a:bodyPr/>
                    <a:lstStyle/>
                    <a:p>
                      <a:pPr algn="ctr"/>
                      <a:r>
                        <a:rPr lang="en-GB" sz="1200" dirty="0"/>
                        <a:t>80,5</a:t>
                      </a:r>
                    </a:p>
                  </a:txBody>
                  <a:tcPr marL="48856" marR="48856" marT="24428" marB="24428" anchor="ctr">
                    <a:solidFill>
                      <a:srgbClr val="E9EBF5"/>
                    </a:solidFill>
                  </a:tcPr>
                </a:tc>
                <a:tc>
                  <a:txBody>
                    <a:bodyPr/>
                    <a:lstStyle/>
                    <a:p>
                      <a:pPr algn="ctr"/>
                      <a:r>
                        <a:rPr lang="en-GB" sz="1200" dirty="0"/>
                        <a:t>21,76</a:t>
                      </a:r>
                    </a:p>
                  </a:txBody>
                  <a:tcPr marL="48856" marR="48856" marT="24428" marB="24428" anchor="ctr">
                    <a:solidFill>
                      <a:srgbClr val="E9EBF5"/>
                    </a:solidFill>
                  </a:tcPr>
                </a:tc>
                <a:tc>
                  <a:txBody>
                    <a:bodyPr/>
                    <a:lstStyle/>
                    <a:p>
                      <a:pPr algn="ctr"/>
                      <a:r>
                        <a:rPr lang="en-GB" sz="1200" dirty="0"/>
                        <a:t>3,61</a:t>
                      </a:r>
                    </a:p>
                  </a:txBody>
                  <a:tcPr marL="48856" marR="48856" marT="24428" marB="24428" anchor="ctr">
                    <a:solidFill>
                      <a:srgbClr val="E9EBF5"/>
                    </a:solidFill>
                  </a:tcPr>
                </a:tc>
                <a:extLst>
                  <a:ext uri="{0D108BD9-81ED-4DB2-BD59-A6C34878D82A}">
                    <a16:rowId xmlns:a16="http://schemas.microsoft.com/office/drawing/2014/main" val="907603224"/>
                  </a:ext>
                </a:extLst>
              </a:tr>
            </a:tbl>
          </a:graphicData>
        </a:graphic>
      </p:graphicFrame>
      <p:graphicFrame>
        <p:nvGraphicFramePr>
          <p:cNvPr id="142" name="Tabella 2">
            <a:extLst>
              <a:ext uri="{FF2B5EF4-FFF2-40B4-BE49-F238E27FC236}">
                <a16:creationId xmlns:a16="http://schemas.microsoft.com/office/drawing/2014/main" id="{8CA3B59D-4448-47A7-A7A9-BD5A3630C9EA}"/>
              </a:ext>
            </a:extLst>
          </p:cNvPr>
          <p:cNvGraphicFramePr>
            <a:graphicFrameLocks noGrp="1"/>
          </p:cNvGraphicFramePr>
          <p:nvPr>
            <p:extLst>
              <p:ext uri="{D42A27DB-BD31-4B8C-83A1-F6EECF244321}">
                <p14:modId xmlns:p14="http://schemas.microsoft.com/office/powerpoint/2010/main" val="2775390490"/>
              </p:ext>
            </p:extLst>
          </p:nvPr>
        </p:nvGraphicFramePr>
        <p:xfrm>
          <a:off x="6306944" y="2375282"/>
          <a:ext cx="4729745" cy="1741147"/>
        </p:xfrm>
        <a:graphic>
          <a:graphicData uri="http://schemas.openxmlformats.org/drawingml/2006/table">
            <a:tbl>
              <a:tblPr firstRow="1" bandRow="1">
                <a:tableStyleId>{21E4AEA4-8DFA-4A89-87EB-49C32662AFE0}</a:tableStyleId>
              </a:tblPr>
              <a:tblGrid>
                <a:gridCol w="945949">
                  <a:extLst>
                    <a:ext uri="{9D8B030D-6E8A-4147-A177-3AD203B41FA5}">
                      <a16:colId xmlns:a16="http://schemas.microsoft.com/office/drawing/2014/main" val="2255062697"/>
                    </a:ext>
                  </a:extLst>
                </a:gridCol>
                <a:gridCol w="945949">
                  <a:extLst>
                    <a:ext uri="{9D8B030D-6E8A-4147-A177-3AD203B41FA5}">
                      <a16:colId xmlns:a16="http://schemas.microsoft.com/office/drawing/2014/main" val="4283518642"/>
                    </a:ext>
                  </a:extLst>
                </a:gridCol>
                <a:gridCol w="945949">
                  <a:extLst>
                    <a:ext uri="{9D8B030D-6E8A-4147-A177-3AD203B41FA5}">
                      <a16:colId xmlns:a16="http://schemas.microsoft.com/office/drawing/2014/main" val="4151260436"/>
                    </a:ext>
                  </a:extLst>
                </a:gridCol>
                <a:gridCol w="945949">
                  <a:extLst>
                    <a:ext uri="{9D8B030D-6E8A-4147-A177-3AD203B41FA5}">
                      <a16:colId xmlns:a16="http://schemas.microsoft.com/office/drawing/2014/main" val="314776045"/>
                    </a:ext>
                  </a:extLst>
                </a:gridCol>
                <a:gridCol w="945949">
                  <a:extLst>
                    <a:ext uri="{9D8B030D-6E8A-4147-A177-3AD203B41FA5}">
                      <a16:colId xmlns:a16="http://schemas.microsoft.com/office/drawing/2014/main" val="1047484954"/>
                    </a:ext>
                  </a:extLst>
                </a:gridCol>
              </a:tblGrid>
              <a:tr h="344188">
                <a:tc gridSpan="5">
                  <a:txBody>
                    <a:bodyPr/>
                    <a:lstStyle/>
                    <a:p>
                      <a:pPr algn="ctr"/>
                      <a:r>
                        <a:rPr lang="en-GB" sz="1600" dirty="0"/>
                        <a:t>NEDC Initial Condition: </a:t>
                      </a:r>
                      <a:r>
                        <a:rPr lang="en-GB" sz="1600" dirty="0" err="1"/>
                        <a:t>Tbatt</a:t>
                      </a:r>
                      <a:r>
                        <a:rPr lang="en-GB" sz="1600" dirty="0"/>
                        <a:t>=60°C; </a:t>
                      </a:r>
                      <a:r>
                        <a:rPr lang="el-GR" sz="1600" dirty="0"/>
                        <a:t>σ</a:t>
                      </a:r>
                      <a:r>
                        <a:rPr lang="it-IT" sz="1600" dirty="0"/>
                        <a:t>=2</a:t>
                      </a:r>
                      <a:endParaRPr lang="en-GB" sz="1600" dirty="0"/>
                    </a:p>
                  </a:txBody>
                  <a:tcPr marL="95726" marR="95726" marT="47863" marB="47863" anchor="ctr">
                    <a:solidFill>
                      <a:srgbClr val="4472C4"/>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044651678"/>
                  </a:ext>
                </a:extLst>
              </a:tr>
              <a:tr h="428735">
                <a:tc>
                  <a:txBody>
                    <a:bodyPr/>
                    <a:lstStyle/>
                    <a:p>
                      <a:pPr algn="ctr"/>
                      <a:r>
                        <a:rPr lang="en-GB" sz="1200" i="1" dirty="0">
                          <a:solidFill>
                            <a:schemeClr val="bg1"/>
                          </a:solidFill>
                        </a:rPr>
                        <a:t>Layout</a:t>
                      </a:r>
                      <a:endParaRPr lang="en-GB" sz="1200" b="1" i="1" dirty="0">
                        <a:solidFill>
                          <a:schemeClr val="bg1"/>
                        </a:solidFill>
                      </a:endParaRPr>
                    </a:p>
                  </a:txBody>
                  <a:tcPr marL="49730" marR="49730" marT="24865" marB="24865" anchor="ctr">
                    <a:solidFill>
                      <a:srgbClr val="4472C4"/>
                    </a:solidFill>
                  </a:tcPr>
                </a:tc>
                <a:tc>
                  <a:txBody>
                    <a:bodyPr/>
                    <a:lstStyle/>
                    <a:p>
                      <a:pPr algn="ctr"/>
                      <a:r>
                        <a:rPr lang="en-GB" sz="1200" dirty="0">
                          <a:solidFill>
                            <a:schemeClr val="bg1"/>
                          </a:solidFill>
                        </a:rPr>
                        <a:t>Fuzzy BB</a:t>
                      </a:r>
                      <a:endParaRPr lang="en-GB" sz="1200" b="1" i="1" dirty="0">
                        <a:solidFill>
                          <a:schemeClr val="bg1"/>
                        </a:solidFill>
                      </a:endParaRPr>
                    </a:p>
                  </a:txBody>
                  <a:tcPr marL="49730" marR="49730" marT="24865" marB="24865" anchor="ctr">
                    <a:solidFill>
                      <a:srgbClr val="4472C4"/>
                    </a:solidFill>
                  </a:tcPr>
                </a:tc>
                <a:tc>
                  <a:txBody>
                    <a:bodyPr/>
                    <a:lstStyle/>
                    <a:p>
                      <a:pPr algn="ctr"/>
                      <a:r>
                        <a:rPr lang="en-GB" sz="1200" dirty="0" err="1">
                          <a:solidFill>
                            <a:schemeClr val="bg1"/>
                          </a:solidFill>
                        </a:rPr>
                        <a:t>SOCf</a:t>
                      </a:r>
                      <a:r>
                        <a:rPr lang="en-GB" sz="1200" dirty="0">
                          <a:solidFill>
                            <a:schemeClr val="bg1"/>
                          </a:solidFill>
                        </a:rPr>
                        <a:t> [%]</a:t>
                      </a:r>
                      <a:endParaRPr lang="en-GB" sz="1200" b="1" i="1" dirty="0">
                        <a:solidFill>
                          <a:schemeClr val="bg1"/>
                        </a:solidFill>
                      </a:endParaRPr>
                    </a:p>
                  </a:txBody>
                  <a:tcPr marL="49730" marR="49730" marT="24865" marB="24865" anchor="ctr">
                    <a:solidFill>
                      <a:srgbClr val="4472C4"/>
                    </a:solidFill>
                  </a:tcPr>
                </a:tc>
                <a:tc>
                  <a:txBody>
                    <a:bodyPr/>
                    <a:lstStyle/>
                    <a:p>
                      <a:pPr algn="ctr"/>
                      <a:r>
                        <a:rPr lang="en-GB" sz="1200" dirty="0" err="1">
                          <a:solidFill>
                            <a:schemeClr val="bg1"/>
                          </a:solidFill>
                        </a:rPr>
                        <a:t>Ereg</a:t>
                      </a:r>
                      <a:r>
                        <a:rPr lang="en-GB" sz="1200" dirty="0">
                          <a:solidFill>
                            <a:schemeClr val="bg1"/>
                          </a:solidFill>
                        </a:rPr>
                        <a:t>/</a:t>
                      </a:r>
                      <a:r>
                        <a:rPr lang="en-GB" sz="1200" dirty="0" err="1">
                          <a:solidFill>
                            <a:schemeClr val="bg1"/>
                          </a:solidFill>
                        </a:rPr>
                        <a:t>Econs</a:t>
                      </a:r>
                      <a:r>
                        <a:rPr lang="en-GB" sz="1200" dirty="0">
                          <a:solidFill>
                            <a:schemeClr val="bg1"/>
                          </a:solidFill>
                        </a:rPr>
                        <a:t> [%]</a:t>
                      </a:r>
                      <a:endParaRPr lang="en-GB" sz="1200" b="1" i="1" dirty="0">
                        <a:solidFill>
                          <a:schemeClr val="bg1"/>
                        </a:solidFill>
                      </a:endParaRPr>
                    </a:p>
                  </a:txBody>
                  <a:tcPr marL="49730" marR="49730" marT="24865" marB="24865" anchor="ctr">
                    <a:solidFill>
                      <a:srgbClr val="4472C4"/>
                    </a:solidFill>
                  </a:tcPr>
                </a:tc>
                <a:tc>
                  <a:txBody>
                    <a:bodyPr/>
                    <a:lstStyle/>
                    <a:p>
                      <a:pPr algn="ctr"/>
                      <a:r>
                        <a:rPr lang="en-GB" sz="1200" dirty="0">
                          <a:solidFill>
                            <a:schemeClr val="bg1"/>
                          </a:solidFill>
                        </a:rPr>
                        <a:t>Cycle impact[%]</a:t>
                      </a:r>
                      <a:endParaRPr lang="en-GB" sz="1200" b="1" i="1" dirty="0">
                        <a:solidFill>
                          <a:schemeClr val="bg1"/>
                        </a:solidFill>
                      </a:endParaRPr>
                    </a:p>
                  </a:txBody>
                  <a:tcPr marL="49730" marR="49730" marT="24865" marB="24865" anchor="ctr">
                    <a:solidFill>
                      <a:srgbClr val="4472C4"/>
                    </a:solidFill>
                  </a:tcPr>
                </a:tc>
                <a:extLst>
                  <a:ext uri="{0D108BD9-81ED-4DB2-BD59-A6C34878D82A}">
                    <a16:rowId xmlns:a16="http://schemas.microsoft.com/office/drawing/2014/main" val="1450103368"/>
                  </a:ext>
                </a:extLst>
              </a:tr>
              <a:tr h="242056">
                <a:tc rowSpan="2">
                  <a:txBody>
                    <a:bodyPr/>
                    <a:lstStyle/>
                    <a:p>
                      <a:pPr algn="ctr"/>
                      <a:r>
                        <a:rPr lang="en-GB" sz="1200" i="1" dirty="0">
                          <a:solidFill>
                            <a:schemeClr val="bg1"/>
                          </a:solidFill>
                        </a:rPr>
                        <a:t>FWD</a:t>
                      </a:r>
                      <a:endParaRPr lang="en-GB" sz="1200" b="1" i="1" dirty="0">
                        <a:solidFill>
                          <a:schemeClr val="bg1"/>
                        </a:solidFill>
                      </a:endParaRPr>
                    </a:p>
                  </a:txBody>
                  <a:tcPr marL="95726" marR="95726" marT="47863" marB="47863" anchor="ctr">
                    <a:solidFill>
                      <a:srgbClr val="4472C4"/>
                    </a:solidFill>
                  </a:tcPr>
                </a:tc>
                <a:tc>
                  <a:txBody>
                    <a:bodyPr/>
                    <a:lstStyle/>
                    <a:p>
                      <a:pPr algn="ctr"/>
                      <a:r>
                        <a:rPr lang="en-GB" sz="1200" dirty="0"/>
                        <a:t>ON</a:t>
                      </a:r>
                    </a:p>
                  </a:txBody>
                  <a:tcPr marL="49730" marR="49730" marT="24865" marB="24865" anchor="ctr">
                    <a:solidFill>
                      <a:srgbClr val="CFD5EA"/>
                    </a:solidFill>
                  </a:tcPr>
                </a:tc>
                <a:tc>
                  <a:txBody>
                    <a:bodyPr/>
                    <a:lstStyle/>
                    <a:p>
                      <a:pPr algn="ctr"/>
                      <a:r>
                        <a:rPr lang="en-GB" sz="1200" dirty="0"/>
                        <a:t>79,7</a:t>
                      </a:r>
                    </a:p>
                  </a:txBody>
                  <a:tcPr marL="49730" marR="49730" marT="24865" marB="24865" anchor="ctr">
                    <a:solidFill>
                      <a:srgbClr val="CFD5EA"/>
                    </a:solidFill>
                  </a:tcPr>
                </a:tc>
                <a:tc>
                  <a:txBody>
                    <a:bodyPr/>
                    <a:lstStyle/>
                    <a:p>
                      <a:pPr algn="ctr"/>
                      <a:r>
                        <a:rPr lang="en-GB" sz="1200" dirty="0"/>
                        <a:t>8,14</a:t>
                      </a:r>
                    </a:p>
                  </a:txBody>
                  <a:tcPr marL="49730" marR="49730" marT="24865" marB="24865" anchor="ctr">
                    <a:solidFill>
                      <a:srgbClr val="CFD5EA"/>
                    </a:solidFill>
                  </a:tcPr>
                </a:tc>
                <a:tc>
                  <a:txBody>
                    <a:bodyPr/>
                    <a:lstStyle/>
                    <a:p>
                      <a:pPr algn="ctr"/>
                      <a:r>
                        <a:rPr lang="en-GB" sz="1200" dirty="0"/>
                        <a:t>6,42</a:t>
                      </a:r>
                    </a:p>
                  </a:txBody>
                  <a:tcPr marL="49730" marR="49730" marT="24865" marB="24865" anchor="ctr">
                    <a:solidFill>
                      <a:srgbClr val="CFD5EA"/>
                    </a:solidFill>
                  </a:tcPr>
                </a:tc>
                <a:extLst>
                  <a:ext uri="{0D108BD9-81ED-4DB2-BD59-A6C34878D82A}">
                    <a16:rowId xmlns:a16="http://schemas.microsoft.com/office/drawing/2014/main" val="810139104"/>
                  </a:ext>
                </a:extLst>
              </a:tr>
              <a:tr h="242056">
                <a:tc vMerge="1">
                  <a:txBody>
                    <a:bodyPr/>
                    <a:lstStyle/>
                    <a:p>
                      <a:endParaRPr lang="en-GB" dirty="0"/>
                    </a:p>
                  </a:txBody>
                  <a:tcPr/>
                </a:tc>
                <a:tc>
                  <a:txBody>
                    <a:bodyPr/>
                    <a:lstStyle/>
                    <a:p>
                      <a:pPr algn="ctr"/>
                      <a:r>
                        <a:rPr lang="en-GB" sz="1200" dirty="0"/>
                        <a:t>OFF</a:t>
                      </a:r>
                    </a:p>
                  </a:txBody>
                  <a:tcPr marL="49730" marR="49730" marT="24865" marB="24865" anchor="ctr">
                    <a:solidFill>
                      <a:srgbClr val="E9EBF5"/>
                    </a:solidFill>
                  </a:tcPr>
                </a:tc>
                <a:tc>
                  <a:txBody>
                    <a:bodyPr/>
                    <a:lstStyle/>
                    <a:p>
                      <a:pPr algn="ctr"/>
                      <a:r>
                        <a:rPr lang="en-GB" sz="1200" dirty="0"/>
                        <a:t>80,1</a:t>
                      </a:r>
                    </a:p>
                  </a:txBody>
                  <a:tcPr marL="49730" marR="49730" marT="24865" marB="24865" anchor="ctr">
                    <a:solidFill>
                      <a:srgbClr val="E9EBF5"/>
                    </a:solidFill>
                  </a:tcPr>
                </a:tc>
                <a:tc>
                  <a:txBody>
                    <a:bodyPr/>
                    <a:lstStyle/>
                    <a:p>
                      <a:pPr algn="ctr"/>
                      <a:r>
                        <a:rPr lang="en-GB" sz="1200" dirty="0"/>
                        <a:t>16,23</a:t>
                      </a:r>
                    </a:p>
                  </a:txBody>
                  <a:tcPr marL="49730" marR="49730" marT="24865" marB="24865" anchor="ctr">
                    <a:solidFill>
                      <a:srgbClr val="E9EBF5"/>
                    </a:solidFill>
                  </a:tcPr>
                </a:tc>
                <a:tc>
                  <a:txBody>
                    <a:bodyPr/>
                    <a:lstStyle/>
                    <a:p>
                      <a:pPr algn="ctr"/>
                      <a:r>
                        <a:rPr lang="en-GB" sz="1200" dirty="0"/>
                        <a:t>6,90</a:t>
                      </a:r>
                    </a:p>
                  </a:txBody>
                  <a:tcPr marL="49730" marR="49730" marT="24865" marB="24865" anchor="ctr">
                    <a:solidFill>
                      <a:srgbClr val="E9EBF5"/>
                    </a:solidFill>
                  </a:tcPr>
                </a:tc>
                <a:extLst>
                  <a:ext uri="{0D108BD9-81ED-4DB2-BD59-A6C34878D82A}">
                    <a16:rowId xmlns:a16="http://schemas.microsoft.com/office/drawing/2014/main" val="2771590987"/>
                  </a:ext>
                </a:extLst>
              </a:tr>
              <a:tr h="242056">
                <a:tc rowSpan="2">
                  <a:txBody>
                    <a:bodyPr/>
                    <a:lstStyle/>
                    <a:p>
                      <a:pPr algn="ctr"/>
                      <a:r>
                        <a:rPr lang="en-GB" sz="1200" i="1" dirty="0">
                          <a:solidFill>
                            <a:schemeClr val="bg1"/>
                          </a:solidFill>
                        </a:rPr>
                        <a:t>4WD</a:t>
                      </a:r>
                      <a:endParaRPr lang="en-GB" sz="1200" b="1" i="1" dirty="0">
                        <a:solidFill>
                          <a:schemeClr val="bg1"/>
                        </a:solidFill>
                      </a:endParaRPr>
                    </a:p>
                  </a:txBody>
                  <a:tcPr marL="95726" marR="95726" marT="47863" marB="47863" anchor="ctr">
                    <a:solidFill>
                      <a:srgbClr val="4472C4"/>
                    </a:solidFill>
                  </a:tcPr>
                </a:tc>
                <a:tc>
                  <a:txBody>
                    <a:bodyPr/>
                    <a:lstStyle/>
                    <a:p>
                      <a:pPr algn="ctr"/>
                      <a:r>
                        <a:rPr lang="en-GB" sz="1200" dirty="0"/>
                        <a:t>ON</a:t>
                      </a:r>
                    </a:p>
                  </a:txBody>
                  <a:tcPr marL="49730" marR="49730" marT="24865" marB="24865" anchor="ctr">
                    <a:solidFill>
                      <a:srgbClr val="CFD5EA"/>
                    </a:solidFill>
                  </a:tcPr>
                </a:tc>
                <a:tc>
                  <a:txBody>
                    <a:bodyPr/>
                    <a:lstStyle/>
                    <a:p>
                      <a:pPr algn="ctr"/>
                      <a:r>
                        <a:rPr lang="en-GB" sz="1200" dirty="0"/>
                        <a:t>79,9</a:t>
                      </a:r>
                    </a:p>
                  </a:txBody>
                  <a:tcPr marL="49730" marR="49730" marT="24865" marB="24865" anchor="ctr">
                    <a:solidFill>
                      <a:srgbClr val="CFD5EA"/>
                    </a:solidFill>
                  </a:tcPr>
                </a:tc>
                <a:tc>
                  <a:txBody>
                    <a:bodyPr/>
                    <a:lstStyle/>
                    <a:p>
                      <a:pPr algn="ctr"/>
                      <a:r>
                        <a:rPr lang="en-GB" sz="1200" dirty="0"/>
                        <a:t>10,85</a:t>
                      </a:r>
                    </a:p>
                  </a:txBody>
                  <a:tcPr marL="49730" marR="49730" marT="24865" marB="24865" anchor="ctr">
                    <a:solidFill>
                      <a:srgbClr val="CFD5EA"/>
                    </a:solidFill>
                  </a:tcPr>
                </a:tc>
                <a:tc>
                  <a:txBody>
                    <a:bodyPr/>
                    <a:lstStyle/>
                    <a:p>
                      <a:pPr algn="ctr"/>
                      <a:r>
                        <a:rPr lang="en-GB" sz="1200" dirty="0"/>
                        <a:t>6,57</a:t>
                      </a:r>
                    </a:p>
                  </a:txBody>
                  <a:tcPr marL="49730" marR="49730" marT="24865" marB="24865" anchor="ctr">
                    <a:solidFill>
                      <a:srgbClr val="CFD5EA"/>
                    </a:solidFill>
                  </a:tcPr>
                </a:tc>
                <a:extLst>
                  <a:ext uri="{0D108BD9-81ED-4DB2-BD59-A6C34878D82A}">
                    <a16:rowId xmlns:a16="http://schemas.microsoft.com/office/drawing/2014/main" val="4109552700"/>
                  </a:ext>
                </a:extLst>
              </a:tr>
              <a:tr h="242056">
                <a:tc vMerge="1">
                  <a:txBody>
                    <a:bodyPr/>
                    <a:lstStyle/>
                    <a:p>
                      <a:endParaRPr lang="en-GB" dirty="0"/>
                    </a:p>
                  </a:txBody>
                  <a:tcPr/>
                </a:tc>
                <a:tc>
                  <a:txBody>
                    <a:bodyPr/>
                    <a:lstStyle/>
                    <a:p>
                      <a:pPr algn="ctr"/>
                      <a:r>
                        <a:rPr lang="en-GB" sz="1200" dirty="0"/>
                        <a:t>OFF</a:t>
                      </a:r>
                    </a:p>
                  </a:txBody>
                  <a:tcPr marL="49730" marR="49730" marT="24865" marB="24865" anchor="ctr">
                    <a:solidFill>
                      <a:srgbClr val="E9EBF5"/>
                    </a:solidFill>
                  </a:tcPr>
                </a:tc>
                <a:tc>
                  <a:txBody>
                    <a:bodyPr/>
                    <a:lstStyle/>
                    <a:p>
                      <a:pPr algn="ctr"/>
                      <a:r>
                        <a:rPr lang="en-GB" sz="1200" dirty="0"/>
                        <a:t>80,5</a:t>
                      </a:r>
                    </a:p>
                  </a:txBody>
                  <a:tcPr marL="49730" marR="49730" marT="24865" marB="24865" anchor="ctr">
                    <a:solidFill>
                      <a:srgbClr val="E9EBF5"/>
                    </a:solidFill>
                  </a:tcPr>
                </a:tc>
                <a:tc>
                  <a:txBody>
                    <a:bodyPr/>
                    <a:lstStyle/>
                    <a:p>
                      <a:pPr algn="ctr"/>
                      <a:r>
                        <a:rPr lang="en-GB" sz="1200" dirty="0"/>
                        <a:t>21,71</a:t>
                      </a:r>
                    </a:p>
                  </a:txBody>
                  <a:tcPr marL="49730" marR="49730" marT="24865" marB="24865" anchor="ctr">
                    <a:solidFill>
                      <a:srgbClr val="E9EBF5"/>
                    </a:solidFill>
                  </a:tcPr>
                </a:tc>
                <a:tc>
                  <a:txBody>
                    <a:bodyPr/>
                    <a:lstStyle/>
                    <a:p>
                      <a:pPr algn="ctr"/>
                      <a:r>
                        <a:rPr lang="en-GB" sz="1200" dirty="0"/>
                        <a:t>7,22</a:t>
                      </a:r>
                    </a:p>
                  </a:txBody>
                  <a:tcPr marL="49730" marR="49730" marT="24865" marB="24865" anchor="ctr">
                    <a:solidFill>
                      <a:srgbClr val="E9EBF5"/>
                    </a:solidFill>
                  </a:tcPr>
                </a:tc>
                <a:extLst>
                  <a:ext uri="{0D108BD9-81ED-4DB2-BD59-A6C34878D82A}">
                    <a16:rowId xmlns:a16="http://schemas.microsoft.com/office/drawing/2014/main" val="907603224"/>
                  </a:ext>
                </a:extLst>
              </a:tr>
            </a:tbl>
          </a:graphicData>
        </a:graphic>
      </p:graphicFrame>
      <mc:AlternateContent xmlns:mc="http://schemas.openxmlformats.org/markup-compatibility/2006">
        <mc:Choice xmlns:a14="http://schemas.microsoft.com/office/drawing/2010/main" Requires="a14">
          <p:sp>
            <p:nvSpPr>
              <p:cNvPr id="145" name="Oggetto 144">
                <a:extLst>
                  <a:ext uri="{FF2B5EF4-FFF2-40B4-BE49-F238E27FC236}">
                    <a16:creationId xmlns:a16="http://schemas.microsoft.com/office/drawing/2014/main" id="{6AF7A552-A4EE-49AD-AEB6-7A5017CDC96E}"/>
                  </a:ext>
                </a:extLst>
              </p:cNvPr>
              <p:cNvSpPr txBox="1"/>
              <p:nvPr/>
            </p:nvSpPr>
            <p:spPr>
              <a:xfrm>
                <a:off x="2432579" y="5424827"/>
                <a:ext cx="1993537" cy="822897"/>
              </a:xfrm>
              <a:prstGeom prst="rect">
                <a:avLst/>
              </a:prstGeom>
              <a:ln w="28575">
                <a:solidFill>
                  <a:schemeClr val="bg1"/>
                </a:solidFill>
              </a:ln>
            </p:spPr>
            <p:txBody>
              <a:bodyPr>
                <a:noAutofit/>
              </a:bodyPr>
              <a:lstStyle/>
              <a:p>
                <a:pPr/>
                <a14:m>
                  <m:oMathPara xmlns:m="http://schemas.openxmlformats.org/officeDocument/2006/math">
                    <m:oMathParaPr>
                      <m:jc m:val="left"/>
                    </m:oMathParaPr>
                    <m:oMath xmlns:m="http://schemas.openxmlformats.org/officeDocument/2006/math">
                      <m:r>
                        <a:rPr lang="en-GB" i="1" smtClean="0">
                          <a:solidFill>
                            <a:schemeClr val="bg1"/>
                          </a:solidFill>
                          <a:latin typeface="Cambria Math" panose="02040503050406030204" pitchFamily="18" charset="0"/>
                        </a:rPr>
                        <m:t>𝜎</m:t>
                      </m:r>
                      <m:r>
                        <a:rPr lang="en-GB" i="1" smtClean="0">
                          <a:solidFill>
                            <a:schemeClr val="bg1"/>
                          </a:solidFill>
                          <a:latin typeface="Cambria Math" panose="02040503050406030204" pitchFamily="18" charset="0"/>
                        </a:rPr>
                        <m:t>=</m:t>
                      </m:r>
                      <m:f>
                        <m:fPr>
                          <m:ctrlPr>
                            <a:rPr lang="en-GB" i="1">
                              <a:solidFill>
                                <a:schemeClr val="bg1"/>
                              </a:solidFill>
                              <a:latin typeface="Cambria Math" panose="02040503050406030204" pitchFamily="18" charset="0"/>
                            </a:rPr>
                          </m:ctrlPr>
                        </m:fPr>
                        <m:num>
                          <m:sSub>
                            <m:sSubPr>
                              <m:ctrlPr>
                                <a:rPr lang="it-IT" b="0" i="1" smtClean="0">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𝐴</m:t>
                              </m:r>
                              <m:r>
                                <a:rPr lang="it-IT" i="1">
                                  <a:solidFill>
                                    <a:schemeClr val="bg1"/>
                                  </a:solidFill>
                                  <a:latin typeface="Cambria Math" panose="02040503050406030204" pitchFamily="18" charset="0"/>
                                </a:rPr>
                                <m:t>h</m:t>
                              </m:r>
                            </m:e>
                            <m:sub>
                              <m:r>
                                <a:rPr lang="it-IT" b="0" i="1" smtClean="0">
                                  <a:solidFill>
                                    <a:schemeClr val="bg1"/>
                                  </a:solidFill>
                                  <a:latin typeface="Cambria Math" panose="02040503050406030204" pitchFamily="18" charset="0"/>
                                </a:rPr>
                                <m:t>𝑛𝑜𝑚</m:t>
                              </m:r>
                            </m:sub>
                          </m:sSub>
                        </m:num>
                        <m:den>
                          <m:nary>
                            <m:naryPr>
                              <m:limLoc m:val="undOvr"/>
                              <m:ctrlPr>
                                <a:rPr lang="en-GB" i="1">
                                  <a:solidFill>
                                    <a:schemeClr val="bg1"/>
                                  </a:solidFill>
                                  <a:latin typeface="Cambria Math" panose="02040503050406030204" pitchFamily="18" charset="0"/>
                                </a:rPr>
                              </m:ctrlPr>
                            </m:naryPr>
                            <m:sub>
                              <m:r>
                                <a:rPr lang="en-GB" i="1">
                                  <a:solidFill>
                                    <a:schemeClr val="bg1"/>
                                  </a:solidFill>
                                  <a:latin typeface="Cambria Math" panose="02040503050406030204" pitchFamily="18" charset="0"/>
                                </a:rPr>
                                <m:t>0</m:t>
                              </m:r>
                            </m:sub>
                            <m:sup>
                              <m:sSub>
                                <m:sSubPr>
                                  <m:ctrlPr>
                                    <a:rPr lang="en-GB" i="1">
                                      <a:solidFill>
                                        <a:schemeClr val="bg1"/>
                                      </a:solidFill>
                                      <a:latin typeface="Cambria Math" panose="02040503050406030204" pitchFamily="18" charset="0"/>
                                    </a:rPr>
                                  </m:ctrlPr>
                                </m:sSubPr>
                                <m:e>
                                  <m:r>
                                    <a:rPr lang="en-GB" i="1">
                                      <a:solidFill>
                                        <a:schemeClr val="bg1"/>
                                      </a:solidFill>
                                      <a:latin typeface="Cambria Math" panose="02040503050406030204" pitchFamily="18" charset="0"/>
                                    </a:rPr>
                                    <m:t>𝑡</m:t>
                                  </m:r>
                                </m:e>
                                <m:sub>
                                  <m:r>
                                    <a:rPr lang="en-GB" i="1">
                                      <a:solidFill>
                                        <a:schemeClr val="bg1"/>
                                      </a:solidFill>
                                      <a:latin typeface="Cambria Math" panose="02040503050406030204" pitchFamily="18" charset="0"/>
                                    </a:rPr>
                                    <m:t>𝐸𝑂𝐿</m:t>
                                  </m:r>
                                </m:sub>
                              </m:sSub>
                            </m:sup>
                            <m:e>
                              <m:d>
                                <m:dPr>
                                  <m:begChr m:val="|"/>
                                  <m:endChr m:val="|"/>
                                  <m:ctrlPr>
                                    <a:rPr lang="en-GB" i="1">
                                      <a:solidFill>
                                        <a:schemeClr val="bg1"/>
                                      </a:solidFill>
                                      <a:latin typeface="Cambria Math" panose="02040503050406030204" pitchFamily="18" charset="0"/>
                                    </a:rPr>
                                  </m:ctrlPr>
                                </m:dPr>
                                <m:e>
                                  <m:r>
                                    <a:rPr lang="en-GB" i="1">
                                      <a:solidFill>
                                        <a:schemeClr val="bg1"/>
                                      </a:solidFill>
                                      <a:latin typeface="Cambria Math" panose="02040503050406030204" pitchFamily="18" charset="0"/>
                                    </a:rPr>
                                    <m:t>𝑖</m:t>
                                  </m:r>
                                  <m:r>
                                    <a:rPr lang="en-GB" i="1">
                                      <a:solidFill>
                                        <a:schemeClr val="bg1"/>
                                      </a:solidFill>
                                      <a:latin typeface="Cambria Math" panose="02040503050406030204" pitchFamily="18" charset="0"/>
                                    </a:rPr>
                                    <m:t>(</m:t>
                                  </m:r>
                                  <m:r>
                                    <a:rPr lang="en-GB" i="1">
                                      <a:solidFill>
                                        <a:schemeClr val="bg1"/>
                                      </a:solidFill>
                                      <a:latin typeface="Cambria Math" panose="02040503050406030204" pitchFamily="18" charset="0"/>
                                    </a:rPr>
                                    <m:t>𝑡</m:t>
                                  </m:r>
                                  <m:r>
                                    <a:rPr lang="en-GB" i="1">
                                      <a:solidFill>
                                        <a:schemeClr val="bg1"/>
                                      </a:solidFill>
                                      <a:latin typeface="Cambria Math" panose="02040503050406030204" pitchFamily="18" charset="0"/>
                                    </a:rPr>
                                    <m:t>)</m:t>
                                  </m:r>
                                </m:e>
                              </m:d>
                              <m:r>
                                <a:rPr lang="en-GB" i="1">
                                  <a:solidFill>
                                    <a:schemeClr val="bg1"/>
                                  </a:solidFill>
                                  <a:latin typeface="Cambria Math" panose="02040503050406030204" pitchFamily="18" charset="0"/>
                                </a:rPr>
                                <m:t>𝑑𝑡</m:t>
                              </m:r>
                            </m:e>
                          </m:nary>
                        </m:den>
                      </m:f>
                    </m:oMath>
                  </m:oMathPara>
                </a14:m>
                <a:endParaRPr lang="en-GB" dirty="0">
                  <a:solidFill>
                    <a:schemeClr val="bg1"/>
                  </a:solidFill>
                </a:endParaRPr>
              </a:p>
            </p:txBody>
          </p:sp>
        </mc:Choice>
        <mc:Fallback>
          <p:sp>
            <p:nvSpPr>
              <p:cNvPr id="145" name="Oggetto 144">
                <a:extLst>
                  <a:ext uri="{FF2B5EF4-FFF2-40B4-BE49-F238E27FC236}">
                    <a16:creationId xmlns:a16="http://schemas.microsoft.com/office/drawing/2014/main" id="{6AF7A552-A4EE-49AD-AEB6-7A5017CDC96E}"/>
                  </a:ext>
                </a:extLst>
              </p:cNvPr>
              <p:cNvSpPr txBox="1">
                <a:spLocks noRot="1" noChangeAspect="1" noMove="1" noResize="1" noEditPoints="1" noAdjustHandles="1" noChangeArrowheads="1" noChangeShapeType="1" noTextEdit="1"/>
              </p:cNvSpPr>
              <p:nvPr/>
            </p:nvSpPr>
            <p:spPr>
              <a:xfrm>
                <a:off x="2432579" y="5424827"/>
                <a:ext cx="1993537" cy="822897"/>
              </a:xfrm>
              <a:prstGeom prst="rect">
                <a:avLst/>
              </a:prstGeom>
              <a:blipFill>
                <a:blip r:embed="rId4"/>
                <a:stretch>
                  <a:fillRect/>
                </a:stretch>
              </a:blipFill>
              <a:ln w="28575">
                <a:solidFill>
                  <a:schemeClr val="bg1"/>
                </a:solidFill>
              </a:ln>
            </p:spPr>
            <p:txBody>
              <a:bodyPr/>
              <a:lstStyle/>
              <a:p>
                <a:r>
                  <a:rPr lang="en-GB">
                    <a:noFill/>
                  </a:rPr>
                  <a:t> </a:t>
                </a:r>
              </a:p>
            </p:txBody>
          </p:sp>
        </mc:Fallback>
      </mc:AlternateContent>
      <p:grpSp>
        <p:nvGrpSpPr>
          <p:cNvPr id="146" name="Gruppo 145">
            <a:extLst>
              <a:ext uri="{FF2B5EF4-FFF2-40B4-BE49-F238E27FC236}">
                <a16:creationId xmlns:a16="http://schemas.microsoft.com/office/drawing/2014/main" id="{5EC5B254-6E53-4E72-892D-0A49108366FD}"/>
              </a:ext>
            </a:extLst>
          </p:cNvPr>
          <p:cNvGrpSpPr/>
          <p:nvPr/>
        </p:nvGrpSpPr>
        <p:grpSpPr>
          <a:xfrm>
            <a:off x="1155311" y="2377783"/>
            <a:ext cx="4729745" cy="2664136"/>
            <a:chOff x="4913718" y="1586597"/>
            <a:chExt cx="5958194" cy="4171387"/>
          </a:xfrm>
        </p:grpSpPr>
        <p:grpSp>
          <p:nvGrpSpPr>
            <p:cNvPr id="147" name="Gruppo 146">
              <a:extLst>
                <a:ext uri="{FF2B5EF4-FFF2-40B4-BE49-F238E27FC236}">
                  <a16:creationId xmlns:a16="http://schemas.microsoft.com/office/drawing/2014/main" id="{F58CEA98-71DA-477C-B30A-2BAA547F1864}"/>
                </a:ext>
              </a:extLst>
            </p:cNvPr>
            <p:cNvGrpSpPr/>
            <p:nvPr/>
          </p:nvGrpSpPr>
          <p:grpSpPr>
            <a:xfrm>
              <a:off x="4913718" y="1586597"/>
              <a:ext cx="5958194" cy="4171387"/>
              <a:chOff x="4427096" y="899840"/>
              <a:chExt cx="5310668" cy="3718048"/>
            </a:xfrm>
          </p:grpSpPr>
          <p:pic>
            <p:nvPicPr>
              <p:cNvPr id="154" name="Immagine 153">
                <a:extLst>
                  <a:ext uri="{FF2B5EF4-FFF2-40B4-BE49-F238E27FC236}">
                    <a16:creationId xmlns:a16="http://schemas.microsoft.com/office/drawing/2014/main" id="{7117E44E-A39B-450E-8041-B761A7C25360}"/>
                  </a:ext>
                </a:extLst>
              </p:cNvPr>
              <p:cNvPicPr>
                <a:picLocks noChangeAspect="1"/>
              </p:cNvPicPr>
              <p:nvPr/>
            </p:nvPicPr>
            <p:blipFill>
              <a:blip r:embed="rId5"/>
              <a:stretch>
                <a:fillRect/>
              </a:stretch>
            </p:blipFill>
            <p:spPr>
              <a:xfrm>
                <a:off x="4427096" y="899840"/>
                <a:ext cx="5310668" cy="3718048"/>
              </a:xfrm>
              <a:prstGeom prst="rect">
                <a:avLst/>
              </a:prstGeom>
            </p:spPr>
          </p:pic>
          <p:cxnSp>
            <p:nvCxnSpPr>
              <p:cNvPr id="155" name="Connettore diritto 154">
                <a:extLst>
                  <a:ext uri="{FF2B5EF4-FFF2-40B4-BE49-F238E27FC236}">
                    <a16:creationId xmlns:a16="http://schemas.microsoft.com/office/drawing/2014/main" id="{EE3BD55B-579A-4EBD-B337-C017791E31CE}"/>
                  </a:ext>
                </a:extLst>
              </p:cNvPr>
              <p:cNvCxnSpPr>
                <a:cxnSpLocks/>
              </p:cNvCxnSpPr>
              <p:nvPr/>
            </p:nvCxnSpPr>
            <p:spPr>
              <a:xfrm flipV="1">
                <a:off x="6733320" y="3648967"/>
                <a:ext cx="877127" cy="404906"/>
              </a:xfrm>
              <a:prstGeom prst="line">
                <a:avLst/>
              </a:prstGeom>
              <a:ln w="38100">
                <a:solidFill>
                  <a:srgbClr val="F76D4E"/>
                </a:solidFill>
                <a:prstDash val="sysDash"/>
              </a:ln>
            </p:spPr>
            <p:style>
              <a:lnRef idx="1">
                <a:schemeClr val="accent1"/>
              </a:lnRef>
              <a:fillRef idx="0">
                <a:schemeClr val="accent1"/>
              </a:fillRef>
              <a:effectRef idx="0">
                <a:schemeClr val="accent1"/>
              </a:effectRef>
              <a:fontRef idx="minor">
                <a:schemeClr val="tx1"/>
              </a:fontRef>
            </p:style>
          </p:cxnSp>
          <p:cxnSp>
            <p:nvCxnSpPr>
              <p:cNvPr id="156" name="Connettore diritto 155">
                <a:extLst>
                  <a:ext uri="{FF2B5EF4-FFF2-40B4-BE49-F238E27FC236}">
                    <a16:creationId xmlns:a16="http://schemas.microsoft.com/office/drawing/2014/main" id="{2220131E-A144-4C9D-B327-FB6A9160BBFD}"/>
                  </a:ext>
                </a:extLst>
              </p:cNvPr>
              <p:cNvCxnSpPr>
                <a:cxnSpLocks/>
              </p:cNvCxnSpPr>
              <p:nvPr/>
            </p:nvCxnSpPr>
            <p:spPr>
              <a:xfrm>
                <a:off x="6065063" y="3278955"/>
                <a:ext cx="2361117" cy="592542"/>
              </a:xfrm>
              <a:prstGeom prst="line">
                <a:avLst/>
              </a:prstGeom>
              <a:ln w="38100">
                <a:solidFill>
                  <a:srgbClr val="F76D4E"/>
                </a:solidFill>
                <a:prstDash val="sysDash"/>
              </a:ln>
            </p:spPr>
            <p:style>
              <a:lnRef idx="1">
                <a:schemeClr val="accent1"/>
              </a:lnRef>
              <a:fillRef idx="0">
                <a:schemeClr val="accent1"/>
              </a:fillRef>
              <a:effectRef idx="0">
                <a:schemeClr val="accent1"/>
              </a:effectRef>
              <a:fontRef idx="minor">
                <a:schemeClr val="tx1"/>
              </a:fontRef>
            </p:style>
          </p:cxnSp>
          <p:cxnSp>
            <p:nvCxnSpPr>
              <p:cNvPr id="157" name="Connettore diritto 156">
                <a:extLst>
                  <a:ext uri="{FF2B5EF4-FFF2-40B4-BE49-F238E27FC236}">
                    <a16:creationId xmlns:a16="http://schemas.microsoft.com/office/drawing/2014/main" id="{0A89E72D-D440-43DD-A922-2E555C0F680F}"/>
                  </a:ext>
                </a:extLst>
              </p:cNvPr>
              <p:cNvCxnSpPr>
                <a:cxnSpLocks/>
              </p:cNvCxnSpPr>
              <p:nvPr/>
            </p:nvCxnSpPr>
            <p:spPr>
              <a:xfrm flipV="1">
                <a:off x="5651638" y="3396798"/>
                <a:ext cx="944329" cy="401733"/>
              </a:xfrm>
              <a:prstGeom prst="line">
                <a:avLst/>
              </a:prstGeom>
              <a:ln w="38100">
                <a:solidFill>
                  <a:srgbClr val="F76D4E"/>
                </a:solidFill>
                <a:prstDash val="sysDash"/>
              </a:ln>
            </p:spPr>
            <p:style>
              <a:lnRef idx="1">
                <a:schemeClr val="accent1"/>
              </a:lnRef>
              <a:fillRef idx="0">
                <a:schemeClr val="accent1"/>
              </a:fillRef>
              <a:effectRef idx="0">
                <a:schemeClr val="accent1"/>
              </a:effectRef>
              <a:fontRef idx="minor">
                <a:schemeClr val="tx1"/>
              </a:fontRef>
            </p:style>
          </p:cxnSp>
          <p:cxnSp>
            <p:nvCxnSpPr>
              <p:cNvPr id="158" name="Connettore diritto 157">
                <a:extLst>
                  <a:ext uri="{FF2B5EF4-FFF2-40B4-BE49-F238E27FC236}">
                    <a16:creationId xmlns:a16="http://schemas.microsoft.com/office/drawing/2014/main" id="{08F8A618-C6FC-4F0E-B398-5AC3D3179F95}"/>
                  </a:ext>
                </a:extLst>
              </p:cNvPr>
              <p:cNvCxnSpPr>
                <a:cxnSpLocks/>
              </p:cNvCxnSpPr>
              <p:nvPr/>
            </p:nvCxnSpPr>
            <p:spPr>
              <a:xfrm flipV="1">
                <a:off x="5128615" y="3266158"/>
                <a:ext cx="927496" cy="418293"/>
              </a:xfrm>
              <a:prstGeom prst="line">
                <a:avLst/>
              </a:prstGeom>
              <a:ln w="38100">
                <a:solidFill>
                  <a:srgbClr val="F76D4E"/>
                </a:solidFill>
                <a:prstDash val="sysDash"/>
              </a:ln>
            </p:spPr>
            <p:style>
              <a:lnRef idx="1">
                <a:schemeClr val="accent1"/>
              </a:lnRef>
              <a:fillRef idx="0">
                <a:schemeClr val="accent1"/>
              </a:fillRef>
              <a:effectRef idx="0">
                <a:schemeClr val="accent1"/>
              </a:effectRef>
              <a:fontRef idx="minor">
                <a:schemeClr val="tx1"/>
              </a:fontRef>
            </p:style>
          </p:cxnSp>
          <p:sp>
            <p:nvSpPr>
              <p:cNvPr id="159" name="Ovale 158">
                <a:extLst>
                  <a:ext uri="{FF2B5EF4-FFF2-40B4-BE49-F238E27FC236}">
                    <a16:creationId xmlns:a16="http://schemas.microsoft.com/office/drawing/2014/main" id="{3DD20F4D-A8F3-4648-BD27-F73FB0ECB0F5}"/>
                  </a:ext>
                </a:extLst>
              </p:cNvPr>
              <p:cNvSpPr/>
              <p:nvPr/>
            </p:nvSpPr>
            <p:spPr>
              <a:xfrm>
                <a:off x="7515443" y="3602107"/>
                <a:ext cx="128614" cy="128614"/>
              </a:xfrm>
              <a:prstGeom prst="ellipse">
                <a:avLst/>
              </a:prstGeom>
              <a:solidFill>
                <a:srgbClr val="F76D4E"/>
              </a:solidFill>
              <a:ln>
                <a:solidFill>
                  <a:srgbClr val="F76D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160" name="Ovale 159">
                <a:extLst>
                  <a:ext uri="{FF2B5EF4-FFF2-40B4-BE49-F238E27FC236}">
                    <a16:creationId xmlns:a16="http://schemas.microsoft.com/office/drawing/2014/main" id="{39DE97D4-9965-4630-9894-5608A61B8281}"/>
                  </a:ext>
                </a:extLst>
              </p:cNvPr>
              <p:cNvSpPr/>
              <p:nvPr/>
            </p:nvSpPr>
            <p:spPr>
              <a:xfrm>
                <a:off x="6485076" y="3354530"/>
                <a:ext cx="128614" cy="128614"/>
              </a:xfrm>
              <a:prstGeom prst="ellipse">
                <a:avLst/>
              </a:prstGeom>
              <a:solidFill>
                <a:srgbClr val="F76D4E"/>
              </a:solidFill>
              <a:ln>
                <a:solidFill>
                  <a:srgbClr val="F76D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sp>
            <p:nvSpPr>
              <p:cNvPr id="161" name="Ovale 160">
                <a:extLst>
                  <a:ext uri="{FF2B5EF4-FFF2-40B4-BE49-F238E27FC236}">
                    <a16:creationId xmlns:a16="http://schemas.microsoft.com/office/drawing/2014/main" id="{A46B58DB-DFBC-4FC0-8AED-6A0754CD8C00}"/>
                  </a:ext>
                </a:extLst>
              </p:cNvPr>
              <p:cNvSpPr/>
              <p:nvPr/>
            </p:nvSpPr>
            <p:spPr>
              <a:xfrm>
                <a:off x="5968705" y="3225447"/>
                <a:ext cx="128614" cy="128614"/>
              </a:xfrm>
              <a:prstGeom prst="ellipse">
                <a:avLst/>
              </a:prstGeom>
              <a:solidFill>
                <a:srgbClr val="F76D4E"/>
              </a:solidFill>
              <a:ln>
                <a:solidFill>
                  <a:srgbClr val="F76D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p>
            </p:txBody>
          </p:sp>
        </p:grpSp>
        <p:cxnSp>
          <p:nvCxnSpPr>
            <p:cNvPr id="148" name="Connettore 2 147">
              <a:extLst>
                <a:ext uri="{FF2B5EF4-FFF2-40B4-BE49-F238E27FC236}">
                  <a16:creationId xmlns:a16="http://schemas.microsoft.com/office/drawing/2014/main" id="{BDEF2CB6-5B34-48A3-8A6D-C20842DC2D77}"/>
                </a:ext>
              </a:extLst>
            </p:cNvPr>
            <p:cNvCxnSpPr>
              <a:cxnSpLocks/>
              <a:stCxn id="153" idx="2"/>
              <a:endCxn id="161" idx="0"/>
            </p:cNvCxnSpPr>
            <p:nvPr/>
          </p:nvCxnSpPr>
          <p:spPr>
            <a:xfrm>
              <a:off x="6225873" y="3772474"/>
              <a:ext cx="489570" cy="423290"/>
            </a:xfrm>
            <a:prstGeom prst="straightConnector1">
              <a:avLst/>
            </a:prstGeom>
            <a:ln w="38100">
              <a:solidFill>
                <a:srgbClr val="F76D4E"/>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Connettore 2 148">
              <a:extLst>
                <a:ext uri="{FF2B5EF4-FFF2-40B4-BE49-F238E27FC236}">
                  <a16:creationId xmlns:a16="http://schemas.microsoft.com/office/drawing/2014/main" id="{54F02298-F8D3-4BDA-9582-120101BCCDD3}"/>
                </a:ext>
              </a:extLst>
            </p:cNvPr>
            <p:cNvCxnSpPr>
              <a:cxnSpLocks/>
              <a:stCxn id="152" idx="2"/>
              <a:endCxn id="160" idx="0"/>
            </p:cNvCxnSpPr>
            <p:nvPr/>
          </p:nvCxnSpPr>
          <p:spPr>
            <a:xfrm>
              <a:off x="6872524" y="2934682"/>
              <a:ext cx="422250" cy="1405903"/>
            </a:xfrm>
            <a:prstGeom prst="straightConnector1">
              <a:avLst/>
            </a:prstGeom>
            <a:ln w="38100">
              <a:solidFill>
                <a:srgbClr val="F76D4E"/>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onnettore 2 149">
              <a:extLst>
                <a:ext uri="{FF2B5EF4-FFF2-40B4-BE49-F238E27FC236}">
                  <a16:creationId xmlns:a16="http://schemas.microsoft.com/office/drawing/2014/main" id="{D3E4F14E-02E8-4FD2-A0A7-EA1AFA18B0F5}"/>
                </a:ext>
              </a:extLst>
            </p:cNvPr>
            <p:cNvCxnSpPr>
              <a:cxnSpLocks/>
              <a:stCxn id="151" idx="2"/>
              <a:endCxn id="159" idx="1"/>
            </p:cNvCxnSpPr>
            <p:nvPr/>
          </p:nvCxnSpPr>
          <p:spPr>
            <a:xfrm flipH="1">
              <a:off x="8399756" y="3445148"/>
              <a:ext cx="633891" cy="1194333"/>
            </a:xfrm>
            <a:prstGeom prst="straightConnector1">
              <a:avLst/>
            </a:prstGeom>
            <a:ln w="38100">
              <a:solidFill>
                <a:srgbClr val="F76D4E"/>
              </a:solidFill>
              <a:tailEnd type="triangle"/>
            </a:ln>
          </p:spPr>
          <p:style>
            <a:lnRef idx="1">
              <a:schemeClr val="accent1"/>
            </a:lnRef>
            <a:fillRef idx="0">
              <a:schemeClr val="accent1"/>
            </a:fillRef>
            <a:effectRef idx="0">
              <a:schemeClr val="accent1"/>
            </a:effectRef>
            <a:fontRef idx="minor">
              <a:schemeClr val="tx1"/>
            </a:fontRef>
          </p:style>
        </p:cxnSp>
        <p:sp>
          <p:nvSpPr>
            <p:cNvPr id="151" name="Rettangolo 150">
              <a:extLst>
                <a:ext uri="{FF2B5EF4-FFF2-40B4-BE49-F238E27FC236}">
                  <a16:creationId xmlns:a16="http://schemas.microsoft.com/office/drawing/2014/main" id="{0E730EBB-C878-4365-8FD6-8E285D24A0B4}"/>
                </a:ext>
              </a:extLst>
            </p:cNvPr>
            <p:cNvSpPr/>
            <p:nvPr/>
          </p:nvSpPr>
          <p:spPr>
            <a:xfrm>
              <a:off x="8666886" y="2917145"/>
              <a:ext cx="733522" cy="528003"/>
            </a:xfrm>
            <a:prstGeom prst="rect">
              <a:avLst/>
            </a:prstGeom>
            <a:solidFill>
              <a:schemeClr val="bg1"/>
            </a:solidFill>
            <a:ln w="38100">
              <a:solidFill>
                <a:srgbClr val="F76D4E"/>
              </a:solidFill>
            </a:ln>
          </p:spPr>
          <p:txBody>
            <a:bodyPr wrap="square">
              <a:spAutoFit/>
            </a:bodyPr>
            <a:lstStyle/>
            <a:p>
              <a:r>
                <a:rPr lang="el-GR" sz="1400" dirty="0">
                  <a:solidFill>
                    <a:srgbClr val="F76D4E"/>
                  </a:solidFill>
                </a:rPr>
                <a:t>σ</a:t>
              </a:r>
              <a:r>
                <a:rPr lang="it-IT" sz="1400" dirty="0">
                  <a:solidFill>
                    <a:srgbClr val="F76D4E"/>
                  </a:solidFill>
                </a:rPr>
                <a:t>=1</a:t>
              </a:r>
              <a:endParaRPr lang="en-GB" sz="1400" dirty="0">
                <a:solidFill>
                  <a:srgbClr val="F76D4E"/>
                </a:solidFill>
              </a:endParaRPr>
            </a:p>
          </p:txBody>
        </p:sp>
        <p:sp>
          <p:nvSpPr>
            <p:cNvPr id="152" name="Rettangolo 151">
              <a:extLst>
                <a:ext uri="{FF2B5EF4-FFF2-40B4-BE49-F238E27FC236}">
                  <a16:creationId xmlns:a16="http://schemas.microsoft.com/office/drawing/2014/main" id="{05FFA9D6-06DA-40A5-AD65-409A38128C2F}"/>
                </a:ext>
              </a:extLst>
            </p:cNvPr>
            <p:cNvSpPr/>
            <p:nvPr/>
          </p:nvSpPr>
          <p:spPr>
            <a:xfrm>
              <a:off x="6398013" y="2406679"/>
              <a:ext cx="949022" cy="528003"/>
            </a:xfrm>
            <a:prstGeom prst="rect">
              <a:avLst/>
            </a:prstGeom>
            <a:solidFill>
              <a:schemeClr val="bg1"/>
            </a:solidFill>
            <a:ln w="38100">
              <a:solidFill>
                <a:srgbClr val="F76D4E"/>
              </a:solidFill>
            </a:ln>
          </p:spPr>
          <p:txBody>
            <a:bodyPr wrap="square">
              <a:spAutoFit/>
            </a:bodyPr>
            <a:lstStyle/>
            <a:p>
              <a:r>
                <a:rPr lang="el-GR" sz="1400" dirty="0">
                  <a:solidFill>
                    <a:srgbClr val="F76D4E"/>
                  </a:solidFill>
                </a:rPr>
                <a:t>σ</a:t>
              </a:r>
              <a:r>
                <a:rPr lang="it-IT" sz="1400" dirty="0">
                  <a:solidFill>
                    <a:srgbClr val="F76D4E"/>
                  </a:solidFill>
                </a:rPr>
                <a:t>=1.5</a:t>
              </a:r>
              <a:endParaRPr lang="en-GB" sz="1400" dirty="0">
                <a:solidFill>
                  <a:srgbClr val="F76D4E"/>
                </a:solidFill>
              </a:endParaRPr>
            </a:p>
          </p:txBody>
        </p:sp>
        <p:sp>
          <p:nvSpPr>
            <p:cNvPr id="153" name="Rettangolo 152">
              <a:extLst>
                <a:ext uri="{FF2B5EF4-FFF2-40B4-BE49-F238E27FC236}">
                  <a16:creationId xmlns:a16="http://schemas.microsoft.com/office/drawing/2014/main" id="{2EB99FDC-3440-4F84-8C29-5284060C60EB}"/>
                </a:ext>
              </a:extLst>
            </p:cNvPr>
            <p:cNvSpPr/>
            <p:nvPr/>
          </p:nvSpPr>
          <p:spPr>
            <a:xfrm>
              <a:off x="5836852" y="3244472"/>
              <a:ext cx="778041" cy="528003"/>
            </a:xfrm>
            <a:prstGeom prst="rect">
              <a:avLst/>
            </a:prstGeom>
            <a:solidFill>
              <a:schemeClr val="bg1"/>
            </a:solidFill>
            <a:ln w="38100">
              <a:solidFill>
                <a:srgbClr val="F76D4E"/>
              </a:solidFill>
            </a:ln>
          </p:spPr>
          <p:txBody>
            <a:bodyPr wrap="square">
              <a:spAutoFit/>
            </a:bodyPr>
            <a:lstStyle/>
            <a:p>
              <a:r>
                <a:rPr lang="el-GR" sz="1400" dirty="0">
                  <a:solidFill>
                    <a:srgbClr val="F76D4E"/>
                  </a:solidFill>
                </a:rPr>
                <a:t>σ</a:t>
              </a:r>
              <a:r>
                <a:rPr lang="it-IT" sz="1400" dirty="0">
                  <a:solidFill>
                    <a:srgbClr val="F76D4E"/>
                  </a:solidFill>
                </a:rPr>
                <a:t>=2</a:t>
              </a:r>
              <a:endParaRPr lang="en-GB" sz="1400" dirty="0">
                <a:solidFill>
                  <a:srgbClr val="F76D4E"/>
                </a:solidFill>
              </a:endParaRPr>
            </a:p>
          </p:txBody>
        </p:sp>
      </p:grpSp>
      <p:sp>
        <p:nvSpPr>
          <p:cNvPr id="40" name="Rettangolo 39">
            <a:extLst>
              <a:ext uri="{FF2B5EF4-FFF2-40B4-BE49-F238E27FC236}">
                <a16:creationId xmlns:a16="http://schemas.microsoft.com/office/drawing/2014/main" id="{ED155A40-D001-42DE-8E53-EF055565FDEE}"/>
              </a:ext>
            </a:extLst>
          </p:cNvPr>
          <p:cNvSpPr/>
          <p:nvPr/>
        </p:nvSpPr>
        <p:spPr>
          <a:xfrm>
            <a:off x="10300" y="6409271"/>
            <a:ext cx="7042312" cy="307777"/>
          </a:xfrm>
          <a:prstGeom prst="rect">
            <a:avLst/>
          </a:prstGeom>
        </p:spPr>
        <p:txBody>
          <a:bodyPr wrap="none">
            <a:spAutoFit/>
          </a:bodyPr>
          <a:lstStyle/>
          <a:p>
            <a:r>
              <a:rPr lang="en-GB" sz="1400" dirty="0"/>
              <a:t>[P6] Regenerative Fuzzy Brake Blending Strategy on Benchmark Electric Vehicle: the FIAT 500e </a:t>
            </a:r>
          </a:p>
        </p:txBody>
      </p:sp>
      <p:sp>
        <p:nvSpPr>
          <p:cNvPr id="2" name="CasellaDiTesto 1">
            <a:extLst>
              <a:ext uri="{FF2B5EF4-FFF2-40B4-BE49-F238E27FC236}">
                <a16:creationId xmlns:a16="http://schemas.microsoft.com/office/drawing/2014/main" id="{0A4A4051-B1BA-4BDB-8E9A-F999C371D90B}"/>
              </a:ext>
            </a:extLst>
          </p:cNvPr>
          <p:cNvSpPr txBox="1"/>
          <p:nvPr/>
        </p:nvSpPr>
        <p:spPr>
          <a:xfrm>
            <a:off x="2611174" y="5045466"/>
            <a:ext cx="1636345" cy="369332"/>
          </a:xfrm>
          <a:prstGeom prst="rect">
            <a:avLst/>
          </a:prstGeom>
          <a:noFill/>
        </p:spPr>
        <p:txBody>
          <a:bodyPr wrap="none" rtlCol="0">
            <a:spAutoFit/>
          </a:bodyPr>
          <a:lstStyle/>
          <a:p>
            <a:r>
              <a:rPr lang="en-GB" dirty="0">
                <a:solidFill>
                  <a:schemeClr val="bg1"/>
                </a:solidFill>
              </a:rPr>
              <a:t>Severity Factor:</a:t>
            </a:r>
          </a:p>
        </p:txBody>
      </p:sp>
    </p:spTree>
    <p:extLst>
      <p:ext uri="{BB962C8B-B14F-4D97-AF65-F5344CB8AC3E}">
        <p14:creationId xmlns:p14="http://schemas.microsoft.com/office/powerpoint/2010/main" val="1430423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con angoli arrotondati 17">
            <a:extLst>
              <a:ext uri="{FF2B5EF4-FFF2-40B4-BE49-F238E27FC236}">
                <a16:creationId xmlns:a16="http://schemas.microsoft.com/office/drawing/2014/main" id="{F529863A-6193-4C4E-AF05-D87C1ED50833}"/>
              </a:ext>
            </a:extLst>
          </p:cNvPr>
          <p:cNvSpPr/>
          <p:nvPr/>
        </p:nvSpPr>
        <p:spPr>
          <a:xfrm>
            <a:off x="629819" y="1649380"/>
            <a:ext cx="10913928" cy="4771000"/>
          </a:xfrm>
          <a:prstGeom prst="roundRect">
            <a:avLst/>
          </a:prstGeom>
          <a:solidFill>
            <a:srgbClr val="0E3767"/>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a:p>
            <a:pPr algn="ctr"/>
            <a:endParaRPr lang="en-GB" dirty="0"/>
          </a:p>
        </p:txBody>
      </p:sp>
      <p:sp>
        <p:nvSpPr>
          <p:cNvPr id="19" name="Rettangolo con angoli arrotondati 18">
            <a:extLst>
              <a:ext uri="{FF2B5EF4-FFF2-40B4-BE49-F238E27FC236}">
                <a16:creationId xmlns:a16="http://schemas.microsoft.com/office/drawing/2014/main" id="{7E8F75FC-9620-492E-9671-4F115689AD63}"/>
              </a:ext>
            </a:extLst>
          </p:cNvPr>
          <p:cNvSpPr/>
          <p:nvPr/>
        </p:nvSpPr>
        <p:spPr>
          <a:xfrm>
            <a:off x="4658139" y="1303526"/>
            <a:ext cx="2875722"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solidFill>
                  <a:schemeClr val="bg1"/>
                </a:solidFill>
              </a:rPr>
              <a:t>Reliability/Safety</a:t>
            </a:r>
          </a:p>
        </p:txBody>
      </p:sp>
      <p:sp>
        <p:nvSpPr>
          <p:cNvPr id="20" name="Rettangolo 19">
            <a:extLst>
              <a:ext uri="{FF2B5EF4-FFF2-40B4-BE49-F238E27FC236}">
                <a16:creationId xmlns:a16="http://schemas.microsoft.com/office/drawing/2014/main" id="{CD35CE37-AA67-445C-B80C-34DAB6E33E62}"/>
              </a:ext>
            </a:extLst>
          </p:cNvPr>
          <p:cNvSpPr/>
          <p:nvPr/>
        </p:nvSpPr>
        <p:spPr>
          <a:xfrm>
            <a:off x="5816115" y="1979800"/>
            <a:ext cx="559769" cy="369332"/>
          </a:xfrm>
          <a:prstGeom prst="rect">
            <a:avLst/>
          </a:prstGeom>
        </p:spPr>
        <p:txBody>
          <a:bodyPr wrap="none">
            <a:spAutoFit/>
          </a:bodyPr>
          <a:lstStyle/>
          <a:p>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[27]</a:t>
            </a:r>
            <a:endParaRPr lang="en-GB" dirty="0"/>
          </a:p>
        </p:txBody>
      </p:sp>
      <p:sp>
        <p:nvSpPr>
          <p:cNvPr id="4" name="Segnaposto numero diapositiva 4">
            <a:extLst>
              <a:ext uri="{FF2B5EF4-FFF2-40B4-BE49-F238E27FC236}">
                <a16:creationId xmlns:a16="http://schemas.microsoft.com/office/drawing/2014/main" id="{C79B507C-6C71-4117-B2C7-3B5618683E35}"/>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18</a:t>
            </a:fld>
            <a:endParaRPr lang="en-US" b="1" dirty="0">
              <a:solidFill>
                <a:schemeClr val="bg1"/>
              </a:solidFill>
            </a:endParaRPr>
          </a:p>
        </p:txBody>
      </p:sp>
      <p:sp>
        <p:nvSpPr>
          <p:cNvPr id="5" name="CasellaDiTesto 4">
            <a:extLst>
              <a:ext uri="{FF2B5EF4-FFF2-40B4-BE49-F238E27FC236}">
                <a16:creationId xmlns:a16="http://schemas.microsoft.com/office/drawing/2014/main" id="{8F2EAE37-004D-4CE3-B76A-767DD1366423}"/>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7" name="CasellaDiTesto 6">
            <a:extLst>
              <a:ext uri="{FF2B5EF4-FFF2-40B4-BE49-F238E27FC236}">
                <a16:creationId xmlns:a16="http://schemas.microsoft.com/office/drawing/2014/main" id="{4D989B03-723C-4C68-A514-8046EA367ADB}"/>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9" name="CasellaDiTesto 8">
            <a:extLst>
              <a:ext uri="{FF2B5EF4-FFF2-40B4-BE49-F238E27FC236}">
                <a16:creationId xmlns:a16="http://schemas.microsoft.com/office/drawing/2014/main" id="{7F538DF8-6108-4B2F-B577-0C2AE0184465}"/>
              </a:ext>
            </a:extLst>
          </p:cNvPr>
          <p:cNvSpPr txBox="1"/>
          <p:nvPr/>
        </p:nvSpPr>
        <p:spPr>
          <a:xfrm>
            <a:off x="648253" y="1280048"/>
            <a:ext cx="1287532" cy="369332"/>
          </a:xfrm>
          <a:prstGeom prst="rect">
            <a:avLst/>
          </a:prstGeom>
          <a:noFill/>
        </p:spPr>
        <p:txBody>
          <a:bodyPr wrap="none" rtlCol="0">
            <a:spAutoFit/>
          </a:bodyPr>
          <a:lstStyle/>
          <a:p>
            <a:r>
              <a:rPr lang="en-GB" dirty="0">
                <a:latin typeface="Arial"/>
                <a:cs typeface="Arial"/>
              </a:rPr>
              <a:t>ISO 26262</a:t>
            </a:r>
          </a:p>
        </p:txBody>
      </p:sp>
      <p:sp>
        <p:nvSpPr>
          <p:cNvPr id="11" name="CasellaDiTesto 10">
            <a:extLst>
              <a:ext uri="{FF2B5EF4-FFF2-40B4-BE49-F238E27FC236}">
                <a16:creationId xmlns:a16="http://schemas.microsoft.com/office/drawing/2014/main" id="{2EA69AB6-48FE-403E-BF0C-AA419EB23BB6}"/>
              </a:ext>
            </a:extLst>
          </p:cNvPr>
          <p:cNvSpPr txBox="1"/>
          <p:nvPr/>
        </p:nvSpPr>
        <p:spPr>
          <a:xfrm>
            <a:off x="648253" y="818383"/>
            <a:ext cx="4663050" cy="461665"/>
          </a:xfrm>
          <a:prstGeom prst="rect">
            <a:avLst/>
          </a:prstGeom>
          <a:noFill/>
        </p:spPr>
        <p:txBody>
          <a:bodyPr wrap="square" rtlCol="0">
            <a:spAutoFit/>
          </a:bodyPr>
          <a:lstStyle/>
          <a:p>
            <a:r>
              <a:rPr lang="en-GB" sz="2400" b="1" dirty="0">
                <a:solidFill>
                  <a:schemeClr val="accent1">
                    <a:lumMod val="75000"/>
                  </a:schemeClr>
                </a:solidFill>
                <a:latin typeface="Arial"/>
                <a:cs typeface="Arial"/>
              </a:rPr>
              <a:t>Performed Activities</a:t>
            </a:r>
          </a:p>
        </p:txBody>
      </p:sp>
      <p:sp>
        <p:nvSpPr>
          <p:cNvPr id="10" name="CasellaDiTesto 9">
            <a:extLst>
              <a:ext uri="{FF2B5EF4-FFF2-40B4-BE49-F238E27FC236}">
                <a16:creationId xmlns:a16="http://schemas.microsoft.com/office/drawing/2014/main" id="{2638440D-E4A7-4D09-8C82-FC392F307F6F}"/>
              </a:ext>
            </a:extLst>
          </p:cNvPr>
          <p:cNvSpPr txBox="1"/>
          <p:nvPr/>
        </p:nvSpPr>
        <p:spPr>
          <a:xfrm>
            <a:off x="10789561" y="1779445"/>
            <a:ext cx="1090363" cy="369332"/>
          </a:xfrm>
          <a:prstGeom prst="rect">
            <a:avLst/>
          </a:prstGeom>
          <a:ln w="28575"/>
        </p:spPr>
        <p:style>
          <a:lnRef idx="2">
            <a:schemeClr val="accent1"/>
          </a:lnRef>
          <a:fillRef idx="1">
            <a:schemeClr val="lt1"/>
          </a:fillRef>
          <a:effectRef idx="0">
            <a:schemeClr val="accent1"/>
          </a:effectRef>
          <a:fontRef idx="minor">
            <a:schemeClr val="dk1"/>
          </a:fontRef>
        </p:style>
        <p:txBody>
          <a:bodyPr wrap="none" rtlCol="0">
            <a:spAutoFit/>
          </a:bodyPr>
          <a:lstStyle/>
          <a:p>
            <a:r>
              <a:rPr lang="en-GB" dirty="0"/>
              <a:t>UC: </a:t>
            </a:r>
            <a:r>
              <a:rPr lang="en-GB" dirty="0" err="1"/>
              <a:t>Valeo</a:t>
            </a:r>
            <a:endParaRPr lang="en-GB" dirty="0"/>
          </a:p>
        </p:txBody>
      </p:sp>
      <p:pic>
        <p:nvPicPr>
          <p:cNvPr id="12" name="Picture 2" descr="Valeo and Dana collaborate for hybrid and electric vehicles | Valeo">
            <a:extLst>
              <a:ext uri="{FF2B5EF4-FFF2-40B4-BE49-F238E27FC236}">
                <a16:creationId xmlns:a16="http://schemas.microsoft.com/office/drawing/2014/main" id="{83F49451-88E4-42F3-B6B5-F7E43C9B91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92" t="37597" r="11085" b="2389"/>
          <a:stretch/>
        </p:blipFill>
        <p:spPr bwMode="auto">
          <a:xfrm>
            <a:off x="10497934" y="791277"/>
            <a:ext cx="1694065" cy="981548"/>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A4D2CD2C-0C7F-442C-986D-25209464FB6B}"/>
              </a:ext>
            </a:extLst>
          </p:cNvPr>
          <p:cNvPicPr>
            <a:picLocks noChangeAspect="1"/>
          </p:cNvPicPr>
          <p:nvPr/>
        </p:nvPicPr>
        <p:blipFill rotWithShape="1">
          <a:blip r:embed="rId4">
            <a:extLst>
              <a:ext uri="{28A0092B-C50C-407E-A947-70E740481C1C}">
                <a14:useLocalDpi xmlns:a14="http://schemas.microsoft.com/office/drawing/2010/main" val="0"/>
              </a:ext>
            </a:extLst>
          </a:blip>
          <a:srcRect r="2627"/>
          <a:stretch/>
        </p:blipFill>
        <p:spPr>
          <a:xfrm>
            <a:off x="1512277" y="2284028"/>
            <a:ext cx="5290416" cy="2972118"/>
          </a:xfrm>
          <a:prstGeom prst="rect">
            <a:avLst/>
          </a:prstGeom>
        </p:spPr>
      </p:pic>
      <mc:AlternateContent xmlns:mc="http://schemas.openxmlformats.org/markup-compatibility/2006">
        <mc:Choice xmlns:a14="http://schemas.microsoft.com/office/drawing/2010/main" Requires="a14">
          <p:graphicFrame>
            <p:nvGraphicFramePr>
              <p:cNvPr id="16" name="Tabella 15">
                <a:extLst>
                  <a:ext uri="{FF2B5EF4-FFF2-40B4-BE49-F238E27FC236}">
                    <a16:creationId xmlns:a16="http://schemas.microsoft.com/office/drawing/2014/main" id="{740D6DEE-2FC8-4384-9DF6-9002D45AD5B6}"/>
                  </a:ext>
                </a:extLst>
              </p:cNvPr>
              <p:cNvGraphicFramePr>
                <a:graphicFrameLocks noGrp="1"/>
              </p:cNvGraphicFramePr>
              <p:nvPr>
                <p:extLst>
                  <p:ext uri="{D42A27DB-BD31-4B8C-83A1-F6EECF244321}">
                    <p14:modId xmlns:p14="http://schemas.microsoft.com/office/powerpoint/2010/main" val="2316371535"/>
                  </p:ext>
                </p:extLst>
              </p:nvPr>
            </p:nvGraphicFramePr>
            <p:xfrm>
              <a:off x="7080738" y="2401065"/>
              <a:ext cx="3598985" cy="1932944"/>
            </p:xfrm>
            <a:graphic>
              <a:graphicData uri="http://schemas.openxmlformats.org/drawingml/2006/table">
                <a:tbl>
                  <a:tblPr firstRow="1" firstCol="1" bandRow="1">
                    <a:tableStyleId>{5C22544A-7EE6-4342-B048-85BDC9FD1C3A}</a:tableStyleId>
                  </a:tblPr>
                  <a:tblGrid>
                    <a:gridCol w="1171763">
                      <a:extLst>
                        <a:ext uri="{9D8B030D-6E8A-4147-A177-3AD203B41FA5}">
                          <a16:colId xmlns:a16="http://schemas.microsoft.com/office/drawing/2014/main" val="3571364692"/>
                        </a:ext>
                      </a:extLst>
                    </a:gridCol>
                    <a:gridCol w="1213611">
                      <a:extLst>
                        <a:ext uri="{9D8B030D-6E8A-4147-A177-3AD203B41FA5}">
                          <a16:colId xmlns:a16="http://schemas.microsoft.com/office/drawing/2014/main" val="2892851709"/>
                        </a:ext>
                      </a:extLst>
                    </a:gridCol>
                    <a:gridCol w="1213611">
                      <a:extLst>
                        <a:ext uri="{9D8B030D-6E8A-4147-A177-3AD203B41FA5}">
                          <a16:colId xmlns:a16="http://schemas.microsoft.com/office/drawing/2014/main" val="2652383539"/>
                        </a:ext>
                      </a:extLst>
                    </a:gridCol>
                  </a:tblGrid>
                  <a:tr h="180000">
                    <a:tc>
                      <a:txBody>
                        <a:bodyPr/>
                        <a:lstStyle/>
                        <a:p>
                          <a:pPr algn="ctr"/>
                          <a:r>
                            <a:rPr lang="it-IT" sz="1200" dirty="0">
                              <a:effectLst/>
                              <a:latin typeface="Calibri (corpo)"/>
                            </a:rPr>
                            <a:t>Fault</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tc>
                      <a:txBody>
                        <a:bodyPr/>
                        <a:lstStyle/>
                        <a:p>
                          <a:pPr algn="ctr"/>
                          <a:r>
                            <a:rPr lang="it-IT" sz="1200">
                              <a:effectLst/>
                              <a:latin typeface="Calibri (corpo)"/>
                            </a:rPr>
                            <a:t>Spazio di arresto</a:t>
                          </a:r>
                          <a:endParaRPr lang="en-GB" sz="120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tc>
                      <a:txBody>
                        <a:bodyPr/>
                        <a:lstStyle/>
                        <a:p>
                          <a:pPr algn="ctr"/>
                          <a:r>
                            <a:rPr lang="it-IT" sz="1200" dirty="0">
                              <a:effectLst/>
                              <a:latin typeface="Calibri (corpo)"/>
                            </a:rPr>
                            <a:t>Medium </a:t>
                          </a:r>
                          <a:r>
                            <a:rPr lang="it-IT" sz="1200" dirty="0" err="1">
                              <a:effectLst/>
                              <a:latin typeface="Calibri (corpo)"/>
                            </a:rPr>
                            <a:t>Deceleration</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extLst>
                      <a:ext uri="{0D108BD9-81ED-4DB2-BD59-A6C34878D82A}">
                        <a16:rowId xmlns:a16="http://schemas.microsoft.com/office/drawing/2014/main" val="4143696129"/>
                      </a:ext>
                    </a:extLst>
                  </a:tr>
                  <a:tr h="180000">
                    <a:tc>
                      <a:txBody>
                        <a:bodyPr/>
                        <a:lstStyle/>
                        <a:p>
                          <a:pPr algn="ctr"/>
                          <a:r>
                            <a:rPr lang="it-IT" sz="1200" dirty="0">
                              <a:effectLst/>
                              <a:latin typeface="Calibri (corpo)"/>
                            </a:rPr>
                            <a:t>None</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tc>
                      <a:txBody>
                        <a:bodyPr/>
                        <a:lstStyle/>
                        <a:p>
                          <a:pPr algn="ctr"/>
                          <a:r>
                            <a:rPr lang="it-IT" sz="1200" dirty="0">
                              <a:effectLst/>
                              <a:latin typeface="Calibri (corpo)"/>
                            </a:rPr>
                            <a:t>46,6 m</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EAEFF7"/>
                        </a:solidFill>
                      </a:tcPr>
                    </a:tc>
                    <a:tc>
                      <a:txBody>
                        <a:bodyPr/>
                        <a:lstStyle/>
                        <a:p>
                          <a:pPr algn="ctr"/>
                          <a:r>
                            <a:rPr lang="it-IT" sz="1200" dirty="0">
                              <a:effectLst/>
                              <a:latin typeface="Calibri (corpo)"/>
                            </a:rPr>
                            <a:t>-8,28 </a:t>
                          </a:r>
                          <a14:m>
                            <m:oMath xmlns:m="http://schemas.openxmlformats.org/officeDocument/2006/math">
                              <m:f>
                                <m:fPr>
                                  <m:type m:val="skw"/>
                                  <m:ctrlPr>
                                    <a:rPr lang="en-GB" sz="1200" i="1">
                                      <a:effectLst/>
                                      <a:latin typeface="Cambria Math" panose="02040503050406030204" pitchFamily="18" charset="0"/>
                                    </a:rPr>
                                  </m:ctrlPr>
                                </m:fPr>
                                <m:num>
                                  <m:r>
                                    <a:rPr lang="it-IT" sz="1200">
                                      <a:effectLst/>
                                      <a:latin typeface="Cambria Math" panose="02040503050406030204" pitchFamily="18" charset="0"/>
                                    </a:rPr>
                                    <m:t>𝑚</m:t>
                                  </m:r>
                                </m:num>
                                <m:den>
                                  <m:sSup>
                                    <m:sSupPr>
                                      <m:ctrlPr>
                                        <a:rPr lang="en-GB" sz="1200" i="1">
                                          <a:effectLst/>
                                          <a:latin typeface="Cambria Math" panose="02040503050406030204" pitchFamily="18" charset="0"/>
                                        </a:rPr>
                                      </m:ctrlPr>
                                    </m:sSupPr>
                                    <m:e>
                                      <m:r>
                                        <a:rPr lang="it-IT" sz="1200">
                                          <a:effectLst/>
                                          <a:latin typeface="Cambria Math" panose="02040503050406030204" pitchFamily="18" charset="0"/>
                                        </a:rPr>
                                        <m:t>𝑠</m:t>
                                      </m:r>
                                    </m:e>
                                    <m:sup>
                                      <m:r>
                                        <a:rPr lang="it-IT" sz="1200">
                                          <a:effectLst/>
                                          <a:latin typeface="Cambria Math" panose="02040503050406030204" pitchFamily="18" charset="0"/>
                                        </a:rPr>
                                        <m:t>2</m:t>
                                      </m:r>
                                    </m:sup>
                                  </m:sSup>
                                </m:den>
                              </m:f>
                            </m:oMath>
                          </a14:m>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EAEFF7"/>
                        </a:solidFill>
                      </a:tcPr>
                    </a:tc>
                    <a:extLst>
                      <a:ext uri="{0D108BD9-81ED-4DB2-BD59-A6C34878D82A}">
                        <a16:rowId xmlns:a16="http://schemas.microsoft.com/office/drawing/2014/main" val="3717507923"/>
                      </a:ext>
                    </a:extLst>
                  </a:tr>
                  <a:tr h="180000">
                    <a:tc>
                      <a:txBody>
                        <a:bodyPr/>
                        <a:lstStyle/>
                        <a:p>
                          <a:pPr algn="ctr"/>
                          <a:r>
                            <a:rPr lang="it-IT" sz="1200" dirty="0">
                              <a:effectLst/>
                              <a:latin typeface="Calibri (corpo)"/>
                            </a:rPr>
                            <a:t>Best Case</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tc>
                      <a:txBody>
                        <a:bodyPr/>
                        <a:lstStyle/>
                        <a:p>
                          <a:pPr algn="ctr"/>
                          <a:r>
                            <a:rPr lang="it-IT" sz="1200" dirty="0">
                              <a:effectLst/>
                              <a:latin typeface="Calibri (corpo)"/>
                            </a:rPr>
                            <a:t>39,3 m</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D2DEEF"/>
                        </a:solidFill>
                      </a:tcPr>
                    </a:tc>
                    <a:tc>
                      <a:txBody>
                        <a:bodyPr/>
                        <a:lstStyle/>
                        <a:p>
                          <a:pPr algn="ctr"/>
                          <a:r>
                            <a:rPr lang="it-IT" sz="1200" dirty="0">
                              <a:effectLst/>
                              <a:latin typeface="Calibri (corpo)"/>
                            </a:rPr>
                            <a:t>-9,81 </a:t>
                          </a:r>
                          <a14:m>
                            <m:oMath xmlns:m="http://schemas.openxmlformats.org/officeDocument/2006/math">
                              <m:f>
                                <m:fPr>
                                  <m:type m:val="skw"/>
                                  <m:ctrlPr>
                                    <a:rPr lang="en-GB" sz="1200" i="1">
                                      <a:effectLst/>
                                      <a:latin typeface="Cambria Math" panose="02040503050406030204" pitchFamily="18" charset="0"/>
                                    </a:rPr>
                                  </m:ctrlPr>
                                </m:fPr>
                                <m:num>
                                  <m:r>
                                    <a:rPr lang="it-IT" sz="1200">
                                      <a:effectLst/>
                                      <a:latin typeface="Cambria Math" panose="02040503050406030204" pitchFamily="18" charset="0"/>
                                    </a:rPr>
                                    <m:t>𝑚</m:t>
                                  </m:r>
                                </m:num>
                                <m:den>
                                  <m:sSup>
                                    <m:sSupPr>
                                      <m:ctrlPr>
                                        <a:rPr lang="en-GB" sz="1200" i="1">
                                          <a:effectLst/>
                                          <a:latin typeface="Cambria Math" panose="02040503050406030204" pitchFamily="18" charset="0"/>
                                        </a:rPr>
                                      </m:ctrlPr>
                                    </m:sSupPr>
                                    <m:e>
                                      <m:r>
                                        <a:rPr lang="it-IT" sz="1200">
                                          <a:effectLst/>
                                          <a:latin typeface="Cambria Math" panose="02040503050406030204" pitchFamily="18" charset="0"/>
                                        </a:rPr>
                                        <m:t>𝑠</m:t>
                                      </m:r>
                                    </m:e>
                                    <m:sup>
                                      <m:r>
                                        <a:rPr lang="it-IT" sz="1200">
                                          <a:effectLst/>
                                          <a:latin typeface="Cambria Math" panose="02040503050406030204" pitchFamily="18" charset="0"/>
                                        </a:rPr>
                                        <m:t>2</m:t>
                                      </m:r>
                                    </m:sup>
                                  </m:sSup>
                                </m:den>
                              </m:f>
                            </m:oMath>
                          </a14:m>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D2DEEF"/>
                        </a:solidFill>
                      </a:tcPr>
                    </a:tc>
                    <a:extLst>
                      <a:ext uri="{0D108BD9-81ED-4DB2-BD59-A6C34878D82A}">
                        <a16:rowId xmlns:a16="http://schemas.microsoft.com/office/drawing/2014/main" val="4158469711"/>
                      </a:ext>
                    </a:extLst>
                  </a:tr>
                  <a:tr h="180000">
                    <a:tc>
                      <a:txBody>
                        <a:bodyPr/>
                        <a:lstStyle/>
                        <a:p>
                          <a:pPr algn="ctr"/>
                          <a:r>
                            <a:rPr lang="it-IT" sz="1200" dirty="0">
                              <a:effectLst/>
                              <a:latin typeface="Calibri (corpo)"/>
                            </a:rPr>
                            <a:t>EBD</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tc>
                      <a:txBody>
                        <a:bodyPr/>
                        <a:lstStyle/>
                        <a:p>
                          <a:pPr algn="ctr"/>
                          <a:r>
                            <a:rPr lang="it-IT" sz="1200" dirty="0">
                              <a:effectLst/>
                              <a:latin typeface="Calibri (corpo)"/>
                            </a:rPr>
                            <a:t>50,6 m</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EAEFF7"/>
                        </a:solidFill>
                      </a:tcPr>
                    </a:tc>
                    <a:tc>
                      <a:txBody>
                        <a:bodyPr/>
                        <a:lstStyle/>
                        <a:p>
                          <a:pPr algn="ctr"/>
                          <a:r>
                            <a:rPr lang="it-IT" sz="1200" dirty="0">
                              <a:effectLst/>
                              <a:latin typeface="Calibri (corpo)"/>
                            </a:rPr>
                            <a:t>-7,62 </a:t>
                          </a:r>
                          <a14:m>
                            <m:oMath xmlns:m="http://schemas.openxmlformats.org/officeDocument/2006/math">
                              <m:f>
                                <m:fPr>
                                  <m:type m:val="skw"/>
                                  <m:ctrlPr>
                                    <a:rPr lang="en-GB" sz="1200" i="1">
                                      <a:effectLst/>
                                      <a:latin typeface="Cambria Math" panose="02040503050406030204" pitchFamily="18" charset="0"/>
                                    </a:rPr>
                                  </m:ctrlPr>
                                </m:fPr>
                                <m:num>
                                  <m:r>
                                    <a:rPr lang="it-IT" sz="1200">
                                      <a:effectLst/>
                                      <a:latin typeface="Cambria Math" panose="02040503050406030204" pitchFamily="18" charset="0"/>
                                    </a:rPr>
                                    <m:t>𝑚</m:t>
                                  </m:r>
                                </m:num>
                                <m:den>
                                  <m:sSup>
                                    <m:sSupPr>
                                      <m:ctrlPr>
                                        <a:rPr lang="en-GB" sz="1200" i="1">
                                          <a:effectLst/>
                                          <a:latin typeface="Cambria Math" panose="02040503050406030204" pitchFamily="18" charset="0"/>
                                        </a:rPr>
                                      </m:ctrlPr>
                                    </m:sSupPr>
                                    <m:e>
                                      <m:r>
                                        <a:rPr lang="it-IT" sz="1200">
                                          <a:effectLst/>
                                          <a:latin typeface="Cambria Math" panose="02040503050406030204" pitchFamily="18" charset="0"/>
                                        </a:rPr>
                                        <m:t>𝑠</m:t>
                                      </m:r>
                                    </m:e>
                                    <m:sup>
                                      <m:r>
                                        <a:rPr lang="it-IT" sz="1200">
                                          <a:effectLst/>
                                          <a:latin typeface="Cambria Math" panose="02040503050406030204" pitchFamily="18" charset="0"/>
                                        </a:rPr>
                                        <m:t>2</m:t>
                                      </m:r>
                                    </m:sup>
                                  </m:sSup>
                                </m:den>
                              </m:f>
                            </m:oMath>
                          </a14:m>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EAEFF7"/>
                        </a:solidFill>
                      </a:tcPr>
                    </a:tc>
                    <a:extLst>
                      <a:ext uri="{0D108BD9-81ED-4DB2-BD59-A6C34878D82A}">
                        <a16:rowId xmlns:a16="http://schemas.microsoft.com/office/drawing/2014/main" val="3611962825"/>
                      </a:ext>
                    </a:extLst>
                  </a:tr>
                  <a:tr h="0">
                    <a:tc>
                      <a:txBody>
                        <a:bodyPr/>
                        <a:lstStyle/>
                        <a:p>
                          <a:pPr algn="ctr"/>
                          <a:r>
                            <a:rPr lang="it-IT" sz="1200" dirty="0">
                              <a:effectLst/>
                              <a:latin typeface="Calibri (corpo)"/>
                            </a:rPr>
                            <a:t>ABS</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tc>
                      <a:txBody>
                        <a:bodyPr/>
                        <a:lstStyle/>
                        <a:p>
                          <a:pPr algn="ctr"/>
                          <a:r>
                            <a:rPr lang="it-IT" sz="1200" dirty="0">
                              <a:effectLst/>
                              <a:latin typeface="Calibri (corpo)"/>
                            </a:rPr>
                            <a:t>57,1 m</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D2DEEF"/>
                        </a:solidFill>
                      </a:tcPr>
                    </a:tc>
                    <a:tc>
                      <a:txBody>
                        <a:bodyPr/>
                        <a:lstStyle/>
                        <a:p>
                          <a:pPr algn="ctr"/>
                          <a:r>
                            <a:rPr lang="it-IT" sz="1200" dirty="0">
                              <a:effectLst/>
                              <a:latin typeface="Calibri (corpo)"/>
                            </a:rPr>
                            <a:t>-6,75 </a:t>
                          </a:r>
                          <a14:m>
                            <m:oMath xmlns:m="http://schemas.openxmlformats.org/officeDocument/2006/math">
                              <m:f>
                                <m:fPr>
                                  <m:type m:val="skw"/>
                                  <m:ctrlPr>
                                    <a:rPr lang="en-GB" sz="1200" i="1">
                                      <a:effectLst/>
                                      <a:latin typeface="Cambria Math" panose="02040503050406030204" pitchFamily="18" charset="0"/>
                                    </a:rPr>
                                  </m:ctrlPr>
                                </m:fPr>
                                <m:num>
                                  <m:r>
                                    <a:rPr lang="it-IT" sz="1200">
                                      <a:effectLst/>
                                      <a:latin typeface="Cambria Math" panose="02040503050406030204" pitchFamily="18" charset="0"/>
                                    </a:rPr>
                                    <m:t>𝑚</m:t>
                                  </m:r>
                                </m:num>
                                <m:den>
                                  <m:sSup>
                                    <m:sSupPr>
                                      <m:ctrlPr>
                                        <a:rPr lang="en-GB" sz="1200" i="1">
                                          <a:effectLst/>
                                          <a:latin typeface="Cambria Math" panose="02040503050406030204" pitchFamily="18" charset="0"/>
                                        </a:rPr>
                                      </m:ctrlPr>
                                    </m:sSupPr>
                                    <m:e>
                                      <m:r>
                                        <a:rPr lang="it-IT" sz="1200">
                                          <a:effectLst/>
                                          <a:latin typeface="Cambria Math" panose="02040503050406030204" pitchFamily="18" charset="0"/>
                                        </a:rPr>
                                        <m:t>𝑠</m:t>
                                      </m:r>
                                    </m:e>
                                    <m:sup>
                                      <m:r>
                                        <a:rPr lang="it-IT" sz="1200">
                                          <a:effectLst/>
                                          <a:latin typeface="Cambria Math" panose="02040503050406030204" pitchFamily="18" charset="0"/>
                                        </a:rPr>
                                        <m:t>2</m:t>
                                      </m:r>
                                    </m:sup>
                                  </m:sSup>
                                </m:den>
                              </m:f>
                            </m:oMath>
                          </a14:m>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D2DEEF"/>
                        </a:solidFill>
                      </a:tcPr>
                    </a:tc>
                    <a:extLst>
                      <a:ext uri="{0D108BD9-81ED-4DB2-BD59-A6C34878D82A}">
                        <a16:rowId xmlns:a16="http://schemas.microsoft.com/office/drawing/2014/main" val="4278581474"/>
                      </a:ext>
                    </a:extLst>
                  </a:tr>
                  <a:tr h="180000">
                    <a:tc>
                      <a:txBody>
                        <a:bodyPr/>
                        <a:lstStyle/>
                        <a:p>
                          <a:pPr algn="ctr"/>
                          <a:r>
                            <a:rPr lang="it-IT" sz="1200" dirty="0">
                              <a:effectLst/>
                              <a:latin typeface="Calibri (corpo)"/>
                            </a:rPr>
                            <a:t>BBC</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tc>
                      <a:txBody>
                        <a:bodyPr/>
                        <a:lstStyle/>
                        <a:p>
                          <a:pPr algn="ctr"/>
                          <a:r>
                            <a:rPr lang="it-IT" sz="1200" dirty="0">
                              <a:effectLst/>
                              <a:latin typeface="Calibri (corpo)"/>
                            </a:rPr>
                            <a:t>47,3 m</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EAEFF7"/>
                        </a:solidFill>
                      </a:tcPr>
                    </a:tc>
                    <a:tc>
                      <a:txBody>
                        <a:bodyPr/>
                        <a:lstStyle/>
                        <a:p>
                          <a:pPr algn="ctr"/>
                          <a:r>
                            <a:rPr lang="it-IT" sz="1200" dirty="0">
                              <a:effectLst/>
                              <a:latin typeface="Calibri (corpo)"/>
                            </a:rPr>
                            <a:t>-8,15 </a:t>
                          </a:r>
                          <a14:m>
                            <m:oMath xmlns:m="http://schemas.openxmlformats.org/officeDocument/2006/math">
                              <m:f>
                                <m:fPr>
                                  <m:type m:val="skw"/>
                                  <m:ctrlPr>
                                    <a:rPr lang="en-GB" sz="1200" i="1">
                                      <a:effectLst/>
                                      <a:latin typeface="Cambria Math" panose="02040503050406030204" pitchFamily="18" charset="0"/>
                                    </a:rPr>
                                  </m:ctrlPr>
                                </m:fPr>
                                <m:num>
                                  <m:r>
                                    <a:rPr lang="it-IT" sz="1200">
                                      <a:effectLst/>
                                      <a:latin typeface="Cambria Math" panose="02040503050406030204" pitchFamily="18" charset="0"/>
                                    </a:rPr>
                                    <m:t>𝑚</m:t>
                                  </m:r>
                                </m:num>
                                <m:den>
                                  <m:sSup>
                                    <m:sSupPr>
                                      <m:ctrlPr>
                                        <a:rPr lang="en-GB" sz="1200" i="1">
                                          <a:effectLst/>
                                          <a:latin typeface="Cambria Math" panose="02040503050406030204" pitchFamily="18" charset="0"/>
                                        </a:rPr>
                                      </m:ctrlPr>
                                    </m:sSupPr>
                                    <m:e>
                                      <m:r>
                                        <a:rPr lang="it-IT" sz="1200">
                                          <a:effectLst/>
                                          <a:latin typeface="Cambria Math" panose="02040503050406030204" pitchFamily="18" charset="0"/>
                                        </a:rPr>
                                        <m:t>𝑠</m:t>
                                      </m:r>
                                    </m:e>
                                    <m:sup>
                                      <m:r>
                                        <a:rPr lang="it-IT" sz="1200">
                                          <a:effectLst/>
                                          <a:latin typeface="Cambria Math" panose="02040503050406030204" pitchFamily="18" charset="0"/>
                                        </a:rPr>
                                        <m:t>2</m:t>
                                      </m:r>
                                    </m:sup>
                                  </m:sSup>
                                </m:den>
                              </m:f>
                            </m:oMath>
                          </a14:m>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EAEFF7"/>
                        </a:solidFill>
                      </a:tcPr>
                    </a:tc>
                    <a:extLst>
                      <a:ext uri="{0D108BD9-81ED-4DB2-BD59-A6C34878D82A}">
                        <a16:rowId xmlns:a16="http://schemas.microsoft.com/office/drawing/2014/main" val="2071575180"/>
                      </a:ext>
                    </a:extLst>
                  </a:tr>
                  <a:tr h="180000">
                    <a:tc>
                      <a:txBody>
                        <a:bodyPr/>
                        <a:lstStyle/>
                        <a:p>
                          <a:pPr algn="ctr"/>
                          <a:r>
                            <a:rPr lang="it-IT" sz="1200" dirty="0" err="1">
                              <a:effectLst/>
                              <a:latin typeface="Calibri (corpo)"/>
                            </a:rPr>
                            <a:t>Battery</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tc>
                      <a:txBody>
                        <a:bodyPr/>
                        <a:lstStyle/>
                        <a:p>
                          <a:pPr algn="ctr"/>
                          <a:r>
                            <a:rPr lang="it-IT" sz="1200" dirty="0">
                              <a:effectLst/>
                              <a:latin typeface="Calibri (corpo)"/>
                            </a:rPr>
                            <a:t>47,7 m</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D2DEEF"/>
                        </a:solidFill>
                      </a:tcPr>
                    </a:tc>
                    <a:tc>
                      <a:txBody>
                        <a:bodyPr/>
                        <a:lstStyle/>
                        <a:p>
                          <a:pPr algn="ctr"/>
                          <a:r>
                            <a:rPr lang="it-IT" sz="1200" dirty="0">
                              <a:effectLst/>
                              <a:latin typeface="Calibri (corpo)"/>
                            </a:rPr>
                            <a:t>-8,01 </a:t>
                          </a:r>
                          <a14:m>
                            <m:oMath xmlns:m="http://schemas.openxmlformats.org/officeDocument/2006/math">
                              <m:f>
                                <m:fPr>
                                  <m:type m:val="skw"/>
                                  <m:ctrlPr>
                                    <a:rPr lang="en-GB" sz="1200" i="1">
                                      <a:effectLst/>
                                      <a:latin typeface="Cambria Math" panose="02040503050406030204" pitchFamily="18" charset="0"/>
                                    </a:rPr>
                                  </m:ctrlPr>
                                </m:fPr>
                                <m:num>
                                  <m:r>
                                    <a:rPr lang="it-IT" sz="1200">
                                      <a:effectLst/>
                                      <a:latin typeface="Cambria Math" panose="02040503050406030204" pitchFamily="18" charset="0"/>
                                    </a:rPr>
                                    <m:t>𝑚</m:t>
                                  </m:r>
                                </m:num>
                                <m:den>
                                  <m:sSup>
                                    <m:sSupPr>
                                      <m:ctrlPr>
                                        <a:rPr lang="en-GB" sz="1200" i="1">
                                          <a:effectLst/>
                                          <a:latin typeface="Cambria Math" panose="02040503050406030204" pitchFamily="18" charset="0"/>
                                        </a:rPr>
                                      </m:ctrlPr>
                                    </m:sSupPr>
                                    <m:e>
                                      <m:r>
                                        <a:rPr lang="it-IT" sz="1200">
                                          <a:effectLst/>
                                          <a:latin typeface="Cambria Math" panose="02040503050406030204" pitchFamily="18" charset="0"/>
                                        </a:rPr>
                                        <m:t>𝑠</m:t>
                                      </m:r>
                                    </m:e>
                                    <m:sup>
                                      <m:r>
                                        <a:rPr lang="it-IT" sz="1200">
                                          <a:effectLst/>
                                          <a:latin typeface="Cambria Math" panose="02040503050406030204" pitchFamily="18" charset="0"/>
                                        </a:rPr>
                                        <m:t>2</m:t>
                                      </m:r>
                                    </m:sup>
                                  </m:sSup>
                                </m:den>
                              </m:f>
                            </m:oMath>
                          </a14:m>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D2DEEF"/>
                        </a:solidFill>
                      </a:tcPr>
                    </a:tc>
                    <a:extLst>
                      <a:ext uri="{0D108BD9-81ED-4DB2-BD59-A6C34878D82A}">
                        <a16:rowId xmlns:a16="http://schemas.microsoft.com/office/drawing/2014/main" val="2335248587"/>
                      </a:ext>
                    </a:extLst>
                  </a:tr>
                  <a:tr h="180000">
                    <a:tc>
                      <a:txBody>
                        <a:bodyPr/>
                        <a:lstStyle/>
                        <a:p>
                          <a:pPr algn="ctr"/>
                          <a:r>
                            <a:rPr lang="it-IT" sz="1200" dirty="0">
                              <a:effectLst/>
                              <a:latin typeface="Calibri (corpo)"/>
                            </a:rPr>
                            <a:t>EM</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tc>
                      <a:txBody>
                        <a:bodyPr/>
                        <a:lstStyle/>
                        <a:p>
                          <a:pPr algn="ctr"/>
                          <a:r>
                            <a:rPr lang="it-IT" sz="1200" dirty="0">
                              <a:effectLst/>
                              <a:latin typeface="Calibri (corpo)"/>
                            </a:rPr>
                            <a:t>49,6 m</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EAEFF7"/>
                        </a:solidFill>
                      </a:tcPr>
                    </a:tc>
                    <a:tc>
                      <a:txBody>
                        <a:bodyPr/>
                        <a:lstStyle/>
                        <a:p>
                          <a:pPr algn="ctr"/>
                          <a:r>
                            <a:rPr lang="it-IT" sz="1200" dirty="0">
                              <a:effectLst/>
                              <a:latin typeface="Calibri (corpo)"/>
                            </a:rPr>
                            <a:t>-7,78 </a:t>
                          </a:r>
                          <a14:m>
                            <m:oMath xmlns:m="http://schemas.openxmlformats.org/officeDocument/2006/math">
                              <m:f>
                                <m:fPr>
                                  <m:type m:val="skw"/>
                                  <m:ctrlPr>
                                    <a:rPr lang="en-GB" sz="1200" i="1">
                                      <a:effectLst/>
                                      <a:latin typeface="Cambria Math" panose="02040503050406030204" pitchFamily="18" charset="0"/>
                                    </a:rPr>
                                  </m:ctrlPr>
                                </m:fPr>
                                <m:num>
                                  <m:r>
                                    <a:rPr lang="it-IT" sz="1200">
                                      <a:effectLst/>
                                      <a:latin typeface="Cambria Math" panose="02040503050406030204" pitchFamily="18" charset="0"/>
                                    </a:rPr>
                                    <m:t>𝑚</m:t>
                                  </m:r>
                                </m:num>
                                <m:den>
                                  <m:sSup>
                                    <m:sSupPr>
                                      <m:ctrlPr>
                                        <a:rPr lang="en-GB" sz="1200" i="1">
                                          <a:effectLst/>
                                          <a:latin typeface="Cambria Math" panose="02040503050406030204" pitchFamily="18" charset="0"/>
                                        </a:rPr>
                                      </m:ctrlPr>
                                    </m:sSupPr>
                                    <m:e>
                                      <m:r>
                                        <a:rPr lang="it-IT" sz="1200">
                                          <a:effectLst/>
                                          <a:latin typeface="Cambria Math" panose="02040503050406030204" pitchFamily="18" charset="0"/>
                                        </a:rPr>
                                        <m:t>𝑠</m:t>
                                      </m:r>
                                    </m:e>
                                    <m:sup>
                                      <m:r>
                                        <a:rPr lang="it-IT" sz="1200">
                                          <a:effectLst/>
                                          <a:latin typeface="Cambria Math" panose="02040503050406030204" pitchFamily="18" charset="0"/>
                                        </a:rPr>
                                        <m:t>2</m:t>
                                      </m:r>
                                    </m:sup>
                                  </m:sSup>
                                </m:den>
                              </m:f>
                            </m:oMath>
                          </a14:m>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EAEFF7"/>
                        </a:solidFill>
                      </a:tcPr>
                    </a:tc>
                    <a:extLst>
                      <a:ext uri="{0D108BD9-81ED-4DB2-BD59-A6C34878D82A}">
                        <a16:rowId xmlns:a16="http://schemas.microsoft.com/office/drawing/2014/main" val="550092783"/>
                      </a:ext>
                    </a:extLst>
                  </a:tr>
                  <a:tr h="180000">
                    <a:tc>
                      <a:txBody>
                        <a:bodyPr/>
                        <a:lstStyle/>
                        <a:p>
                          <a:pPr algn="ctr"/>
                          <a:r>
                            <a:rPr lang="it-IT" sz="1000" dirty="0" err="1">
                              <a:effectLst/>
                              <a:latin typeface="Calibri (corpo)"/>
                              <a:ea typeface="Times New Roman" panose="02020603050405020304" pitchFamily="18" charset="0"/>
                              <a:cs typeface="Arial" panose="020B0604020202020204" pitchFamily="34" charset="0"/>
                            </a:rPr>
                            <a:t>Hydraulic</a:t>
                          </a:r>
                          <a:r>
                            <a:rPr lang="it-IT" sz="1000" dirty="0">
                              <a:effectLst/>
                              <a:latin typeface="Calibri (corpo)"/>
                              <a:ea typeface="Times New Roman" panose="02020603050405020304" pitchFamily="18" charset="0"/>
                              <a:cs typeface="Arial" panose="020B0604020202020204" pitchFamily="34" charset="0"/>
                            </a:rPr>
                            <a:t> </a:t>
                          </a:r>
                          <a:r>
                            <a:rPr lang="it-IT" sz="1000" dirty="0" err="1">
                              <a:effectLst/>
                              <a:latin typeface="Calibri (corpo)"/>
                              <a:ea typeface="Times New Roman" panose="02020603050405020304" pitchFamily="18" charset="0"/>
                              <a:cs typeface="Arial" panose="020B0604020202020204" pitchFamily="34" charset="0"/>
                            </a:rPr>
                            <a:t>Brake</a:t>
                          </a:r>
                          <a:endParaRPr lang="en-GB" sz="1000" dirty="0">
                            <a:effectLst/>
                            <a:latin typeface="Calibri (corpo)"/>
                            <a:ea typeface="Times New Roman" panose="02020603050405020304" pitchFamily="18" charset="0"/>
                            <a:cs typeface="Arial" panose="020B0604020202020204" pitchFamily="34" charset="0"/>
                          </a:endParaRPr>
                        </a:p>
                      </a:txBody>
                      <a:tcPr marL="54498" marR="54498" marT="0" marB="0" anchor="ctr">
                        <a:solidFill>
                          <a:srgbClr val="5B9BD5"/>
                        </a:solidFill>
                      </a:tcPr>
                    </a:tc>
                    <a:tc>
                      <a:txBody>
                        <a:bodyPr/>
                        <a:lstStyle/>
                        <a:p>
                          <a:pPr algn="ctr"/>
                          <a:r>
                            <a:rPr lang="it-IT" sz="1200" dirty="0">
                              <a:effectLst/>
                              <a:latin typeface="Calibri (corpo)"/>
                              <a:cs typeface="Arial" panose="020B0604020202020204" pitchFamily="34" charset="0"/>
                            </a:rPr>
                            <a:t>72,6 m</a:t>
                          </a:r>
                          <a:endParaRPr lang="en-GB" sz="1200" dirty="0">
                            <a:effectLst/>
                            <a:latin typeface="Calibri (corpo)"/>
                            <a:ea typeface="Times New Roman" panose="02020603050405020304" pitchFamily="18" charset="0"/>
                            <a:cs typeface="Arial" panose="020B0604020202020204" pitchFamily="34" charset="0"/>
                          </a:endParaRPr>
                        </a:p>
                      </a:txBody>
                      <a:tcPr marL="54498" marR="54498" marT="0" marB="0" anchor="ctr">
                        <a:solidFill>
                          <a:srgbClr val="D2DEEF"/>
                        </a:solidFill>
                      </a:tcPr>
                    </a:tc>
                    <a:tc>
                      <a:txBody>
                        <a:bodyPr/>
                        <a:lstStyle/>
                        <a:p>
                          <a:pPr algn="ctr"/>
                          <a:r>
                            <a:rPr lang="it-IT" sz="1200" dirty="0">
                              <a:effectLst/>
                              <a:latin typeface="Calibri (corpo)"/>
                            </a:rPr>
                            <a:t>-5,31 </a:t>
                          </a:r>
                          <a14:m>
                            <m:oMath xmlns:m="http://schemas.openxmlformats.org/officeDocument/2006/math">
                              <m:f>
                                <m:fPr>
                                  <m:type m:val="skw"/>
                                  <m:ctrlPr>
                                    <a:rPr lang="en-GB" sz="1200" i="1">
                                      <a:effectLst/>
                                      <a:latin typeface="Cambria Math" panose="02040503050406030204" pitchFamily="18" charset="0"/>
                                    </a:rPr>
                                  </m:ctrlPr>
                                </m:fPr>
                                <m:num>
                                  <m:r>
                                    <a:rPr lang="it-IT" sz="1200">
                                      <a:effectLst/>
                                      <a:latin typeface="Cambria Math" panose="02040503050406030204" pitchFamily="18" charset="0"/>
                                    </a:rPr>
                                    <m:t>𝑚</m:t>
                                  </m:r>
                                </m:num>
                                <m:den>
                                  <m:sSup>
                                    <m:sSupPr>
                                      <m:ctrlPr>
                                        <a:rPr lang="en-GB" sz="1200" i="1">
                                          <a:effectLst/>
                                          <a:latin typeface="Cambria Math" panose="02040503050406030204" pitchFamily="18" charset="0"/>
                                        </a:rPr>
                                      </m:ctrlPr>
                                    </m:sSupPr>
                                    <m:e>
                                      <m:r>
                                        <a:rPr lang="it-IT" sz="1200">
                                          <a:effectLst/>
                                          <a:latin typeface="Cambria Math" panose="02040503050406030204" pitchFamily="18" charset="0"/>
                                        </a:rPr>
                                        <m:t>𝑠</m:t>
                                      </m:r>
                                    </m:e>
                                    <m:sup>
                                      <m:r>
                                        <a:rPr lang="it-IT" sz="1200">
                                          <a:effectLst/>
                                          <a:latin typeface="Cambria Math" panose="02040503050406030204" pitchFamily="18" charset="0"/>
                                        </a:rPr>
                                        <m:t>2</m:t>
                                      </m:r>
                                    </m:sup>
                                  </m:sSup>
                                </m:den>
                              </m:f>
                            </m:oMath>
                          </a14:m>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D2DEEF"/>
                        </a:solidFill>
                      </a:tcPr>
                    </a:tc>
                    <a:extLst>
                      <a:ext uri="{0D108BD9-81ED-4DB2-BD59-A6C34878D82A}">
                        <a16:rowId xmlns:a16="http://schemas.microsoft.com/office/drawing/2014/main" val="722269361"/>
                      </a:ext>
                    </a:extLst>
                  </a:tr>
                </a:tbl>
              </a:graphicData>
            </a:graphic>
          </p:graphicFrame>
        </mc:Choice>
        <mc:Fallback>
          <p:graphicFrame>
            <p:nvGraphicFramePr>
              <p:cNvPr id="16" name="Tabella 15">
                <a:extLst>
                  <a:ext uri="{FF2B5EF4-FFF2-40B4-BE49-F238E27FC236}">
                    <a16:creationId xmlns:a16="http://schemas.microsoft.com/office/drawing/2014/main" id="{740D6DEE-2FC8-4384-9DF6-9002D45AD5B6}"/>
                  </a:ext>
                </a:extLst>
              </p:cNvPr>
              <p:cNvGraphicFramePr>
                <a:graphicFrameLocks noGrp="1"/>
              </p:cNvGraphicFramePr>
              <p:nvPr>
                <p:extLst>
                  <p:ext uri="{D42A27DB-BD31-4B8C-83A1-F6EECF244321}">
                    <p14:modId xmlns:p14="http://schemas.microsoft.com/office/powerpoint/2010/main" val="2316371535"/>
                  </p:ext>
                </p:extLst>
              </p:nvPr>
            </p:nvGraphicFramePr>
            <p:xfrm>
              <a:off x="7080738" y="2401065"/>
              <a:ext cx="3598985" cy="1932944"/>
            </p:xfrm>
            <a:graphic>
              <a:graphicData uri="http://schemas.openxmlformats.org/drawingml/2006/table">
                <a:tbl>
                  <a:tblPr firstRow="1" firstCol="1" bandRow="1">
                    <a:tableStyleId>{5C22544A-7EE6-4342-B048-85BDC9FD1C3A}</a:tableStyleId>
                  </a:tblPr>
                  <a:tblGrid>
                    <a:gridCol w="1171763">
                      <a:extLst>
                        <a:ext uri="{9D8B030D-6E8A-4147-A177-3AD203B41FA5}">
                          <a16:colId xmlns:a16="http://schemas.microsoft.com/office/drawing/2014/main" val="3571364692"/>
                        </a:ext>
                      </a:extLst>
                    </a:gridCol>
                    <a:gridCol w="1213611">
                      <a:extLst>
                        <a:ext uri="{9D8B030D-6E8A-4147-A177-3AD203B41FA5}">
                          <a16:colId xmlns:a16="http://schemas.microsoft.com/office/drawing/2014/main" val="2892851709"/>
                        </a:ext>
                      </a:extLst>
                    </a:gridCol>
                    <a:gridCol w="1213611">
                      <a:extLst>
                        <a:ext uri="{9D8B030D-6E8A-4147-A177-3AD203B41FA5}">
                          <a16:colId xmlns:a16="http://schemas.microsoft.com/office/drawing/2014/main" val="2652383539"/>
                        </a:ext>
                      </a:extLst>
                    </a:gridCol>
                  </a:tblGrid>
                  <a:tr h="365760">
                    <a:tc>
                      <a:txBody>
                        <a:bodyPr/>
                        <a:lstStyle/>
                        <a:p>
                          <a:pPr algn="ctr"/>
                          <a:r>
                            <a:rPr lang="it-IT" sz="1200" dirty="0">
                              <a:effectLst/>
                              <a:latin typeface="Calibri (corpo)"/>
                            </a:rPr>
                            <a:t>Fault</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tc>
                      <a:txBody>
                        <a:bodyPr/>
                        <a:lstStyle/>
                        <a:p>
                          <a:pPr algn="ctr"/>
                          <a:r>
                            <a:rPr lang="it-IT" sz="1200">
                              <a:effectLst/>
                              <a:latin typeface="Calibri (corpo)"/>
                            </a:rPr>
                            <a:t>Spazio di arresto</a:t>
                          </a:r>
                          <a:endParaRPr lang="en-GB" sz="120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tc>
                      <a:txBody>
                        <a:bodyPr/>
                        <a:lstStyle/>
                        <a:p>
                          <a:pPr algn="ctr"/>
                          <a:r>
                            <a:rPr lang="it-IT" sz="1200" dirty="0">
                              <a:effectLst/>
                              <a:latin typeface="Calibri (corpo)"/>
                            </a:rPr>
                            <a:t>Medium </a:t>
                          </a:r>
                          <a:r>
                            <a:rPr lang="it-IT" sz="1200" dirty="0" err="1">
                              <a:effectLst/>
                              <a:latin typeface="Calibri (corpo)"/>
                            </a:rPr>
                            <a:t>Deceleration</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extLst>
                      <a:ext uri="{0D108BD9-81ED-4DB2-BD59-A6C34878D82A}">
                        <a16:rowId xmlns:a16="http://schemas.microsoft.com/office/drawing/2014/main" val="4143696129"/>
                      </a:ext>
                    </a:extLst>
                  </a:tr>
                  <a:tr h="195898">
                    <a:tc>
                      <a:txBody>
                        <a:bodyPr/>
                        <a:lstStyle/>
                        <a:p>
                          <a:pPr algn="ctr"/>
                          <a:r>
                            <a:rPr lang="it-IT" sz="1200" dirty="0">
                              <a:effectLst/>
                              <a:latin typeface="Calibri (corpo)"/>
                            </a:rPr>
                            <a:t>None</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tc>
                      <a:txBody>
                        <a:bodyPr/>
                        <a:lstStyle/>
                        <a:p>
                          <a:pPr algn="ctr"/>
                          <a:r>
                            <a:rPr lang="it-IT" sz="1200" dirty="0">
                              <a:effectLst/>
                              <a:latin typeface="Calibri (corpo)"/>
                            </a:rPr>
                            <a:t>46,6 m</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EAEFF7"/>
                        </a:solidFill>
                      </a:tcPr>
                    </a:tc>
                    <a:tc>
                      <a:txBody>
                        <a:bodyPr/>
                        <a:lstStyle/>
                        <a:p>
                          <a:endParaRPr lang="en-US"/>
                        </a:p>
                      </a:txBody>
                      <a:tcPr marL="54498" marR="54498" marT="0" marB="0" anchor="ctr">
                        <a:blipFill>
                          <a:blip r:embed="rId5"/>
                          <a:stretch>
                            <a:fillRect l="-197487" t="-209375" r="-2513" b="-943750"/>
                          </a:stretch>
                        </a:blipFill>
                      </a:tcPr>
                    </a:tc>
                    <a:extLst>
                      <a:ext uri="{0D108BD9-81ED-4DB2-BD59-A6C34878D82A}">
                        <a16:rowId xmlns:a16="http://schemas.microsoft.com/office/drawing/2014/main" val="3717507923"/>
                      </a:ext>
                    </a:extLst>
                  </a:tr>
                  <a:tr h="195898">
                    <a:tc>
                      <a:txBody>
                        <a:bodyPr/>
                        <a:lstStyle/>
                        <a:p>
                          <a:pPr algn="ctr"/>
                          <a:r>
                            <a:rPr lang="it-IT" sz="1200" dirty="0">
                              <a:effectLst/>
                              <a:latin typeface="Calibri (corpo)"/>
                            </a:rPr>
                            <a:t>Best Case</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tc>
                      <a:txBody>
                        <a:bodyPr/>
                        <a:lstStyle/>
                        <a:p>
                          <a:pPr algn="ctr"/>
                          <a:r>
                            <a:rPr lang="it-IT" sz="1200" dirty="0">
                              <a:effectLst/>
                              <a:latin typeface="Calibri (corpo)"/>
                            </a:rPr>
                            <a:t>39,3 m</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D2DEEF"/>
                        </a:solidFill>
                      </a:tcPr>
                    </a:tc>
                    <a:tc>
                      <a:txBody>
                        <a:bodyPr/>
                        <a:lstStyle/>
                        <a:p>
                          <a:endParaRPr lang="en-US"/>
                        </a:p>
                      </a:txBody>
                      <a:tcPr marL="54498" marR="54498" marT="0" marB="0" anchor="ctr">
                        <a:blipFill>
                          <a:blip r:embed="rId5"/>
                          <a:stretch>
                            <a:fillRect l="-197487" t="-300000" r="-2513" b="-815152"/>
                          </a:stretch>
                        </a:blipFill>
                      </a:tcPr>
                    </a:tc>
                    <a:extLst>
                      <a:ext uri="{0D108BD9-81ED-4DB2-BD59-A6C34878D82A}">
                        <a16:rowId xmlns:a16="http://schemas.microsoft.com/office/drawing/2014/main" val="4158469711"/>
                      </a:ext>
                    </a:extLst>
                  </a:tr>
                  <a:tr h="195898">
                    <a:tc>
                      <a:txBody>
                        <a:bodyPr/>
                        <a:lstStyle/>
                        <a:p>
                          <a:pPr algn="ctr"/>
                          <a:r>
                            <a:rPr lang="it-IT" sz="1200" dirty="0">
                              <a:effectLst/>
                              <a:latin typeface="Calibri (corpo)"/>
                            </a:rPr>
                            <a:t>EBD</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tc>
                      <a:txBody>
                        <a:bodyPr/>
                        <a:lstStyle/>
                        <a:p>
                          <a:pPr algn="ctr"/>
                          <a:r>
                            <a:rPr lang="it-IT" sz="1200" dirty="0">
                              <a:effectLst/>
                              <a:latin typeface="Calibri (corpo)"/>
                            </a:rPr>
                            <a:t>50,6 m</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EAEFF7"/>
                        </a:solidFill>
                      </a:tcPr>
                    </a:tc>
                    <a:tc>
                      <a:txBody>
                        <a:bodyPr/>
                        <a:lstStyle/>
                        <a:p>
                          <a:endParaRPr lang="en-US"/>
                        </a:p>
                      </a:txBody>
                      <a:tcPr marL="54498" marR="54498" marT="0" marB="0" anchor="ctr">
                        <a:blipFill>
                          <a:blip r:embed="rId5"/>
                          <a:stretch>
                            <a:fillRect l="-197487" t="-412500" r="-2513" b="-740625"/>
                          </a:stretch>
                        </a:blipFill>
                      </a:tcPr>
                    </a:tc>
                    <a:extLst>
                      <a:ext uri="{0D108BD9-81ED-4DB2-BD59-A6C34878D82A}">
                        <a16:rowId xmlns:a16="http://schemas.microsoft.com/office/drawing/2014/main" val="3611962825"/>
                      </a:ext>
                    </a:extLst>
                  </a:tr>
                  <a:tr h="195898">
                    <a:tc>
                      <a:txBody>
                        <a:bodyPr/>
                        <a:lstStyle/>
                        <a:p>
                          <a:pPr algn="ctr"/>
                          <a:r>
                            <a:rPr lang="it-IT" sz="1200" dirty="0">
                              <a:effectLst/>
                              <a:latin typeface="Calibri (corpo)"/>
                            </a:rPr>
                            <a:t>ABS</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tc>
                      <a:txBody>
                        <a:bodyPr/>
                        <a:lstStyle/>
                        <a:p>
                          <a:pPr algn="ctr"/>
                          <a:r>
                            <a:rPr lang="it-IT" sz="1200" dirty="0">
                              <a:effectLst/>
                              <a:latin typeface="Calibri (corpo)"/>
                            </a:rPr>
                            <a:t>57,1 m</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D2DEEF"/>
                        </a:solidFill>
                      </a:tcPr>
                    </a:tc>
                    <a:tc>
                      <a:txBody>
                        <a:bodyPr/>
                        <a:lstStyle/>
                        <a:p>
                          <a:endParaRPr lang="en-US"/>
                        </a:p>
                      </a:txBody>
                      <a:tcPr marL="54498" marR="54498" marT="0" marB="0" anchor="ctr">
                        <a:blipFill>
                          <a:blip r:embed="rId5"/>
                          <a:stretch>
                            <a:fillRect l="-197487" t="-512500" r="-2513" b="-640625"/>
                          </a:stretch>
                        </a:blipFill>
                      </a:tcPr>
                    </a:tc>
                    <a:extLst>
                      <a:ext uri="{0D108BD9-81ED-4DB2-BD59-A6C34878D82A}">
                        <a16:rowId xmlns:a16="http://schemas.microsoft.com/office/drawing/2014/main" val="4278581474"/>
                      </a:ext>
                    </a:extLst>
                  </a:tr>
                  <a:tr h="195898">
                    <a:tc>
                      <a:txBody>
                        <a:bodyPr/>
                        <a:lstStyle/>
                        <a:p>
                          <a:pPr algn="ctr"/>
                          <a:r>
                            <a:rPr lang="it-IT" sz="1200" dirty="0">
                              <a:effectLst/>
                              <a:latin typeface="Calibri (corpo)"/>
                            </a:rPr>
                            <a:t>BBC</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tc>
                      <a:txBody>
                        <a:bodyPr/>
                        <a:lstStyle/>
                        <a:p>
                          <a:pPr algn="ctr"/>
                          <a:r>
                            <a:rPr lang="it-IT" sz="1200" dirty="0">
                              <a:effectLst/>
                              <a:latin typeface="Calibri (corpo)"/>
                            </a:rPr>
                            <a:t>47,3 m</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EAEFF7"/>
                        </a:solidFill>
                      </a:tcPr>
                    </a:tc>
                    <a:tc>
                      <a:txBody>
                        <a:bodyPr/>
                        <a:lstStyle/>
                        <a:p>
                          <a:endParaRPr lang="en-US"/>
                        </a:p>
                      </a:txBody>
                      <a:tcPr marL="54498" marR="54498" marT="0" marB="0" anchor="ctr">
                        <a:blipFill>
                          <a:blip r:embed="rId5"/>
                          <a:stretch>
                            <a:fillRect l="-197487" t="-612500" r="-2513" b="-540625"/>
                          </a:stretch>
                        </a:blipFill>
                      </a:tcPr>
                    </a:tc>
                    <a:extLst>
                      <a:ext uri="{0D108BD9-81ED-4DB2-BD59-A6C34878D82A}">
                        <a16:rowId xmlns:a16="http://schemas.microsoft.com/office/drawing/2014/main" val="2071575180"/>
                      </a:ext>
                    </a:extLst>
                  </a:tr>
                  <a:tr h="195898">
                    <a:tc>
                      <a:txBody>
                        <a:bodyPr/>
                        <a:lstStyle/>
                        <a:p>
                          <a:pPr algn="ctr"/>
                          <a:r>
                            <a:rPr lang="it-IT" sz="1200" dirty="0" err="1">
                              <a:effectLst/>
                              <a:latin typeface="Calibri (corpo)"/>
                            </a:rPr>
                            <a:t>Battery</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tc>
                      <a:txBody>
                        <a:bodyPr/>
                        <a:lstStyle/>
                        <a:p>
                          <a:pPr algn="ctr"/>
                          <a:r>
                            <a:rPr lang="it-IT" sz="1200" dirty="0">
                              <a:effectLst/>
                              <a:latin typeface="Calibri (corpo)"/>
                            </a:rPr>
                            <a:t>47,7 m</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D2DEEF"/>
                        </a:solidFill>
                      </a:tcPr>
                    </a:tc>
                    <a:tc>
                      <a:txBody>
                        <a:bodyPr/>
                        <a:lstStyle/>
                        <a:p>
                          <a:endParaRPr lang="en-US"/>
                        </a:p>
                      </a:txBody>
                      <a:tcPr marL="54498" marR="54498" marT="0" marB="0" anchor="ctr">
                        <a:blipFill>
                          <a:blip r:embed="rId5"/>
                          <a:stretch>
                            <a:fillRect l="-197487" t="-690909" r="-2513" b="-424242"/>
                          </a:stretch>
                        </a:blipFill>
                      </a:tcPr>
                    </a:tc>
                    <a:extLst>
                      <a:ext uri="{0D108BD9-81ED-4DB2-BD59-A6C34878D82A}">
                        <a16:rowId xmlns:a16="http://schemas.microsoft.com/office/drawing/2014/main" val="2335248587"/>
                      </a:ext>
                    </a:extLst>
                  </a:tr>
                  <a:tr h="195898">
                    <a:tc>
                      <a:txBody>
                        <a:bodyPr/>
                        <a:lstStyle/>
                        <a:p>
                          <a:pPr algn="ctr"/>
                          <a:r>
                            <a:rPr lang="it-IT" sz="1200" dirty="0">
                              <a:effectLst/>
                              <a:latin typeface="Calibri (corpo)"/>
                            </a:rPr>
                            <a:t>EM</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5B9BD5"/>
                        </a:solidFill>
                      </a:tcPr>
                    </a:tc>
                    <a:tc>
                      <a:txBody>
                        <a:bodyPr/>
                        <a:lstStyle/>
                        <a:p>
                          <a:pPr algn="ctr"/>
                          <a:r>
                            <a:rPr lang="it-IT" sz="1200" dirty="0">
                              <a:effectLst/>
                              <a:latin typeface="Calibri (corpo)"/>
                            </a:rPr>
                            <a:t>49,6 m</a:t>
                          </a:r>
                          <a:endParaRPr lang="en-GB" sz="1200" dirty="0">
                            <a:effectLst/>
                            <a:latin typeface="Calibri (corpo)"/>
                            <a:ea typeface="Times New Roman" panose="02020603050405020304" pitchFamily="18" charset="0"/>
                            <a:cs typeface="Times New Roman" panose="02020603050405020304" pitchFamily="18" charset="0"/>
                          </a:endParaRPr>
                        </a:p>
                      </a:txBody>
                      <a:tcPr marL="54498" marR="54498" marT="0" marB="0" anchor="ctr">
                        <a:solidFill>
                          <a:srgbClr val="EAEFF7"/>
                        </a:solidFill>
                      </a:tcPr>
                    </a:tc>
                    <a:tc>
                      <a:txBody>
                        <a:bodyPr/>
                        <a:lstStyle/>
                        <a:p>
                          <a:endParaRPr lang="en-US"/>
                        </a:p>
                      </a:txBody>
                      <a:tcPr marL="54498" marR="54498" marT="0" marB="0" anchor="ctr">
                        <a:blipFill>
                          <a:blip r:embed="rId5"/>
                          <a:stretch>
                            <a:fillRect l="-197487" t="-815625" r="-2513" b="-337500"/>
                          </a:stretch>
                        </a:blipFill>
                      </a:tcPr>
                    </a:tc>
                    <a:extLst>
                      <a:ext uri="{0D108BD9-81ED-4DB2-BD59-A6C34878D82A}">
                        <a16:rowId xmlns:a16="http://schemas.microsoft.com/office/drawing/2014/main" val="550092783"/>
                      </a:ext>
                    </a:extLst>
                  </a:tr>
                  <a:tr h="195898">
                    <a:tc>
                      <a:txBody>
                        <a:bodyPr/>
                        <a:lstStyle/>
                        <a:p>
                          <a:pPr algn="ctr"/>
                          <a:r>
                            <a:rPr lang="it-IT" sz="1000" dirty="0" err="1">
                              <a:effectLst/>
                              <a:latin typeface="Calibri (corpo)"/>
                              <a:ea typeface="Times New Roman" panose="02020603050405020304" pitchFamily="18" charset="0"/>
                              <a:cs typeface="Arial" panose="020B0604020202020204" pitchFamily="34" charset="0"/>
                            </a:rPr>
                            <a:t>Hydraulic</a:t>
                          </a:r>
                          <a:r>
                            <a:rPr lang="it-IT" sz="1000" dirty="0">
                              <a:effectLst/>
                              <a:latin typeface="Calibri (corpo)"/>
                              <a:ea typeface="Times New Roman" panose="02020603050405020304" pitchFamily="18" charset="0"/>
                              <a:cs typeface="Arial" panose="020B0604020202020204" pitchFamily="34" charset="0"/>
                            </a:rPr>
                            <a:t> </a:t>
                          </a:r>
                          <a:r>
                            <a:rPr lang="it-IT" sz="1000" dirty="0" err="1">
                              <a:effectLst/>
                              <a:latin typeface="Calibri (corpo)"/>
                              <a:ea typeface="Times New Roman" panose="02020603050405020304" pitchFamily="18" charset="0"/>
                              <a:cs typeface="Arial" panose="020B0604020202020204" pitchFamily="34" charset="0"/>
                            </a:rPr>
                            <a:t>Brake</a:t>
                          </a:r>
                          <a:endParaRPr lang="en-GB" sz="1000" dirty="0">
                            <a:effectLst/>
                            <a:latin typeface="Calibri (corpo)"/>
                            <a:ea typeface="Times New Roman" panose="02020603050405020304" pitchFamily="18" charset="0"/>
                            <a:cs typeface="Arial" panose="020B0604020202020204" pitchFamily="34" charset="0"/>
                          </a:endParaRPr>
                        </a:p>
                      </a:txBody>
                      <a:tcPr marL="54498" marR="54498" marT="0" marB="0" anchor="ctr">
                        <a:solidFill>
                          <a:srgbClr val="5B9BD5"/>
                        </a:solidFill>
                      </a:tcPr>
                    </a:tc>
                    <a:tc>
                      <a:txBody>
                        <a:bodyPr/>
                        <a:lstStyle/>
                        <a:p>
                          <a:pPr algn="ctr"/>
                          <a:r>
                            <a:rPr lang="it-IT" sz="1200" dirty="0">
                              <a:effectLst/>
                              <a:latin typeface="Calibri (corpo)"/>
                              <a:cs typeface="Arial" panose="020B0604020202020204" pitchFamily="34" charset="0"/>
                            </a:rPr>
                            <a:t>72,6 m</a:t>
                          </a:r>
                          <a:endParaRPr lang="en-GB" sz="1200" dirty="0">
                            <a:effectLst/>
                            <a:latin typeface="Calibri (corpo)"/>
                            <a:ea typeface="Times New Roman" panose="02020603050405020304" pitchFamily="18" charset="0"/>
                            <a:cs typeface="Arial" panose="020B0604020202020204" pitchFamily="34" charset="0"/>
                          </a:endParaRPr>
                        </a:p>
                      </a:txBody>
                      <a:tcPr marL="54498" marR="54498" marT="0" marB="0" anchor="ctr">
                        <a:solidFill>
                          <a:srgbClr val="D2DEEF"/>
                        </a:solidFill>
                      </a:tcPr>
                    </a:tc>
                    <a:tc>
                      <a:txBody>
                        <a:bodyPr/>
                        <a:lstStyle/>
                        <a:p>
                          <a:endParaRPr lang="en-US"/>
                        </a:p>
                      </a:txBody>
                      <a:tcPr marL="54498" marR="54498" marT="0" marB="0" anchor="ctr">
                        <a:blipFill>
                          <a:blip r:embed="rId5"/>
                          <a:stretch>
                            <a:fillRect l="-197487" t="-915625" r="-2513" b="-237500"/>
                          </a:stretch>
                        </a:blipFill>
                      </a:tcPr>
                    </a:tc>
                    <a:extLst>
                      <a:ext uri="{0D108BD9-81ED-4DB2-BD59-A6C34878D82A}">
                        <a16:rowId xmlns:a16="http://schemas.microsoft.com/office/drawing/2014/main" val="722269361"/>
                      </a:ext>
                    </a:extLst>
                  </a:tr>
                </a:tbl>
              </a:graphicData>
            </a:graphic>
          </p:graphicFrame>
        </mc:Fallback>
      </mc:AlternateContent>
      <p:graphicFrame>
        <p:nvGraphicFramePr>
          <p:cNvPr id="62" name="Segnaposto contenuto 1">
            <a:extLst>
              <a:ext uri="{FF2B5EF4-FFF2-40B4-BE49-F238E27FC236}">
                <a16:creationId xmlns:a16="http://schemas.microsoft.com/office/drawing/2014/main" id="{3E234CF3-E9D0-4D97-A679-E789DF380E81}"/>
              </a:ext>
            </a:extLst>
          </p:cNvPr>
          <p:cNvGraphicFramePr>
            <a:graphicFrameLocks/>
          </p:cNvGraphicFramePr>
          <p:nvPr>
            <p:extLst>
              <p:ext uri="{D42A27DB-BD31-4B8C-83A1-F6EECF244321}">
                <p14:modId xmlns:p14="http://schemas.microsoft.com/office/powerpoint/2010/main" val="3315897328"/>
              </p:ext>
            </p:extLst>
          </p:nvPr>
        </p:nvGraphicFramePr>
        <p:xfrm>
          <a:off x="7080737" y="4582611"/>
          <a:ext cx="3598985" cy="635634"/>
        </p:xfrm>
        <a:graphic>
          <a:graphicData uri="http://schemas.openxmlformats.org/drawingml/2006/table">
            <a:tbl>
              <a:tblPr firstRow="1" firstCol="1" bandCol="1">
                <a:tableStyleId>{5C22544A-7EE6-4342-B048-85BDC9FD1C3A}</a:tableStyleId>
              </a:tblPr>
              <a:tblGrid>
                <a:gridCol w="1090077">
                  <a:extLst>
                    <a:ext uri="{9D8B030D-6E8A-4147-A177-3AD203B41FA5}">
                      <a16:colId xmlns:a16="http://schemas.microsoft.com/office/drawing/2014/main" val="4248753998"/>
                    </a:ext>
                  </a:extLst>
                </a:gridCol>
                <a:gridCol w="1409218">
                  <a:extLst>
                    <a:ext uri="{9D8B030D-6E8A-4147-A177-3AD203B41FA5}">
                      <a16:colId xmlns:a16="http://schemas.microsoft.com/office/drawing/2014/main" val="3043803213"/>
                    </a:ext>
                  </a:extLst>
                </a:gridCol>
                <a:gridCol w="1099690">
                  <a:extLst>
                    <a:ext uri="{9D8B030D-6E8A-4147-A177-3AD203B41FA5}">
                      <a16:colId xmlns:a16="http://schemas.microsoft.com/office/drawing/2014/main" val="3835602875"/>
                    </a:ext>
                  </a:extLst>
                </a:gridCol>
              </a:tblGrid>
              <a:tr h="452754">
                <a:tc>
                  <a:txBody>
                    <a:bodyPr/>
                    <a:lstStyle/>
                    <a:p>
                      <a:pPr algn="ctr">
                        <a:spcAft>
                          <a:spcPts val="0"/>
                        </a:spcAft>
                      </a:pPr>
                      <a:r>
                        <a:rPr lang="en-GB" sz="1200" dirty="0">
                          <a:effectLst/>
                        </a:rPr>
                        <a:t>ASIL target</a:t>
                      </a:r>
                      <a:endParaRPr lang="en-GB" sz="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5B9BD5"/>
                    </a:solidFill>
                  </a:tcPr>
                </a:tc>
                <a:tc>
                  <a:txBody>
                    <a:bodyPr/>
                    <a:lstStyle/>
                    <a:p>
                      <a:pPr algn="ctr">
                        <a:spcAft>
                          <a:spcPts val="0"/>
                        </a:spcAft>
                      </a:pPr>
                      <a:r>
                        <a:rPr lang="en-GB" sz="1200" dirty="0">
                          <a:effectLst/>
                        </a:rPr>
                        <a:t>Random Hardware Failure </a:t>
                      </a:r>
                      <a:r>
                        <a:rPr lang="it-IT" sz="1200" noProof="0" dirty="0">
                          <a:effectLst/>
                        </a:rPr>
                        <a:t> [1/h]</a:t>
                      </a:r>
                      <a:endParaRPr lang="en-GB" sz="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5B9BD5"/>
                    </a:solidFill>
                  </a:tcPr>
                </a:tc>
                <a:tc>
                  <a:txBody>
                    <a:bodyPr/>
                    <a:lstStyle/>
                    <a:p>
                      <a:pPr algn="ctr">
                        <a:spcAft>
                          <a:spcPts val="0"/>
                        </a:spcAft>
                      </a:pPr>
                      <a:r>
                        <a:rPr lang="en-GB" sz="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ABS Failure </a:t>
                      </a:r>
                      <a:r>
                        <a:rPr lang="it-IT" sz="1200" noProof="0" dirty="0">
                          <a:effectLst/>
                        </a:rPr>
                        <a:t> [1/h]</a:t>
                      </a:r>
                      <a:endParaRPr lang="en-GB" sz="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5B9BD5"/>
                    </a:solidFill>
                  </a:tcPr>
                </a:tc>
                <a:extLst>
                  <a:ext uri="{0D108BD9-81ED-4DB2-BD59-A6C34878D82A}">
                    <a16:rowId xmlns:a16="http://schemas.microsoft.com/office/drawing/2014/main" val="1755760150"/>
                  </a:ext>
                </a:extLst>
              </a:tr>
              <a:tr h="179705">
                <a:tc>
                  <a:txBody>
                    <a:bodyPr/>
                    <a:lstStyle/>
                    <a:p>
                      <a:pPr algn="ctr">
                        <a:spcAft>
                          <a:spcPts val="0"/>
                        </a:spcAft>
                      </a:pPr>
                      <a:r>
                        <a:rPr lang="en-GB" sz="1200" dirty="0">
                          <a:effectLst/>
                        </a:rPr>
                        <a:t>C</a:t>
                      </a:r>
                      <a:endParaRPr lang="en-GB" sz="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5B9BD5"/>
                    </a:solidFill>
                  </a:tcPr>
                </a:tc>
                <a:tc>
                  <a:txBody>
                    <a:bodyPr/>
                    <a:lstStyle/>
                    <a:p>
                      <a:pPr algn="ctr">
                        <a:spcAft>
                          <a:spcPts val="0"/>
                        </a:spcAft>
                      </a:pPr>
                      <a:r>
                        <a:rPr lang="en-GB" sz="1200" dirty="0">
                          <a:effectLst/>
                        </a:rPr>
                        <a:t>&lt;10</a:t>
                      </a:r>
                      <a:r>
                        <a:rPr lang="en-GB" sz="1200" baseline="30000" dirty="0">
                          <a:effectLst/>
                        </a:rPr>
                        <a:t>-7</a:t>
                      </a:r>
                      <a:endParaRPr lang="en-GB" sz="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D2DE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effectLst/>
                        </a:rPr>
                        <a:t>&lt;10</a:t>
                      </a:r>
                      <a:r>
                        <a:rPr lang="en-GB" sz="1200" baseline="30000" dirty="0">
                          <a:effectLst/>
                        </a:rPr>
                        <a:t>-12</a:t>
                      </a:r>
                      <a:endParaRPr lang="en-GB" sz="1200" dirty="0">
                        <a:solidFill>
                          <a:srgbClr val="40404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D2DEEF"/>
                    </a:solidFill>
                  </a:tcPr>
                </a:tc>
                <a:extLst>
                  <a:ext uri="{0D108BD9-81ED-4DB2-BD59-A6C34878D82A}">
                    <a16:rowId xmlns:a16="http://schemas.microsoft.com/office/drawing/2014/main" val="1905687502"/>
                  </a:ext>
                </a:extLst>
              </a:tr>
            </a:tbl>
          </a:graphicData>
        </a:graphic>
      </p:graphicFrame>
      <p:pic>
        <p:nvPicPr>
          <p:cNvPr id="8" name="Immagine 7" descr="Immagine che contiene disegnando&#10;&#10;Descrizione generata automaticamente">
            <a:extLst>
              <a:ext uri="{FF2B5EF4-FFF2-40B4-BE49-F238E27FC236}">
                <a16:creationId xmlns:a16="http://schemas.microsoft.com/office/drawing/2014/main" id="{E2E397A7-9C0B-4422-9C2C-A610BA299093}"/>
              </a:ext>
            </a:extLst>
          </p:cNvPr>
          <p:cNvPicPr>
            <a:picLocks noChangeAspect="1"/>
          </p:cNvPicPr>
          <p:nvPr/>
        </p:nvPicPr>
        <p:blipFill rotWithShape="1">
          <a:blip r:embed="rId6">
            <a:extLst>
              <a:ext uri="{28A0092B-C50C-407E-A947-70E740481C1C}">
                <a14:useLocalDpi xmlns:a14="http://schemas.microsoft.com/office/drawing/2010/main" val="0"/>
              </a:ext>
            </a:extLst>
          </a:blip>
          <a:srcRect b="10375"/>
          <a:stretch/>
        </p:blipFill>
        <p:spPr>
          <a:xfrm>
            <a:off x="2382104" y="5323588"/>
            <a:ext cx="8297619" cy="961907"/>
          </a:xfrm>
          <a:prstGeom prst="rect">
            <a:avLst/>
          </a:prstGeom>
        </p:spPr>
      </p:pic>
      <p:sp>
        <p:nvSpPr>
          <p:cNvPr id="63" name="Rettangolo 62">
            <a:extLst>
              <a:ext uri="{FF2B5EF4-FFF2-40B4-BE49-F238E27FC236}">
                <a16:creationId xmlns:a16="http://schemas.microsoft.com/office/drawing/2014/main" id="{D57C360E-A6DE-47C9-86BD-D5891E50FE27}"/>
              </a:ext>
            </a:extLst>
          </p:cNvPr>
          <p:cNvSpPr/>
          <p:nvPr/>
        </p:nvSpPr>
        <p:spPr>
          <a:xfrm>
            <a:off x="-18433" y="6420380"/>
            <a:ext cx="11146599" cy="307777"/>
          </a:xfrm>
          <a:prstGeom prst="rect">
            <a:avLst/>
          </a:prstGeom>
        </p:spPr>
        <p:txBody>
          <a:bodyPr wrap="square">
            <a:spAutoFit/>
          </a:bodyPr>
          <a:lstStyle/>
          <a:p>
            <a:r>
              <a:rPr lang="en-GB" sz="1400" dirty="0"/>
              <a:t>[P10] Functional safety and reliability for innovative vehicle braking system and integration with electric traction units (2020)</a:t>
            </a:r>
          </a:p>
        </p:txBody>
      </p:sp>
      <p:pic>
        <p:nvPicPr>
          <p:cNvPr id="17" name="Picture 3">
            <a:extLst>
              <a:ext uri="{FF2B5EF4-FFF2-40B4-BE49-F238E27FC236}">
                <a16:creationId xmlns:a16="http://schemas.microsoft.com/office/drawing/2014/main" id="{D4565490-1D8B-4866-931A-B1D723A6F88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26437" y="5323587"/>
            <a:ext cx="855667" cy="961907"/>
          </a:xfrm>
          <a:prstGeom prst="rect">
            <a:avLst/>
          </a:prstGeom>
          <a:noFill/>
          <a:ln w="9525">
            <a:noFill/>
            <a:miter lim="800000"/>
            <a:headEnd/>
            <a:tailEnd/>
          </a:ln>
        </p:spPr>
      </p:pic>
    </p:spTree>
    <p:extLst>
      <p:ext uri="{BB962C8B-B14F-4D97-AF65-F5344CB8AC3E}">
        <p14:creationId xmlns:p14="http://schemas.microsoft.com/office/powerpoint/2010/main" val="4212756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ella 13">
            <a:extLst>
              <a:ext uri="{FF2B5EF4-FFF2-40B4-BE49-F238E27FC236}">
                <a16:creationId xmlns:a16="http://schemas.microsoft.com/office/drawing/2014/main" id="{A522CE43-0186-4296-9471-B26E5D45A6DC}"/>
              </a:ext>
            </a:extLst>
          </p:cNvPr>
          <p:cNvGraphicFramePr>
            <a:graphicFrameLocks noGrp="1"/>
          </p:cNvGraphicFramePr>
          <p:nvPr>
            <p:extLst>
              <p:ext uri="{D42A27DB-BD31-4B8C-83A1-F6EECF244321}">
                <p14:modId xmlns:p14="http://schemas.microsoft.com/office/powerpoint/2010/main" val="152357060"/>
              </p:ext>
            </p:extLst>
          </p:nvPr>
        </p:nvGraphicFramePr>
        <p:xfrm>
          <a:off x="68119" y="4075302"/>
          <a:ext cx="11506499" cy="2286000"/>
        </p:xfrm>
        <a:graphic>
          <a:graphicData uri="http://schemas.openxmlformats.org/drawingml/2006/table">
            <a:tbl>
              <a:tblPr firstRow="1" bandRow="1">
                <a:tableStyleId>{5C22544A-7EE6-4342-B048-85BDC9FD1C3A}</a:tableStyleId>
              </a:tblPr>
              <a:tblGrid>
                <a:gridCol w="2282188">
                  <a:extLst>
                    <a:ext uri="{9D8B030D-6E8A-4147-A177-3AD203B41FA5}">
                      <a16:colId xmlns:a16="http://schemas.microsoft.com/office/drawing/2014/main" val="20000"/>
                    </a:ext>
                  </a:extLst>
                </a:gridCol>
                <a:gridCol w="259552">
                  <a:extLst>
                    <a:ext uri="{9D8B030D-6E8A-4147-A177-3AD203B41FA5}">
                      <a16:colId xmlns:a16="http://schemas.microsoft.com/office/drawing/2014/main" val="20001"/>
                    </a:ext>
                  </a:extLst>
                </a:gridCol>
                <a:gridCol w="256073">
                  <a:extLst>
                    <a:ext uri="{9D8B030D-6E8A-4147-A177-3AD203B41FA5}">
                      <a16:colId xmlns:a16="http://schemas.microsoft.com/office/drawing/2014/main" val="20002"/>
                    </a:ext>
                  </a:extLst>
                </a:gridCol>
                <a:gridCol w="256073">
                  <a:extLst>
                    <a:ext uri="{9D8B030D-6E8A-4147-A177-3AD203B41FA5}">
                      <a16:colId xmlns:a16="http://schemas.microsoft.com/office/drawing/2014/main" val="20003"/>
                    </a:ext>
                  </a:extLst>
                </a:gridCol>
                <a:gridCol w="256073">
                  <a:extLst>
                    <a:ext uri="{9D8B030D-6E8A-4147-A177-3AD203B41FA5}">
                      <a16:colId xmlns:a16="http://schemas.microsoft.com/office/drawing/2014/main" val="20004"/>
                    </a:ext>
                  </a:extLst>
                </a:gridCol>
                <a:gridCol w="256073">
                  <a:extLst>
                    <a:ext uri="{9D8B030D-6E8A-4147-A177-3AD203B41FA5}">
                      <a16:colId xmlns:a16="http://schemas.microsoft.com/office/drawing/2014/main" val="20005"/>
                    </a:ext>
                  </a:extLst>
                </a:gridCol>
                <a:gridCol w="256073">
                  <a:extLst>
                    <a:ext uri="{9D8B030D-6E8A-4147-A177-3AD203B41FA5}">
                      <a16:colId xmlns:a16="http://schemas.microsoft.com/office/drawing/2014/main" val="20006"/>
                    </a:ext>
                  </a:extLst>
                </a:gridCol>
                <a:gridCol w="256073">
                  <a:extLst>
                    <a:ext uri="{9D8B030D-6E8A-4147-A177-3AD203B41FA5}">
                      <a16:colId xmlns:a16="http://schemas.microsoft.com/office/drawing/2014/main" val="20007"/>
                    </a:ext>
                  </a:extLst>
                </a:gridCol>
                <a:gridCol w="256073">
                  <a:extLst>
                    <a:ext uri="{9D8B030D-6E8A-4147-A177-3AD203B41FA5}">
                      <a16:colId xmlns:a16="http://schemas.microsoft.com/office/drawing/2014/main" val="20008"/>
                    </a:ext>
                  </a:extLst>
                </a:gridCol>
                <a:gridCol w="256073">
                  <a:extLst>
                    <a:ext uri="{9D8B030D-6E8A-4147-A177-3AD203B41FA5}">
                      <a16:colId xmlns:a16="http://schemas.microsoft.com/office/drawing/2014/main" val="20009"/>
                    </a:ext>
                  </a:extLst>
                </a:gridCol>
                <a:gridCol w="256073">
                  <a:extLst>
                    <a:ext uri="{9D8B030D-6E8A-4147-A177-3AD203B41FA5}">
                      <a16:colId xmlns:a16="http://schemas.microsoft.com/office/drawing/2014/main" val="20010"/>
                    </a:ext>
                  </a:extLst>
                </a:gridCol>
                <a:gridCol w="256073">
                  <a:extLst>
                    <a:ext uri="{9D8B030D-6E8A-4147-A177-3AD203B41FA5}">
                      <a16:colId xmlns:a16="http://schemas.microsoft.com/office/drawing/2014/main" val="20011"/>
                    </a:ext>
                  </a:extLst>
                </a:gridCol>
                <a:gridCol w="256073">
                  <a:extLst>
                    <a:ext uri="{9D8B030D-6E8A-4147-A177-3AD203B41FA5}">
                      <a16:colId xmlns:a16="http://schemas.microsoft.com/office/drawing/2014/main" val="20012"/>
                    </a:ext>
                  </a:extLst>
                </a:gridCol>
                <a:gridCol w="256073">
                  <a:extLst>
                    <a:ext uri="{9D8B030D-6E8A-4147-A177-3AD203B41FA5}">
                      <a16:colId xmlns:a16="http://schemas.microsoft.com/office/drawing/2014/main" val="20013"/>
                    </a:ext>
                  </a:extLst>
                </a:gridCol>
                <a:gridCol w="256073">
                  <a:extLst>
                    <a:ext uri="{9D8B030D-6E8A-4147-A177-3AD203B41FA5}">
                      <a16:colId xmlns:a16="http://schemas.microsoft.com/office/drawing/2014/main" val="20014"/>
                    </a:ext>
                  </a:extLst>
                </a:gridCol>
                <a:gridCol w="256073">
                  <a:extLst>
                    <a:ext uri="{9D8B030D-6E8A-4147-A177-3AD203B41FA5}">
                      <a16:colId xmlns:a16="http://schemas.microsoft.com/office/drawing/2014/main" val="20015"/>
                    </a:ext>
                  </a:extLst>
                </a:gridCol>
                <a:gridCol w="256073">
                  <a:extLst>
                    <a:ext uri="{9D8B030D-6E8A-4147-A177-3AD203B41FA5}">
                      <a16:colId xmlns:a16="http://schemas.microsoft.com/office/drawing/2014/main" val="20016"/>
                    </a:ext>
                  </a:extLst>
                </a:gridCol>
                <a:gridCol w="256073">
                  <a:extLst>
                    <a:ext uri="{9D8B030D-6E8A-4147-A177-3AD203B41FA5}">
                      <a16:colId xmlns:a16="http://schemas.microsoft.com/office/drawing/2014/main" val="20017"/>
                    </a:ext>
                  </a:extLst>
                </a:gridCol>
                <a:gridCol w="256073">
                  <a:extLst>
                    <a:ext uri="{9D8B030D-6E8A-4147-A177-3AD203B41FA5}">
                      <a16:colId xmlns:a16="http://schemas.microsoft.com/office/drawing/2014/main" val="20018"/>
                    </a:ext>
                  </a:extLst>
                </a:gridCol>
                <a:gridCol w="256073">
                  <a:extLst>
                    <a:ext uri="{9D8B030D-6E8A-4147-A177-3AD203B41FA5}">
                      <a16:colId xmlns:a16="http://schemas.microsoft.com/office/drawing/2014/main" val="20019"/>
                    </a:ext>
                  </a:extLst>
                </a:gridCol>
                <a:gridCol w="258277">
                  <a:extLst>
                    <a:ext uri="{9D8B030D-6E8A-4147-A177-3AD203B41FA5}">
                      <a16:colId xmlns:a16="http://schemas.microsoft.com/office/drawing/2014/main" val="20020"/>
                    </a:ext>
                  </a:extLst>
                </a:gridCol>
                <a:gridCol w="256073">
                  <a:extLst>
                    <a:ext uri="{9D8B030D-6E8A-4147-A177-3AD203B41FA5}">
                      <a16:colId xmlns:a16="http://schemas.microsoft.com/office/drawing/2014/main" val="20021"/>
                    </a:ext>
                  </a:extLst>
                </a:gridCol>
                <a:gridCol w="256073">
                  <a:extLst>
                    <a:ext uri="{9D8B030D-6E8A-4147-A177-3AD203B41FA5}">
                      <a16:colId xmlns:a16="http://schemas.microsoft.com/office/drawing/2014/main" val="20022"/>
                    </a:ext>
                  </a:extLst>
                </a:gridCol>
                <a:gridCol w="256073">
                  <a:extLst>
                    <a:ext uri="{9D8B030D-6E8A-4147-A177-3AD203B41FA5}">
                      <a16:colId xmlns:a16="http://schemas.microsoft.com/office/drawing/2014/main" val="20023"/>
                    </a:ext>
                  </a:extLst>
                </a:gridCol>
                <a:gridCol w="256073">
                  <a:extLst>
                    <a:ext uri="{9D8B030D-6E8A-4147-A177-3AD203B41FA5}">
                      <a16:colId xmlns:a16="http://schemas.microsoft.com/office/drawing/2014/main" val="20024"/>
                    </a:ext>
                  </a:extLst>
                </a:gridCol>
                <a:gridCol w="256073">
                  <a:extLst>
                    <a:ext uri="{9D8B030D-6E8A-4147-A177-3AD203B41FA5}">
                      <a16:colId xmlns:a16="http://schemas.microsoft.com/office/drawing/2014/main" val="20025"/>
                    </a:ext>
                  </a:extLst>
                </a:gridCol>
                <a:gridCol w="256073">
                  <a:extLst>
                    <a:ext uri="{9D8B030D-6E8A-4147-A177-3AD203B41FA5}">
                      <a16:colId xmlns:a16="http://schemas.microsoft.com/office/drawing/2014/main" val="20026"/>
                    </a:ext>
                  </a:extLst>
                </a:gridCol>
                <a:gridCol w="256073">
                  <a:extLst>
                    <a:ext uri="{9D8B030D-6E8A-4147-A177-3AD203B41FA5}">
                      <a16:colId xmlns:a16="http://schemas.microsoft.com/office/drawing/2014/main" val="20027"/>
                    </a:ext>
                  </a:extLst>
                </a:gridCol>
                <a:gridCol w="256073">
                  <a:extLst>
                    <a:ext uri="{9D8B030D-6E8A-4147-A177-3AD203B41FA5}">
                      <a16:colId xmlns:a16="http://schemas.microsoft.com/office/drawing/2014/main" val="20028"/>
                    </a:ext>
                  </a:extLst>
                </a:gridCol>
                <a:gridCol w="256073">
                  <a:extLst>
                    <a:ext uri="{9D8B030D-6E8A-4147-A177-3AD203B41FA5}">
                      <a16:colId xmlns:a16="http://schemas.microsoft.com/office/drawing/2014/main" val="20029"/>
                    </a:ext>
                  </a:extLst>
                </a:gridCol>
                <a:gridCol w="256073">
                  <a:extLst>
                    <a:ext uri="{9D8B030D-6E8A-4147-A177-3AD203B41FA5}">
                      <a16:colId xmlns:a16="http://schemas.microsoft.com/office/drawing/2014/main" val="20030"/>
                    </a:ext>
                  </a:extLst>
                </a:gridCol>
                <a:gridCol w="256073">
                  <a:extLst>
                    <a:ext uri="{9D8B030D-6E8A-4147-A177-3AD203B41FA5}">
                      <a16:colId xmlns:a16="http://schemas.microsoft.com/office/drawing/2014/main" val="20031"/>
                    </a:ext>
                  </a:extLst>
                </a:gridCol>
                <a:gridCol w="256073">
                  <a:extLst>
                    <a:ext uri="{9D8B030D-6E8A-4147-A177-3AD203B41FA5}">
                      <a16:colId xmlns:a16="http://schemas.microsoft.com/office/drawing/2014/main" val="20032"/>
                    </a:ext>
                  </a:extLst>
                </a:gridCol>
                <a:gridCol w="256073">
                  <a:extLst>
                    <a:ext uri="{9D8B030D-6E8A-4147-A177-3AD203B41FA5}">
                      <a16:colId xmlns:a16="http://schemas.microsoft.com/office/drawing/2014/main" val="20033"/>
                    </a:ext>
                  </a:extLst>
                </a:gridCol>
                <a:gridCol w="256073">
                  <a:extLst>
                    <a:ext uri="{9D8B030D-6E8A-4147-A177-3AD203B41FA5}">
                      <a16:colId xmlns:a16="http://schemas.microsoft.com/office/drawing/2014/main" val="20034"/>
                    </a:ext>
                  </a:extLst>
                </a:gridCol>
                <a:gridCol w="256073">
                  <a:extLst>
                    <a:ext uri="{9D8B030D-6E8A-4147-A177-3AD203B41FA5}">
                      <a16:colId xmlns:a16="http://schemas.microsoft.com/office/drawing/2014/main" val="20035"/>
                    </a:ext>
                  </a:extLst>
                </a:gridCol>
                <a:gridCol w="256073">
                  <a:extLst>
                    <a:ext uri="{9D8B030D-6E8A-4147-A177-3AD203B41FA5}">
                      <a16:colId xmlns:a16="http://schemas.microsoft.com/office/drawing/2014/main" val="20036"/>
                    </a:ext>
                  </a:extLst>
                </a:gridCol>
              </a:tblGrid>
              <a:tr h="244248">
                <a:tc>
                  <a:txBody>
                    <a:bodyPr/>
                    <a:lstStyle/>
                    <a:p>
                      <a:pPr algn="ctr"/>
                      <a:endParaRPr lang="it-IT" dirty="0"/>
                    </a:p>
                  </a:txBody>
                  <a:tcPr anchor="ctr"/>
                </a:tc>
                <a:tc gridSpan="12">
                  <a:txBody>
                    <a:bodyPr/>
                    <a:lstStyle/>
                    <a:p>
                      <a:pPr algn="ctr"/>
                      <a:r>
                        <a:rPr lang="it-IT" sz="1600" dirty="0"/>
                        <a:t>First </a:t>
                      </a:r>
                      <a:r>
                        <a:rPr lang="it-IT" sz="1600" dirty="0" err="1"/>
                        <a:t>Year</a:t>
                      </a:r>
                      <a:endParaRPr lang="it-IT" sz="1600" dirty="0"/>
                    </a:p>
                  </a:txBody>
                  <a:tcPr anchor="ct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gridSpan="12">
                  <a:txBody>
                    <a:bodyPr/>
                    <a:lstStyle/>
                    <a:p>
                      <a:pPr algn="ctr"/>
                      <a:r>
                        <a:rPr lang="it-IT" sz="1600" dirty="0"/>
                        <a:t>Second </a:t>
                      </a:r>
                      <a:r>
                        <a:rPr lang="it-IT" sz="1600" dirty="0" err="1"/>
                        <a:t>Year</a:t>
                      </a:r>
                      <a:endParaRPr lang="it-IT" sz="1600" dirty="0"/>
                    </a:p>
                  </a:txBody>
                  <a:tcPr anchor="ct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gridSpan="12">
                  <a:txBody>
                    <a:bodyPr/>
                    <a:lstStyle/>
                    <a:p>
                      <a:pPr algn="ctr"/>
                      <a:r>
                        <a:rPr lang="it-IT" sz="1600" dirty="0"/>
                        <a:t>Third </a:t>
                      </a:r>
                      <a:r>
                        <a:rPr lang="it-IT" sz="1600" dirty="0" err="1"/>
                        <a:t>Year</a:t>
                      </a:r>
                      <a:endParaRPr lang="it-IT" sz="1600" dirty="0"/>
                    </a:p>
                  </a:txBody>
                  <a:tcPr anchor="ct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extLst>
                  <a:ext uri="{0D108BD9-81ED-4DB2-BD59-A6C34878D82A}">
                    <a16:rowId xmlns:a16="http://schemas.microsoft.com/office/drawing/2014/main" val="10000"/>
                  </a:ext>
                </a:extLst>
              </a:tr>
              <a:tr h="273600">
                <a:tc>
                  <a:txBody>
                    <a:bodyPr/>
                    <a:lstStyle/>
                    <a:p>
                      <a:r>
                        <a:rPr lang="en-US" sz="1200" dirty="0"/>
                        <a:t>UCs EV Data and Specs Exchange</a:t>
                      </a:r>
                    </a:p>
                  </a:txBody>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a:solidFill>
                          <a:srgbClr val="FF0000"/>
                        </a:solidFill>
                      </a:endParaRPr>
                    </a:p>
                  </a:txBody>
                  <a:tcPr>
                    <a:solidFill>
                      <a:srgbClr val="FF0000"/>
                    </a:solidFill>
                  </a:tcPr>
                </a:tc>
                <a:tc>
                  <a:txBody>
                    <a:bodyPr/>
                    <a:lstStyle/>
                    <a:p>
                      <a:endParaRPr lang="it-IT" sz="120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extLst>
                  <a:ext uri="{0D108BD9-81ED-4DB2-BD59-A6C34878D82A}">
                    <a16:rowId xmlns:a16="http://schemas.microsoft.com/office/drawing/2014/main" val="10001"/>
                  </a:ext>
                </a:extLst>
              </a:tr>
              <a:tr h="273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noProof="0" dirty="0"/>
                        <a:t>Model Developments</a:t>
                      </a:r>
                    </a:p>
                  </a:txBody>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extLst>
                  <a:ext uri="{0D108BD9-81ED-4DB2-BD59-A6C34878D82A}">
                    <a16:rowId xmlns:a16="http://schemas.microsoft.com/office/drawing/2014/main" val="10002"/>
                  </a:ext>
                </a:extLst>
              </a:tr>
              <a:tr h="273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noProof="0" dirty="0"/>
                        <a:t>Multi-level control strategy</a:t>
                      </a:r>
                    </a:p>
                  </a:txBody>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extLst>
                  <a:ext uri="{0D108BD9-81ED-4DB2-BD59-A6C34878D82A}">
                    <a16:rowId xmlns:a16="http://schemas.microsoft.com/office/drawing/2014/main" val="1945972952"/>
                  </a:ext>
                </a:extLst>
              </a:tr>
              <a:tr h="273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noProof="0" dirty="0"/>
                        <a:t>Reliability Assessment (ISO26262)</a:t>
                      </a:r>
                    </a:p>
                  </a:txBody>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E9EBF5"/>
                    </a:solidFill>
                  </a:tcPr>
                </a:tc>
                <a:tc>
                  <a:txBody>
                    <a:bodyPr/>
                    <a:lstStyle/>
                    <a:p>
                      <a:endParaRPr lang="it-IT" sz="1200" dirty="0"/>
                    </a:p>
                  </a:txBody>
                  <a:tcPr>
                    <a:solidFill>
                      <a:srgbClr val="E9EBF5"/>
                    </a:solidFill>
                  </a:tcPr>
                </a:tc>
                <a:tc>
                  <a:txBody>
                    <a:bodyPr/>
                    <a:lstStyle/>
                    <a:p>
                      <a:endParaRPr lang="it-IT" sz="1200" dirty="0"/>
                    </a:p>
                  </a:txBody>
                  <a:tcPr>
                    <a:solidFill>
                      <a:srgbClr val="E9EBF5"/>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tc>
                <a:tc>
                  <a:txBody>
                    <a:bodyPr/>
                    <a:lstStyle/>
                    <a:p>
                      <a:endParaRPr lang="it-IT" sz="1200" b="1"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extLst>
                  <a:ext uri="{0D108BD9-81ED-4DB2-BD59-A6C34878D82A}">
                    <a16:rowId xmlns:a16="http://schemas.microsoft.com/office/drawing/2014/main" val="10004"/>
                  </a:ext>
                </a:extLst>
              </a:tr>
              <a:tr h="273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noProof="0" dirty="0"/>
                        <a:t>Computational Optimization</a:t>
                      </a:r>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solidFill>
                      <a:srgbClr val="D0D8E8"/>
                    </a:solidFill>
                  </a:tcPr>
                </a:tc>
                <a:tc>
                  <a:txBody>
                    <a:bodyPr/>
                    <a:lstStyle/>
                    <a:p>
                      <a:endParaRPr lang="it-IT" sz="1200" dirty="0"/>
                    </a:p>
                  </a:txBody>
                  <a:tcPr>
                    <a:solidFill>
                      <a:srgbClr val="D0D8E8"/>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extLst>
                  <a:ext uri="{0D108BD9-81ED-4DB2-BD59-A6C34878D82A}">
                    <a16:rowId xmlns:a16="http://schemas.microsoft.com/office/drawing/2014/main" val="10005"/>
                  </a:ext>
                </a:extLst>
              </a:tr>
              <a:tr h="273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noProof="0" dirty="0"/>
                        <a:t>Hardware in the Loop (Internship)</a:t>
                      </a:r>
                    </a:p>
                  </a:txBody>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solidFill>
                          <a:srgbClr val="7030A0"/>
                        </a:solidFill>
                      </a:endParaRPr>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solidFill>
                          <a:srgbClr val="7030A0"/>
                        </a:solidFill>
                      </a:endParaRPr>
                    </a:p>
                  </a:txBody>
                  <a:tcPr>
                    <a:solidFill>
                      <a:srgbClr val="E9EDF4"/>
                    </a:solidFill>
                  </a:tcPr>
                </a:tc>
                <a:tc>
                  <a:txBody>
                    <a:bodyPr/>
                    <a:lstStyle/>
                    <a:p>
                      <a:endParaRPr lang="it-IT" sz="1200" dirty="0">
                        <a:solidFill>
                          <a:srgbClr val="7030A0"/>
                        </a:solidFill>
                      </a:endParaRPr>
                    </a:p>
                  </a:txBody>
                  <a:tcPr>
                    <a:solidFill>
                      <a:srgbClr val="E9EDF4"/>
                    </a:solidFill>
                  </a:tcPr>
                </a:tc>
                <a:tc>
                  <a:txBody>
                    <a:bodyPr/>
                    <a:lstStyle/>
                    <a:p>
                      <a:endParaRPr lang="it-IT" sz="1200" dirty="0">
                        <a:solidFill>
                          <a:srgbClr val="7030A0"/>
                        </a:solidFill>
                      </a:endParaRPr>
                    </a:p>
                  </a:txBody>
                  <a:tcPr>
                    <a:solidFill>
                      <a:srgbClr val="E9EDF4"/>
                    </a:solidFill>
                  </a:tcPr>
                </a:tc>
                <a:tc>
                  <a:txBody>
                    <a:bodyPr/>
                    <a:lstStyle/>
                    <a:p>
                      <a:endParaRPr lang="it-IT" sz="1200" dirty="0">
                        <a:solidFill>
                          <a:srgbClr val="7030A0"/>
                        </a:solidFill>
                      </a:endParaRPr>
                    </a:p>
                  </a:txBody>
                  <a:tcPr>
                    <a:solidFill>
                      <a:srgbClr val="E9EDF4"/>
                    </a:solidFill>
                  </a:tcPr>
                </a:tc>
                <a:tc>
                  <a:txBody>
                    <a:bodyPr/>
                    <a:lstStyle/>
                    <a:p>
                      <a:endParaRPr lang="it-IT" sz="1200" dirty="0">
                        <a:solidFill>
                          <a:srgbClr val="7030A0"/>
                        </a:solidFill>
                      </a:endParaRPr>
                    </a:p>
                  </a:txBody>
                  <a:tcPr>
                    <a:solidFill>
                      <a:srgbClr val="E9EDF4"/>
                    </a:solidFill>
                  </a:tcPr>
                </a:tc>
                <a:tc>
                  <a:txBody>
                    <a:bodyPr/>
                    <a:lstStyle/>
                    <a:p>
                      <a:endParaRPr lang="it-IT" sz="1200" dirty="0">
                        <a:solidFill>
                          <a:srgbClr val="7030A0"/>
                        </a:solidFill>
                      </a:endParaRPr>
                    </a:p>
                  </a:txBody>
                  <a:tcPr>
                    <a:solidFill>
                      <a:srgbClr val="E9EDF4"/>
                    </a:solidFill>
                  </a:tcPr>
                </a:tc>
                <a:tc>
                  <a:txBody>
                    <a:bodyPr/>
                    <a:lstStyle/>
                    <a:p>
                      <a:endParaRPr lang="it-IT" sz="1200" dirty="0">
                        <a:solidFill>
                          <a:srgbClr val="7030A0"/>
                        </a:solidFill>
                      </a:endParaRPr>
                    </a:p>
                  </a:txBody>
                  <a:tcPr>
                    <a:solidFill>
                      <a:srgbClr val="E9EDF4"/>
                    </a:solidFill>
                  </a:tcPr>
                </a:tc>
                <a:tc>
                  <a:txBody>
                    <a:bodyPr/>
                    <a:lstStyle/>
                    <a:p>
                      <a:endParaRPr lang="it-IT" sz="1200" dirty="0">
                        <a:solidFill>
                          <a:srgbClr val="7030A0"/>
                        </a:solidFill>
                      </a:endParaRPr>
                    </a:p>
                  </a:txBody>
                  <a:tcPr>
                    <a:solidFill>
                      <a:srgbClr val="E9EDF4"/>
                    </a:solidFill>
                  </a:tcPr>
                </a:tc>
                <a:tc>
                  <a:txBody>
                    <a:bodyPr/>
                    <a:lstStyle/>
                    <a:p>
                      <a:endParaRPr lang="it-IT" sz="1200" dirty="0">
                        <a:solidFill>
                          <a:srgbClr val="7030A0"/>
                        </a:solidFill>
                      </a:endParaRPr>
                    </a:p>
                  </a:txBody>
                  <a:tcPr>
                    <a:solidFill>
                      <a:srgbClr val="E9EDF4"/>
                    </a:solidFill>
                  </a:tcPr>
                </a:tc>
                <a:tc>
                  <a:txBody>
                    <a:bodyPr/>
                    <a:lstStyle/>
                    <a:p>
                      <a:endParaRPr lang="it-IT" sz="1200" dirty="0">
                        <a:solidFill>
                          <a:srgbClr val="7030A0"/>
                        </a:solidFill>
                      </a:endParaRPr>
                    </a:p>
                  </a:txBody>
                  <a:tcPr>
                    <a:solidFill>
                      <a:srgbClr val="E9EDF4"/>
                    </a:solidFill>
                  </a:tcPr>
                </a:tc>
                <a:tc>
                  <a:txBody>
                    <a:bodyPr/>
                    <a:lstStyle/>
                    <a:p>
                      <a:endParaRPr lang="it-IT" sz="1200" dirty="0">
                        <a:solidFill>
                          <a:srgbClr val="7030A0"/>
                        </a:solidFill>
                      </a:endParaRPr>
                    </a:p>
                  </a:txBody>
                  <a:tcPr>
                    <a:solidFill>
                      <a:srgbClr val="E9EDF4"/>
                    </a:solidFill>
                  </a:tcPr>
                </a:tc>
                <a:tc>
                  <a:txBody>
                    <a:bodyPr/>
                    <a:lstStyle/>
                    <a:p>
                      <a:endParaRPr lang="it-IT" sz="1200" dirty="0">
                        <a:solidFill>
                          <a:srgbClr val="7030A0"/>
                        </a:solidFill>
                      </a:endParaRPr>
                    </a:p>
                  </a:txBody>
                  <a:tcPr>
                    <a:solidFill>
                      <a:srgbClr val="C55A11"/>
                    </a:solidFill>
                  </a:tcPr>
                </a:tc>
                <a:tc>
                  <a:txBody>
                    <a:bodyPr/>
                    <a:lstStyle/>
                    <a:p>
                      <a:endParaRPr lang="it-IT" sz="1200" dirty="0"/>
                    </a:p>
                  </a:txBody>
                  <a:tcPr>
                    <a:solidFill>
                      <a:srgbClr val="C55A11"/>
                    </a:solidFill>
                  </a:tcPr>
                </a:tc>
                <a:tc>
                  <a:txBody>
                    <a:bodyPr/>
                    <a:lstStyle/>
                    <a:p>
                      <a:endParaRPr lang="it-IT" sz="1200" dirty="0"/>
                    </a:p>
                  </a:txBody>
                  <a:tcPr>
                    <a:solidFill>
                      <a:srgbClr val="C55A11"/>
                    </a:solidFill>
                  </a:tcPr>
                </a:tc>
                <a:tc>
                  <a:txBody>
                    <a:bodyPr/>
                    <a:lstStyle/>
                    <a:p>
                      <a:endParaRPr lang="it-IT" sz="1200" dirty="0"/>
                    </a:p>
                  </a:txBody>
                  <a:tcPr>
                    <a:solidFill>
                      <a:srgbClr val="C55A11"/>
                    </a:solidFill>
                  </a:tcPr>
                </a:tc>
                <a:tc>
                  <a:txBody>
                    <a:bodyPr/>
                    <a:lstStyle/>
                    <a:p>
                      <a:endParaRPr lang="it-IT" sz="1200" dirty="0"/>
                    </a:p>
                  </a:txBody>
                  <a:tcPr>
                    <a:solidFill>
                      <a:srgbClr val="C55A11"/>
                    </a:solidFill>
                  </a:tcPr>
                </a:tc>
                <a:tc>
                  <a:txBody>
                    <a:bodyPr/>
                    <a:lstStyle/>
                    <a:p>
                      <a:endParaRPr lang="it-IT" sz="1200" dirty="0"/>
                    </a:p>
                  </a:txBody>
                  <a:tcPr>
                    <a:solidFill>
                      <a:schemeClr val="accent2">
                        <a:lumMod val="75000"/>
                      </a:schemeClr>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extLst>
                  <a:ext uri="{0D108BD9-81ED-4DB2-BD59-A6C34878D82A}">
                    <a16:rowId xmlns:a16="http://schemas.microsoft.com/office/drawing/2014/main" val="10006"/>
                  </a:ext>
                </a:extLst>
              </a:tr>
              <a:tr h="273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noProof="0" dirty="0"/>
                        <a:t>Post-processing Data and Thesis</a:t>
                      </a:r>
                    </a:p>
                  </a:txBody>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7030A0"/>
                    </a:solidFill>
                  </a:tcPr>
                </a:tc>
                <a:tc>
                  <a:txBody>
                    <a:bodyPr/>
                    <a:lstStyle/>
                    <a:p>
                      <a:endParaRPr lang="it-IT" sz="1200" dirty="0">
                        <a:solidFill>
                          <a:srgbClr val="7030A0"/>
                        </a:solidFill>
                      </a:endParaRPr>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extLst>
                  <a:ext uri="{0D108BD9-81ED-4DB2-BD59-A6C34878D82A}">
                    <a16:rowId xmlns:a16="http://schemas.microsoft.com/office/drawing/2014/main" val="275442028"/>
                  </a:ext>
                </a:extLst>
              </a:tr>
            </a:tbl>
          </a:graphicData>
        </a:graphic>
      </p:graphicFrame>
      <p:sp>
        <p:nvSpPr>
          <p:cNvPr id="4" name="Segnaposto numero diapositiva 4">
            <a:extLst>
              <a:ext uri="{FF2B5EF4-FFF2-40B4-BE49-F238E27FC236}">
                <a16:creationId xmlns:a16="http://schemas.microsoft.com/office/drawing/2014/main" id="{C79B507C-6C71-4117-B2C7-3B5618683E35}"/>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19</a:t>
            </a:fld>
            <a:endParaRPr lang="en-US" b="1" dirty="0">
              <a:solidFill>
                <a:schemeClr val="bg1"/>
              </a:solidFill>
            </a:endParaRPr>
          </a:p>
        </p:txBody>
      </p:sp>
      <p:sp>
        <p:nvSpPr>
          <p:cNvPr id="5" name="CasellaDiTesto 4">
            <a:extLst>
              <a:ext uri="{FF2B5EF4-FFF2-40B4-BE49-F238E27FC236}">
                <a16:creationId xmlns:a16="http://schemas.microsoft.com/office/drawing/2014/main" id="{8F2EAE37-004D-4CE3-B76A-767DD1366423}"/>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7" name="CasellaDiTesto 6">
            <a:extLst>
              <a:ext uri="{FF2B5EF4-FFF2-40B4-BE49-F238E27FC236}">
                <a16:creationId xmlns:a16="http://schemas.microsoft.com/office/drawing/2014/main" id="{4D989B03-723C-4C68-A514-8046EA367ADB}"/>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9" name="CasellaDiTesto 8">
            <a:extLst>
              <a:ext uri="{FF2B5EF4-FFF2-40B4-BE49-F238E27FC236}">
                <a16:creationId xmlns:a16="http://schemas.microsoft.com/office/drawing/2014/main" id="{7F538DF8-6108-4B2F-B577-0C2AE0184465}"/>
              </a:ext>
            </a:extLst>
          </p:cNvPr>
          <p:cNvSpPr txBox="1"/>
          <p:nvPr/>
        </p:nvSpPr>
        <p:spPr>
          <a:xfrm>
            <a:off x="648253" y="1280048"/>
            <a:ext cx="1377300" cy="369332"/>
          </a:xfrm>
          <a:prstGeom prst="rect">
            <a:avLst/>
          </a:prstGeom>
          <a:noFill/>
        </p:spPr>
        <p:txBody>
          <a:bodyPr wrap="none" rtlCol="0">
            <a:spAutoFit/>
          </a:bodyPr>
          <a:lstStyle/>
          <a:p>
            <a:r>
              <a:rPr lang="en-GB" dirty="0">
                <a:latin typeface="Arial"/>
                <a:cs typeface="Arial"/>
              </a:rPr>
              <a:t>Gantt Chart</a:t>
            </a:r>
          </a:p>
        </p:txBody>
      </p:sp>
      <p:sp>
        <p:nvSpPr>
          <p:cNvPr id="11" name="CasellaDiTesto 10">
            <a:extLst>
              <a:ext uri="{FF2B5EF4-FFF2-40B4-BE49-F238E27FC236}">
                <a16:creationId xmlns:a16="http://schemas.microsoft.com/office/drawing/2014/main" id="{2EA69AB6-48FE-403E-BF0C-AA419EB23BB6}"/>
              </a:ext>
            </a:extLst>
          </p:cNvPr>
          <p:cNvSpPr txBox="1"/>
          <p:nvPr/>
        </p:nvSpPr>
        <p:spPr>
          <a:xfrm>
            <a:off x="648253" y="818383"/>
            <a:ext cx="4663050" cy="461665"/>
          </a:xfrm>
          <a:prstGeom prst="rect">
            <a:avLst/>
          </a:prstGeom>
          <a:noFill/>
        </p:spPr>
        <p:txBody>
          <a:bodyPr wrap="square" rtlCol="0">
            <a:spAutoFit/>
          </a:bodyPr>
          <a:lstStyle/>
          <a:p>
            <a:r>
              <a:rPr lang="en-GB" sz="2400" b="1" dirty="0">
                <a:solidFill>
                  <a:schemeClr val="accent1">
                    <a:lumMod val="75000"/>
                  </a:schemeClr>
                </a:solidFill>
                <a:latin typeface="Arial"/>
                <a:cs typeface="Arial"/>
              </a:rPr>
              <a:t>Future Developments</a:t>
            </a:r>
          </a:p>
        </p:txBody>
      </p:sp>
      <p:graphicFrame>
        <p:nvGraphicFramePr>
          <p:cNvPr id="8" name="Tabella 7">
            <a:extLst>
              <a:ext uri="{FF2B5EF4-FFF2-40B4-BE49-F238E27FC236}">
                <a16:creationId xmlns:a16="http://schemas.microsoft.com/office/drawing/2014/main" id="{012F968D-D6A8-43E2-8028-AC9A896997E7}"/>
              </a:ext>
            </a:extLst>
          </p:cNvPr>
          <p:cNvGraphicFramePr>
            <a:graphicFrameLocks noGrp="1"/>
          </p:cNvGraphicFramePr>
          <p:nvPr>
            <p:extLst>
              <p:ext uri="{D42A27DB-BD31-4B8C-83A1-F6EECF244321}">
                <p14:modId xmlns:p14="http://schemas.microsoft.com/office/powerpoint/2010/main" val="3622788177"/>
              </p:ext>
            </p:extLst>
          </p:nvPr>
        </p:nvGraphicFramePr>
        <p:xfrm>
          <a:off x="68119" y="1614713"/>
          <a:ext cx="11506499" cy="2286000"/>
        </p:xfrm>
        <a:graphic>
          <a:graphicData uri="http://schemas.openxmlformats.org/drawingml/2006/table">
            <a:tbl>
              <a:tblPr firstRow="1" bandRow="1">
                <a:tableStyleId>{5C22544A-7EE6-4342-B048-85BDC9FD1C3A}</a:tableStyleId>
              </a:tblPr>
              <a:tblGrid>
                <a:gridCol w="2282188">
                  <a:extLst>
                    <a:ext uri="{9D8B030D-6E8A-4147-A177-3AD203B41FA5}">
                      <a16:colId xmlns:a16="http://schemas.microsoft.com/office/drawing/2014/main" val="20000"/>
                    </a:ext>
                  </a:extLst>
                </a:gridCol>
                <a:gridCol w="259552">
                  <a:extLst>
                    <a:ext uri="{9D8B030D-6E8A-4147-A177-3AD203B41FA5}">
                      <a16:colId xmlns:a16="http://schemas.microsoft.com/office/drawing/2014/main" val="20001"/>
                    </a:ext>
                  </a:extLst>
                </a:gridCol>
                <a:gridCol w="256073">
                  <a:extLst>
                    <a:ext uri="{9D8B030D-6E8A-4147-A177-3AD203B41FA5}">
                      <a16:colId xmlns:a16="http://schemas.microsoft.com/office/drawing/2014/main" val="20002"/>
                    </a:ext>
                  </a:extLst>
                </a:gridCol>
                <a:gridCol w="256073">
                  <a:extLst>
                    <a:ext uri="{9D8B030D-6E8A-4147-A177-3AD203B41FA5}">
                      <a16:colId xmlns:a16="http://schemas.microsoft.com/office/drawing/2014/main" val="20003"/>
                    </a:ext>
                  </a:extLst>
                </a:gridCol>
                <a:gridCol w="256073">
                  <a:extLst>
                    <a:ext uri="{9D8B030D-6E8A-4147-A177-3AD203B41FA5}">
                      <a16:colId xmlns:a16="http://schemas.microsoft.com/office/drawing/2014/main" val="20004"/>
                    </a:ext>
                  </a:extLst>
                </a:gridCol>
                <a:gridCol w="256073">
                  <a:extLst>
                    <a:ext uri="{9D8B030D-6E8A-4147-A177-3AD203B41FA5}">
                      <a16:colId xmlns:a16="http://schemas.microsoft.com/office/drawing/2014/main" val="20005"/>
                    </a:ext>
                  </a:extLst>
                </a:gridCol>
                <a:gridCol w="256073">
                  <a:extLst>
                    <a:ext uri="{9D8B030D-6E8A-4147-A177-3AD203B41FA5}">
                      <a16:colId xmlns:a16="http://schemas.microsoft.com/office/drawing/2014/main" val="20006"/>
                    </a:ext>
                  </a:extLst>
                </a:gridCol>
                <a:gridCol w="256073">
                  <a:extLst>
                    <a:ext uri="{9D8B030D-6E8A-4147-A177-3AD203B41FA5}">
                      <a16:colId xmlns:a16="http://schemas.microsoft.com/office/drawing/2014/main" val="20007"/>
                    </a:ext>
                  </a:extLst>
                </a:gridCol>
                <a:gridCol w="256073">
                  <a:extLst>
                    <a:ext uri="{9D8B030D-6E8A-4147-A177-3AD203B41FA5}">
                      <a16:colId xmlns:a16="http://schemas.microsoft.com/office/drawing/2014/main" val="20008"/>
                    </a:ext>
                  </a:extLst>
                </a:gridCol>
                <a:gridCol w="256073">
                  <a:extLst>
                    <a:ext uri="{9D8B030D-6E8A-4147-A177-3AD203B41FA5}">
                      <a16:colId xmlns:a16="http://schemas.microsoft.com/office/drawing/2014/main" val="20009"/>
                    </a:ext>
                  </a:extLst>
                </a:gridCol>
                <a:gridCol w="256073">
                  <a:extLst>
                    <a:ext uri="{9D8B030D-6E8A-4147-A177-3AD203B41FA5}">
                      <a16:colId xmlns:a16="http://schemas.microsoft.com/office/drawing/2014/main" val="20010"/>
                    </a:ext>
                  </a:extLst>
                </a:gridCol>
                <a:gridCol w="256073">
                  <a:extLst>
                    <a:ext uri="{9D8B030D-6E8A-4147-A177-3AD203B41FA5}">
                      <a16:colId xmlns:a16="http://schemas.microsoft.com/office/drawing/2014/main" val="20011"/>
                    </a:ext>
                  </a:extLst>
                </a:gridCol>
                <a:gridCol w="256073">
                  <a:extLst>
                    <a:ext uri="{9D8B030D-6E8A-4147-A177-3AD203B41FA5}">
                      <a16:colId xmlns:a16="http://schemas.microsoft.com/office/drawing/2014/main" val="20012"/>
                    </a:ext>
                  </a:extLst>
                </a:gridCol>
                <a:gridCol w="256073">
                  <a:extLst>
                    <a:ext uri="{9D8B030D-6E8A-4147-A177-3AD203B41FA5}">
                      <a16:colId xmlns:a16="http://schemas.microsoft.com/office/drawing/2014/main" val="20013"/>
                    </a:ext>
                  </a:extLst>
                </a:gridCol>
                <a:gridCol w="256073">
                  <a:extLst>
                    <a:ext uri="{9D8B030D-6E8A-4147-A177-3AD203B41FA5}">
                      <a16:colId xmlns:a16="http://schemas.microsoft.com/office/drawing/2014/main" val="20014"/>
                    </a:ext>
                  </a:extLst>
                </a:gridCol>
                <a:gridCol w="256073">
                  <a:extLst>
                    <a:ext uri="{9D8B030D-6E8A-4147-A177-3AD203B41FA5}">
                      <a16:colId xmlns:a16="http://schemas.microsoft.com/office/drawing/2014/main" val="20015"/>
                    </a:ext>
                  </a:extLst>
                </a:gridCol>
                <a:gridCol w="256073">
                  <a:extLst>
                    <a:ext uri="{9D8B030D-6E8A-4147-A177-3AD203B41FA5}">
                      <a16:colId xmlns:a16="http://schemas.microsoft.com/office/drawing/2014/main" val="20016"/>
                    </a:ext>
                  </a:extLst>
                </a:gridCol>
                <a:gridCol w="256073">
                  <a:extLst>
                    <a:ext uri="{9D8B030D-6E8A-4147-A177-3AD203B41FA5}">
                      <a16:colId xmlns:a16="http://schemas.microsoft.com/office/drawing/2014/main" val="20017"/>
                    </a:ext>
                  </a:extLst>
                </a:gridCol>
                <a:gridCol w="256073">
                  <a:extLst>
                    <a:ext uri="{9D8B030D-6E8A-4147-A177-3AD203B41FA5}">
                      <a16:colId xmlns:a16="http://schemas.microsoft.com/office/drawing/2014/main" val="20018"/>
                    </a:ext>
                  </a:extLst>
                </a:gridCol>
                <a:gridCol w="256073">
                  <a:extLst>
                    <a:ext uri="{9D8B030D-6E8A-4147-A177-3AD203B41FA5}">
                      <a16:colId xmlns:a16="http://schemas.microsoft.com/office/drawing/2014/main" val="20019"/>
                    </a:ext>
                  </a:extLst>
                </a:gridCol>
                <a:gridCol w="258277">
                  <a:extLst>
                    <a:ext uri="{9D8B030D-6E8A-4147-A177-3AD203B41FA5}">
                      <a16:colId xmlns:a16="http://schemas.microsoft.com/office/drawing/2014/main" val="20020"/>
                    </a:ext>
                  </a:extLst>
                </a:gridCol>
                <a:gridCol w="256073">
                  <a:extLst>
                    <a:ext uri="{9D8B030D-6E8A-4147-A177-3AD203B41FA5}">
                      <a16:colId xmlns:a16="http://schemas.microsoft.com/office/drawing/2014/main" val="20021"/>
                    </a:ext>
                  </a:extLst>
                </a:gridCol>
                <a:gridCol w="256073">
                  <a:extLst>
                    <a:ext uri="{9D8B030D-6E8A-4147-A177-3AD203B41FA5}">
                      <a16:colId xmlns:a16="http://schemas.microsoft.com/office/drawing/2014/main" val="20022"/>
                    </a:ext>
                  </a:extLst>
                </a:gridCol>
                <a:gridCol w="256073">
                  <a:extLst>
                    <a:ext uri="{9D8B030D-6E8A-4147-A177-3AD203B41FA5}">
                      <a16:colId xmlns:a16="http://schemas.microsoft.com/office/drawing/2014/main" val="20023"/>
                    </a:ext>
                  </a:extLst>
                </a:gridCol>
                <a:gridCol w="256073">
                  <a:extLst>
                    <a:ext uri="{9D8B030D-6E8A-4147-A177-3AD203B41FA5}">
                      <a16:colId xmlns:a16="http://schemas.microsoft.com/office/drawing/2014/main" val="20024"/>
                    </a:ext>
                  </a:extLst>
                </a:gridCol>
                <a:gridCol w="256073">
                  <a:extLst>
                    <a:ext uri="{9D8B030D-6E8A-4147-A177-3AD203B41FA5}">
                      <a16:colId xmlns:a16="http://schemas.microsoft.com/office/drawing/2014/main" val="20025"/>
                    </a:ext>
                  </a:extLst>
                </a:gridCol>
                <a:gridCol w="256073">
                  <a:extLst>
                    <a:ext uri="{9D8B030D-6E8A-4147-A177-3AD203B41FA5}">
                      <a16:colId xmlns:a16="http://schemas.microsoft.com/office/drawing/2014/main" val="20026"/>
                    </a:ext>
                  </a:extLst>
                </a:gridCol>
                <a:gridCol w="256073">
                  <a:extLst>
                    <a:ext uri="{9D8B030D-6E8A-4147-A177-3AD203B41FA5}">
                      <a16:colId xmlns:a16="http://schemas.microsoft.com/office/drawing/2014/main" val="20027"/>
                    </a:ext>
                  </a:extLst>
                </a:gridCol>
                <a:gridCol w="256073">
                  <a:extLst>
                    <a:ext uri="{9D8B030D-6E8A-4147-A177-3AD203B41FA5}">
                      <a16:colId xmlns:a16="http://schemas.microsoft.com/office/drawing/2014/main" val="20028"/>
                    </a:ext>
                  </a:extLst>
                </a:gridCol>
                <a:gridCol w="256073">
                  <a:extLst>
                    <a:ext uri="{9D8B030D-6E8A-4147-A177-3AD203B41FA5}">
                      <a16:colId xmlns:a16="http://schemas.microsoft.com/office/drawing/2014/main" val="20029"/>
                    </a:ext>
                  </a:extLst>
                </a:gridCol>
                <a:gridCol w="256073">
                  <a:extLst>
                    <a:ext uri="{9D8B030D-6E8A-4147-A177-3AD203B41FA5}">
                      <a16:colId xmlns:a16="http://schemas.microsoft.com/office/drawing/2014/main" val="20030"/>
                    </a:ext>
                  </a:extLst>
                </a:gridCol>
                <a:gridCol w="256073">
                  <a:extLst>
                    <a:ext uri="{9D8B030D-6E8A-4147-A177-3AD203B41FA5}">
                      <a16:colId xmlns:a16="http://schemas.microsoft.com/office/drawing/2014/main" val="20031"/>
                    </a:ext>
                  </a:extLst>
                </a:gridCol>
                <a:gridCol w="256073">
                  <a:extLst>
                    <a:ext uri="{9D8B030D-6E8A-4147-A177-3AD203B41FA5}">
                      <a16:colId xmlns:a16="http://schemas.microsoft.com/office/drawing/2014/main" val="20032"/>
                    </a:ext>
                  </a:extLst>
                </a:gridCol>
                <a:gridCol w="256073">
                  <a:extLst>
                    <a:ext uri="{9D8B030D-6E8A-4147-A177-3AD203B41FA5}">
                      <a16:colId xmlns:a16="http://schemas.microsoft.com/office/drawing/2014/main" val="20033"/>
                    </a:ext>
                  </a:extLst>
                </a:gridCol>
                <a:gridCol w="256073">
                  <a:extLst>
                    <a:ext uri="{9D8B030D-6E8A-4147-A177-3AD203B41FA5}">
                      <a16:colId xmlns:a16="http://schemas.microsoft.com/office/drawing/2014/main" val="20034"/>
                    </a:ext>
                  </a:extLst>
                </a:gridCol>
                <a:gridCol w="256073">
                  <a:extLst>
                    <a:ext uri="{9D8B030D-6E8A-4147-A177-3AD203B41FA5}">
                      <a16:colId xmlns:a16="http://schemas.microsoft.com/office/drawing/2014/main" val="20035"/>
                    </a:ext>
                  </a:extLst>
                </a:gridCol>
                <a:gridCol w="256073">
                  <a:extLst>
                    <a:ext uri="{9D8B030D-6E8A-4147-A177-3AD203B41FA5}">
                      <a16:colId xmlns:a16="http://schemas.microsoft.com/office/drawing/2014/main" val="20036"/>
                    </a:ext>
                  </a:extLst>
                </a:gridCol>
              </a:tblGrid>
              <a:tr h="244248">
                <a:tc>
                  <a:txBody>
                    <a:bodyPr/>
                    <a:lstStyle/>
                    <a:p>
                      <a:pPr algn="ctr"/>
                      <a:endParaRPr lang="it-IT" dirty="0"/>
                    </a:p>
                  </a:txBody>
                  <a:tcPr anchor="ctr"/>
                </a:tc>
                <a:tc gridSpan="12">
                  <a:txBody>
                    <a:bodyPr/>
                    <a:lstStyle/>
                    <a:p>
                      <a:pPr algn="ctr"/>
                      <a:r>
                        <a:rPr lang="it-IT" sz="1600" dirty="0"/>
                        <a:t>First </a:t>
                      </a:r>
                      <a:r>
                        <a:rPr lang="it-IT" sz="1600" dirty="0" err="1"/>
                        <a:t>Year</a:t>
                      </a:r>
                      <a:endParaRPr lang="it-IT" sz="1600" dirty="0"/>
                    </a:p>
                  </a:txBody>
                  <a:tcPr anchor="ct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gridSpan="12">
                  <a:txBody>
                    <a:bodyPr/>
                    <a:lstStyle/>
                    <a:p>
                      <a:pPr algn="ctr"/>
                      <a:r>
                        <a:rPr lang="it-IT" sz="1600" dirty="0"/>
                        <a:t>Second </a:t>
                      </a:r>
                      <a:r>
                        <a:rPr lang="it-IT" sz="1600" dirty="0" err="1"/>
                        <a:t>Year</a:t>
                      </a:r>
                      <a:endParaRPr lang="it-IT" sz="1600" dirty="0"/>
                    </a:p>
                  </a:txBody>
                  <a:tcPr anchor="ct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gridSpan="12">
                  <a:txBody>
                    <a:bodyPr/>
                    <a:lstStyle/>
                    <a:p>
                      <a:pPr algn="ctr"/>
                      <a:r>
                        <a:rPr lang="it-IT" sz="1600" dirty="0"/>
                        <a:t>Third </a:t>
                      </a:r>
                      <a:r>
                        <a:rPr lang="it-IT" sz="1600" dirty="0" err="1"/>
                        <a:t>Year</a:t>
                      </a:r>
                      <a:endParaRPr lang="it-IT" sz="1600" dirty="0"/>
                    </a:p>
                  </a:txBody>
                  <a:tcPr anchor="ct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tc hMerge="1">
                  <a:txBody>
                    <a:bodyPr/>
                    <a:lstStyle/>
                    <a:p>
                      <a:endParaRPr lang="it-IT" dirty="0"/>
                    </a:p>
                  </a:txBody>
                  <a:tcPr/>
                </a:tc>
                <a:extLst>
                  <a:ext uri="{0D108BD9-81ED-4DB2-BD59-A6C34878D82A}">
                    <a16:rowId xmlns:a16="http://schemas.microsoft.com/office/drawing/2014/main" val="10000"/>
                  </a:ext>
                </a:extLst>
              </a:tr>
              <a:tr h="273600">
                <a:tc>
                  <a:txBody>
                    <a:bodyPr/>
                    <a:lstStyle/>
                    <a:p>
                      <a:r>
                        <a:rPr lang="en-US" sz="1200" dirty="0"/>
                        <a:t>UCs EV Data and Specs Exchange</a:t>
                      </a:r>
                    </a:p>
                  </a:txBody>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a:solidFill>
                          <a:srgbClr val="FF0000"/>
                        </a:solidFill>
                      </a:endParaRPr>
                    </a:p>
                  </a:txBody>
                  <a:tcPr>
                    <a:solidFill>
                      <a:srgbClr val="FF0000"/>
                    </a:solidFill>
                  </a:tcPr>
                </a:tc>
                <a:tc>
                  <a:txBody>
                    <a:bodyPr/>
                    <a:lstStyle/>
                    <a:p>
                      <a:endParaRPr lang="it-IT" sz="120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solidFill>
                          <a:srgbClr val="FF0000"/>
                        </a:solidFill>
                      </a:endParaRPr>
                    </a:p>
                  </a:txBody>
                  <a:tcPr>
                    <a:solidFill>
                      <a:srgbClr val="FF0000"/>
                    </a:solidFill>
                  </a:tcPr>
                </a:tc>
                <a:tc>
                  <a:txBody>
                    <a:bodyPr/>
                    <a:lstStyle/>
                    <a:p>
                      <a:endParaRPr lang="it-IT" sz="1200" dirty="0"/>
                    </a:p>
                  </a:txBody>
                  <a:tcPr>
                    <a:solidFill>
                      <a:srgbClr val="FF0000"/>
                    </a:solidFill>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extLst>
                  <a:ext uri="{0D108BD9-81ED-4DB2-BD59-A6C34878D82A}">
                    <a16:rowId xmlns:a16="http://schemas.microsoft.com/office/drawing/2014/main" val="10001"/>
                  </a:ext>
                </a:extLst>
              </a:tr>
              <a:tr h="273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noProof="0" dirty="0"/>
                        <a:t>Model Developments</a:t>
                      </a:r>
                    </a:p>
                  </a:txBody>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solidFill>
                      <a:srgbClr val="00B050"/>
                    </a:solidFill>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extLst>
                  <a:ext uri="{0D108BD9-81ED-4DB2-BD59-A6C34878D82A}">
                    <a16:rowId xmlns:a16="http://schemas.microsoft.com/office/drawing/2014/main" val="10002"/>
                  </a:ext>
                </a:extLst>
              </a:tr>
              <a:tr h="273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noProof="0" dirty="0"/>
                        <a:t>Multi-level control strategy</a:t>
                      </a:r>
                    </a:p>
                  </a:txBody>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70AD47"/>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extLst>
                  <a:ext uri="{0D108BD9-81ED-4DB2-BD59-A6C34878D82A}">
                    <a16:rowId xmlns:a16="http://schemas.microsoft.com/office/drawing/2014/main" val="1945972952"/>
                  </a:ext>
                </a:extLst>
              </a:tr>
              <a:tr h="273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noProof="0" dirty="0"/>
                        <a:t>Reliability Assessment (ISO26262)</a:t>
                      </a:r>
                    </a:p>
                  </a:txBody>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solidFill>
                      <a:srgbClr val="0070C0"/>
                    </a:solidFill>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b="1"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extLst>
                  <a:ext uri="{0D108BD9-81ED-4DB2-BD59-A6C34878D82A}">
                    <a16:rowId xmlns:a16="http://schemas.microsoft.com/office/drawing/2014/main" val="10004"/>
                  </a:ext>
                </a:extLst>
              </a:tr>
              <a:tr h="273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noProof="0" dirty="0"/>
                        <a:t>Computational Optimization</a:t>
                      </a:r>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solidFill>
                      <a:srgbClr val="D0D8E8"/>
                    </a:solidFill>
                  </a:tcPr>
                </a:tc>
                <a:tc>
                  <a:txBody>
                    <a:bodyPr/>
                    <a:lstStyle/>
                    <a:p>
                      <a:endParaRPr lang="it-IT" sz="1200" dirty="0"/>
                    </a:p>
                  </a:txBody>
                  <a:tcPr>
                    <a:solidFill>
                      <a:srgbClr val="D0D8E8"/>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solidFill>
                      <a:srgbClr val="00B0F0"/>
                    </a:solidFill>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tc>
                  <a:txBody>
                    <a:bodyPr/>
                    <a:lstStyle/>
                    <a:p>
                      <a:endParaRPr lang="it-IT" sz="1200" dirty="0"/>
                    </a:p>
                  </a:txBody>
                  <a:tcPr/>
                </a:tc>
                <a:extLst>
                  <a:ext uri="{0D108BD9-81ED-4DB2-BD59-A6C34878D82A}">
                    <a16:rowId xmlns:a16="http://schemas.microsoft.com/office/drawing/2014/main" val="10005"/>
                  </a:ext>
                </a:extLst>
              </a:tr>
              <a:tr h="273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noProof="0" dirty="0"/>
                        <a:t>Hardware in the Loop (Internship)</a:t>
                      </a:r>
                    </a:p>
                  </a:txBody>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solidFill>
                          <a:srgbClr val="7030A0"/>
                        </a:solidFill>
                      </a:endParaRPr>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solidFill>
                          <a:srgbClr val="7030A0"/>
                        </a:solidFill>
                      </a:endParaRPr>
                    </a:p>
                  </a:txBody>
                  <a:tcPr>
                    <a:solidFill>
                      <a:srgbClr val="E9EDF4"/>
                    </a:solidFill>
                  </a:tcPr>
                </a:tc>
                <a:tc>
                  <a:txBody>
                    <a:bodyPr/>
                    <a:lstStyle/>
                    <a:p>
                      <a:endParaRPr lang="it-IT" sz="1200" dirty="0">
                        <a:solidFill>
                          <a:srgbClr val="7030A0"/>
                        </a:solidFill>
                      </a:endParaRPr>
                    </a:p>
                  </a:txBody>
                  <a:tcPr>
                    <a:solidFill>
                      <a:srgbClr val="E9EDF4"/>
                    </a:solidFill>
                  </a:tcPr>
                </a:tc>
                <a:tc>
                  <a:txBody>
                    <a:bodyPr/>
                    <a:lstStyle/>
                    <a:p>
                      <a:endParaRPr lang="it-IT" sz="1200" dirty="0">
                        <a:solidFill>
                          <a:srgbClr val="7030A0"/>
                        </a:solidFill>
                      </a:endParaRPr>
                    </a:p>
                  </a:txBody>
                  <a:tcPr>
                    <a:solidFill>
                      <a:srgbClr val="E9EDF4"/>
                    </a:solidFill>
                  </a:tcPr>
                </a:tc>
                <a:tc>
                  <a:txBody>
                    <a:bodyPr/>
                    <a:lstStyle/>
                    <a:p>
                      <a:endParaRPr lang="it-IT" sz="1200" dirty="0">
                        <a:solidFill>
                          <a:srgbClr val="7030A0"/>
                        </a:solidFill>
                      </a:endParaRPr>
                    </a:p>
                  </a:txBody>
                  <a:tcPr>
                    <a:solidFill>
                      <a:srgbClr val="E9EDF4"/>
                    </a:solidFill>
                  </a:tcPr>
                </a:tc>
                <a:tc>
                  <a:txBody>
                    <a:bodyPr/>
                    <a:lstStyle/>
                    <a:p>
                      <a:endParaRPr lang="it-IT" sz="1200" dirty="0">
                        <a:solidFill>
                          <a:srgbClr val="7030A0"/>
                        </a:solidFill>
                      </a:endParaRPr>
                    </a:p>
                  </a:txBody>
                  <a:tcPr>
                    <a:solidFill>
                      <a:schemeClr val="accent2">
                        <a:lumMod val="75000"/>
                      </a:schemeClr>
                    </a:solidFill>
                  </a:tcPr>
                </a:tc>
                <a:tc>
                  <a:txBody>
                    <a:bodyPr/>
                    <a:lstStyle/>
                    <a:p>
                      <a:endParaRPr lang="it-IT" sz="1200" dirty="0">
                        <a:solidFill>
                          <a:srgbClr val="7030A0"/>
                        </a:solidFill>
                      </a:endParaRPr>
                    </a:p>
                  </a:txBody>
                  <a:tcPr>
                    <a:solidFill>
                      <a:schemeClr val="accent2">
                        <a:lumMod val="75000"/>
                      </a:schemeClr>
                    </a:solidFill>
                  </a:tcPr>
                </a:tc>
                <a:tc>
                  <a:txBody>
                    <a:bodyPr/>
                    <a:lstStyle/>
                    <a:p>
                      <a:endParaRPr lang="it-IT" sz="1200" dirty="0">
                        <a:solidFill>
                          <a:srgbClr val="7030A0"/>
                        </a:solidFill>
                      </a:endParaRPr>
                    </a:p>
                  </a:txBody>
                  <a:tcPr>
                    <a:solidFill>
                      <a:schemeClr val="accent2">
                        <a:lumMod val="75000"/>
                      </a:schemeClr>
                    </a:solidFill>
                  </a:tcPr>
                </a:tc>
                <a:tc>
                  <a:txBody>
                    <a:bodyPr/>
                    <a:lstStyle/>
                    <a:p>
                      <a:endParaRPr lang="it-IT" sz="1200" dirty="0">
                        <a:solidFill>
                          <a:srgbClr val="7030A0"/>
                        </a:solidFill>
                      </a:endParaRPr>
                    </a:p>
                  </a:txBody>
                  <a:tcPr>
                    <a:solidFill>
                      <a:schemeClr val="accent2">
                        <a:lumMod val="75000"/>
                      </a:schemeClr>
                    </a:solidFill>
                  </a:tcPr>
                </a:tc>
                <a:tc>
                  <a:txBody>
                    <a:bodyPr/>
                    <a:lstStyle/>
                    <a:p>
                      <a:endParaRPr lang="it-IT" sz="1200" dirty="0">
                        <a:solidFill>
                          <a:srgbClr val="7030A0"/>
                        </a:solidFill>
                      </a:endParaRPr>
                    </a:p>
                  </a:txBody>
                  <a:tcPr>
                    <a:solidFill>
                      <a:schemeClr val="accent2">
                        <a:lumMod val="75000"/>
                      </a:schemeClr>
                    </a:solidFill>
                  </a:tcPr>
                </a:tc>
                <a:tc>
                  <a:txBody>
                    <a:bodyPr/>
                    <a:lstStyle/>
                    <a:p>
                      <a:endParaRPr lang="it-IT" sz="1200" dirty="0">
                        <a:solidFill>
                          <a:srgbClr val="7030A0"/>
                        </a:solidFill>
                      </a:endParaRPr>
                    </a:p>
                  </a:txBody>
                  <a:tcPr>
                    <a:solidFill>
                      <a:schemeClr val="accent2">
                        <a:lumMod val="75000"/>
                      </a:schemeClr>
                    </a:solidFill>
                  </a:tcPr>
                </a:tc>
                <a:tc>
                  <a:txBody>
                    <a:bodyPr/>
                    <a:lstStyle/>
                    <a:p>
                      <a:endParaRPr lang="it-IT" sz="1200" dirty="0">
                        <a:solidFill>
                          <a:srgbClr val="7030A0"/>
                        </a:solidFill>
                      </a:endParaRPr>
                    </a:p>
                  </a:txBody>
                  <a:tcPr>
                    <a:solidFill>
                      <a:schemeClr val="accent2">
                        <a:lumMod val="75000"/>
                      </a:schemeClr>
                    </a:solidFill>
                  </a:tcPr>
                </a:tc>
                <a:tc>
                  <a:txBody>
                    <a:bodyPr/>
                    <a:lstStyle/>
                    <a:p>
                      <a:endParaRPr lang="it-IT" sz="1200" dirty="0">
                        <a:solidFill>
                          <a:srgbClr val="7030A0"/>
                        </a:solidFill>
                      </a:endParaRPr>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tc>
                  <a:txBody>
                    <a:bodyPr/>
                    <a:lstStyle/>
                    <a:p>
                      <a:endParaRPr lang="it-IT" sz="1200" dirty="0"/>
                    </a:p>
                  </a:txBody>
                  <a:tcPr>
                    <a:solidFill>
                      <a:srgbClr val="E9EDF4"/>
                    </a:solidFill>
                  </a:tcPr>
                </a:tc>
                <a:extLst>
                  <a:ext uri="{0D108BD9-81ED-4DB2-BD59-A6C34878D82A}">
                    <a16:rowId xmlns:a16="http://schemas.microsoft.com/office/drawing/2014/main" val="10006"/>
                  </a:ext>
                </a:extLst>
              </a:tr>
              <a:tr h="2736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noProof="0" dirty="0"/>
                        <a:t>Post-processing Data and Thesis</a:t>
                      </a:r>
                    </a:p>
                  </a:txBody>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p>
                  </a:txBody>
                  <a:tcPr>
                    <a:solidFill>
                      <a:srgbClr val="CFD5EA"/>
                    </a:solidFill>
                  </a:tcPr>
                </a:tc>
                <a:tc>
                  <a:txBody>
                    <a:bodyPr/>
                    <a:lstStyle/>
                    <a:p>
                      <a:endParaRPr lang="it-IT" sz="1200" dirty="0"/>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CFD5EA"/>
                    </a:solidFill>
                  </a:tcPr>
                </a:tc>
                <a:tc>
                  <a:txBody>
                    <a:bodyPr/>
                    <a:lstStyle/>
                    <a:p>
                      <a:endParaRPr lang="it-IT" sz="1200" dirty="0">
                        <a:solidFill>
                          <a:srgbClr val="7030A0"/>
                        </a:solidFill>
                      </a:endParaRPr>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tc>
                  <a:txBody>
                    <a:bodyPr/>
                    <a:lstStyle/>
                    <a:p>
                      <a:endParaRPr lang="it-IT" sz="1200" dirty="0"/>
                    </a:p>
                  </a:txBody>
                  <a:tcPr>
                    <a:solidFill>
                      <a:srgbClr val="7030A0"/>
                    </a:solidFill>
                  </a:tcPr>
                </a:tc>
                <a:extLst>
                  <a:ext uri="{0D108BD9-81ED-4DB2-BD59-A6C34878D82A}">
                    <a16:rowId xmlns:a16="http://schemas.microsoft.com/office/drawing/2014/main" val="275442028"/>
                  </a:ext>
                </a:extLst>
              </a:tr>
            </a:tbl>
          </a:graphicData>
        </a:graphic>
      </p:graphicFrame>
      <p:cxnSp>
        <p:nvCxnSpPr>
          <p:cNvPr id="12" name="Connettore 1 8">
            <a:extLst>
              <a:ext uri="{FF2B5EF4-FFF2-40B4-BE49-F238E27FC236}">
                <a16:creationId xmlns:a16="http://schemas.microsoft.com/office/drawing/2014/main" id="{A7BBA11F-BAB0-4DF7-8346-693FF1E7A01F}"/>
              </a:ext>
            </a:extLst>
          </p:cNvPr>
          <p:cNvCxnSpPr>
            <a:cxnSpLocks/>
            <a:stCxn id="13" idx="0"/>
          </p:cNvCxnSpPr>
          <p:nvPr/>
        </p:nvCxnSpPr>
        <p:spPr>
          <a:xfrm flipV="1">
            <a:off x="8493140" y="1168103"/>
            <a:ext cx="0" cy="5228232"/>
          </a:xfrm>
          <a:prstGeom prst="line">
            <a:avLst/>
          </a:prstGeom>
          <a:ln w="571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3" name="CasellaDiTesto 12">
            <a:extLst>
              <a:ext uri="{FF2B5EF4-FFF2-40B4-BE49-F238E27FC236}">
                <a16:creationId xmlns:a16="http://schemas.microsoft.com/office/drawing/2014/main" id="{F9C0A002-9172-4DFF-B317-C64348E136FF}"/>
              </a:ext>
            </a:extLst>
          </p:cNvPr>
          <p:cNvSpPr txBox="1"/>
          <p:nvPr/>
        </p:nvSpPr>
        <p:spPr>
          <a:xfrm>
            <a:off x="8036636" y="6396335"/>
            <a:ext cx="913007" cy="461665"/>
          </a:xfrm>
          <a:prstGeom prst="rect">
            <a:avLst/>
          </a:prstGeom>
          <a:noFill/>
        </p:spPr>
        <p:txBody>
          <a:bodyPr wrap="none" rtlCol="0">
            <a:spAutoFit/>
          </a:bodyPr>
          <a:lstStyle/>
          <a:p>
            <a:r>
              <a:rPr lang="it-IT" sz="2400" dirty="0">
                <a:solidFill>
                  <a:schemeClr val="tx2"/>
                </a:solidFill>
              </a:rPr>
              <a:t>Today</a:t>
            </a:r>
            <a:endParaRPr lang="en-GB" sz="2400" dirty="0">
              <a:solidFill>
                <a:schemeClr val="tx2"/>
              </a:solidFill>
            </a:endParaRPr>
          </a:p>
        </p:txBody>
      </p:sp>
      <p:sp>
        <p:nvSpPr>
          <p:cNvPr id="3" name="Parentesi graffa chiusa 2">
            <a:extLst>
              <a:ext uri="{FF2B5EF4-FFF2-40B4-BE49-F238E27FC236}">
                <a16:creationId xmlns:a16="http://schemas.microsoft.com/office/drawing/2014/main" id="{03B447F5-6C2B-4D7D-8FD8-691228B18A7C}"/>
              </a:ext>
            </a:extLst>
          </p:cNvPr>
          <p:cNvSpPr/>
          <p:nvPr/>
        </p:nvSpPr>
        <p:spPr>
          <a:xfrm>
            <a:off x="11543748" y="1614713"/>
            <a:ext cx="143930" cy="22860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Parentesi graffa chiusa 14">
            <a:extLst>
              <a:ext uri="{FF2B5EF4-FFF2-40B4-BE49-F238E27FC236}">
                <a16:creationId xmlns:a16="http://schemas.microsoft.com/office/drawing/2014/main" id="{0886A713-1E29-4A7E-8FAA-5F6373198A7C}"/>
              </a:ext>
            </a:extLst>
          </p:cNvPr>
          <p:cNvSpPr/>
          <p:nvPr/>
        </p:nvSpPr>
        <p:spPr>
          <a:xfrm>
            <a:off x="11543748" y="4075302"/>
            <a:ext cx="143930" cy="228600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CasellaDiTesto 5">
            <a:extLst>
              <a:ext uri="{FF2B5EF4-FFF2-40B4-BE49-F238E27FC236}">
                <a16:creationId xmlns:a16="http://schemas.microsoft.com/office/drawing/2014/main" id="{E98DAC9D-F752-49E4-8A9F-30F50DC7056F}"/>
              </a:ext>
            </a:extLst>
          </p:cNvPr>
          <p:cNvSpPr txBox="1"/>
          <p:nvPr/>
        </p:nvSpPr>
        <p:spPr>
          <a:xfrm>
            <a:off x="11773668" y="1880550"/>
            <a:ext cx="380232" cy="1754326"/>
          </a:xfrm>
          <a:prstGeom prst="rect">
            <a:avLst/>
          </a:prstGeom>
          <a:noFill/>
        </p:spPr>
        <p:txBody>
          <a:bodyPr wrap="none" rtlCol="0">
            <a:spAutoFit/>
          </a:bodyPr>
          <a:lstStyle/>
          <a:p>
            <a:r>
              <a:rPr lang="en-GB" dirty="0"/>
              <a:t>1°</a:t>
            </a:r>
          </a:p>
          <a:p>
            <a:endParaRPr lang="en-GB" dirty="0"/>
          </a:p>
          <a:p>
            <a:r>
              <a:rPr lang="en-GB" dirty="0"/>
              <a:t>Y</a:t>
            </a:r>
          </a:p>
          <a:p>
            <a:r>
              <a:rPr lang="en-GB" dirty="0"/>
              <a:t>E</a:t>
            </a:r>
          </a:p>
          <a:p>
            <a:r>
              <a:rPr lang="en-GB" dirty="0"/>
              <a:t>A</a:t>
            </a:r>
          </a:p>
          <a:p>
            <a:r>
              <a:rPr lang="en-GB" dirty="0"/>
              <a:t>R</a:t>
            </a:r>
          </a:p>
        </p:txBody>
      </p:sp>
      <p:sp>
        <p:nvSpPr>
          <p:cNvPr id="16" name="CasellaDiTesto 15">
            <a:extLst>
              <a:ext uri="{FF2B5EF4-FFF2-40B4-BE49-F238E27FC236}">
                <a16:creationId xmlns:a16="http://schemas.microsoft.com/office/drawing/2014/main" id="{C033F5FC-F748-4C48-9382-B697734484CE}"/>
              </a:ext>
            </a:extLst>
          </p:cNvPr>
          <p:cNvSpPr txBox="1"/>
          <p:nvPr/>
        </p:nvSpPr>
        <p:spPr>
          <a:xfrm>
            <a:off x="11763236" y="4341139"/>
            <a:ext cx="380232" cy="1754326"/>
          </a:xfrm>
          <a:prstGeom prst="rect">
            <a:avLst/>
          </a:prstGeom>
          <a:noFill/>
        </p:spPr>
        <p:txBody>
          <a:bodyPr wrap="none" rtlCol="0">
            <a:spAutoFit/>
          </a:bodyPr>
          <a:lstStyle/>
          <a:p>
            <a:r>
              <a:rPr lang="en-GB" dirty="0"/>
              <a:t>2°</a:t>
            </a:r>
          </a:p>
          <a:p>
            <a:endParaRPr lang="en-GB" dirty="0"/>
          </a:p>
          <a:p>
            <a:r>
              <a:rPr lang="en-GB" dirty="0"/>
              <a:t>Y</a:t>
            </a:r>
          </a:p>
          <a:p>
            <a:r>
              <a:rPr lang="en-GB" dirty="0"/>
              <a:t>E</a:t>
            </a:r>
          </a:p>
          <a:p>
            <a:r>
              <a:rPr lang="en-GB" dirty="0"/>
              <a:t>A</a:t>
            </a:r>
          </a:p>
          <a:p>
            <a:r>
              <a:rPr lang="en-GB" dirty="0"/>
              <a:t>R</a:t>
            </a:r>
          </a:p>
        </p:txBody>
      </p:sp>
      <p:sp>
        <p:nvSpPr>
          <p:cNvPr id="17" name="CasellaDiTesto 16">
            <a:extLst>
              <a:ext uri="{FF2B5EF4-FFF2-40B4-BE49-F238E27FC236}">
                <a16:creationId xmlns:a16="http://schemas.microsoft.com/office/drawing/2014/main" id="{6462D84A-112C-4EB2-BE7A-ED7E6F218406}"/>
              </a:ext>
            </a:extLst>
          </p:cNvPr>
          <p:cNvSpPr txBox="1"/>
          <p:nvPr/>
        </p:nvSpPr>
        <p:spPr>
          <a:xfrm>
            <a:off x="8036635" y="870734"/>
            <a:ext cx="913007" cy="461665"/>
          </a:xfrm>
          <a:prstGeom prst="rect">
            <a:avLst/>
          </a:prstGeom>
          <a:noFill/>
        </p:spPr>
        <p:txBody>
          <a:bodyPr wrap="none" rtlCol="0">
            <a:spAutoFit/>
          </a:bodyPr>
          <a:lstStyle/>
          <a:p>
            <a:r>
              <a:rPr lang="it-IT" sz="2400" dirty="0">
                <a:solidFill>
                  <a:schemeClr val="tx2"/>
                </a:solidFill>
              </a:rPr>
              <a:t>Today</a:t>
            </a:r>
            <a:endParaRPr lang="en-GB" sz="2400" dirty="0">
              <a:solidFill>
                <a:schemeClr val="tx2"/>
              </a:solidFill>
            </a:endParaRPr>
          </a:p>
        </p:txBody>
      </p:sp>
    </p:spTree>
    <p:extLst>
      <p:ext uri="{BB962C8B-B14F-4D97-AF65-F5344CB8AC3E}">
        <p14:creationId xmlns:p14="http://schemas.microsoft.com/office/powerpoint/2010/main" val="3861106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iat 500E: in programma una nuova generazione - ClubAlfa.it">
            <a:extLst>
              <a:ext uri="{FF2B5EF4-FFF2-40B4-BE49-F238E27FC236}">
                <a16:creationId xmlns:a16="http://schemas.microsoft.com/office/drawing/2014/main" id="{6E41EB1B-F83B-46DA-B74C-DF291EA45B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 t="8677" r="83032" b="6885"/>
          <a:stretch/>
        </p:blipFill>
        <p:spPr bwMode="auto">
          <a:xfrm>
            <a:off x="1" y="1305402"/>
            <a:ext cx="5432456" cy="50548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iat 500E: in programma una nuova generazione - ClubAlfa.it">
            <a:extLst>
              <a:ext uri="{FF2B5EF4-FFF2-40B4-BE49-F238E27FC236}">
                <a16:creationId xmlns:a16="http://schemas.microsoft.com/office/drawing/2014/main" id="{924982E4-9F6E-4A1C-8C22-0158FFAD53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43" t="15562" r="14342"/>
          <a:stretch/>
        </p:blipFill>
        <p:spPr bwMode="auto">
          <a:xfrm>
            <a:off x="5432456" y="1305402"/>
            <a:ext cx="6759544" cy="5054812"/>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numero diapositiva 4">
            <a:extLst>
              <a:ext uri="{FF2B5EF4-FFF2-40B4-BE49-F238E27FC236}">
                <a16:creationId xmlns:a16="http://schemas.microsoft.com/office/drawing/2014/main" id="{C79B507C-6C71-4117-B2C7-3B5618683E35}"/>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2</a:t>
            </a:fld>
            <a:endParaRPr lang="en-US" b="1" dirty="0">
              <a:solidFill>
                <a:schemeClr val="bg1"/>
              </a:solidFill>
            </a:endParaRPr>
          </a:p>
        </p:txBody>
      </p:sp>
      <p:sp>
        <p:nvSpPr>
          <p:cNvPr id="5" name="CasellaDiTesto 4">
            <a:extLst>
              <a:ext uri="{FF2B5EF4-FFF2-40B4-BE49-F238E27FC236}">
                <a16:creationId xmlns:a16="http://schemas.microsoft.com/office/drawing/2014/main" id="{8F2EAE37-004D-4CE3-B76A-767DD1366423}"/>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7" name="CasellaDiTesto 6">
            <a:extLst>
              <a:ext uri="{FF2B5EF4-FFF2-40B4-BE49-F238E27FC236}">
                <a16:creationId xmlns:a16="http://schemas.microsoft.com/office/drawing/2014/main" id="{4D989B03-723C-4C68-A514-8046EA367ADB}"/>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8" name="CasellaDiTesto 7">
            <a:extLst>
              <a:ext uri="{FF2B5EF4-FFF2-40B4-BE49-F238E27FC236}">
                <a16:creationId xmlns:a16="http://schemas.microsoft.com/office/drawing/2014/main" id="{28A98D62-8E92-4443-829A-952119D5989E}"/>
              </a:ext>
            </a:extLst>
          </p:cNvPr>
          <p:cNvSpPr txBox="1"/>
          <p:nvPr/>
        </p:nvSpPr>
        <p:spPr>
          <a:xfrm>
            <a:off x="648253" y="818383"/>
            <a:ext cx="4663050" cy="461665"/>
          </a:xfrm>
          <a:prstGeom prst="rect">
            <a:avLst/>
          </a:prstGeom>
          <a:noFill/>
        </p:spPr>
        <p:txBody>
          <a:bodyPr wrap="square" rtlCol="0">
            <a:spAutoFit/>
          </a:bodyPr>
          <a:lstStyle/>
          <a:p>
            <a:r>
              <a:rPr lang="it-IT" sz="2400" b="1" dirty="0">
                <a:solidFill>
                  <a:schemeClr val="accent1">
                    <a:lumMod val="75000"/>
                  </a:schemeClr>
                </a:solidFill>
                <a:latin typeface="Arial"/>
                <a:cs typeface="Arial"/>
              </a:rPr>
              <a:t>Index</a:t>
            </a:r>
          </a:p>
        </p:txBody>
      </p:sp>
      <p:graphicFrame>
        <p:nvGraphicFramePr>
          <p:cNvPr id="11" name="Segnaposto contenuto 6">
            <a:extLst>
              <a:ext uri="{FF2B5EF4-FFF2-40B4-BE49-F238E27FC236}">
                <a16:creationId xmlns:a16="http://schemas.microsoft.com/office/drawing/2014/main" id="{F4C5E592-A46A-4289-B7AA-98159F07489C}"/>
              </a:ext>
            </a:extLst>
          </p:cNvPr>
          <p:cNvGraphicFramePr>
            <a:graphicFrameLocks/>
          </p:cNvGraphicFramePr>
          <p:nvPr>
            <p:extLst>
              <p:ext uri="{D42A27DB-BD31-4B8C-83A1-F6EECF244321}">
                <p14:modId xmlns:p14="http://schemas.microsoft.com/office/powerpoint/2010/main" val="2801509002"/>
              </p:ext>
            </p:extLst>
          </p:nvPr>
        </p:nvGraphicFramePr>
        <p:xfrm>
          <a:off x="828262" y="1427269"/>
          <a:ext cx="4679101" cy="48426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45699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egnaposto testo 7">
            <a:extLst>
              <a:ext uri="{FF2B5EF4-FFF2-40B4-BE49-F238E27FC236}">
                <a16:creationId xmlns:a16="http://schemas.microsoft.com/office/drawing/2014/main" id="{88972EB9-45CF-4477-9554-4F5402369289}"/>
              </a:ext>
            </a:extLst>
          </p:cNvPr>
          <p:cNvSpPr>
            <a:spLocks noGrp="1"/>
          </p:cNvSpPr>
          <p:nvPr>
            <p:ph type="body" sz="quarter" idx="13"/>
          </p:nvPr>
        </p:nvSpPr>
        <p:spPr>
          <a:xfrm>
            <a:off x="179389" y="908050"/>
            <a:ext cx="11784011" cy="5473700"/>
          </a:xfrm>
        </p:spPr>
        <p:txBody>
          <a:bodyPr>
            <a:normAutofit/>
          </a:bodyPr>
          <a:lstStyle/>
          <a:p>
            <a:pPr marL="0" indent="0">
              <a:buNone/>
            </a:pPr>
            <a:endParaRPr lang="en-GB" sz="3200" b="1" dirty="0"/>
          </a:p>
          <a:p>
            <a:pPr marL="0" indent="0">
              <a:buNone/>
            </a:pPr>
            <a:endParaRPr lang="en-GB" sz="2000" i="1" dirty="0"/>
          </a:p>
          <a:p>
            <a:pPr marL="514350" indent="-514350">
              <a:buFont typeface="+mj-lt"/>
              <a:buAutoNum type="arabicPeriod"/>
            </a:pPr>
            <a:r>
              <a:rPr lang="en-GB" sz="3200" i="1" dirty="0"/>
              <a:t>Siemens R&amp;D Centre (Belgium, Leuven)</a:t>
            </a:r>
          </a:p>
          <a:p>
            <a:pPr marL="514350" indent="-514350">
              <a:buFont typeface="+mj-lt"/>
              <a:buAutoNum type="arabicPeriod"/>
            </a:pPr>
            <a:endParaRPr lang="en-GB" sz="3200" i="1" dirty="0"/>
          </a:p>
          <a:p>
            <a:pPr marL="514350" indent="-514350">
              <a:buFont typeface="+mj-lt"/>
              <a:buAutoNum type="arabicPeriod"/>
            </a:pPr>
            <a:endParaRPr lang="en-GB" sz="2000" i="1" dirty="0"/>
          </a:p>
          <a:p>
            <a:pPr marL="514350" indent="-514350">
              <a:buFont typeface="+mj-lt"/>
              <a:buAutoNum type="arabicPeriod"/>
            </a:pPr>
            <a:r>
              <a:rPr lang="en-GB" sz="3200" i="1" dirty="0" err="1"/>
              <a:t>Valeo</a:t>
            </a:r>
            <a:r>
              <a:rPr lang="en-GB" sz="3200" i="1" dirty="0"/>
              <a:t> (France, Paris)</a:t>
            </a:r>
          </a:p>
          <a:p>
            <a:pPr marL="514350" indent="-514350">
              <a:buFont typeface="+mj-lt"/>
              <a:buAutoNum type="arabicPeriod"/>
            </a:pPr>
            <a:endParaRPr lang="en-GB" sz="3200" i="1" dirty="0"/>
          </a:p>
          <a:p>
            <a:pPr marL="514350" indent="-514350">
              <a:buFont typeface="+mj-lt"/>
              <a:buAutoNum type="arabicPeriod"/>
            </a:pPr>
            <a:endParaRPr lang="en-GB" sz="2000" i="1" dirty="0"/>
          </a:p>
          <a:p>
            <a:pPr marL="514350" indent="-514350">
              <a:buFont typeface="+mj-lt"/>
              <a:buAutoNum type="arabicPeriod"/>
            </a:pPr>
            <a:r>
              <a:rPr lang="en-GB" sz="3200" i="1" dirty="0"/>
              <a:t>ENEA (Roma, </a:t>
            </a:r>
            <a:r>
              <a:rPr lang="en-GB" sz="3200" i="1" dirty="0" err="1"/>
              <a:t>Casaccia</a:t>
            </a:r>
            <a:r>
              <a:rPr lang="en-GB" sz="3200" i="1" dirty="0"/>
              <a:t>)</a:t>
            </a:r>
          </a:p>
          <a:p>
            <a:pPr marL="0" indent="0">
              <a:buNone/>
            </a:pPr>
            <a:r>
              <a:rPr lang="en-GB" sz="3200" i="1" dirty="0"/>
              <a:t> </a:t>
            </a:r>
          </a:p>
          <a:p>
            <a:pPr marL="0" indent="0">
              <a:buNone/>
            </a:pPr>
            <a:endParaRPr lang="en-GB" sz="3200" i="1" dirty="0"/>
          </a:p>
        </p:txBody>
      </p:sp>
      <p:sp>
        <p:nvSpPr>
          <p:cNvPr id="4" name="Segnaposto numero diapositiva 4">
            <a:extLst>
              <a:ext uri="{FF2B5EF4-FFF2-40B4-BE49-F238E27FC236}">
                <a16:creationId xmlns:a16="http://schemas.microsoft.com/office/drawing/2014/main" id="{C79B507C-6C71-4117-B2C7-3B5618683E35}"/>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20</a:t>
            </a:fld>
            <a:endParaRPr lang="en-US" b="1" dirty="0">
              <a:solidFill>
                <a:schemeClr val="bg1"/>
              </a:solidFill>
            </a:endParaRPr>
          </a:p>
        </p:txBody>
      </p:sp>
      <p:sp>
        <p:nvSpPr>
          <p:cNvPr id="5" name="CasellaDiTesto 4">
            <a:extLst>
              <a:ext uri="{FF2B5EF4-FFF2-40B4-BE49-F238E27FC236}">
                <a16:creationId xmlns:a16="http://schemas.microsoft.com/office/drawing/2014/main" id="{8F2EAE37-004D-4CE3-B76A-767DD1366423}"/>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7" name="CasellaDiTesto 6">
            <a:extLst>
              <a:ext uri="{FF2B5EF4-FFF2-40B4-BE49-F238E27FC236}">
                <a16:creationId xmlns:a16="http://schemas.microsoft.com/office/drawing/2014/main" id="{4D989B03-723C-4C68-A514-8046EA367ADB}"/>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9" name="CasellaDiTesto 8">
            <a:extLst>
              <a:ext uri="{FF2B5EF4-FFF2-40B4-BE49-F238E27FC236}">
                <a16:creationId xmlns:a16="http://schemas.microsoft.com/office/drawing/2014/main" id="{7F538DF8-6108-4B2F-B577-0C2AE0184465}"/>
              </a:ext>
            </a:extLst>
          </p:cNvPr>
          <p:cNvSpPr txBox="1"/>
          <p:nvPr/>
        </p:nvSpPr>
        <p:spPr>
          <a:xfrm>
            <a:off x="648253" y="1280048"/>
            <a:ext cx="1928733" cy="369332"/>
          </a:xfrm>
          <a:prstGeom prst="rect">
            <a:avLst/>
          </a:prstGeom>
          <a:noFill/>
        </p:spPr>
        <p:txBody>
          <a:bodyPr wrap="none" rtlCol="0">
            <a:spAutoFit/>
          </a:bodyPr>
          <a:lstStyle/>
          <a:p>
            <a:r>
              <a:rPr lang="en-GB" dirty="0">
                <a:latin typeface="Arial"/>
                <a:cs typeface="Arial"/>
              </a:rPr>
              <a:t>Internship Period</a:t>
            </a:r>
          </a:p>
        </p:txBody>
      </p:sp>
      <p:sp>
        <p:nvSpPr>
          <p:cNvPr id="11" name="CasellaDiTesto 10">
            <a:extLst>
              <a:ext uri="{FF2B5EF4-FFF2-40B4-BE49-F238E27FC236}">
                <a16:creationId xmlns:a16="http://schemas.microsoft.com/office/drawing/2014/main" id="{2EA69AB6-48FE-403E-BF0C-AA419EB23BB6}"/>
              </a:ext>
            </a:extLst>
          </p:cNvPr>
          <p:cNvSpPr txBox="1"/>
          <p:nvPr/>
        </p:nvSpPr>
        <p:spPr>
          <a:xfrm>
            <a:off x="648253" y="818383"/>
            <a:ext cx="4663050" cy="461665"/>
          </a:xfrm>
          <a:prstGeom prst="rect">
            <a:avLst/>
          </a:prstGeom>
          <a:noFill/>
        </p:spPr>
        <p:txBody>
          <a:bodyPr wrap="square" rtlCol="0">
            <a:spAutoFit/>
          </a:bodyPr>
          <a:lstStyle/>
          <a:p>
            <a:r>
              <a:rPr lang="en-GB" sz="2400" b="1" dirty="0">
                <a:solidFill>
                  <a:schemeClr val="accent1">
                    <a:lumMod val="75000"/>
                  </a:schemeClr>
                </a:solidFill>
                <a:latin typeface="Arial"/>
                <a:cs typeface="Arial"/>
              </a:rPr>
              <a:t>Future Developments</a:t>
            </a:r>
          </a:p>
        </p:txBody>
      </p:sp>
      <p:pic>
        <p:nvPicPr>
          <p:cNvPr id="13" name="Picture 2" descr="Risultati immagini per Siemens leuven">
            <a:extLst>
              <a:ext uri="{FF2B5EF4-FFF2-40B4-BE49-F238E27FC236}">
                <a16:creationId xmlns:a16="http://schemas.microsoft.com/office/drawing/2014/main" id="{EA1ECABE-6D6B-4F03-926F-CC072F7DB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4299" y="1314067"/>
            <a:ext cx="3342301" cy="16986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Risultati immagini per valeo R &amp; D centre germany">
            <a:extLst>
              <a:ext uri="{FF2B5EF4-FFF2-40B4-BE49-F238E27FC236}">
                <a16:creationId xmlns:a16="http://schemas.microsoft.com/office/drawing/2014/main" id="{8DB8CA39-846F-4F99-8059-1B9B82B1C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4849" y="2796929"/>
            <a:ext cx="3342301" cy="169860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icerca: il Presidente della Repubblica Mattarella domani al Centro ENEA  Casaccia — it">
            <a:extLst>
              <a:ext uri="{FF2B5EF4-FFF2-40B4-BE49-F238E27FC236}">
                <a16:creationId xmlns:a16="http://schemas.microsoft.com/office/drawing/2014/main" id="{F86C56E2-E0C7-4FA8-94B1-E9D4524317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3690" y="4330246"/>
            <a:ext cx="3342301" cy="16986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Risultati immagini per sIEMENS">
            <a:extLst>
              <a:ext uri="{FF2B5EF4-FFF2-40B4-BE49-F238E27FC236}">
                <a16:creationId xmlns:a16="http://schemas.microsoft.com/office/drawing/2014/main" id="{A006B6BD-A0ED-450F-9984-FA9B4974BC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5566" y="1278299"/>
            <a:ext cx="1928733" cy="5067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Risultati immagini per valeo">
            <a:extLst>
              <a:ext uri="{FF2B5EF4-FFF2-40B4-BE49-F238E27FC236}">
                <a16:creationId xmlns:a16="http://schemas.microsoft.com/office/drawing/2014/main" id="{7D2C3381-E2A8-4804-88F6-C2072730191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470" b="12184"/>
          <a:stretch/>
        </p:blipFill>
        <p:spPr bwMode="auto">
          <a:xfrm>
            <a:off x="7775844" y="3215852"/>
            <a:ext cx="1799891" cy="85809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Enea, le nuove scadenze per le comunicazioni degli interventi 2019 | Asarva">
            <a:extLst>
              <a:ext uri="{FF2B5EF4-FFF2-40B4-BE49-F238E27FC236}">
                <a16:creationId xmlns:a16="http://schemas.microsoft.com/office/drawing/2014/main" id="{0279EAA6-35F5-4363-B216-92986260F6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5065" y="4817587"/>
            <a:ext cx="1698625" cy="889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262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C21B44F2-9463-4988-9DB4-BE2AC470BE49}"/>
              </a:ext>
            </a:extLst>
          </p:cNvPr>
          <p:cNvSpPr>
            <a:spLocks noGrp="1"/>
          </p:cNvSpPr>
          <p:nvPr>
            <p:ph type="subTitle" idx="1"/>
          </p:nvPr>
        </p:nvSpPr>
        <p:spPr>
          <a:xfrm>
            <a:off x="8436077" y="3995739"/>
            <a:ext cx="3418869" cy="576064"/>
          </a:xfrm>
        </p:spPr>
        <p:txBody>
          <a:bodyPr>
            <a:normAutofit fontScale="92500" lnSpcReduction="20000"/>
          </a:bodyPr>
          <a:lstStyle/>
          <a:p>
            <a:r>
              <a:rPr lang="it-IT" dirty="0"/>
              <a:t>Candidate: Tommaso Favilli</a:t>
            </a:r>
          </a:p>
          <a:p>
            <a:r>
              <a:rPr lang="it-IT" sz="1500" i="1" u="sng" dirty="0"/>
              <a:t>tommaso.favilli@unifi.it</a:t>
            </a:r>
          </a:p>
        </p:txBody>
      </p:sp>
      <p:pic>
        <p:nvPicPr>
          <p:cNvPr id="15" name="Immagine 14">
            <a:extLst>
              <a:ext uri="{FF2B5EF4-FFF2-40B4-BE49-F238E27FC236}">
                <a16:creationId xmlns:a16="http://schemas.microsoft.com/office/drawing/2014/main" id="{6A6905EB-061B-457B-AA1D-5DF33DAABAB1}"/>
              </a:ext>
            </a:extLst>
          </p:cNvPr>
          <p:cNvPicPr>
            <a:picLocks noChangeAspect="1"/>
          </p:cNvPicPr>
          <p:nvPr/>
        </p:nvPicPr>
        <p:blipFill>
          <a:blip r:embed="rId2"/>
          <a:stretch>
            <a:fillRect/>
          </a:stretch>
        </p:blipFill>
        <p:spPr>
          <a:xfrm>
            <a:off x="9309685" y="6335610"/>
            <a:ext cx="2545261" cy="522390"/>
          </a:xfrm>
          <a:prstGeom prst="rect">
            <a:avLst/>
          </a:prstGeom>
        </p:spPr>
      </p:pic>
      <p:sp>
        <p:nvSpPr>
          <p:cNvPr id="17" name="CasellaDiTesto 16">
            <a:extLst>
              <a:ext uri="{FF2B5EF4-FFF2-40B4-BE49-F238E27FC236}">
                <a16:creationId xmlns:a16="http://schemas.microsoft.com/office/drawing/2014/main" id="{ECA263D4-4A52-46FF-B14E-7A7ADFAC0802}"/>
              </a:ext>
            </a:extLst>
          </p:cNvPr>
          <p:cNvSpPr txBox="1"/>
          <p:nvPr/>
        </p:nvSpPr>
        <p:spPr>
          <a:xfrm>
            <a:off x="8906702" y="4886658"/>
            <a:ext cx="2948244" cy="338554"/>
          </a:xfrm>
          <a:prstGeom prst="rect">
            <a:avLst/>
          </a:prstGeom>
          <a:noFill/>
        </p:spPr>
        <p:txBody>
          <a:bodyPr wrap="none" rtlCol="0">
            <a:spAutoFit/>
          </a:bodyPr>
          <a:lstStyle/>
          <a:p>
            <a:pPr algn="r"/>
            <a:r>
              <a:rPr lang="it-IT" sz="1600" b="1" dirty="0">
                <a:latin typeface=""/>
              </a:rPr>
              <a:t>Relatore: Prof. Marco Pierini</a:t>
            </a:r>
          </a:p>
        </p:txBody>
      </p:sp>
      <p:sp>
        <p:nvSpPr>
          <p:cNvPr id="18" name="CasellaDiTesto 17">
            <a:extLst>
              <a:ext uri="{FF2B5EF4-FFF2-40B4-BE49-F238E27FC236}">
                <a16:creationId xmlns:a16="http://schemas.microsoft.com/office/drawing/2014/main" id="{7FA16B17-7734-47DC-A757-9A8C51CE2695}"/>
              </a:ext>
            </a:extLst>
          </p:cNvPr>
          <p:cNvSpPr txBox="1"/>
          <p:nvPr/>
        </p:nvSpPr>
        <p:spPr>
          <a:xfrm>
            <a:off x="9614699" y="6462211"/>
            <a:ext cx="2172390" cy="307777"/>
          </a:xfrm>
          <a:prstGeom prst="rect">
            <a:avLst/>
          </a:prstGeom>
          <a:noFill/>
        </p:spPr>
        <p:txBody>
          <a:bodyPr wrap="none" rtlCol="0">
            <a:spAutoFit/>
          </a:bodyPr>
          <a:lstStyle/>
          <a:p>
            <a:pPr algn="r"/>
            <a:r>
              <a:rPr lang="it-IT"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
              </a:rPr>
              <a:t>Firenze, 13 Ottobre 2020</a:t>
            </a:r>
          </a:p>
        </p:txBody>
      </p:sp>
      <p:sp>
        <p:nvSpPr>
          <p:cNvPr id="19" name="CasellaDiTesto 18">
            <a:extLst>
              <a:ext uri="{FF2B5EF4-FFF2-40B4-BE49-F238E27FC236}">
                <a16:creationId xmlns:a16="http://schemas.microsoft.com/office/drawing/2014/main" id="{1D7149EE-95F7-42D5-A75F-0D795922C897}"/>
              </a:ext>
            </a:extLst>
          </p:cNvPr>
          <p:cNvSpPr txBox="1"/>
          <p:nvPr/>
        </p:nvSpPr>
        <p:spPr>
          <a:xfrm>
            <a:off x="1711158" y="1618781"/>
            <a:ext cx="10143788" cy="2062103"/>
          </a:xfrm>
          <a:prstGeom prst="rect">
            <a:avLst/>
          </a:prstGeom>
          <a:noFill/>
        </p:spPr>
        <p:txBody>
          <a:bodyPr wrap="square" rtlCol="0">
            <a:spAutoFit/>
          </a:bodyPr>
          <a:lstStyle/>
          <a:p>
            <a:pPr algn="r"/>
            <a:r>
              <a:rPr lang="en-GB" sz="3200" b="1" dirty="0">
                <a:solidFill>
                  <a:srgbClr val="003D6C"/>
                </a:solidFill>
                <a:latin typeface=""/>
              </a:rPr>
              <a:t>“Design, Modelling, Simulation, Implementation, Testing and Validation of Advanced and Innovative Mechatronics System for Road Electric Vehicle’s Performances Improvement”</a:t>
            </a:r>
            <a:endParaRPr lang="it-IT" sz="3200" b="1" dirty="0">
              <a:solidFill>
                <a:srgbClr val="003D6C"/>
              </a:solidFill>
              <a:latin typeface=""/>
            </a:endParaRPr>
          </a:p>
        </p:txBody>
      </p:sp>
      <p:sp>
        <p:nvSpPr>
          <p:cNvPr id="8" name="CasellaDiTesto 7">
            <a:extLst>
              <a:ext uri="{FF2B5EF4-FFF2-40B4-BE49-F238E27FC236}">
                <a16:creationId xmlns:a16="http://schemas.microsoft.com/office/drawing/2014/main" id="{9839E185-5907-4173-ABDA-8EE06E67F280}"/>
              </a:ext>
            </a:extLst>
          </p:cNvPr>
          <p:cNvSpPr txBox="1"/>
          <p:nvPr/>
        </p:nvSpPr>
        <p:spPr>
          <a:xfrm>
            <a:off x="7037602" y="5195000"/>
            <a:ext cx="4817344" cy="338554"/>
          </a:xfrm>
          <a:prstGeom prst="rect">
            <a:avLst/>
          </a:prstGeom>
          <a:noFill/>
        </p:spPr>
        <p:txBody>
          <a:bodyPr wrap="none" rtlCol="0">
            <a:spAutoFit/>
          </a:bodyPr>
          <a:lstStyle/>
          <a:p>
            <a:pPr algn="r"/>
            <a:r>
              <a:rPr lang="it-IT" sz="1600" b="1" dirty="0">
                <a:latin typeface=""/>
              </a:rPr>
              <a:t>Co-Relatori: Prof. Luca Pugi, Ing. Lorenzo Berzi</a:t>
            </a:r>
          </a:p>
        </p:txBody>
      </p:sp>
      <p:sp>
        <p:nvSpPr>
          <p:cNvPr id="9" name="Sottotitolo 2">
            <a:extLst>
              <a:ext uri="{FF2B5EF4-FFF2-40B4-BE49-F238E27FC236}">
                <a16:creationId xmlns:a16="http://schemas.microsoft.com/office/drawing/2014/main" id="{62501098-3CA8-47A8-9D1F-2C82CBFF2572}"/>
              </a:ext>
            </a:extLst>
          </p:cNvPr>
          <p:cNvSpPr txBox="1">
            <a:spLocks/>
          </p:cNvSpPr>
          <p:nvPr/>
        </p:nvSpPr>
        <p:spPr>
          <a:xfrm>
            <a:off x="0" y="6353944"/>
            <a:ext cx="3779911" cy="504056"/>
          </a:xfrm>
          <a:prstGeom prst="rect">
            <a:avLst/>
          </a:prstGeom>
        </p:spPr>
        <p:txBody>
          <a:bodyPr vert="horz" lIns="91440" tIns="45720" rIns="91440" bIns="45720" rtlCol="0">
            <a:normAutofit/>
          </a:bodyPr>
          <a:lstStyle>
            <a:lvl1pPr marL="0" indent="0" algn="r" defTabSz="457200" rtl="0" eaLnBrk="1" latinLnBrk="0" hangingPunct="1">
              <a:spcBef>
                <a:spcPct val="20000"/>
              </a:spcBef>
              <a:buFont typeface="Arial"/>
              <a:buNone/>
              <a:defRPr lang="it-IT" sz="2000" b="1" kern="1200" dirty="0">
                <a:solidFill>
                  <a:srgbClr val="003257"/>
                </a:solidFill>
                <a:latin typeface="Arial" pitchFamily="34" charset="0"/>
                <a:ea typeface="+mn-ea"/>
                <a:cs typeface="Arial"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it-IT" u="sng" dirty="0" err="1">
                <a:solidFill>
                  <a:srgbClr val="003D6C"/>
                </a:solidFill>
              </a:rPr>
              <a:t>Accademic</a:t>
            </a:r>
            <a:r>
              <a:rPr lang="it-IT" u="sng" dirty="0">
                <a:solidFill>
                  <a:srgbClr val="003D6C"/>
                </a:solidFill>
              </a:rPr>
              <a:t> </a:t>
            </a:r>
            <a:r>
              <a:rPr lang="it-IT" u="sng" dirty="0" err="1">
                <a:solidFill>
                  <a:srgbClr val="003D6C"/>
                </a:solidFill>
              </a:rPr>
              <a:t>Year</a:t>
            </a:r>
            <a:r>
              <a:rPr lang="it-IT" u="sng" dirty="0">
                <a:solidFill>
                  <a:srgbClr val="003D6C"/>
                </a:solidFill>
              </a:rPr>
              <a:t>: 2019-2020</a:t>
            </a:r>
          </a:p>
        </p:txBody>
      </p:sp>
      <p:sp>
        <p:nvSpPr>
          <p:cNvPr id="10" name="Rettangolo 9">
            <a:extLst>
              <a:ext uri="{FF2B5EF4-FFF2-40B4-BE49-F238E27FC236}">
                <a16:creationId xmlns:a16="http://schemas.microsoft.com/office/drawing/2014/main" id="{2F3B9755-FE1E-4277-9BE7-CE3B2A2B4D6D}"/>
              </a:ext>
            </a:extLst>
          </p:cNvPr>
          <p:cNvSpPr/>
          <p:nvPr/>
        </p:nvSpPr>
        <p:spPr>
          <a:xfrm>
            <a:off x="4634414" y="56512"/>
            <a:ext cx="1244501" cy="380589"/>
          </a:xfrm>
          <a:prstGeom prst="rect">
            <a:avLst/>
          </a:prstGeom>
          <a:solidFill>
            <a:srgbClr val="003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FFFFFF"/>
                </a:solidFill>
                <a:latin typeface="Arial" panose="020B0604020202020204" pitchFamily="34" charset="0"/>
                <a:cs typeface="Arial" panose="020B0604020202020204" pitchFamily="34" charset="0"/>
              </a:rPr>
              <a:t>PSPPI</a:t>
            </a:r>
          </a:p>
        </p:txBody>
      </p:sp>
      <p:sp>
        <p:nvSpPr>
          <p:cNvPr id="2" name="Rettangolo 1">
            <a:extLst>
              <a:ext uri="{FF2B5EF4-FFF2-40B4-BE49-F238E27FC236}">
                <a16:creationId xmlns:a16="http://schemas.microsoft.com/office/drawing/2014/main" id="{608DE440-0ACD-4065-97E3-DD47F8312E3C}"/>
              </a:ext>
            </a:extLst>
          </p:cNvPr>
          <p:cNvSpPr/>
          <p:nvPr/>
        </p:nvSpPr>
        <p:spPr>
          <a:xfrm>
            <a:off x="4634414" y="341890"/>
            <a:ext cx="2377380" cy="307777"/>
          </a:xfrm>
          <a:prstGeom prst="rect">
            <a:avLst/>
          </a:prstGeom>
        </p:spPr>
        <p:txBody>
          <a:bodyPr wrap="square">
            <a:spAutoFit/>
          </a:bodyPr>
          <a:lstStyle/>
          <a:p>
            <a:r>
              <a:rPr lang="en-GB" sz="1400" dirty="0" err="1">
                <a:solidFill>
                  <a:srgbClr val="FFFFFF"/>
                </a:solidFill>
              </a:rPr>
              <a:t>Progetto</a:t>
            </a:r>
            <a:r>
              <a:rPr lang="en-GB" sz="1400" dirty="0">
                <a:solidFill>
                  <a:srgbClr val="FFFFFF"/>
                </a:solidFill>
              </a:rPr>
              <a:t> e </a:t>
            </a:r>
            <a:r>
              <a:rPr lang="en-GB" sz="1400" dirty="0" err="1">
                <a:solidFill>
                  <a:srgbClr val="FFFFFF"/>
                </a:solidFill>
              </a:rPr>
              <a:t>Sviluppo</a:t>
            </a:r>
            <a:r>
              <a:rPr lang="en-GB" sz="1400" dirty="0">
                <a:solidFill>
                  <a:srgbClr val="FFFFFF"/>
                </a:solidFill>
              </a:rPr>
              <a:t> di</a:t>
            </a:r>
          </a:p>
        </p:txBody>
      </p:sp>
      <p:sp>
        <p:nvSpPr>
          <p:cNvPr id="4" name="Rettangolo 3">
            <a:extLst>
              <a:ext uri="{FF2B5EF4-FFF2-40B4-BE49-F238E27FC236}">
                <a16:creationId xmlns:a16="http://schemas.microsoft.com/office/drawing/2014/main" id="{52FBF87E-E626-4B23-865E-2A1F760AC799}"/>
              </a:ext>
            </a:extLst>
          </p:cNvPr>
          <p:cNvSpPr/>
          <p:nvPr/>
        </p:nvSpPr>
        <p:spPr>
          <a:xfrm>
            <a:off x="4634414" y="532312"/>
            <a:ext cx="2319161" cy="307777"/>
          </a:xfrm>
          <a:prstGeom prst="rect">
            <a:avLst/>
          </a:prstGeom>
        </p:spPr>
        <p:txBody>
          <a:bodyPr wrap="none">
            <a:spAutoFit/>
          </a:bodyPr>
          <a:lstStyle/>
          <a:p>
            <a:r>
              <a:rPr lang="en-GB" sz="1400" dirty="0" err="1">
                <a:solidFill>
                  <a:srgbClr val="FFFFFF"/>
                </a:solidFill>
              </a:rPr>
              <a:t>Prodotti</a:t>
            </a:r>
            <a:r>
              <a:rPr lang="en-GB" sz="1400" dirty="0">
                <a:solidFill>
                  <a:srgbClr val="FFFFFF"/>
                </a:solidFill>
              </a:rPr>
              <a:t> e </a:t>
            </a:r>
            <a:r>
              <a:rPr lang="en-GB" sz="1400" dirty="0" err="1">
                <a:solidFill>
                  <a:srgbClr val="FFFFFF"/>
                </a:solidFill>
              </a:rPr>
              <a:t>Processi</a:t>
            </a:r>
            <a:r>
              <a:rPr lang="en-GB" sz="1400" dirty="0">
                <a:solidFill>
                  <a:srgbClr val="FFFFFF"/>
                </a:solidFill>
              </a:rPr>
              <a:t> </a:t>
            </a:r>
            <a:r>
              <a:rPr lang="en-GB" sz="1400" dirty="0" err="1">
                <a:solidFill>
                  <a:srgbClr val="FFFFFF"/>
                </a:solidFill>
              </a:rPr>
              <a:t>Industriali</a:t>
            </a:r>
            <a:endParaRPr lang="en-GB" sz="1400" dirty="0">
              <a:solidFill>
                <a:srgbClr val="FFFFFF"/>
              </a:solidFill>
            </a:endParaRPr>
          </a:p>
        </p:txBody>
      </p:sp>
      <p:sp>
        <p:nvSpPr>
          <p:cNvPr id="12" name="Sottotitolo 2">
            <a:extLst>
              <a:ext uri="{FF2B5EF4-FFF2-40B4-BE49-F238E27FC236}">
                <a16:creationId xmlns:a16="http://schemas.microsoft.com/office/drawing/2014/main" id="{6856B3FC-D859-4682-A5D1-A84D076FE6B2}"/>
              </a:ext>
            </a:extLst>
          </p:cNvPr>
          <p:cNvSpPr txBox="1">
            <a:spLocks/>
          </p:cNvSpPr>
          <p:nvPr/>
        </p:nvSpPr>
        <p:spPr>
          <a:xfrm>
            <a:off x="107575" y="5376916"/>
            <a:ext cx="5003477" cy="523564"/>
          </a:xfrm>
          <a:prstGeom prst="rect">
            <a:avLst/>
          </a:prstGeom>
        </p:spPr>
        <p:txBody>
          <a:bodyPr vert="horz" lIns="91440" tIns="45720" rIns="91440" bIns="45720" rtlCol="0">
            <a:normAutofit/>
          </a:bodyPr>
          <a:lstStyle>
            <a:lvl1pPr marL="0" indent="0" algn="r" defTabSz="457200" rtl="0" eaLnBrk="1" latinLnBrk="0" hangingPunct="1">
              <a:spcBef>
                <a:spcPct val="20000"/>
              </a:spcBef>
              <a:buFont typeface="Arial"/>
              <a:buNone/>
              <a:defRPr lang="it-IT" sz="2000" b="1" kern="1200" dirty="0">
                <a:solidFill>
                  <a:srgbClr val="003257"/>
                </a:solidFill>
                <a:latin typeface="Arial" pitchFamily="34" charset="0"/>
                <a:ea typeface="+mn-ea"/>
                <a:cs typeface="Arial"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GB" sz="2800" i="1" dirty="0"/>
              <a:t>Thank</a:t>
            </a:r>
            <a:r>
              <a:rPr lang="it-IT" sz="2800" i="1" dirty="0"/>
              <a:t> </a:t>
            </a:r>
            <a:r>
              <a:rPr lang="en-GB" sz="2800" i="1" dirty="0"/>
              <a:t>you</a:t>
            </a:r>
            <a:r>
              <a:rPr lang="it-IT" sz="2800" i="1" dirty="0"/>
              <a:t> for the </a:t>
            </a:r>
            <a:r>
              <a:rPr lang="en-GB" sz="2800" i="1" dirty="0"/>
              <a:t>attention</a:t>
            </a:r>
            <a:r>
              <a:rPr lang="it-IT" sz="2800" i="1" dirty="0"/>
              <a:t>!</a:t>
            </a:r>
          </a:p>
        </p:txBody>
      </p:sp>
      <p:pic>
        <p:nvPicPr>
          <p:cNvPr id="13" name="Picture 2" descr="Risultati immagini per thank you">
            <a:extLst>
              <a:ext uri="{FF2B5EF4-FFF2-40B4-BE49-F238E27FC236}">
                <a16:creationId xmlns:a16="http://schemas.microsoft.com/office/drawing/2014/main" id="{BC94831D-ED8B-4F64-BB5A-09B84491B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41" y="3154398"/>
            <a:ext cx="4067944" cy="2084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100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4">
            <a:extLst>
              <a:ext uri="{FF2B5EF4-FFF2-40B4-BE49-F238E27FC236}">
                <a16:creationId xmlns:a16="http://schemas.microsoft.com/office/drawing/2014/main" id="{12934D6B-62A5-4114-850D-61D4B7A925D9}"/>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22</a:t>
            </a:fld>
            <a:endParaRPr lang="en-US" b="1" dirty="0">
              <a:solidFill>
                <a:schemeClr val="bg1"/>
              </a:solidFill>
            </a:endParaRPr>
          </a:p>
        </p:txBody>
      </p:sp>
      <p:sp>
        <p:nvSpPr>
          <p:cNvPr id="4" name="CasellaDiTesto 3">
            <a:extLst>
              <a:ext uri="{FF2B5EF4-FFF2-40B4-BE49-F238E27FC236}">
                <a16:creationId xmlns:a16="http://schemas.microsoft.com/office/drawing/2014/main" id="{5A7A89F7-B768-44BD-8BD7-715E490EFD8D}"/>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5" name="CasellaDiTesto 4">
            <a:extLst>
              <a:ext uri="{FF2B5EF4-FFF2-40B4-BE49-F238E27FC236}">
                <a16:creationId xmlns:a16="http://schemas.microsoft.com/office/drawing/2014/main" id="{DC717DDF-5C59-43B4-ADF0-4489C319745A}"/>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6" name="CasellaDiTesto 5">
            <a:extLst>
              <a:ext uri="{FF2B5EF4-FFF2-40B4-BE49-F238E27FC236}">
                <a16:creationId xmlns:a16="http://schemas.microsoft.com/office/drawing/2014/main" id="{0A963DE3-5D70-4787-BE0B-74331E7B7D2E}"/>
              </a:ext>
            </a:extLst>
          </p:cNvPr>
          <p:cNvSpPr txBox="1"/>
          <p:nvPr/>
        </p:nvSpPr>
        <p:spPr>
          <a:xfrm>
            <a:off x="648253" y="818383"/>
            <a:ext cx="4663050" cy="461665"/>
          </a:xfrm>
          <a:prstGeom prst="rect">
            <a:avLst/>
          </a:prstGeom>
          <a:noFill/>
        </p:spPr>
        <p:txBody>
          <a:bodyPr wrap="square" rtlCol="0">
            <a:spAutoFit/>
          </a:bodyPr>
          <a:lstStyle/>
          <a:p>
            <a:r>
              <a:rPr lang="en-GB" sz="2400" b="1" dirty="0">
                <a:solidFill>
                  <a:schemeClr val="accent1">
                    <a:lumMod val="75000"/>
                  </a:schemeClr>
                </a:solidFill>
                <a:latin typeface="Arial"/>
                <a:cs typeface="Arial"/>
              </a:rPr>
              <a:t>Papers and Articles</a:t>
            </a:r>
          </a:p>
        </p:txBody>
      </p:sp>
      <p:sp>
        <p:nvSpPr>
          <p:cNvPr id="7" name="Rettangolo 6">
            <a:extLst>
              <a:ext uri="{FF2B5EF4-FFF2-40B4-BE49-F238E27FC236}">
                <a16:creationId xmlns:a16="http://schemas.microsoft.com/office/drawing/2014/main" id="{EE18DA4E-7C3C-4009-AFB6-FD3E0490007F}"/>
              </a:ext>
            </a:extLst>
          </p:cNvPr>
          <p:cNvSpPr/>
          <p:nvPr/>
        </p:nvSpPr>
        <p:spPr>
          <a:xfrm>
            <a:off x="228600" y="1280048"/>
            <a:ext cx="11724752" cy="5154744"/>
          </a:xfrm>
          <a:prstGeom prst="rect">
            <a:avLst/>
          </a:prstGeom>
        </p:spPr>
        <p:txBody>
          <a:bodyPr wrap="square">
            <a:spAutoFit/>
          </a:bodyPr>
          <a:lstStyle/>
          <a:p>
            <a:pPr>
              <a:spcAft>
                <a:spcPts val="0"/>
              </a:spcAft>
            </a:pPr>
            <a:r>
              <a:rPr lang="it-IT" sz="1100" u="sng" dirty="0">
                <a:latin typeface="Times New Roman" panose="02020603050405020304" pitchFamily="18" charset="0"/>
                <a:ea typeface="Times New Roman" panose="02020603050405020304" pitchFamily="18" charset="0"/>
              </a:rPr>
              <a:t>Congressi internazionali:</a:t>
            </a:r>
            <a:endParaRPr lang="en-GB" sz="1100" dirty="0">
              <a:latin typeface="Times New Roman" panose="02020603050405020304" pitchFamily="18" charset="0"/>
              <a:ea typeface="Times New Roman" panose="02020603050405020304" pitchFamily="18" charset="0"/>
            </a:endParaRPr>
          </a:p>
          <a:p>
            <a:pPr algn="just">
              <a:lnSpc>
                <a:spcPct val="115000"/>
              </a:lnSpc>
            </a:pPr>
            <a:r>
              <a:rPr lang="en-GB" sz="1100" spc="20" dirty="0">
                <a:solidFill>
                  <a:srgbClr val="000000"/>
                </a:solidFill>
                <a:latin typeface="Times New Roman" panose="02020603050405020304" pitchFamily="18" charset="0"/>
                <a:ea typeface="Calibri" panose="020F0502020204030204" pitchFamily="34" charset="0"/>
              </a:rPr>
              <a:t>[P1] Berzi L., Favilli T., Locorotondo E., Pierini M., Pugi L. (2019) Real-Time Models of Automotive Mechatronics Systems: Verifications on “Toy Models”. </a:t>
            </a:r>
            <a:r>
              <a:rPr lang="en-GB" sz="1100" i="1" spc="20" dirty="0">
                <a:solidFill>
                  <a:srgbClr val="000000"/>
                </a:solidFill>
                <a:latin typeface="Times New Roman" panose="02020603050405020304" pitchFamily="18" charset="0"/>
                <a:ea typeface="Calibri" panose="020F0502020204030204" pitchFamily="34" charset="0"/>
              </a:rPr>
              <a:t>In: Carbone G., </a:t>
            </a:r>
            <a:r>
              <a:rPr lang="en-GB" sz="1100" i="1" spc="20" dirty="0" err="1">
                <a:solidFill>
                  <a:srgbClr val="000000"/>
                </a:solidFill>
                <a:latin typeface="Times New Roman" panose="02020603050405020304" pitchFamily="18" charset="0"/>
                <a:ea typeface="Calibri" panose="020F0502020204030204" pitchFamily="34" charset="0"/>
              </a:rPr>
              <a:t>Gasparetto</a:t>
            </a:r>
            <a:r>
              <a:rPr lang="en-GB" sz="1100" i="1" spc="20" dirty="0">
                <a:solidFill>
                  <a:srgbClr val="000000"/>
                </a:solidFill>
                <a:latin typeface="Times New Roman" panose="02020603050405020304" pitchFamily="18" charset="0"/>
                <a:ea typeface="Calibri" panose="020F0502020204030204" pitchFamily="34" charset="0"/>
              </a:rPr>
              <a:t> A. (eds) Advances in Italian Mechanism Science. </a:t>
            </a:r>
            <a:r>
              <a:rPr lang="en-GB" sz="1100" i="1" spc="20" dirty="0" err="1">
                <a:solidFill>
                  <a:srgbClr val="000000"/>
                </a:solidFill>
                <a:latin typeface="Times New Roman" panose="02020603050405020304" pitchFamily="18" charset="0"/>
                <a:ea typeface="Calibri" panose="020F0502020204030204" pitchFamily="34" charset="0"/>
              </a:rPr>
              <a:t>IFToMM</a:t>
            </a:r>
            <a:r>
              <a:rPr lang="en-GB" sz="1100" i="1" spc="20" dirty="0">
                <a:solidFill>
                  <a:srgbClr val="000000"/>
                </a:solidFill>
                <a:latin typeface="Times New Roman" panose="02020603050405020304" pitchFamily="18" charset="0"/>
                <a:ea typeface="Calibri" panose="020F0502020204030204" pitchFamily="34" charset="0"/>
              </a:rPr>
              <a:t> ITALY 2018. Mechanisms and Machine Science</a:t>
            </a:r>
            <a:r>
              <a:rPr lang="en-GB" sz="1100" spc="20" dirty="0">
                <a:solidFill>
                  <a:srgbClr val="000000"/>
                </a:solidFill>
                <a:latin typeface="Times New Roman" panose="02020603050405020304" pitchFamily="18" charset="0"/>
                <a:ea typeface="Calibri" panose="020F0502020204030204" pitchFamily="34" charset="0"/>
              </a:rPr>
              <a:t>, vol 68. Springer, Cham</a:t>
            </a:r>
            <a:endParaRPr lang="en-GB" sz="1100" dirty="0">
              <a:latin typeface="Times New Roman" panose="02020603050405020304" pitchFamily="18" charset="0"/>
              <a:ea typeface="Calibri" panose="020F0502020204030204" pitchFamily="34" charset="0"/>
            </a:endParaRPr>
          </a:p>
          <a:p>
            <a:pPr lvl="0" algn="just">
              <a:lnSpc>
                <a:spcPct val="115000"/>
              </a:lnSpc>
              <a:spcAft>
                <a:spcPts val="0"/>
              </a:spcAft>
            </a:pPr>
            <a:r>
              <a:rPr lang="en-GB" sz="1100" spc="20" dirty="0">
                <a:solidFill>
                  <a:srgbClr val="000000"/>
                </a:solidFill>
                <a:latin typeface="Times New Roman" panose="02020603050405020304" pitchFamily="18" charset="0"/>
                <a:ea typeface="Calibri" panose="020F0502020204030204" pitchFamily="34" charset="0"/>
              </a:rPr>
              <a:t>[P2] Pugi L., Favilli T., Berzi L., Locorotondo E., Pierini M. (2019) Brake Blending and Optimal Torque Allocation Strategies for Innovative Electric Powertrains. </a:t>
            </a:r>
            <a:r>
              <a:rPr lang="en-GB" sz="1100" i="1" spc="20" dirty="0">
                <a:solidFill>
                  <a:srgbClr val="000000"/>
                </a:solidFill>
                <a:latin typeface="Times New Roman" panose="02020603050405020304" pitchFamily="18" charset="0"/>
                <a:ea typeface="Calibri" panose="020F0502020204030204" pitchFamily="34" charset="0"/>
              </a:rPr>
              <a:t>In: </a:t>
            </a:r>
            <a:r>
              <a:rPr lang="en-GB" sz="1100" i="1" spc="20" dirty="0" err="1">
                <a:solidFill>
                  <a:srgbClr val="000000"/>
                </a:solidFill>
                <a:latin typeface="Times New Roman" panose="02020603050405020304" pitchFamily="18" charset="0"/>
                <a:ea typeface="Calibri" panose="020F0502020204030204" pitchFamily="34" charset="0"/>
              </a:rPr>
              <a:t>Saponara</a:t>
            </a:r>
            <a:r>
              <a:rPr lang="en-GB" sz="1100" i="1" spc="20" dirty="0">
                <a:solidFill>
                  <a:srgbClr val="000000"/>
                </a:solidFill>
                <a:latin typeface="Times New Roman" panose="02020603050405020304" pitchFamily="18" charset="0"/>
                <a:ea typeface="Calibri" panose="020F0502020204030204" pitchFamily="34" charset="0"/>
              </a:rPr>
              <a:t> S., De Gloria A. (eds) Applications in Electronics Pervading Industry, Environment and Society. </a:t>
            </a:r>
            <a:r>
              <a:rPr lang="en-GB" sz="1100" i="1" spc="20" dirty="0" err="1">
                <a:solidFill>
                  <a:srgbClr val="000000"/>
                </a:solidFill>
                <a:latin typeface="Times New Roman" panose="02020603050405020304" pitchFamily="18" charset="0"/>
                <a:ea typeface="Calibri" panose="020F0502020204030204" pitchFamily="34" charset="0"/>
              </a:rPr>
              <a:t>ApplePies</a:t>
            </a:r>
            <a:r>
              <a:rPr lang="en-GB" sz="1100" i="1" spc="20" dirty="0">
                <a:solidFill>
                  <a:srgbClr val="000000"/>
                </a:solidFill>
                <a:latin typeface="Times New Roman" panose="02020603050405020304" pitchFamily="18" charset="0"/>
                <a:ea typeface="Calibri" panose="020F0502020204030204" pitchFamily="34" charset="0"/>
              </a:rPr>
              <a:t> 2018. Lecture Notes in Electrical Engineering</a:t>
            </a:r>
            <a:r>
              <a:rPr lang="en-GB" sz="1100" spc="20" dirty="0">
                <a:solidFill>
                  <a:srgbClr val="000000"/>
                </a:solidFill>
                <a:latin typeface="Times New Roman" panose="02020603050405020304" pitchFamily="18" charset="0"/>
                <a:ea typeface="Calibri" panose="020F0502020204030204" pitchFamily="34" charset="0"/>
              </a:rPr>
              <a:t>, vol 573. Springer, Cham</a:t>
            </a:r>
            <a:endParaRPr lang="en-GB" sz="1100" dirty="0">
              <a:latin typeface="Times New Roman" panose="02020603050405020304" pitchFamily="18" charset="0"/>
              <a:ea typeface="Calibri" panose="020F0502020204030204" pitchFamily="34" charset="0"/>
            </a:endParaRPr>
          </a:p>
          <a:p>
            <a:pPr lvl="0" algn="just">
              <a:lnSpc>
                <a:spcPct val="115000"/>
              </a:lnSpc>
              <a:spcAft>
                <a:spcPts val="0"/>
              </a:spcAft>
            </a:pPr>
            <a:r>
              <a:rPr lang="en-GB" sz="1100" spc="20" dirty="0">
                <a:solidFill>
                  <a:srgbClr val="000000"/>
                </a:solidFill>
                <a:latin typeface="Times New Roman" panose="02020603050405020304" pitchFamily="18" charset="0"/>
                <a:ea typeface="Calibri" panose="020F0502020204030204" pitchFamily="34" charset="0"/>
              </a:rPr>
              <a:t>[P3] </a:t>
            </a:r>
            <a:r>
              <a:rPr lang="en-GB" sz="1100" dirty="0">
                <a:latin typeface="Times New Roman" panose="02020603050405020304" pitchFamily="18" charset="0"/>
                <a:ea typeface="Calibri" panose="020F0502020204030204" pitchFamily="34" charset="0"/>
              </a:rPr>
              <a:t>L. Pugi, T. Favilli, L. Berzi, E. Locorotondo and M. Pierini, "Application of Regenerative Braking on Electric Vehicles," </a:t>
            </a:r>
            <a:r>
              <a:rPr lang="en-GB" sz="1100" i="1" dirty="0">
                <a:latin typeface="Times New Roman" panose="02020603050405020304" pitchFamily="18" charset="0"/>
                <a:ea typeface="Calibri" panose="020F0502020204030204" pitchFamily="34" charset="0"/>
              </a:rPr>
              <a:t>2019 IEEE International Conference on Environment and Electrical Engineering and 2019 IEEE Industrial and Commercial Power Systems Europe (EEEIC / I&amp;CPS Europe)</a:t>
            </a:r>
            <a:r>
              <a:rPr lang="en-GB" sz="1100" dirty="0">
                <a:latin typeface="Times New Roman" panose="02020603050405020304" pitchFamily="18" charset="0"/>
                <a:ea typeface="Calibri" panose="020F0502020204030204" pitchFamily="34" charset="0"/>
              </a:rPr>
              <a:t>, Genova, Italy, 2019, pp. 1-6.</a:t>
            </a:r>
            <a:br>
              <a:rPr lang="en-GB" sz="1100" dirty="0">
                <a:latin typeface="Times New Roman" panose="02020603050405020304" pitchFamily="18" charset="0"/>
                <a:ea typeface="Calibri" panose="020F0502020204030204" pitchFamily="34" charset="0"/>
              </a:rPr>
            </a:br>
            <a:r>
              <a:rPr lang="en-GB" sz="1100" dirty="0">
                <a:latin typeface="Times New Roman" panose="02020603050405020304" pitchFamily="18" charset="0"/>
                <a:ea typeface="Calibri" panose="020F0502020204030204" pitchFamily="34" charset="0"/>
              </a:rPr>
              <a:t>DOI: 10.1109/EEEIC.2019.8783318</a:t>
            </a:r>
          </a:p>
          <a:p>
            <a:pPr lvl="0" algn="just">
              <a:lnSpc>
                <a:spcPct val="115000"/>
              </a:lnSpc>
              <a:spcAft>
                <a:spcPts val="0"/>
              </a:spcAft>
            </a:pPr>
            <a:r>
              <a:rPr lang="en-GB" sz="1100" spc="20" dirty="0">
                <a:solidFill>
                  <a:srgbClr val="000000"/>
                </a:solidFill>
                <a:latin typeface="Times New Roman" panose="02020603050405020304" pitchFamily="18" charset="0"/>
                <a:ea typeface="Calibri" panose="020F0502020204030204" pitchFamily="34" charset="0"/>
              </a:rPr>
              <a:t>[P4] </a:t>
            </a:r>
            <a:r>
              <a:rPr lang="en-GB" sz="1100" dirty="0">
                <a:latin typeface="Times New Roman" panose="02020603050405020304" pitchFamily="18" charset="0"/>
                <a:ea typeface="Calibri" panose="020F0502020204030204" pitchFamily="34" charset="0"/>
              </a:rPr>
              <a:t>Berzi L., Favilli T., Pugi L., Pierini M., "Brake Blending Strategy on Electric Vehicle, Co-simulation Between MATLAB Simulink® and </a:t>
            </a:r>
            <a:r>
              <a:rPr lang="en-GB" sz="1100" dirty="0" err="1">
                <a:latin typeface="Times New Roman" panose="02020603050405020304" pitchFamily="18" charset="0"/>
                <a:ea typeface="Calibri" panose="020F0502020204030204" pitchFamily="34" charset="0"/>
              </a:rPr>
              <a:t>Simcenter</a:t>
            </a:r>
            <a:r>
              <a:rPr lang="en-GB" sz="1100" dirty="0">
                <a:latin typeface="Times New Roman" panose="02020603050405020304" pitchFamily="18" charset="0"/>
                <a:ea typeface="Calibri" panose="020F0502020204030204" pitchFamily="34" charset="0"/>
              </a:rPr>
              <a:t> </a:t>
            </a:r>
            <a:r>
              <a:rPr lang="en-GB" sz="1100" dirty="0" err="1">
                <a:latin typeface="Times New Roman" panose="02020603050405020304" pitchFamily="18" charset="0"/>
                <a:ea typeface="Calibri" panose="020F0502020204030204" pitchFamily="34" charset="0"/>
              </a:rPr>
              <a:t>Amesim</a:t>
            </a:r>
            <a:r>
              <a:rPr lang="en-GB" sz="1100" dirty="0">
                <a:latin typeface="Times New Roman" panose="02020603050405020304" pitchFamily="18" charset="0"/>
                <a:ea typeface="Calibri" panose="020F0502020204030204" pitchFamily="34" charset="0"/>
              </a:rPr>
              <a:t>™”, °</a:t>
            </a:r>
            <a:r>
              <a:rPr lang="en-GB" sz="1100" i="1" dirty="0">
                <a:latin typeface="Times New Roman" panose="02020603050405020304" pitchFamily="18" charset="0"/>
                <a:ea typeface="Calibri" panose="020F0502020204030204" pitchFamily="34" charset="0"/>
              </a:rPr>
              <a:t>2019 IEEE 5th International Forum on Research and Technologies for Society and Industry (RTSI 2019) Proceedings, </a:t>
            </a:r>
            <a:r>
              <a:rPr lang="en-GB" sz="1100" dirty="0">
                <a:latin typeface="Times New Roman" panose="02020603050405020304" pitchFamily="18" charset="0"/>
                <a:ea typeface="Calibri" panose="020F0502020204030204" pitchFamily="34" charset="0"/>
              </a:rPr>
              <a:t>Firenze, Italy, 2019, pp. 308-313.</a:t>
            </a:r>
          </a:p>
          <a:p>
            <a:pPr lvl="0">
              <a:lnSpc>
                <a:spcPct val="115000"/>
              </a:lnSpc>
              <a:spcAft>
                <a:spcPts val="0"/>
              </a:spcAft>
            </a:pPr>
            <a:r>
              <a:rPr lang="en-GB" sz="1100" spc="20" dirty="0">
                <a:solidFill>
                  <a:srgbClr val="000000"/>
                </a:solidFill>
                <a:latin typeface="Times New Roman" panose="02020603050405020304" pitchFamily="18" charset="0"/>
                <a:ea typeface="Calibri" panose="020F0502020204030204" pitchFamily="34" charset="0"/>
              </a:rPr>
              <a:t>[P5] </a:t>
            </a:r>
            <a:r>
              <a:rPr lang="en-GB" sz="1100" dirty="0">
                <a:latin typeface="Times New Roman" panose="02020603050405020304" pitchFamily="18" charset="0"/>
                <a:ea typeface="Calibri" panose="020F0502020204030204" pitchFamily="34" charset="0"/>
              </a:rPr>
              <a:t>T. </a:t>
            </a:r>
            <a:r>
              <a:rPr lang="en-GB" sz="1100" dirty="0" err="1">
                <a:latin typeface="Times New Roman" panose="02020603050405020304" pitchFamily="18" charset="0"/>
                <a:ea typeface="Calibri" panose="020F0502020204030204" pitchFamily="34" charset="0"/>
              </a:rPr>
              <a:t>D’hondt</a:t>
            </a:r>
            <a:r>
              <a:rPr lang="en-GB" sz="1100" dirty="0">
                <a:latin typeface="Times New Roman" panose="02020603050405020304" pitchFamily="18" charset="0"/>
                <a:ea typeface="Calibri" panose="020F0502020204030204" pitchFamily="34" charset="0"/>
              </a:rPr>
              <a:t> et al., ‘</a:t>
            </a:r>
            <a:r>
              <a:rPr lang="en-GB" sz="1100" dirty="0" err="1">
                <a:latin typeface="Times New Roman" panose="02020603050405020304" pitchFamily="18" charset="0"/>
                <a:ea typeface="Calibri" panose="020F0502020204030204" pitchFamily="34" charset="0"/>
              </a:rPr>
              <a:t>Modeling</a:t>
            </a:r>
            <a:r>
              <a:rPr lang="en-GB" sz="1100" dirty="0">
                <a:latin typeface="Times New Roman" panose="02020603050405020304" pitchFamily="18" charset="0"/>
                <a:ea typeface="Calibri" panose="020F0502020204030204" pitchFamily="34" charset="0"/>
              </a:rPr>
              <a:t> and Identification of an Electric Vehicle Braking System: Thermal and Tribology Phenomena Assessment’, Apr. 2020, pp. 2020-01–1094, DOI: 10.4271/2020-01-1094.</a:t>
            </a:r>
          </a:p>
          <a:p>
            <a:pPr lvl="0">
              <a:lnSpc>
                <a:spcPct val="115000"/>
              </a:lnSpc>
              <a:spcAft>
                <a:spcPts val="0"/>
              </a:spcAft>
            </a:pPr>
            <a:r>
              <a:rPr lang="en-GB" sz="1100" spc="20" dirty="0">
                <a:solidFill>
                  <a:srgbClr val="000000"/>
                </a:solidFill>
                <a:latin typeface="Times New Roman" panose="02020603050405020304" pitchFamily="18" charset="0"/>
                <a:ea typeface="Calibri" panose="020F0502020204030204" pitchFamily="34" charset="0"/>
              </a:rPr>
              <a:t>[P6] </a:t>
            </a:r>
            <a:r>
              <a:rPr lang="en-GB" sz="1100" dirty="0">
                <a:latin typeface="Times New Roman" panose="02020603050405020304" pitchFamily="18" charset="0"/>
                <a:ea typeface="Calibri" panose="020F0502020204030204" pitchFamily="34" charset="0"/>
              </a:rPr>
              <a:t>T. Favilli, L. Pugi, L. Berzi, M. Pierini, and N. </a:t>
            </a:r>
            <a:r>
              <a:rPr lang="en-GB" sz="1100" dirty="0" err="1">
                <a:latin typeface="Times New Roman" panose="02020603050405020304" pitchFamily="18" charset="0"/>
                <a:ea typeface="Calibri" panose="020F0502020204030204" pitchFamily="34" charset="0"/>
              </a:rPr>
              <a:t>Tobia</a:t>
            </a:r>
            <a:r>
              <a:rPr lang="en-GB" sz="1100" dirty="0">
                <a:latin typeface="Times New Roman" panose="02020603050405020304" pitchFamily="18" charset="0"/>
                <a:ea typeface="Calibri" panose="020F0502020204030204" pitchFamily="34" charset="0"/>
              </a:rPr>
              <a:t>, ‘Regenerative Fuzzy Brake Blending Strategy on Benchmark Electric Vehicle: the FIAT 500e’, </a:t>
            </a:r>
            <a:r>
              <a:rPr lang="en-GB" sz="1100" i="1" dirty="0">
                <a:latin typeface="Times New Roman" panose="02020603050405020304" pitchFamily="18" charset="0"/>
                <a:ea typeface="Calibri" panose="020F0502020204030204" pitchFamily="34" charset="0"/>
              </a:rPr>
              <a:t>in 2020 IEEE International Conference on Environment and Electrical Engineering and 2020 IEEE Industrial and Commercial Power Systems Europe (EEEIC / I&amp;CPS Europe)</a:t>
            </a:r>
            <a:r>
              <a:rPr lang="en-GB" sz="1100" dirty="0">
                <a:latin typeface="Times New Roman" panose="02020603050405020304" pitchFamily="18" charset="0"/>
                <a:ea typeface="Calibri" panose="020F0502020204030204" pitchFamily="34" charset="0"/>
              </a:rPr>
              <a:t>, Madrid, Spain, Jun. 2020, pp. 1–6, DOI: 10.1109/EEEIC/ICPSEurope49358.2020.9160584.</a:t>
            </a:r>
          </a:p>
          <a:p>
            <a:pPr lvl="0">
              <a:lnSpc>
                <a:spcPct val="115000"/>
              </a:lnSpc>
              <a:spcAft>
                <a:spcPts val="0"/>
              </a:spcAft>
            </a:pPr>
            <a:r>
              <a:rPr lang="en-GB" sz="1100" spc="20" dirty="0">
                <a:solidFill>
                  <a:srgbClr val="000000"/>
                </a:solidFill>
                <a:latin typeface="Times New Roman" panose="02020603050405020304" pitchFamily="18" charset="0"/>
                <a:ea typeface="Calibri" panose="020F0502020204030204" pitchFamily="34" charset="0"/>
              </a:rPr>
              <a:t>[P7] </a:t>
            </a:r>
            <a:r>
              <a:rPr lang="en-GB" sz="1100" dirty="0">
                <a:latin typeface="Times New Roman" panose="02020603050405020304" pitchFamily="18" charset="0"/>
                <a:ea typeface="Calibri" panose="020F0502020204030204" pitchFamily="34" charset="0"/>
              </a:rPr>
              <a:t>M. Montani et al., ‘ESC on In-Wheel Motors Driven Electric Vehicle: Handling and Stability Performances Assessment’, </a:t>
            </a:r>
            <a:r>
              <a:rPr lang="en-GB" sz="1100" i="1" dirty="0">
                <a:latin typeface="Times New Roman" panose="02020603050405020304" pitchFamily="18" charset="0"/>
                <a:ea typeface="Calibri" panose="020F0502020204030204" pitchFamily="34" charset="0"/>
              </a:rPr>
              <a:t>in 2020 IEEE International Conference on Environment and Electrical Engineering and 2020 IEEE Industrial and Commercial Power Systems Europe (EEEIC / I&amp;CPS Europe)</a:t>
            </a:r>
            <a:r>
              <a:rPr lang="en-GB" sz="1100" dirty="0">
                <a:latin typeface="Times New Roman" panose="02020603050405020304" pitchFamily="18" charset="0"/>
                <a:ea typeface="Calibri" panose="020F0502020204030204" pitchFamily="34" charset="0"/>
              </a:rPr>
              <a:t>, Madrid, Spain, Jun. 2020, pp. 1–6, DOI: 10.1109/EEEIC/ICPSEurope49358.2020.9160768.</a:t>
            </a:r>
          </a:p>
          <a:p>
            <a:pPr lvl="0">
              <a:lnSpc>
                <a:spcPct val="115000"/>
              </a:lnSpc>
              <a:spcAft>
                <a:spcPts val="0"/>
              </a:spcAft>
            </a:pPr>
            <a:r>
              <a:rPr lang="en-GB" sz="1100" spc="20" dirty="0">
                <a:solidFill>
                  <a:srgbClr val="000000"/>
                </a:solidFill>
                <a:latin typeface="Times New Roman" panose="02020603050405020304" pitchFamily="18" charset="0"/>
                <a:ea typeface="Calibri" panose="020F0502020204030204" pitchFamily="34" charset="0"/>
              </a:rPr>
              <a:t>[P8] </a:t>
            </a:r>
            <a:r>
              <a:rPr lang="en-GB" sz="1100" dirty="0">
                <a:latin typeface="Times New Roman" panose="02020603050405020304" pitchFamily="18" charset="0"/>
                <a:ea typeface="Calibri" panose="020F0502020204030204" pitchFamily="34" charset="0"/>
              </a:rPr>
              <a:t>L. Berzi et al., ‘Smart Energy Management of Auxiliary Load for Electric Vehicles’, </a:t>
            </a:r>
            <a:r>
              <a:rPr lang="en-GB" sz="1100" i="1" dirty="0">
                <a:latin typeface="Times New Roman" panose="02020603050405020304" pitchFamily="18" charset="0"/>
                <a:ea typeface="Calibri" panose="020F0502020204030204" pitchFamily="34" charset="0"/>
              </a:rPr>
              <a:t>in 2020 IEEE International Conference on Environment and Electrical Engineering and 2020 IEEE Industrial and Commercial Power Systems Europe (EEEIC / I&amp;CPS Europe)</a:t>
            </a:r>
            <a:r>
              <a:rPr lang="en-GB" sz="1100" dirty="0">
                <a:latin typeface="Times New Roman" panose="02020603050405020304" pitchFamily="18" charset="0"/>
                <a:ea typeface="Calibri" panose="020F0502020204030204" pitchFamily="34" charset="0"/>
              </a:rPr>
              <a:t>, Madrid, Spain, Jun. 2020, pp. 1–6, DOI: 10.1109/EEEIC/ICPSEurope49358.2020.9160762.</a:t>
            </a:r>
          </a:p>
          <a:p>
            <a:pPr lvl="0">
              <a:lnSpc>
                <a:spcPct val="115000"/>
              </a:lnSpc>
              <a:spcAft>
                <a:spcPts val="0"/>
              </a:spcAft>
            </a:pPr>
            <a:r>
              <a:rPr lang="en-GB" sz="1100" spc="20" dirty="0">
                <a:solidFill>
                  <a:srgbClr val="000000"/>
                </a:solidFill>
                <a:latin typeface="Times New Roman" panose="02020603050405020304" pitchFamily="18" charset="0"/>
                <a:ea typeface="Calibri" panose="020F0502020204030204" pitchFamily="34" charset="0"/>
              </a:rPr>
              <a:t>[P9] </a:t>
            </a:r>
            <a:r>
              <a:rPr lang="en-GB" sz="1100" dirty="0">
                <a:latin typeface="Times New Roman" panose="02020603050405020304" pitchFamily="18" charset="0"/>
                <a:ea typeface="Calibri" panose="020F0502020204030204" pitchFamily="34" charset="0"/>
              </a:rPr>
              <a:t>Favilli T., Montani M., Berzi L., </a:t>
            </a:r>
            <a:r>
              <a:rPr lang="en-GB" sz="1100" dirty="0" err="1">
                <a:latin typeface="Times New Roman" panose="02020603050405020304" pitchFamily="18" charset="0"/>
                <a:ea typeface="Calibri" panose="020F0502020204030204" pitchFamily="34" charset="0"/>
              </a:rPr>
              <a:t>Capitani</a:t>
            </a:r>
            <a:r>
              <a:rPr lang="en-GB" sz="1100" dirty="0">
                <a:latin typeface="Times New Roman" panose="02020603050405020304" pitchFamily="18" charset="0"/>
                <a:ea typeface="Calibri" panose="020F0502020204030204" pitchFamily="34" charset="0"/>
              </a:rPr>
              <a:t> R, Pierini M., Pugi L., Annicchiarico C., ‘LQR State Estimator Coupled with Moore-Penrose Pseudoinverse H∞ESC Strategy: In-Wheel Motors driven Electric Vehicle co-simulation’, </a:t>
            </a:r>
            <a:r>
              <a:rPr lang="en-GB" sz="1100" i="1" dirty="0">
                <a:latin typeface="Times New Roman" panose="02020603050405020304" pitchFamily="18" charset="0"/>
                <a:ea typeface="Calibri" panose="020F0502020204030204" pitchFamily="34" charset="0"/>
              </a:rPr>
              <a:t>in IEEE Transactions on Industry Applications (TIA)</a:t>
            </a:r>
            <a:r>
              <a:rPr lang="en-GB" sz="1100" dirty="0">
                <a:latin typeface="Times New Roman" panose="02020603050405020304" pitchFamily="18" charset="0"/>
                <a:ea typeface="Calibri" panose="020F0502020204030204" pitchFamily="34" charset="0"/>
              </a:rPr>
              <a:t> [UNDER REVIEW]</a:t>
            </a:r>
          </a:p>
          <a:p>
            <a:pPr lvl="0">
              <a:lnSpc>
                <a:spcPct val="115000"/>
              </a:lnSpc>
              <a:spcAft>
                <a:spcPts val="400"/>
              </a:spcAft>
            </a:pPr>
            <a:r>
              <a:rPr lang="en-GB" sz="1100" spc="20" dirty="0">
                <a:solidFill>
                  <a:srgbClr val="000000"/>
                </a:solidFill>
                <a:latin typeface="Times New Roman" panose="02020603050405020304" pitchFamily="18" charset="0"/>
                <a:ea typeface="Calibri" panose="020F0502020204030204" pitchFamily="34" charset="0"/>
              </a:rPr>
              <a:t>[P10] </a:t>
            </a:r>
            <a:r>
              <a:rPr lang="en-GB" sz="1100" dirty="0">
                <a:latin typeface="Times New Roman" panose="02020603050405020304" pitchFamily="18" charset="0"/>
                <a:ea typeface="Calibri" panose="020F0502020204030204" pitchFamily="34" charset="0"/>
              </a:rPr>
              <a:t>Favilli T., </a:t>
            </a:r>
            <a:r>
              <a:rPr lang="en-GB" sz="1100" dirty="0" err="1">
                <a:latin typeface="Times New Roman" panose="02020603050405020304" pitchFamily="18" charset="0"/>
                <a:ea typeface="Calibri" panose="020F0502020204030204" pitchFamily="34" charset="0"/>
              </a:rPr>
              <a:t>Delogu</a:t>
            </a:r>
            <a:r>
              <a:rPr lang="en-GB" sz="1100" dirty="0">
                <a:latin typeface="Times New Roman" panose="02020603050405020304" pitchFamily="18" charset="0"/>
                <a:ea typeface="Calibri" panose="020F0502020204030204" pitchFamily="34" charset="0"/>
              </a:rPr>
              <a:t> M., Pugi L., Berzi L., ‘Functional safety and reliability for innovative vehicle braking system and integration with electric traction units’, </a:t>
            </a:r>
            <a:r>
              <a:rPr lang="en-GB" sz="1100" i="1" dirty="0">
                <a:latin typeface="Times New Roman" panose="02020603050405020304" pitchFamily="18" charset="0"/>
                <a:ea typeface="Calibri" panose="020F0502020204030204" pitchFamily="34" charset="0"/>
              </a:rPr>
              <a:t>in IOP Conference Series </a:t>
            </a:r>
            <a:r>
              <a:rPr lang="en-GB" sz="1100" dirty="0">
                <a:latin typeface="Times New Roman" panose="02020603050405020304" pitchFamily="18" charset="0"/>
                <a:ea typeface="Calibri" panose="020F0502020204030204" pitchFamily="34" charset="0"/>
              </a:rPr>
              <a:t>[UNDER REVIEW]</a:t>
            </a:r>
          </a:p>
          <a:p>
            <a:pPr>
              <a:lnSpc>
                <a:spcPct val="115000"/>
              </a:lnSpc>
              <a:spcAft>
                <a:spcPts val="400"/>
              </a:spcAft>
            </a:pPr>
            <a:r>
              <a:rPr lang="en-GB" sz="1100" spc="20" dirty="0">
                <a:solidFill>
                  <a:srgbClr val="000000"/>
                </a:solidFill>
                <a:latin typeface="Times New Roman" panose="02020603050405020304" pitchFamily="18" charset="0"/>
                <a:ea typeface="Calibri" panose="020F0502020204030204" pitchFamily="34" charset="0"/>
              </a:rPr>
              <a:t>[P11] </a:t>
            </a:r>
            <a:r>
              <a:rPr lang="en-US" sz="1100" dirty="0"/>
              <a:t>48V Electric Vehicle Powertrain Optimal Model-based Design Methodology (2020) </a:t>
            </a:r>
            <a:r>
              <a:rPr lang="en-GB" sz="1100" dirty="0">
                <a:latin typeface="Times New Roman" panose="02020603050405020304" pitchFamily="18" charset="0"/>
                <a:ea typeface="Calibri" panose="020F0502020204030204" pitchFamily="34" charset="0"/>
              </a:rPr>
              <a:t>[UNDER REVIEW]</a:t>
            </a:r>
          </a:p>
          <a:p>
            <a:pPr>
              <a:spcAft>
                <a:spcPts val="0"/>
              </a:spcAft>
            </a:pPr>
            <a:r>
              <a:rPr lang="en-GB" sz="1100" u="sng" dirty="0" err="1">
                <a:latin typeface="Times New Roman" panose="02020603050405020304" pitchFamily="18" charset="0"/>
                <a:ea typeface="Times New Roman" panose="02020603050405020304" pitchFamily="18" charset="0"/>
              </a:rPr>
              <a:t>Riviste</a:t>
            </a:r>
            <a:r>
              <a:rPr lang="en-GB" sz="1100" u="sng" dirty="0">
                <a:latin typeface="Times New Roman" panose="02020603050405020304" pitchFamily="18" charset="0"/>
                <a:ea typeface="Times New Roman" panose="02020603050405020304" pitchFamily="18" charset="0"/>
              </a:rPr>
              <a:t> </a:t>
            </a:r>
            <a:r>
              <a:rPr lang="en-GB" sz="1100" u="sng" dirty="0" err="1">
                <a:latin typeface="Times New Roman" panose="02020603050405020304" pitchFamily="18" charset="0"/>
                <a:ea typeface="Times New Roman" panose="02020603050405020304" pitchFamily="18" charset="0"/>
              </a:rPr>
              <a:t>internazionali</a:t>
            </a:r>
            <a:r>
              <a:rPr lang="en-GB" sz="1100" u="sng" dirty="0">
                <a:latin typeface="Times New Roman" panose="02020603050405020304" pitchFamily="18" charset="0"/>
                <a:ea typeface="Times New Roman" panose="02020603050405020304" pitchFamily="18" charset="0"/>
              </a:rPr>
              <a:t> con referee:</a:t>
            </a:r>
            <a:endParaRPr lang="en-GB" sz="1100" dirty="0">
              <a:latin typeface="Times New Roman" panose="02020603050405020304" pitchFamily="18" charset="0"/>
              <a:ea typeface="Times New Roman" panose="02020603050405020304" pitchFamily="18" charset="0"/>
            </a:endParaRPr>
          </a:p>
          <a:p>
            <a:r>
              <a:rPr lang="en-GB" sz="1100" spc="20" dirty="0">
                <a:solidFill>
                  <a:srgbClr val="000000"/>
                </a:solidFill>
                <a:latin typeface="Times New Roman" panose="02020603050405020304" pitchFamily="18" charset="0"/>
                <a:ea typeface="Calibri" panose="020F0502020204030204" pitchFamily="34" charset="0"/>
              </a:rPr>
              <a:t>[P12] </a:t>
            </a:r>
            <a:r>
              <a:rPr lang="en-GB" sz="1100" dirty="0">
                <a:latin typeface="Times New Roman" panose="02020603050405020304" pitchFamily="18" charset="0"/>
                <a:ea typeface="Times New Roman" panose="02020603050405020304" pitchFamily="18" charset="0"/>
              </a:rPr>
              <a:t>L. Pugi, T. Favilli, L. Berzi, E. Locorotondo, and M. Pierini, ‘Brake blending and torque vectoring of road electric vehicles: a flexible approach based on smart torque allocation’, </a:t>
            </a:r>
            <a:r>
              <a:rPr lang="en-GB" sz="1100" i="1" dirty="0">
                <a:latin typeface="Times New Roman" panose="02020603050405020304" pitchFamily="18" charset="0"/>
                <a:ea typeface="Times New Roman" panose="02020603050405020304" pitchFamily="18" charset="0"/>
              </a:rPr>
              <a:t>IJEHV</a:t>
            </a:r>
            <a:r>
              <a:rPr lang="en-GB" sz="1100" dirty="0">
                <a:latin typeface="Times New Roman" panose="02020603050405020304" pitchFamily="18" charset="0"/>
                <a:ea typeface="Times New Roman" panose="02020603050405020304" pitchFamily="18" charset="0"/>
              </a:rPr>
              <a:t>, vol. 12, no. 2, p. 87, 2020, DOI: 10.1504/IJEHV.2020.106339.</a:t>
            </a:r>
            <a:endParaRPr lang="en-GB" sz="1100" dirty="0"/>
          </a:p>
        </p:txBody>
      </p:sp>
    </p:spTree>
    <p:extLst>
      <p:ext uri="{BB962C8B-B14F-4D97-AF65-F5344CB8AC3E}">
        <p14:creationId xmlns:p14="http://schemas.microsoft.com/office/powerpoint/2010/main" val="3639170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4">
            <a:extLst>
              <a:ext uri="{FF2B5EF4-FFF2-40B4-BE49-F238E27FC236}">
                <a16:creationId xmlns:a16="http://schemas.microsoft.com/office/drawing/2014/main" id="{C79B507C-6C71-4117-B2C7-3B5618683E35}"/>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3</a:t>
            </a:fld>
            <a:endParaRPr lang="en-US" b="1" dirty="0">
              <a:solidFill>
                <a:schemeClr val="bg1"/>
              </a:solidFill>
            </a:endParaRPr>
          </a:p>
        </p:txBody>
      </p:sp>
      <p:sp>
        <p:nvSpPr>
          <p:cNvPr id="5" name="CasellaDiTesto 4">
            <a:extLst>
              <a:ext uri="{FF2B5EF4-FFF2-40B4-BE49-F238E27FC236}">
                <a16:creationId xmlns:a16="http://schemas.microsoft.com/office/drawing/2014/main" id="{8F2EAE37-004D-4CE3-B76A-767DD1366423}"/>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7" name="CasellaDiTesto 6">
            <a:extLst>
              <a:ext uri="{FF2B5EF4-FFF2-40B4-BE49-F238E27FC236}">
                <a16:creationId xmlns:a16="http://schemas.microsoft.com/office/drawing/2014/main" id="{4D989B03-723C-4C68-A514-8046EA367ADB}"/>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9" name="CasellaDiTesto 8">
            <a:extLst>
              <a:ext uri="{FF2B5EF4-FFF2-40B4-BE49-F238E27FC236}">
                <a16:creationId xmlns:a16="http://schemas.microsoft.com/office/drawing/2014/main" id="{7F538DF8-6108-4B2F-B577-0C2AE0184465}"/>
              </a:ext>
            </a:extLst>
          </p:cNvPr>
          <p:cNvSpPr txBox="1"/>
          <p:nvPr/>
        </p:nvSpPr>
        <p:spPr>
          <a:xfrm>
            <a:off x="648253" y="1280048"/>
            <a:ext cx="3223959" cy="369332"/>
          </a:xfrm>
          <a:prstGeom prst="rect">
            <a:avLst/>
          </a:prstGeom>
          <a:noFill/>
        </p:spPr>
        <p:txBody>
          <a:bodyPr wrap="none" rtlCol="0">
            <a:spAutoFit/>
          </a:bodyPr>
          <a:lstStyle/>
          <a:p>
            <a:r>
              <a:rPr lang="en-GB" dirty="0">
                <a:latin typeface="Arial"/>
                <a:cs typeface="Arial"/>
              </a:rPr>
              <a:t>Challenges and Opportunities</a:t>
            </a:r>
          </a:p>
        </p:txBody>
      </p:sp>
      <p:sp>
        <p:nvSpPr>
          <p:cNvPr id="11" name="CasellaDiTesto 10">
            <a:extLst>
              <a:ext uri="{FF2B5EF4-FFF2-40B4-BE49-F238E27FC236}">
                <a16:creationId xmlns:a16="http://schemas.microsoft.com/office/drawing/2014/main" id="{2EA69AB6-48FE-403E-BF0C-AA419EB23BB6}"/>
              </a:ext>
            </a:extLst>
          </p:cNvPr>
          <p:cNvSpPr txBox="1"/>
          <p:nvPr/>
        </p:nvSpPr>
        <p:spPr>
          <a:xfrm>
            <a:off x="648253" y="818383"/>
            <a:ext cx="4663050" cy="461665"/>
          </a:xfrm>
          <a:prstGeom prst="rect">
            <a:avLst/>
          </a:prstGeom>
          <a:noFill/>
        </p:spPr>
        <p:txBody>
          <a:bodyPr wrap="square" rtlCol="0">
            <a:spAutoFit/>
          </a:bodyPr>
          <a:lstStyle/>
          <a:p>
            <a:r>
              <a:rPr lang="en-GB" sz="2400" b="1" dirty="0">
                <a:solidFill>
                  <a:schemeClr val="accent1">
                    <a:lumMod val="75000"/>
                  </a:schemeClr>
                </a:solidFill>
                <a:latin typeface="Arial"/>
                <a:cs typeface="Arial"/>
              </a:rPr>
              <a:t>Introduction</a:t>
            </a:r>
          </a:p>
        </p:txBody>
      </p:sp>
      <p:graphicFrame>
        <p:nvGraphicFramePr>
          <p:cNvPr id="12" name="Segnaposto contenuto 6">
            <a:extLst>
              <a:ext uri="{FF2B5EF4-FFF2-40B4-BE49-F238E27FC236}">
                <a16:creationId xmlns:a16="http://schemas.microsoft.com/office/drawing/2014/main" id="{8DE4533E-6812-4547-AE96-E27E66815657}"/>
              </a:ext>
            </a:extLst>
          </p:cNvPr>
          <p:cNvGraphicFramePr>
            <a:graphicFrameLocks/>
          </p:cNvGraphicFramePr>
          <p:nvPr>
            <p:extLst>
              <p:ext uri="{D42A27DB-BD31-4B8C-83A1-F6EECF244321}">
                <p14:modId xmlns:p14="http://schemas.microsoft.com/office/powerpoint/2010/main" val="2992956412"/>
              </p:ext>
            </p:extLst>
          </p:nvPr>
        </p:nvGraphicFramePr>
        <p:xfrm>
          <a:off x="648253" y="2295341"/>
          <a:ext cx="10756899" cy="34037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8693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4">
            <a:extLst>
              <a:ext uri="{FF2B5EF4-FFF2-40B4-BE49-F238E27FC236}">
                <a16:creationId xmlns:a16="http://schemas.microsoft.com/office/drawing/2014/main" id="{C79B507C-6C71-4117-B2C7-3B5618683E35}"/>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4</a:t>
            </a:fld>
            <a:endParaRPr lang="en-US" b="1" dirty="0">
              <a:solidFill>
                <a:schemeClr val="bg1"/>
              </a:solidFill>
            </a:endParaRPr>
          </a:p>
        </p:txBody>
      </p:sp>
      <p:sp>
        <p:nvSpPr>
          <p:cNvPr id="5" name="CasellaDiTesto 4">
            <a:extLst>
              <a:ext uri="{FF2B5EF4-FFF2-40B4-BE49-F238E27FC236}">
                <a16:creationId xmlns:a16="http://schemas.microsoft.com/office/drawing/2014/main" id="{8F2EAE37-004D-4CE3-B76A-767DD1366423}"/>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7" name="CasellaDiTesto 6">
            <a:extLst>
              <a:ext uri="{FF2B5EF4-FFF2-40B4-BE49-F238E27FC236}">
                <a16:creationId xmlns:a16="http://schemas.microsoft.com/office/drawing/2014/main" id="{4D989B03-723C-4C68-A514-8046EA367ADB}"/>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9" name="CasellaDiTesto 8">
            <a:extLst>
              <a:ext uri="{FF2B5EF4-FFF2-40B4-BE49-F238E27FC236}">
                <a16:creationId xmlns:a16="http://schemas.microsoft.com/office/drawing/2014/main" id="{7F538DF8-6108-4B2F-B577-0C2AE0184465}"/>
              </a:ext>
            </a:extLst>
          </p:cNvPr>
          <p:cNvSpPr txBox="1"/>
          <p:nvPr/>
        </p:nvSpPr>
        <p:spPr>
          <a:xfrm>
            <a:off x="648253" y="1280048"/>
            <a:ext cx="2159566" cy="369332"/>
          </a:xfrm>
          <a:prstGeom prst="rect">
            <a:avLst/>
          </a:prstGeom>
          <a:noFill/>
        </p:spPr>
        <p:txBody>
          <a:bodyPr wrap="none" rtlCol="0">
            <a:spAutoFit/>
          </a:bodyPr>
          <a:lstStyle/>
          <a:p>
            <a:r>
              <a:rPr lang="en-GB" dirty="0">
                <a:latin typeface="Arial"/>
                <a:cs typeface="Arial"/>
              </a:rPr>
              <a:t>Research Question</a:t>
            </a:r>
          </a:p>
        </p:txBody>
      </p:sp>
      <p:sp>
        <p:nvSpPr>
          <p:cNvPr id="11" name="CasellaDiTesto 10">
            <a:extLst>
              <a:ext uri="{FF2B5EF4-FFF2-40B4-BE49-F238E27FC236}">
                <a16:creationId xmlns:a16="http://schemas.microsoft.com/office/drawing/2014/main" id="{2EA69AB6-48FE-403E-BF0C-AA419EB23BB6}"/>
              </a:ext>
            </a:extLst>
          </p:cNvPr>
          <p:cNvSpPr txBox="1"/>
          <p:nvPr/>
        </p:nvSpPr>
        <p:spPr>
          <a:xfrm>
            <a:off x="648253" y="818383"/>
            <a:ext cx="4663050" cy="461665"/>
          </a:xfrm>
          <a:prstGeom prst="rect">
            <a:avLst/>
          </a:prstGeom>
          <a:noFill/>
        </p:spPr>
        <p:txBody>
          <a:bodyPr wrap="square" rtlCol="0">
            <a:spAutoFit/>
          </a:bodyPr>
          <a:lstStyle/>
          <a:p>
            <a:r>
              <a:rPr lang="en-GB" sz="2400" b="1" dirty="0">
                <a:solidFill>
                  <a:schemeClr val="accent1">
                    <a:lumMod val="75000"/>
                  </a:schemeClr>
                </a:solidFill>
                <a:latin typeface="Arial"/>
                <a:cs typeface="Arial"/>
              </a:rPr>
              <a:t>Introduction</a:t>
            </a:r>
          </a:p>
        </p:txBody>
      </p:sp>
      <p:sp>
        <p:nvSpPr>
          <p:cNvPr id="10" name="Rettangolo con angoli arrotondati 9">
            <a:extLst>
              <a:ext uri="{FF2B5EF4-FFF2-40B4-BE49-F238E27FC236}">
                <a16:creationId xmlns:a16="http://schemas.microsoft.com/office/drawing/2014/main" id="{C845FEF4-49E5-4755-A099-4E96A211ED44}"/>
              </a:ext>
            </a:extLst>
          </p:cNvPr>
          <p:cNvSpPr/>
          <p:nvPr/>
        </p:nvSpPr>
        <p:spPr>
          <a:xfrm>
            <a:off x="3840114" y="1030350"/>
            <a:ext cx="4549663" cy="808449"/>
          </a:xfrm>
          <a:prstGeom prst="roundRect">
            <a:avLst/>
          </a:prstGeom>
          <a:solidFill>
            <a:srgbClr val="0E3767"/>
          </a:solidFill>
          <a:ln w="28575">
            <a:solidFill>
              <a:srgbClr val="0E3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bg1"/>
                </a:solidFill>
              </a:rPr>
              <a:t>How can the EV’s performances be improved?</a:t>
            </a:r>
            <a:endParaRPr lang="en-GB" sz="2800" i="1" dirty="0">
              <a:solidFill>
                <a:schemeClr val="bg1"/>
              </a:solidFill>
            </a:endParaRPr>
          </a:p>
        </p:txBody>
      </p:sp>
      <p:sp>
        <p:nvSpPr>
          <p:cNvPr id="14" name="Freccia in giù 13">
            <a:extLst>
              <a:ext uri="{FF2B5EF4-FFF2-40B4-BE49-F238E27FC236}">
                <a16:creationId xmlns:a16="http://schemas.microsoft.com/office/drawing/2014/main" id="{DA349897-5192-4E19-9CF1-3456DDD36449}"/>
              </a:ext>
            </a:extLst>
          </p:cNvPr>
          <p:cNvSpPr/>
          <p:nvPr/>
        </p:nvSpPr>
        <p:spPr>
          <a:xfrm>
            <a:off x="5856514" y="1838799"/>
            <a:ext cx="478972" cy="295627"/>
          </a:xfrm>
          <a:prstGeom prst="downArrow">
            <a:avLst/>
          </a:prstGeom>
          <a:solidFill>
            <a:srgbClr val="0173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con angoli arrotondati 16">
            <a:extLst>
              <a:ext uri="{FF2B5EF4-FFF2-40B4-BE49-F238E27FC236}">
                <a16:creationId xmlns:a16="http://schemas.microsoft.com/office/drawing/2014/main" id="{D8730731-CB28-4C8E-A06F-7134F481F668}"/>
              </a:ext>
            </a:extLst>
          </p:cNvPr>
          <p:cNvSpPr/>
          <p:nvPr/>
        </p:nvSpPr>
        <p:spPr>
          <a:xfrm>
            <a:off x="4542922" y="2134428"/>
            <a:ext cx="3106156" cy="969334"/>
          </a:xfrm>
          <a:prstGeom prst="roundRect">
            <a:avLst/>
          </a:prstGeom>
          <a:solidFill>
            <a:srgbClr val="C7D2D8"/>
          </a:solidFill>
          <a:ln>
            <a:solidFill>
              <a:srgbClr val="0173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173B1"/>
                </a:solidFill>
              </a:rPr>
              <a:t>Open Problem: </a:t>
            </a:r>
          </a:p>
          <a:p>
            <a:pPr algn="ctr"/>
            <a:r>
              <a:rPr lang="en-GB" sz="2400" i="1" dirty="0">
                <a:solidFill>
                  <a:srgbClr val="0173B1"/>
                </a:solidFill>
              </a:rPr>
              <a:t>EV’s Solutions</a:t>
            </a:r>
          </a:p>
        </p:txBody>
      </p:sp>
      <p:grpSp>
        <p:nvGrpSpPr>
          <p:cNvPr id="3" name="Gruppo 2">
            <a:extLst>
              <a:ext uri="{FF2B5EF4-FFF2-40B4-BE49-F238E27FC236}">
                <a16:creationId xmlns:a16="http://schemas.microsoft.com/office/drawing/2014/main" id="{5B6229AE-EBD6-4B14-B6A7-977971457884}"/>
              </a:ext>
            </a:extLst>
          </p:cNvPr>
          <p:cNvGrpSpPr/>
          <p:nvPr/>
        </p:nvGrpSpPr>
        <p:grpSpPr>
          <a:xfrm>
            <a:off x="547449" y="3532047"/>
            <a:ext cx="2699823" cy="1638117"/>
            <a:chOff x="700173" y="4495123"/>
            <a:chExt cx="3169120" cy="1922863"/>
          </a:xfrm>
          <a:solidFill>
            <a:schemeClr val="bg1"/>
          </a:solidFill>
        </p:grpSpPr>
        <p:grpSp>
          <p:nvGrpSpPr>
            <p:cNvPr id="19" name="Gruppo 18">
              <a:extLst>
                <a:ext uri="{FF2B5EF4-FFF2-40B4-BE49-F238E27FC236}">
                  <a16:creationId xmlns:a16="http://schemas.microsoft.com/office/drawing/2014/main" id="{6C4A1961-7671-4592-A8E4-7DBCDA90C20E}"/>
                </a:ext>
              </a:extLst>
            </p:cNvPr>
            <p:cNvGrpSpPr/>
            <p:nvPr/>
          </p:nvGrpSpPr>
          <p:grpSpPr>
            <a:xfrm>
              <a:off x="700173" y="4495123"/>
              <a:ext cx="3169120" cy="1922863"/>
              <a:chOff x="1688883" y="715286"/>
              <a:chExt cx="8694684" cy="5275497"/>
            </a:xfrm>
            <a:grpFill/>
          </p:grpSpPr>
          <p:pic>
            <p:nvPicPr>
              <p:cNvPr id="20" name="Immagine 19">
                <a:extLst>
                  <a:ext uri="{FF2B5EF4-FFF2-40B4-BE49-F238E27FC236}">
                    <a16:creationId xmlns:a16="http://schemas.microsoft.com/office/drawing/2014/main" id="{C4EDB54E-FEB1-46D4-9C02-85F257211E73}"/>
                  </a:ext>
                </a:extLst>
              </p:cNvPr>
              <p:cNvPicPr/>
              <p:nvPr/>
            </p:nvPicPr>
            <p:blipFill rotWithShape="1">
              <a:blip r:embed="rId3">
                <a:extLst>
                  <a:ext uri="{28A0092B-C50C-407E-A947-70E740481C1C}">
                    <a14:useLocalDpi xmlns:a14="http://schemas.microsoft.com/office/drawing/2010/main" val="0"/>
                  </a:ext>
                </a:extLst>
              </a:blip>
              <a:srcRect l="1720" r="50932" b="16470"/>
              <a:stretch/>
            </p:blipFill>
            <p:spPr bwMode="auto">
              <a:xfrm rot="16200000">
                <a:off x="738048" y="1666121"/>
                <a:ext cx="5275497" cy="3373827"/>
              </a:xfrm>
              <a:prstGeom prst="rect">
                <a:avLst/>
              </a:prstGeom>
              <a:grpFill/>
            </p:spPr>
          </p:pic>
          <p:pic>
            <p:nvPicPr>
              <p:cNvPr id="21" name="Immagine 20">
                <a:extLst>
                  <a:ext uri="{FF2B5EF4-FFF2-40B4-BE49-F238E27FC236}">
                    <a16:creationId xmlns:a16="http://schemas.microsoft.com/office/drawing/2014/main" id="{18F5DEC5-0B9E-4A50-917D-BEE652253BF9}"/>
                  </a:ext>
                </a:extLst>
              </p:cNvPr>
              <p:cNvPicPr/>
              <p:nvPr/>
            </p:nvPicPr>
            <p:blipFill rotWithShape="1">
              <a:blip r:embed="rId3">
                <a:extLst>
                  <a:ext uri="{28A0092B-C50C-407E-A947-70E740481C1C}">
                    <a14:useLocalDpi xmlns:a14="http://schemas.microsoft.com/office/drawing/2010/main" val="0"/>
                  </a:ext>
                </a:extLst>
              </a:blip>
              <a:srcRect l="52652" b="16470"/>
              <a:stretch/>
            </p:blipFill>
            <p:spPr bwMode="auto">
              <a:xfrm rot="16200000">
                <a:off x="6058917" y="1666133"/>
                <a:ext cx="5275491" cy="3373808"/>
              </a:xfrm>
              <a:prstGeom prst="rect">
                <a:avLst/>
              </a:prstGeom>
              <a:grpFill/>
            </p:spPr>
          </p:pic>
          <p:cxnSp>
            <p:nvCxnSpPr>
              <p:cNvPr id="24" name="Connettore diritto 23">
                <a:extLst>
                  <a:ext uri="{FF2B5EF4-FFF2-40B4-BE49-F238E27FC236}">
                    <a16:creationId xmlns:a16="http://schemas.microsoft.com/office/drawing/2014/main" id="{2AFEE6B6-B163-418B-B361-F2CF27713BED}"/>
                  </a:ext>
                </a:extLst>
              </p:cNvPr>
              <p:cNvCxnSpPr/>
              <p:nvPr/>
            </p:nvCxnSpPr>
            <p:spPr>
              <a:xfrm>
                <a:off x="6079958" y="963561"/>
                <a:ext cx="0" cy="4866968"/>
              </a:xfrm>
              <a:prstGeom prst="line">
                <a:avLst/>
              </a:prstGeom>
              <a:grpFill/>
              <a:ln w="57150"/>
            </p:spPr>
            <p:style>
              <a:lnRef idx="3">
                <a:schemeClr val="dk1"/>
              </a:lnRef>
              <a:fillRef idx="0">
                <a:schemeClr val="dk1"/>
              </a:fillRef>
              <a:effectRef idx="2">
                <a:schemeClr val="dk1"/>
              </a:effectRef>
              <a:fontRef idx="minor">
                <a:schemeClr val="tx1"/>
              </a:fontRef>
            </p:style>
          </p:cxnSp>
        </p:grpSp>
        <p:sp>
          <p:nvSpPr>
            <p:cNvPr id="25" name="Rettangolo 24">
              <a:extLst>
                <a:ext uri="{FF2B5EF4-FFF2-40B4-BE49-F238E27FC236}">
                  <a16:creationId xmlns:a16="http://schemas.microsoft.com/office/drawing/2014/main" id="{B9983272-6EB6-449B-A01E-923AD65657B2}"/>
                </a:ext>
              </a:extLst>
            </p:cNvPr>
            <p:cNvSpPr/>
            <p:nvPr/>
          </p:nvSpPr>
          <p:spPr>
            <a:xfrm>
              <a:off x="3785362" y="6171366"/>
              <a:ext cx="76312" cy="18821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Rettangolo 26">
            <a:extLst>
              <a:ext uri="{FF2B5EF4-FFF2-40B4-BE49-F238E27FC236}">
                <a16:creationId xmlns:a16="http://schemas.microsoft.com/office/drawing/2014/main" id="{67C18B0D-A70F-4565-9771-68167B3A155A}"/>
              </a:ext>
            </a:extLst>
          </p:cNvPr>
          <p:cNvSpPr/>
          <p:nvPr/>
        </p:nvSpPr>
        <p:spPr>
          <a:xfrm>
            <a:off x="1543463" y="5000489"/>
            <a:ext cx="95255" cy="188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ttangolo con angoli arrotondati 27">
            <a:extLst>
              <a:ext uri="{FF2B5EF4-FFF2-40B4-BE49-F238E27FC236}">
                <a16:creationId xmlns:a16="http://schemas.microsoft.com/office/drawing/2014/main" id="{0FD97077-7B23-4B5F-A378-67652C1A7270}"/>
              </a:ext>
            </a:extLst>
          </p:cNvPr>
          <p:cNvSpPr/>
          <p:nvPr/>
        </p:nvSpPr>
        <p:spPr>
          <a:xfrm>
            <a:off x="4456049" y="5483039"/>
            <a:ext cx="3267202" cy="1321194"/>
          </a:xfrm>
          <a:prstGeom prst="roundRect">
            <a:avLst/>
          </a:prstGeom>
          <a:solidFill>
            <a:srgbClr val="0E37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t>Feasibility</a:t>
            </a:r>
          </a:p>
          <a:p>
            <a:pPr marL="285750" indent="-285750">
              <a:buFont typeface="Arial" panose="020B0604020202020204" pitchFamily="34" charset="0"/>
              <a:buChar char="•"/>
            </a:pPr>
            <a:r>
              <a:rPr lang="en-GB" sz="1600" dirty="0"/>
              <a:t>Man-hour and economical cost</a:t>
            </a:r>
          </a:p>
          <a:p>
            <a:pPr marL="285750" indent="-285750">
              <a:buFont typeface="Arial" panose="020B0604020202020204" pitchFamily="34" charset="0"/>
              <a:buChar char="•"/>
            </a:pPr>
            <a:r>
              <a:rPr lang="en-GB" sz="1600" dirty="0"/>
              <a:t>Technological trend</a:t>
            </a:r>
          </a:p>
          <a:p>
            <a:pPr marL="285750" indent="-285750">
              <a:buFont typeface="Arial" panose="020B0604020202020204" pitchFamily="34" charset="0"/>
              <a:buChar char="•"/>
            </a:pPr>
            <a:r>
              <a:rPr lang="en-GB" sz="1600" dirty="0"/>
              <a:t>Required performances</a:t>
            </a:r>
          </a:p>
        </p:txBody>
      </p:sp>
      <p:sp>
        <p:nvSpPr>
          <p:cNvPr id="6" name="CasellaDiTesto 5">
            <a:extLst>
              <a:ext uri="{FF2B5EF4-FFF2-40B4-BE49-F238E27FC236}">
                <a16:creationId xmlns:a16="http://schemas.microsoft.com/office/drawing/2014/main" id="{C277B21B-A40A-44EA-BA80-0E89E2723D8B}"/>
              </a:ext>
            </a:extLst>
          </p:cNvPr>
          <p:cNvSpPr txBox="1"/>
          <p:nvPr/>
        </p:nvSpPr>
        <p:spPr>
          <a:xfrm>
            <a:off x="754127" y="5113707"/>
            <a:ext cx="638316" cy="369332"/>
          </a:xfrm>
          <a:prstGeom prst="rect">
            <a:avLst/>
          </a:prstGeom>
          <a:noFill/>
        </p:spPr>
        <p:txBody>
          <a:bodyPr wrap="none" rtlCol="0">
            <a:spAutoFit/>
          </a:bodyPr>
          <a:lstStyle/>
          <a:p>
            <a:r>
              <a:rPr lang="en-GB" dirty="0"/>
              <a:t>FWD</a:t>
            </a:r>
          </a:p>
        </p:txBody>
      </p:sp>
      <p:sp>
        <p:nvSpPr>
          <p:cNvPr id="29" name="CasellaDiTesto 28">
            <a:extLst>
              <a:ext uri="{FF2B5EF4-FFF2-40B4-BE49-F238E27FC236}">
                <a16:creationId xmlns:a16="http://schemas.microsoft.com/office/drawing/2014/main" id="{B716F9A1-1F0C-472E-AE2C-987AF209D150}"/>
              </a:ext>
            </a:extLst>
          </p:cNvPr>
          <p:cNvSpPr txBox="1"/>
          <p:nvPr/>
        </p:nvSpPr>
        <p:spPr>
          <a:xfrm>
            <a:off x="2411059" y="5097964"/>
            <a:ext cx="649537" cy="369332"/>
          </a:xfrm>
          <a:prstGeom prst="rect">
            <a:avLst/>
          </a:prstGeom>
          <a:noFill/>
        </p:spPr>
        <p:txBody>
          <a:bodyPr wrap="none" rtlCol="0">
            <a:spAutoFit/>
          </a:bodyPr>
          <a:lstStyle/>
          <a:p>
            <a:r>
              <a:rPr lang="en-GB" dirty="0"/>
              <a:t>4WD</a:t>
            </a:r>
          </a:p>
        </p:txBody>
      </p:sp>
      <p:sp>
        <p:nvSpPr>
          <p:cNvPr id="33" name="Rettangolo 32">
            <a:extLst>
              <a:ext uri="{FF2B5EF4-FFF2-40B4-BE49-F238E27FC236}">
                <a16:creationId xmlns:a16="http://schemas.microsoft.com/office/drawing/2014/main" id="{DD29ABD8-14CA-4678-B536-04232DC347A1}"/>
              </a:ext>
            </a:extLst>
          </p:cNvPr>
          <p:cNvSpPr/>
          <p:nvPr/>
        </p:nvSpPr>
        <p:spPr>
          <a:xfrm>
            <a:off x="336652" y="3455646"/>
            <a:ext cx="3106156" cy="20116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uppo 47">
            <a:extLst>
              <a:ext uri="{FF2B5EF4-FFF2-40B4-BE49-F238E27FC236}">
                <a16:creationId xmlns:a16="http://schemas.microsoft.com/office/drawing/2014/main" id="{41795775-5A68-43F3-B121-B6E0154C2CCB}"/>
              </a:ext>
            </a:extLst>
          </p:cNvPr>
          <p:cNvGrpSpPr/>
          <p:nvPr/>
        </p:nvGrpSpPr>
        <p:grpSpPr>
          <a:xfrm>
            <a:off x="3983830" y="3487734"/>
            <a:ext cx="4224340" cy="1606860"/>
            <a:chOff x="3795240" y="4190843"/>
            <a:chExt cx="4224340" cy="1606860"/>
          </a:xfrm>
        </p:grpSpPr>
        <p:pic>
          <p:nvPicPr>
            <p:cNvPr id="1028" name="Picture 4" descr="Car, engine, garage, motor, power icon">
              <a:extLst>
                <a:ext uri="{FF2B5EF4-FFF2-40B4-BE49-F238E27FC236}">
                  <a16:creationId xmlns:a16="http://schemas.microsoft.com/office/drawing/2014/main" id="{AE43CECF-0150-4D53-B4DC-DBA29E2A7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3503" y="4261963"/>
              <a:ext cx="664176" cy="664176"/>
            </a:xfrm>
            <a:prstGeom prst="rect">
              <a:avLst/>
            </a:prstGeom>
            <a:noFill/>
          </p:spPr>
        </p:pic>
        <p:sp>
          <p:nvSpPr>
            <p:cNvPr id="12" name="Freccia circolare a sinistra 11">
              <a:extLst>
                <a:ext uri="{FF2B5EF4-FFF2-40B4-BE49-F238E27FC236}">
                  <a16:creationId xmlns:a16="http://schemas.microsoft.com/office/drawing/2014/main" id="{B54F415F-C827-4E63-8CC1-20080ADF2CC6}"/>
                </a:ext>
              </a:extLst>
            </p:cNvPr>
            <p:cNvSpPr/>
            <p:nvPr/>
          </p:nvSpPr>
          <p:spPr>
            <a:xfrm>
              <a:off x="4820175" y="4594051"/>
              <a:ext cx="161938" cy="584664"/>
            </a:xfrm>
            <a:prstGeom prst="curved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30" name="Picture 6" descr="Electric vehicle battery Icons - Free Download, PNG and SVG">
              <a:extLst>
                <a:ext uri="{FF2B5EF4-FFF2-40B4-BE49-F238E27FC236}">
                  <a16:creationId xmlns:a16="http://schemas.microsoft.com/office/drawing/2014/main" id="{3031C30D-EF75-47CA-A215-48EB9D6E9E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040" y="4758895"/>
              <a:ext cx="664176" cy="664176"/>
            </a:xfrm>
            <a:prstGeom prst="rect">
              <a:avLst/>
            </a:prstGeom>
            <a:noFill/>
            <a:extLst>
              <a:ext uri="{909E8E84-426E-40DD-AFC4-6F175D3DCCD1}">
                <a14:hiddenFill xmlns:a14="http://schemas.microsoft.com/office/drawing/2010/main">
                  <a:solidFill>
                    <a:srgbClr val="FFFFFF"/>
                  </a:solidFill>
                </a14:hiddenFill>
              </a:ext>
            </a:extLst>
          </p:spPr>
        </p:pic>
        <p:sp>
          <p:nvSpPr>
            <p:cNvPr id="34" name="Freccia circolare a sinistra 33">
              <a:extLst>
                <a:ext uri="{FF2B5EF4-FFF2-40B4-BE49-F238E27FC236}">
                  <a16:creationId xmlns:a16="http://schemas.microsoft.com/office/drawing/2014/main" id="{3D0DC987-B54E-4E3F-B890-5D9AF115BDCD}"/>
                </a:ext>
              </a:extLst>
            </p:cNvPr>
            <p:cNvSpPr/>
            <p:nvPr/>
          </p:nvSpPr>
          <p:spPr>
            <a:xfrm rot="10800000">
              <a:off x="3965234" y="4594051"/>
              <a:ext cx="149653" cy="584664"/>
            </a:xfrm>
            <a:prstGeom prst="curved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5" name="Connettore diritto 34">
              <a:extLst>
                <a:ext uri="{FF2B5EF4-FFF2-40B4-BE49-F238E27FC236}">
                  <a16:creationId xmlns:a16="http://schemas.microsoft.com/office/drawing/2014/main" id="{1364875B-E8B7-458D-8892-72131EE247D4}"/>
                </a:ext>
              </a:extLst>
            </p:cNvPr>
            <p:cNvCxnSpPr>
              <a:cxnSpLocks/>
            </p:cNvCxnSpPr>
            <p:nvPr/>
          </p:nvCxnSpPr>
          <p:spPr>
            <a:xfrm>
              <a:off x="5072793" y="4465770"/>
              <a:ext cx="0" cy="1093542"/>
            </a:xfrm>
            <a:prstGeom prst="line">
              <a:avLst/>
            </a:prstGeom>
            <a:solidFill>
              <a:schemeClr val="bg1"/>
            </a:solidFill>
            <a:ln w="57150"/>
          </p:spPr>
          <p:style>
            <a:lnRef idx="3">
              <a:schemeClr val="dk1"/>
            </a:lnRef>
            <a:fillRef idx="0">
              <a:schemeClr val="dk1"/>
            </a:fillRef>
            <a:effectRef idx="2">
              <a:schemeClr val="dk1"/>
            </a:effectRef>
            <a:fontRef idx="minor">
              <a:schemeClr val="tx1"/>
            </a:fontRef>
          </p:style>
        </p:cxnSp>
        <p:cxnSp>
          <p:nvCxnSpPr>
            <p:cNvPr id="37" name="Connettore diritto 36">
              <a:extLst>
                <a:ext uri="{FF2B5EF4-FFF2-40B4-BE49-F238E27FC236}">
                  <a16:creationId xmlns:a16="http://schemas.microsoft.com/office/drawing/2014/main" id="{7DA79DFD-29CE-4DA7-B708-0DD257CF27AD}"/>
                </a:ext>
              </a:extLst>
            </p:cNvPr>
            <p:cNvCxnSpPr>
              <a:cxnSpLocks/>
              <a:endCxn id="40" idx="3"/>
            </p:cNvCxnSpPr>
            <p:nvPr/>
          </p:nvCxnSpPr>
          <p:spPr>
            <a:xfrm>
              <a:off x="5926356" y="4465770"/>
              <a:ext cx="0" cy="1123438"/>
            </a:xfrm>
            <a:prstGeom prst="line">
              <a:avLst/>
            </a:prstGeom>
            <a:solidFill>
              <a:schemeClr val="bg1"/>
            </a:solidFill>
            <a:ln w="57150"/>
          </p:spPr>
          <p:style>
            <a:lnRef idx="3">
              <a:schemeClr val="dk1"/>
            </a:lnRef>
            <a:fillRef idx="0">
              <a:schemeClr val="dk1"/>
            </a:fillRef>
            <a:effectRef idx="2">
              <a:schemeClr val="dk1"/>
            </a:effectRef>
            <a:fontRef idx="minor">
              <a:schemeClr val="tx1"/>
            </a:fontRef>
          </p:style>
        </p:cxnSp>
        <p:sp>
          <p:nvSpPr>
            <p:cNvPr id="38" name="CasellaDiTesto 37">
              <a:extLst>
                <a:ext uri="{FF2B5EF4-FFF2-40B4-BE49-F238E27FC236}">
                  <a16:creationId xmlns:a16="http://schemas.microsoft.com/office/drawing/2014/main" id="{7BB7431B-E5AB-4A4B-B829-B1AAEC6E5C1D}"/>
                </a:ext>
              </a:extLst>
            </p:cNvPr>
            <p:cNvSpPr txBox="1"/>
            <p:nvPr/>
          </p:nvSpPr>
          <p:spPr>
            <a:xfrm>
              <a:off x="4091329" y="5377435"/>
              <a:ext cx="809837" cy="369332"/>
            </a:xfrm>
            <a:prstGeom prst="rect">
              <a:avLst/>
            </a:prstGeom>
            <a:noFill/>
          </p:spPr>
          <p:txBody>
            <a:bodyPr wrap="none" rtlCol="0">
              <a:spAutoFit/>
            </a:bodyPr>
            <a:lstStyle/>
            <a:p>
              <a:r>
                <a:rPr lang="en-GB" dirty="0"/>
                <a:t>Hybrid</a:t>
              </a:r>
            </a:p>
          </p:txBody>
        </p:sp>
        <p:pic>
          <p:nvPicPr>
            <p:cNvPr id="39" name="Picture 6" descr="Electric vehicle battery Icons - Free Download, PNG and SVG">
              <a:extLst>
                <a:ext uri="{FF2B5EF4-FFF2-40B4-BE49-F238E27FC236}">
                  <a16:creationId xmlns:a16="http://schemas.microsoft.com/office/drawing/2014/main" id="{3FE0AE7F-D9E7-4845-8685-A5D35EDAD4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0128" y="4544990"/>
              <a:ext cx="664176" cy="664176"/>
            </a:xfrm>
            <a:prstGeom prst="rect">
              <a:avLst/>
            </a:prstGeom>
            <a:noFill/>
            <a:extLst>
              <a:ext uri="{909E8E84-426E-40DD-AFC4-6F175D3DCCD1}">
                <a14:hiddenFill xmlns:a14="http://schemas.microsoft.com/office/drawing/2010/main">
                  <a:solidFill>
                    <a:srgbClr val="FFFFFF"/>
                  </a:solidFill>
                </a14:hiddenFill>
              </a:ext>
            </a:extLst>
          </p:spPr>
        </p:pic>
        <p:sp>
          <p:nvSpPr>
            <p:cNvPr id="40" name="CasellaDiTesto 39">
              <a:extLst>
                <a:ext uri="{FF2B5EF4-FFF2-40B4-BE49-F238E27FC236}">
                  <a16:creationId xmlns:a16="http://schemas.microsoft.com/office/drawing/2014/main" id="{176A1DDE-0DDA-4212-858A-048F36B33516}"/>
                </a:ext>
              </a:extLst>
            </p:cNvPr>
            <p:cNvSpPr txBox="1"/>
            <p:nvPr/>
          </p:nvSpPr>
          <p:spPr>
            <a:xfrm>
              <a:off x="5059131" y="5404542"/>
              <a:ext cx="867225" cy="369332"/>
            </a:xfrm>
            <a:prstGeom prst="rect">
              <a:avLst/>
            </a:prstGeom>
            <a:noFill/>
          </p:spPr>
          <p:txBody>
            <a:bodyPr wrap="none" rtlCol="0">
              <a:spAutoFit/>
            </a:bodyPr>
            <a:lstStyle/>
            <a:p>
              <a:r>
                <a:rPr lang="en-GB" dirty="0"/>
                <a:t>Battery</a:t>
              </a:r>
            </a:p>
          </p:txBody>
        </p:sp>
        <p:pic>
          <p:nvPicPr>
            <p:cNvPr id="1032" name="Picture 8" descr="Fuel pump icon Royalty Free Vector Image - VectorStock">
              <a:extLst>
                <a:ext uri="{FF2B5EF4-FFF2-40B4-BE49-F238E27FC236}">
                  <a16:creationId xmlns:a16="http://schemas.microsoft.com/office/drawing/2014/main" id="{AE39F60E-1DA0-4A59-A7B4-E7184EFCFD1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066"/>
            <a:stretch/>
          </p:blipFill>
          <p:spPr bwMode="auto">
            <a:xfrm>
              <a:off x="6035661" y="4415770"/>
              <a:ext cx="789659" cy="941226"/>
            </a:xfrm>
            <a:prstGeom prst="rect">
              <a:avLst/>
            </a:prstGeom>
            <a:noFill/>
            <a:extLst>
              <a:ext uri="{909E8E84-426E-40DD-AFC4-6F175D3DCCD1}">
                <a14:hiddenFill xmlns:a14="http://schemas.microsoft.com/office/drawing/2010/main">
                  <a:solidFill>
                    <a:srgbClr val="FFFFFF"/>
                  </a:solidFill>
                </a14:hiddenFill>
              </a:ext>
            </a:extLst>
          </p:spPr>
        </p:pic>
        <p:sp>
          <p:nvSpPr>
            <p:cNvPr id="43" name="CasellaDiTesto 42">
              <a:extLst>
                <a:ext uri="{FF2B5EF4-FFF2-40B4-BE49-F238E27FC236}">
                  <a16:creationId xmlns:a16="http://schemas.microsoft.com/office/drawing/2014/main" id="{1B316D77-3E48-4CA7-A0D2-504BD478FF21}"/>
                </a:ext>
              </a:extLst>
            </p:cNvPr>
            <p:cNvSpPr txBox="1"/>
            <p:nvPr/>
          </p:nvSpPr>
          <p:spPr>
            <a:xfrm>
              <a:off x="6191584" y="4906317"/>
              <a:ext cx="445956" cy="369332"/>
            </a:xfrm>
            <a:prstGeom prst="rect">
              <a:avLst/>
            </a:prstGeom>
            <a:noFill/>
          </p:spPr>
          <p:txBody>
            <a:bodyPr wrap="none" rtlCol="0">
              <a:spAutoFit/>
            </a:bodyPr>
            <a:lstStyle/>
            <a:p>
              <a:r>
                <a:rPr lang="en-GB" dirty="0">
                  <a:solidFill>
                    <a:schemeClr val="bg1"/>
                  </a:solidFill>
                </a:rPr>
                <a:t>H2</a:t>
              </a:r>
            </a:p>
          </p:txBody>
        </p:sp>
        <p:sp>
          <p:nvSpPr>
            <p:cNvPr id="44" name="CasellaDiTesto 43">
              <a:extLst>
                <a:ext uri="{FF2B5EF4-FFF2-40B4-BE49-F238E27FC236}">
                  <a16:creationId xmlns:a16="http://schemas.microsoft.com/office/drawing/2014/main" id="{F0D2C467-6D18-4577-819B-F080BE7FB742}"/>
                </a:ext>
              </a:extLst>
            </p:cNvPr>
            <p:cNvSpPr txBox="1"/>
            <p:nvPr/>
          </p:nvSpPr>
          <p:spPr>
            <a:xfrm>
              <a:off x="5926356" y="5377435"/>
              <a:ext cx="978153" cy="369332"/>
            </a:xfrm>
            <a:prstGeom prst="rect">
              <a:avLst/>
            </a:prstGeom>
            <a:noFill/>
          </p:spPr>
          <p:txBody>
            <a:bodyPr wrap="none" rtlCol="0">
              <a:spAutoFit/>
            </a:bodyPr>
            <a:lstStyle/>
            <a:p>
              <a:r>
                <a:rPr lang="en-GB" dirty="0"/>
                <a:t>Fuel Cell</a:t>
              </a:r>
            </a:p>
          </p:txBody>
        </p:sp>
        <p:sp>
          <p:nvSpPr>
            <p:cNvPr id="46" name="Rettangolo 45">
              <a:extLst>
                <a:ext uri="{FF2B5EF4-FFF2-40B4-BE49-F238E27FC236}">
                  <a16:creationId xmlns:a16="http://schemas.microsoft.com/office/drawing/2014/main" id="{EC5B2ED6-CA4F-4BDA-8C6D-7AB906F75FC1}"/>
                </a:ext>
              </a:extLst>
            </p:cNvPr>
            <p:cNvSpPr/>
            <p:nvPr/>
          </p:nvSpPr>
          <p:spPr>
            <a:xfrm>
              <a:off x="3795240" y="4190843"/>
              <a:ext cx="4224340" cy="160686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Connettore diritto 46">
              <a:extLst>
                <a:ext uri="{FF2B5EF4-FFF2-40B4-BE49-F238E27FC236}">
                  <a16:creationId xmlns:a16="http://schemas.microsoft.com/office/drawing/2014/main" id="{9B8FB77E-FB49-4E55-9358-22FD6F1B49D2}"/>
                </a:ext>
              </a:extLst>
            </p:cNvPr>
            <p:cNvCxnSpPr>
              <a:cxnSpLocks/>
              <a:endCxn id="49" idx="1"/>
            </p:cNvCxnSpPr>
            <p:nvPr/>
          </p:nvCxnSpPr>
          <p:spPr>
            <a:xfrm flipH="1">
              <a:off x="6914793" y="4453072"/>
              <a:ext cx="2" cy="1098182"/>
            </a:xfrm>
            <a:prstGeom prst="line">
              <a:avLst/>
            </a:prstGeom>
            <a:solidFill>
              <a:schemeClr val="bg1"/>
            </a:solidFill>
            <a:ln w="57150"/>
          </p:spPr>
          <p:style>
            <a:lnRef idx="3">
              <a:schemeClr val="dk1"/>
            </a:lnRef>
            <a:fillRef idx="0">
              <a:schemeClr val="dk1"/>
            </a:fillRef>
            <a:effectRef idx="2">
              <a:schemeClr val="dk1"/>
            </a:effectRef>
            <a:fontRef idx="minor">
              <a:schemeClr val="tx1"/>
            </a:fontRef>
          </p:style>
        </p:cxnSp>
        <p:pic>
          <p:nvPicPr>
            <p:cNvPr id="1034" name="Picture 10" descr="Supercapacitor Icons - Download Free Vector Icons | Noun Project">
              <a:extLst>
                <a:ext uri="{FF2B5EF4-FFF2-40B4-BE49-F238E27FC236}">
                  <a16:creationId xmlns:a16="http://schemas.microsoft.com/office/drawing/2014/main" id="{A209BCB3-74DE-4F29-BB33-F83CA83759D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644" r="19503"/>
            <a:stretch/>
          </p:blipFill>
          <p:spPr bwMode="auto">
            <a:xfrm>
              <a:off x="7083063" y="4415770"/>
              <a:ext cx="649675" cy="1050355"/>
            </a:xfrm>
            <a:prstGeom prst="rect">
              <a:avLst/>
            </a:prstGeom>
            <a:noFill/>
            <a:extLst>
              <a:ext uri="{909E8E84-426E-40DD-AFC4-6F175D3DCCD1}">
                <a14:hiddenFill xmlns:a14="http://schemas.microsoft.com/office/drawing/2010/main">
                  <a:solidFill>
                    <a:srgbClr val="FFFFFF"/>
                  </a:solidFill>
                </a14:hiddenFill>
              </a:ext>
            </a:extLst>
          </p:spPr>
        </p:pic>
        <p:sp>
          <p:nvSpPr>
            <p:cNvPr id="49" name="CasellaDiTesto 48">
              <a:extLst>
                <a:ext uri="{FF2B5EF4-FFF2-40B4-BE49-F238E27FC236}">
                  <a16:creationId xmlns:a16="http://schemas.microsoft.com/office/drawing/2014/main" id="{64CB960A-8CE0-43F5-B78D-436BEDF45E11}"/>
                </a:ext>
              </a:extLst>
            </p:cNvPr>
            <p:cNvSpPr txBox="1"/>
            <p:nvPr/>
          </p:nvSpPr>
          <p:spPr>
            <a:xfrm>
              <a:off x="6914793" y="5366588"/>
              <a:ext cx="1085554" cy="369332"/>
            </a:xfrm>
            <a:prstGeom prst="rect">
              <a:avLst/>
            </a:prstGeom>
            <a:noFill/>
          </p:spPr>
          <p:txBody>
            <a:bodyPr wrap="none" rtlCol="0">
              <a:spAutoFit/>
            </a:bodyPr>
            <a:lstStyle/>
            <a:p>
              <a:r>
                <a:rPr lang="en-GB" dirty="0" err="1"/>
                <a:t>SuperCap</a:t>
              </a:r>
              <a:endParaRPr lang="en-GB" dirty="0"/>
            </a:p>
          </p:txBody>
        </p:sp>
      </p:grpSp>
      <p:sp>
        <p:nvSpPr>
          <p:cNvPr id="50" name="Rettangolo 49">
            <a:extLst>
              <a:ext uri="{FF2B5EF4-FFF2-40B4-BE49-F238E27FC236}">
                <a16:creationId xmlns:a16="http://schemas.microsoft.com/office/drawing/2014/main" id="{EA4DCCAE-3EAF-46D0-A6B1-B71C9809526F}"/>
              </a:ext>
            </a:extLst>
          </p:cNvPr>
          <p:cNvSpPr/>
          <p:nvPr/>
        </p:nvSpPr>
        <p:spPr>
          <a:xfrm>
            <a:off x="964669" y="5491562"/>
            <a:ext cx="1850122" cy="369332"/>
          </a:xfrm>
          <a:prstGeom prst="rect">
            <a:avLst/>
          </a:prstGeom>
        </p:spPr>
        <p:txBody>
          <a:bodyPr wrap="none">
            <a:spAutoFit/>
          </a:bodyPr>
          <a:lstStyle/>
          <a:p>
            <a:r>
              <a:rPr lang="en-GB" dirty="0"/>
              <a:t>Powertrain layout</a:t>
            </a:r>
          </a:p>
        </p:txBody>
      </p:sp>
      <p:sp>
        <p:nvSpPr>
          <p:cNvPr id="51" name="Rettangolo 50">
            <a:extLst>
              <a:ext uri="{FF2B5EF4-FFF2-40B4-BE49-F238E27FC236}">
                <a16:creationId xmlns:a16="http://schemas.microsoft.com/office/drawing/2014/main" id="{A1C8E43F-58E0-47D9-A822-B0D52B9775E8}"/>
              </a:ext>
            </a:extLst>
          </p:cNvPr>
          <p:cNvSpPr/>
          <p:nvPr/>
        </p:nvSpPr>
        <p:spPr>
          <a:xfrm>
            <a:off x="4944356" y="5121811"/>
            <a:ext cx="2307427" cy="369332"/>
          </a:xfrm>
          <a:prstGeom prst="rect">
            <a:avLst/>
          </a:prstGeom>
        </p:spPr>
        <p:txBody>
          <a:bodyPr wrap="none">
            <a:spAutoFit/>
          </a:bodyPr>
          <a:lstStyle/>
          <a:p>
            <a:r>
              <a:rPr lang="en-GB" dirty="0"/>
              <a:t>Energy Storage System</a:t>
            </a:r>
          </a:p>
        </p:txBody>
      </p:sp>
      <p:sp>
        <p:nvSpPr>
          <p:cNvPr id="52" name="Rettangolo 51">
            <a:extLst>
              <a:ext uri="{FF2B5EF4-FFF2-40B4-BE49-F238E27FC236}">
                <a16:creationId xmlns:a16="http://schemas.microsoft.com/office/drawing/2014/main" id="{83EF7E1E-F152-4F6B-97D0-E63A18987E6D}"/>
              </a:ext>
            </a:extLst>
          </p:cNvPr>
          <p:cNvSpPr/>
          <p:nvPr/>
        </p:nvSpPr>
        <p:spPr>
          <a:xfrm>
            <a:off x="9407612" y="5518051"/>
            <a:ext cx="1835631" cy="369332"/>
          </a:xfrm>
          <a:prstGeom prst="rect">
            <a:avLst/>
          </a:prstGeom>
        </p:spPr>
        <p:txBody>
          <a:bodyPr wrap="none">
            <a:spAutoFit/>
          </a:bodyPr>
          <a:lstStyle/>
          <a:p>
            <a:r>
              <a:rPr lang="en-GB" dirty="0"/>
              <a:t>Control strategies</a:t>
            </a:r>
          </a:p>
        </p:txBody>
      </p:sp>
      <p:pic>
        <p:nvPicPr>
          <p:cNvPr id="16" name="Picture 2" descr="Risultati immagini per question">
            <a:extLst>
              <a:ext uri="{FF2B5EF4-FFF2-40B4-BE49-F238E27FC236}">
                <a16:creationId xmlns:a16="http://schemas.microsoft.com/office/drawing/2014/main" id="{5BACA62E-BB61-48F6-B2D8-7D320CB4824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462" r="12091"/>
          <a:stretch/>
        </p:blipFill>
        <p:spPr bwMode="auto">
          <a:xfrm>
            <a:off x="8389777" y="801504"/>
            <a:ext cx="1740703" cy="1264299"/>
          </a:xfrm>
          <a:prstGeom prst="rect">
            <a:avLst/>
          </a:prstGeom>
          <a:noFill/>
          <a:extLst>
            <a:ext uri="{909E8E84-426E-40DD-AFC4-6F175D3DCCD1}">
              <a14:hiddenFill xmlns:a14="http://schemas.microsoft.com/office/drawing/2010/main">
                <a:solidFill>
                  <a:srgbClr val="FFFFFF"/>
                </a:solidFill>
              </a14:hiddenFill>
            </a:ext>
          </a:extLst>
        </p:spPr>
      </p:pic>
      <p:sp>
        <p:nvSpPr>
          <p:cNvPr id="58" name="Rettangolo 57">
            <a:extLst>
              <a:ext uri="{FF2B5EF4-FFF2-40B4-BE49-F238E27FC236}">
                <a16:creationId xmlns:a16="http://schemas.microsoft.com/office/drawing/2014/main" id="{F08E5DB4-712E-403B-98EE-8CE11BB80A43}"/>
              </a:ext>
            </a:extLst>
          </p:cNvPr>
          <p:cNvSpPr/>
          <p:nvPr/>
        </p:nvSpPr>
        <p:spPr>
          <a:xfrm>
            <a:off x="8772350" y="3504543"/>
            <a:ext cx="3106156" cy="20116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 name="Connettore curvo 59">
            <a:extLst>
              <a:ext uri="{FF2B5EF4-FFF2-40B4-BE49-F238E27FC236}">
                <a16:creationId xmlns:a16="http://schemas.microsoft.com/office/drawing/2014/main" id="{2CFC4116-BE02-4EAC-9C39-D0246C02941E}"/>
              </a:ext>
            </a:extLst>
          </p:cNvPr>
          <p:cNvCxnSpPr>
            <a:cxnSpLocks/>
            <a:stCxn id="17" idx="2"/>
            <a:endCxn id="33" idx="0"/>
          </p:cNvCxnSpPr>
          <p:nvPr/>
        </p:nvCxnSpPr>
        <p:spPr>
          <a:xfrm rot="5400000">
            <a:off x="3816923" y="1176569"/>
            <a:ext cx="351884" cy="4206270"/>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9" name="Connettore curvo 68">
            <a:extLst>
              <a:ext uri="{FF2B5EF4-FFF2-40B4-BE49-F238E27FC236}">
                <a16:creationId xmlns:a16="http://schemas.microsoft.com/office/drawing/2014/main" id="{B1BC043B-9504-42AD-84DA-07971D6D7AF0}"/>
              </a:ext>
            </a:extLst>
          </p:cNvPr>
          <p:cNvCxnSpPr>
            <a:cxnSpLocks/>
            <a:stCxn id="17" idx="2"/>
            <a:endCxn id="46" idx="0"/>
          </p:cNvCxnSpPr>
          <p:nvPr/>
        </p:nvCxnSpPr>
        <p:spPr>
          <a:xfrm rot="5400000">
            <a:off x="5904014" y="3295748"/>
            <a:ext cx="383972" cy="12700"/>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72" name="Connettore curvo 71">
            <a:extLst>
              <a:ext uri="{FF2B5EF4-FFF2-40B4-BE49-F238E27FC236}">
                <a16:creationId xmlns:a16="http://schemas.microsoft.com/office/drawing/2014/main" id="{4960D59B-67A6-4F3A-A623-789C9135A4ED}"/>
              </a:ext>
            </a:extLst>
          </p:cNvPr>
          <p:cNvCxnSpPr>
            <a:cxnSpLocks/>
            <a:stCxn id="17" idx="2"/>
            <a:endCxn id="58" idx="0"/>
          </p:cNvCxnSpPr>
          <p:nvPr/>
        </p:nvCxnSpPr>
        <p:spPr>
          <a:xfrm rot="16200000" flipH="1">
            <a:off x="8010324" y="1189438"/>
            <a:ext cx="400781" cy="4229428"/>
          </a:xfrm>
          <a:prstGeom prst="curved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BCEF11A3-9324-4151-B46E-75B585222F5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3053" b="14911"/>
          <a:stretch/>
        </p:blipFill>
        <p:spPr bwMode="auto">
          <a:xfrm>
            <a:off x="8862103" y="3639748"/>
            <a:ext cx="1463326" cy="9077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PID Control System Troubleshooting | CD Industrial Group Inc.">
            <a:extLst>
              <a:ext uri="{FF2B5EF4-FFF2-40B4-BE49-F238E27FC236}">
                <a16:creationId xmlns:a16="http://schemas.microsoft.com/office/drawing/2014/main" id="{2ACDD7D1-6B3A-4186-AB70-BC47F07E365B}"/>
              </a:ext>
            </a:extLst>
          </p:cNvPr>
          <p:cNvPicPr>
            <a:picLocks noChangeAspect="1" noChangeArrowheads="1"/>
          </p:cNvPicPr>
          <p:nvPr/>
        </p:nvPicPr>
        <p:blipFill>
          <a:blip r:embed="rId10">
            <a:biLevel thresh="50000"/>
            <a:extLst>
              <a:ext uri="{28A0092B-C50C-407E-A947-70E740481C1C}">
                <a14:useLocalDpi xmlns:a14="http://schemas.microsoft.com/office/drawing/2010/main" val="0"/>
              </a:ext>
            </a:extLst>
          </a:blip>
          <a:srcRect/>
          <a:stretch>
            <a:fillRect/>
          </a:stretch>
        </p:blipFill>
        <p:spPr bwMode="auto">
          <a:xfrm>
            <a:off x="10733365" y="3596825"/>
            <a:ext cx="975715" cy="9757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Ai, artificial intelligence, brain, creative, fuzzy logic, neural networks  icon">
            <a:extLst>
              <a:ext uri="{FF2B5EF4-FFF2-40B4-BE49-F238E27FC236}">
                <a16:creationId xmlns:a16="http://schemas.microsoft.com/office/drawing/2014/main" id="{8FC47F23-0953-4F31-8AAB-201CA6DAE7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61854" y="4475606"/>
            <a:ext cx="983650" cy="98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19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 calcmode="lin" valueType="num">
                                      <p:cBhvr additive="base">
                                        <p:cTn id="35" dur="500" fill="hold"/>
                                        <p:tgtEl>
                                          <p:spTgt spid="48"/>
                                        </p:tgtEl>
                                        <p:attrNameLst>
                                          <p:attrName>ppt_x</p:attrName>
                                        </p:attrNameLst>
                                      </p:cBhvr>
                                      <p:tavLst>
                                        <p:tav tm="0">
                                          <p:val>
                                            <p:strVal val="#ppt_x"/>
                                          </p:val>
                                        </p:tav>
                                        <p:tav tm="100000">
                                          <p:val>
                                            <p:strVal val="#ppt_x"/>
                                          </p:val>
                                        </p:tav>
                                      </p:tavLst>
                                    </p:anim>
                                    <p:anim calcmode="lin" valueType="num">
                                      <p:cBhvr additive="base">
                                        <p:cTn id="36" dur="500" fill="hold"/>
                                        <p:tgtEl>
                                          <p:spTgt spid="4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 calcmode="lin" valueType="num">
                                      <p:cBhvr additive="base">
                                        <p:cTn id="39" dur="500" fill="hold"/>
                                        <p:tgtEl>
                                          <p:spTgt spid="50"/>
                                        </p:tgtEl>
                                        <p:attrNameLst>
                                          <p:attrName>ppt_x</p:attrName>
                                        </p:attrNameLst>
                                      </p:cBhvr>
                                      <p:tavLst>
                                        <p:tav tm="0">
                                          <p:val>
                                            <p:strVal val="#ppt_x"/>
                                          </p:val>
                                        </p:tav>
                                        <p:tav tm="100000">
                                          <p:val>
                                            <p:strVal val="#ppt_x"/>
                                          </p:val>
                                        </p:tav>
                                      </p:tavLst>
                                    </p:anim>
                                    <p:anim calcmode="lin" valueType="num">
                                      <p:cBhvr additive="base">
                                        <p:cTn id="40" dur="500" fill="hold"/>
                                        <p:tgtEl>
                                          <p:spTgt spid="5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 calcmode="lin" valueType="num">
                                      <p:cBhvr additive="base">
                                        <p:cTn id="43" dur="500" fill="hold"/>
                                        <p:tgtEl>
                                          <p:spTgt spid="51"/>
                                        </p:tgtEl>
                                        <p:attrNameLst>
                                          <p:attrName>ppt_x</p:attrName>
                                        </p:attrNameLst>
                                      </p:cBhvr>
                                      <p:tavLst>
                                        <p:tav tm="0">
                                          <p:val>
                                            <p:strVal val="#ppt_x"/>
                                          </p:val>
                                        </p:tav>
                                        <p:tav tm="100000">
                                          <p:val>
                                            <p:strVal val="#ppt_x"/>
                                          </p:val>
                                        </p:tav>
                                      </p:tavLst>
                                    </p:anim>
                                    <p:anim calcmode="lin" valueType="num">
                                      <p:cBhvr additive="base">
                                        <p:cTn id="44" dur="500" fill="hold"/>
                                        <p:tgtEl>
                                          <p:spTgt spid="5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2"/>
                                        </p:tgtEl>
                                        <p:attrNameLst>
                                          <p:attrName>style.visibility</p:attrName>
                                        </p:attrNameLst>
                                      </p:cBhvr>
                                      <p:to>
                                        <p:strVal val="visible"/>
                                      </p:to>
                                    </p:set>
                                    <p:anim calcmode="lin" valueType="num">
                                      <p:cBhvr additive="base">
                                        <p:cTn id="47" dur="500" fill="hold"/>
                                        <p:tgtEl>
                                          <p:spTgt spid="52"/>
                                        </p:tgtEl>
                                        <p:attrNameLst>
                                          <p:attrName>ppt_x</p:attrName>
                                        </p:attrNameLst>
                                      </p:cBhvr>
                                      <p:tavLst>
                                        <p:tav tm="0">
                                          <p:val>
                                            <p:strVal val="#ppt_x"/>
                                          </p:val>
                                        </p:tav>
                                        <p:tav tm="100000">
                                          <p:val>
                                            <p:strVal val="#ppt_x"/>
                                          </p:val>
                                        </p:tav>
                                      </p:tavLst>
                                    </p:anim>
                                    <p:anim calcmode="lin" valueType="num">
                                      <p:cBhvr additive="base">
                                        <p:cTn id="48" dur="500" fill="hold"/>
                                        <p:tgtEl>
                                          <p:spTgt spid="5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anim calcmode="lin" valueType="num">
                                      <p:cBhvr additive="base">
                                        <p:cTn id="51" dur="500" fill="hold"/>
                                        <p:tgtEl>
                                          <p:spTgt spid="58"/>
                                        </p:tgtEl>
                                        <p:attrNameLst>
                                          <p:attrName>ppt_x</p:attrName>
                                        </p:attrNameLst>
                                      </p:cBhvr>
                                      <p:tavLst>
                                        <p:tav tm="0">
                                          <p:val>
                                            <p:strVal val="#ppt_x"/>
                                          </p:val>
                                        </p:tav>
                                        <p:tav tm="100000">
                                          <p:val>
                                            <p:strVal val="#ppt_x"/>
                                          </p:val>
                                        </p:tav>
                                      </p:tavLst>
                                    </p:anim>
                                    <p:anim calcmode="lin" valueType="num">
                                      <p:cBhvr additive="base">
                                        <p:cTn id="52" dur="500" fill="hold"/>
                                        <p:tgtEl>
                                          <p:spTgt spid="5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60"/>
                                        </p:tgtEl>
                                        <p:attrNameLst>
                                          <p:attrName>style.visibility</p:attrName>
                                        </p:attrNameLst>
                                      </p:cBhvr>
                                      <p:to>
                                        <p:strVal val="visible"/>
                                      </p:to>
                                    </p:set>
                                    <p:anim calcmode="lin" valueType="num">
                                      <p:cBhvr additive="base">
                                        <p:cTn id="55" dur="500" fill="hold"/>
                                        <p:tgtEl>
                                          <p:spTgt spid="60"/>
                                        </p:tgtEl>
                                        <p:attrNameLst>
                                          <p:attrName>ppt_x</p:attrName>
                                        </p:attrNameLst>
                                      </p:cBhvr>
                                      <p:tavLst>
                                        <p:tav tm="0">
                                          <p:val>
                                            <p:strVal val="#ppt_x"/>
                                          </p:val>
                                        </p:tav>
                                        <p:tav tm="100000">
                                          <p:val>
                                            <p:strVal val="#ppt_x"/>
                                          </p:val>
                                        </p:tav>
                                      </p:tavLst>
                                    </p:anim>
                                    <p:anim calcmode="lin" valueType="num">
                                      <p:cBhvr additive="base">
                                        <p:cTn id="56" dur="500" fill="hold"/>
                                        <p:tgtEl>
                                          <p:spTgt spid="60"/>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9"/>
                                        </p:tgtEl>
                                        <p:attrNameLst>
                                          <p:attrName>style.visibility</p:attrName>
                                        </p:attrNameLst>
                                      </p:cBhvr>
                                      <p:to>
                                        <p:strVal val="visible"/>
                                      </p:to>
                                    </p:set>
                                    <p:anim calcmode="lin" valueType="num">
                                      <p:cBhvr additive="base">
                                        <p:cTn id="59" dur="500" fill="hold"/>
                                        <p:tgtEl>
                                          <p:spTgt spid="69"/>
                                        </p:tgtEl>
                                        <p:attrNameLst>
                                          <p:attrName>ppt_x</p:attrName>
                                        </p:attrNameLst>
                                      </p:cBhvr>
                                      <p:tavLst>
                                        <p:tav tm="0">
                                          <p:val>
                                            <p:strVal val="#ppt_x"/>
                                          </p:val>
                                        </p:tav>
                                        <p:tav tm="100000">
                                          <p:val>
                                            <p:strVal val="#ppt_x"/>
                                          </p:val>
                                        </p:tav>
                                      </p:tavLst>
                                    </p:anim>
                                    <p:anim calcmode="lin" valueType="num">
                                      <p:cBhvr additive="base">
                                        <p:cTn id="60" dur="500" fill="hold"/>
                                        <p:tgtEl>
                                          <p:spTgt spid="6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2"/>
                                        </p:tgtEl>
                                        <p:attrNameLst>
                                          <p:attrName>style.visibility</p:attrName>
                                        </p:attrNameLst>
                                      </p:cBhvr>
                                      <p:to>
                                        <p:strVal val="visible"/>
                                      </p:to>
                                    </p:set>
                                    <p:anim calcmode="lin" valueType="num">
                                      <p:cBhvr additive="base">
                                        <p:cTn id="63" dur="500" fill="hold"/>
                                        <p:tgtEl>
                                          <p:spTgt spid="72"/>
                                        </p:tgtEl>
                                        <p:attrNameLst>
                                          <p:attrName>ppt_x</p:attrName>
                                        </p:attrNameLst>
                                      </p:cBhvr>
                                      <p:tavLst>
                                        <p:tav tm="0">
                                          <p:val>
                                            <p:strVal val="#ppt_x"/>
                                          </p:val>
                                        </p:tav>
                                        <p:tav tm="100000">
                                          <p:val>
                                            <p:strVal val="#ppt_x"/>
                                          </p:val>
                                        </p:tav>
                                      </p:tavLst>
                                    </p:anim>
                                    <p:anim calcmode="lin" valueType="num">
                                      <p:cBhvr additive="base">
                                        <p:cTn id="64" dur="500" fill="hold"/>
                                        <p:tgtEl>
                                          <p:spTgt spid="72"/>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026"/>
                                        </p:tgtEl>
                                        <p:attrNameLst>
                                          <p:attrName>style.visibility</p:attrName>
                                        </p:attrNameLst>
                                      </p:cBhvr>
                                      <p:to>
                                        <p:strVal val="visible"/>
                                      </p:to>
                                    </p:set>
                                    <p:anim calcmode="lin" valueType="num">
                                      <p:cBhvr additive="base">
                                        <p:cTn id="67" dur="500" fill="hold"/>
                                        <p:tgtEl>
                                          <p:spTgt spid="1026"/>
                                        </p:tgtEl>
                                        <p:attrNameLst>
                                          <p:attrName>ppt_x</p:attrName>
                                        </p:attrNameLst>
                                      </p:cBhvr>
                                      <p:tavLst>
                                        <p:tav tm="0">
                                          <p:val>
                                            <p:strVal val="#ppt_x"/>
                                          </p:val>
                                        </p:tav>
                                        <p:tav tm="100000">
                                          <p:val>
                                            <p:strVal val="#ppt_x"/>
                                          </p:val>
                                        </p:tav>
                                      </p:tavLst>
                                    </p:anim>
                                    <p:anim calcmode="lin" valueType="num">
                                      <p:cBhvr additive="base">
                                        <p:cTn id="68" dur="500" fill="hold"/>
                                        <p:tgtEl>
                                          <p:spTgt spid="1026"/>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
                                        </p:tgtEl>
                                        <p:attrNameLst>
                                          <p:attrName>style.visibility</p:attrName>
                                        </p:attrNameLst>
                                      </p:cBhvr>
                                      <p:to>
                                        <p:strVal val="visible"/>
                                      </p:to>
                                    </p:set>
                                    <p:anim calcmode="lin" valueType="num">
                                      <p:cBhvr additive="base">
                                        <p:cTn id="71" dur="500" fill="hold"/>
                                        <p:tgtEl>
                                          <p:spTgt spid="2"/>
                                        </p:tgtEl>
                                        <p:attrNameLst>
                                          <p:attrName>ppt_x</p:attrName>
                                        </p:attrNameLst>
                                      </p:cBhvr>
                                      <p:tavLst>
                                        <p:tav tm="0">
                                          <p:val>
                                            <p:strVal val="#ppt_x"/>
                                          </p:val>
                                        </p:tav>
                                        <p:tav tm="100000">
                                          <p:val>
                                            <p:strVal val="#ppt_x"/>
                                          </p:val>
                                        </p:tav>
                                      </p:tavLst>
                                    </p:anim>
                                    <p:anim calcmode="lin" valueType="num">
                                      <p:cBhvr additive="base">
                                        <p:cTn id="72" dur="500" fill="hold"/>
                                        <p:tgtEl>
                                          <p:spTgt spid="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ppt_x"/>
                                          </p:val>
                                        </p:tav>
                                        <p:tav tm="100000">
                                          <p:val>
                                            <p:strVal val="#ppt_x"/>
                                          </p:val>
                                        </p:tav>
                                      </p:tavLst>
                                    </p:anim>
                                    <p:anim calcmode="lin" valueType="num">
                                      <p:cBhvr additive="base">
                                        <p:cTn id="7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additive="base">
                                        <p:cTn id="81" dur="500" fill="hold"/>
                                        <p:tgtEl>
                                          <p:spTgt spid="28"/>
                                        </p:tgtEl>
                                        <p:attrNameLst>
                                          <p:attrName>ppt_x</p:attrName>
                                        </p:attrNameLst>
                                      </p:cBhvr>
                                      <p:tavLst>
                                        <p:tav tm="0">
                                          <p:val>
                                            <p:strVal val="#ppt_x"/>
                                          </p:val>
                                        </p:tav>
                                        <p:tav tm="100000">
                                          <p:val>
                                            <p:strVal val="#ppt_x"/>
                                          </p:val>
                                        </p:tav>
                                      </p:tavLst>
                                    </p:anim>
                                    <p:anim calcmode="lin" valueType="num">
                                      <p:cBhvr additive="base">
                                        <p:cTn id="8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7" grpId="0" animBg="1"/>
      <p:bldP spid="28" grpId="0" animBg="1"/>
      <p:bldP spid="6" grpId="0"/>
      <p:bldP spid="29" grpId="0"/>
      <p:bldP spid="33" grpId="0" animBg="1"/>
      <p:bldP spid="50" grpId="0"/>
      <p:bldP spid="51" grpId="0"/>
      <p:bldP spid="52" grpId="0"/>
      <p:bldP spid="5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tangolo con angoli arrotondati 26">
            <a:extLst>
              <a:ext uri="{FF2B5EF4-FFF2-40B4-BE49-F238E27FC236}">
                <a16:creationId xmlns:a16="http://schemas.microsoft.com/office/drawing/2014/main" id="{336961FF-F19E-4ECD-8C5E-D6D64F25FEA2}"/>
              </a:ext>
            </a:extLst>
          </p:cNvPr>
          <p:cNvSpPr/>
          <p:nvPr/>
        </p:nvSpPr>
        <p:spPr>
          <a:xfrm>
            <a:off x="8278859" y="1954913"/>
            <a:ext cx="3807219" cy="4423253"/>
          </a:xfrm>
          <a:prstGeom prst="roundRect">
            <a:avLst/>
          </a:prstGeom>
          <a:solidFill>
            <a:srgbClr val="0E3767"/>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a:p>
            <a:pPr algn="ctr"/>
            <a:endParaRPr lang="en-GB" dirty="0"/>
          </a:p>
        </p:txBody>
      </p:sp>
      <p:sp>
        <p:nvSpPr>
          <p:cNvPr id="28" name="Rettangolo con angoli arrotondati 27">
            <a:extLst>
              <a:ext uri="{FF2B5EF4-FFF2-40B4-BE49-F238E27FC236}">
                <a16:creationId xmlns:a16="http://schemas.microsoft.com/office/drawing/2014/main" id="{FFB97B69-E380-4471-B8E8-A22F63464AD8}"/>
              </a:ext>
            </a:extLst>
          </p:cNvPr>
          <p:cNvSpPr/>
          <p:nvPr/>
        </p:nvSpPr>
        <p:spPr>
          <a:xfrm>
            <a:off x="4142622" y="1955779"/>
            <a:ext cx="3927926" cy="4569944"/>
          </a:xfrm>
          <a:prstGeom prst="roundRect">
            <a:avLst/>
          </a:prstGeom>
          <a:solidFill>
            <a:srgbClr val="0E3767"/>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a:p>
            <a:pPr algn="ctr"/>
            <a:endParaRPr lang="en-GB" dirty="0"/>
          </a:p>
        </p:txBody>
      </p:sp>
      <p:sp>
        <p:nvSpPr>
          <p:cNvPr id="29" name="Rettangolo con angoli arrotondati 28">
            <a:extLst>
              <a:ext uri="{FF2B5EF4-FFF2-40B4-BE49-F238E27FC236}">
                <a16:creationId xmlns:a16="http://schemas.microsoft.com/office/drawing/2014/main" id="{D4CF5649-4B22-4C5B-868D-4CBB44F61D8D}"/>
              </a:ext>
            </a:extLst>
          </p:cNvPr>
          <p:cNvSpPr/>
          <p:nvPr/>
        </p:nvSpPr>
        <p:spPr>
          <a:xfrm>
            <a:off x="128648" y="1954914"/>
            <a:ext cx="3807219" cy="4423252"/>
          </a:xfrm>
          <a:prstGeom prst="roundRect">
            <a:avLst/>
          </a:prstGeom>
          <a:solidFill>
            <a:srgbClr val="0E3767"/>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a:p>
            <a:pPr algn="ctr"/>
            <a:endParaRPr lang="en-GB" dirty="0"/>
          </a:p>
        </p:txBody>
      </p:sp>
      <p:sp>
        <p:nvSpPr>
          <p:cNvPr id="4" name="Segnaposto numero diapositiva 4">
            <a:extLst>
              <a:ext uri="{FF2B5EF4-FFF2-40B4-BE49-F238E27FC236}">
                <a16:creationId xmlns:a16="http://schemas.microsoft.com/office/drawing/2014/main" id="{C79B507C-6C71-4117-B2C7-3B5618683E35}"/>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5</a:t>
            </a:fld>
            <a:endParaRPr lang="en-US" b="1" dirty="0">
              <a:solidFill>
                <a:schemeClr val="bg1"/>
              </a:solidFill>
            </a:endParaRPr>
          </a:p>
        </p:txBody>
      </p:sp>
      <p:sp>
        <p:nvSpPr>
          <p:cNvPr id="5" name="CasellaDiTesto 4">
            <a:extLst>
              <a:ext uri="{FF2B5EF4-FFF2-40B4-BE49-F238E27FC236}">
                <a16:creationId xmlns:a16="http://schemas.microsoft.com/office/drawing/2014/main" id="{8F2EAE37-004D-4CE3-B76A-767DD1366423}"/>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7" name="CasellaDiTesto 6">
            <a:extLst>
              <a:ext uri="{FF2B5EF4-FFF2-40B4-BE49-F238E27FC236}">
                <a16:creationId xmlns:a16="http://schemas.microsoft.com/office/drawing/2014/main" id="{4D989B03-723C-4C68-A514-8046EA367ADB}"/>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11" name="CasellaDiTesto 10">
            <a:extLst>
              <a:ext uri="{FF2B5EF4-FFF2-40B4-BE49-F238E27FC236}">
                <a16:creationId xmlns:a16="http://schemas.microsoft.com/office/drawing/2014/main" id="{2EA69AB6-48FE-403E-BF0C-AA419EB23BB6}"/>
              </a:ext>
            </a:extLst>
          </p:cNvPr>
          <p:cNvSpPr txBox="1"/>
          <p:nvPr/>
        </p:nvSpPr>
        <p:spPr>
          <a:xfrm>
            <a:off x="648253" y="818383"/>
            <a:ext cx="4663050" cy="461665"/>
          </a:xfrm>
          <a:prstGeom prst="rect">
            <a:avLst/>
          </a:prstGeom>
          <a:noFill/>
        </p:spPr>
        <p:txBody>
          <a:bodyPr wrap="square" rtlCol="0">
            <a:spAutoFit/>
          </a:bodyPr>
          <a:lstStyle/>
          <a:p>
            <a:r>
              <a:rPr lang="en-GB" sz="2400" b="1" dirty="0">
                <a:solidFill>
                  <a:schemeClr val="accent1">
                    <a:lumMod val="75000"/>
                  </a:schemeClr>
                </a:solidFill>
                <a:latin typeface="Arial"/>
                <a:cs typeface="Arial"/>
              </a:rPr>
              <a:t>State-of-Arts</a:t>
            </a:r>
          </a:p>
        </p:txBody>
      </p:sp>
      <p:sp>
        <p:nvSpPr>
          <p:cNvPr id="16" name="CasellaDiTesto 15">
            <a:extLst>
              <a:ext uri="{FF2B5EF4-FFF2-40B4-BE49-F238E27FC236}">
                <a16:creationId xmlns:a16="http://schemas.microsoft.com/office/drawing/2014/main" id="{CD99623B-9F87-4BDD-98D4-AB6312FDCC7D}"/>
              </a:ext>
            </a:extLst>
          </p:cNvPr>
          <p:cNvSpPr txBox="1"/>
          <p:nvPr/>
        </p:nvSpPr>
        <p:spPr>
          <a:xfrm>
            <a:off x="648253" y="1280048"/>
            <a:ext cx="1980029" cy="369332"/>
          </a:xfrm>
          <a:prstGeom prst="rect">
            <a:avLst/>
          </a:prstGeom>
          <a:noFill/>
        </p:spPr>
        <p:txBody>
          <a:bodyPr wrap="none" rtlCol="0">
            <a:spAutoFit/>
          </a:bodyPr>
          <a:lstStyle/>
          <a:p>
            <a:r>
              <a:rPr lang="en-GB" dirty="0">
                <a:latin typeface="Arial"/>
                <a:cs typeface="Arial"/>
              </a:rPr>
              <a:t>Literature Review</a:t>
            </a:r>
          </a:p>
        </p:txBody>
      </p:sp>
      <p:sp>
        <p:nvSpPr>
          <p:cNvPr id="24" name="Rettangolo con angoli arrotondati 23">
            <a:extLst>
              <a:ext uri="{FF2B5EF4-FFF2-40B4-BE49-F238E27FC236}">
                <a16:creationId xmlns:a16="http://schemas.microsoft.com/office/drawing/2014/main" id="{374E694F-FC86-4B9E-86B0-8DFB1ADEAA32}"/>
              </a:ext>
            </a:extLst>
          </p:cNvPr>
          <p:cNvSpPr/>
          <p:nvPr/>
        </p:nvSpPr>
        <p:spPr>
          <a:xfrm>
            <a:off x="4556897" y="1585582"/>
            <a:ext cx="3078205"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solidFill>
                  <a:schemeClr val="bg1"/>
                </a:solidFill>
              </a:rPr>
              <a:t>Electric Powertrain</a:t>
            </a:r>
          </a:p>
        </p:txBody>
      </p:sp>
      <p:sp>
        <p:nvSpPr>
          <p:cNvPr id="25" name="Rettangolo con angoli arrotondati 24">
            <a:extLst>
              <a:ext uri="{FF2B5EF4-FFF2-40B4-BE49-F238E27FC236}">
                <a16:creationId xmlns:a16="http://schemas.microsoft.com/office/drawing/2014/main" id="{57C1B593-BEC1-47EC-9AF6-5994461D320A}"/>
              </a:ext>
            </a:extLst>
          </p:cNvPr>
          <p:cNvSpPr/>
          <p:nvPr/>
        </p:nvSpPr>
        <p:spPr>
          <a:xfrm>
            <a:off x="8798682" y="1585582"/>
            <a:ext cx="2767571"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solidFill>
                  <a:schemeClr val="bg1"/>
                </a:solidFill>
              </a:rPr>
              <a:t>By-Wire System</a:t>
            </a:r>
          </a:p>
        </p:txBody>
      </p:sp>
      <p:sp>
        <p:nvSpPr>
          <p:cNvPr id="26" name="Rettangolo con angoli arrotondati 25">
            <a:extLst>
              <a:ext uri="{FF2B5EF4-FFF2-40B4-BE49-F238E27FC236}">
                <a16:creationId xmlns:a16="http://schemas.microsoft.com/office/drawing/2014/main" id="{14248F0D-0E13-4C7F-BA4B-FBF90A9EBD6B}"/>
              </a:ext>
            </a:extLst>
          </p:cNvPr>
          <p:cNvSpPr/>
          <p:nvPr/>
        </p:nvSpPr>
        <p:spPr>
          <a:xfrm>
            <a:off x="596275" y="1585582"/>
            <a:ext cx="2875722"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solidFill>
                  <a:schemeClr val="bg1"/>
                </a:solidFill>
              </a:rPr>
              <a:t>Vehicle Dynamics</a:t>
            </a:r>
          </a:p>
        </p:txBody>
      </p:sp>
      <p:pic>
        <p:nvPicPr>
          <p:cNvPr id="32" name="Picture 2" descr="Risultati immagini per vehicle dynamic">
            <a:extLst>
              <a:ext uri="{FF2B5EF4-FFF2-40B4-BE49-F238E27FC236}">
                <a16:creationId xmlns:a16="http://schemas.microsoft.com/office/drawing/2014/main" id="{63D4B87C-A4B1-45B0-8039-5CD867D429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7" r="1877"/>
          <a:stretch/>
        </p:blipFill>
        <p:spPr bwMode="auto">
          <a:xfrm>
            <a:off x="393886" y="2447402"/>
            <a:ext cx="3276741" cy="21330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rembo prosegue con successo nello sviluppo dei sistemi Brake By Wire |  Brembo - Sito Ufficiale">
            <a:extLst>
              <a:ext uri="{FF2B5EF4-FFF2-40B4-BE49-F238E27FC236}">
                <a16:creationId xmlns:a16="http://schemas.microsoft.com/office/drawing/2014/main" id="{C0B1D54C-0138-470B-A93F-FD98CFC77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4096" y="2447402"/>
            <a:ext cx="3276741" cy="2133050"/>
          </a:xfrm>
          <a:prstGeom prst="rect">
            <a:avLst/>
          </a:prstGeom>
          <a:noFill/>
          <a:extLst>
            <a:ext uri="{909E8E84-426E-40DD-AFC4-6F175D3DCCD1}">
              <a14:hiddenFill xmlns:a14="http://schemas.microsoft.com/office/drawing/2010/main">
                <a:solidFill>
                  <a:srgbClr val="FFFFFF"/>
                </a:solidFill>
              </a14:hiddenFill>
            </a:ext>
          </a:extLst>
        </p:spPr>
      </p:pic>
      <p:sp>
        <p:nvSpPr>
          <p:cNvPr id="17" name="Rettangolo con angoli arrotondati 16">
            <a:extLst>
              <a:ext uri="{FF2B5EF4-FFF2-40B4-BE49-F238E27FC236}">
                <a16:creationId xmlns:a16="http://schemas.microsoft.com/office/drawing/2014/main" id="{91725DB5-311E-4F5A-AA77-F50CAB211899}"/>
              </a:ext>
            </a:extLst>
          </p:cNvPr>
          <p:cNvSpPr/>
          <p:nvPr/>
        </p:nvSpPr>
        <p:spPr>
          <a:xfrm>
            <a:off x="4528946" y="907837"/>
            <a:ext cx="3106156" cy="584664"/>
          </a:xfrm>
          <a:prstGeom prst="roundRect">
            <a:avLst/>
          </a:prstGeom>
          <a:solidFill>
            <a:srgbClr val="C7D2D8"/>
          </a:solidFill>
          <a:ln w="28575">
            <a:solidFill>
              <a:srgbClr val="ACB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a:solidFill>
                  <a:srgbClr val="0173B1"/>
                </a:solidFill>
              </a:rPr>
              <a:t>State-of-Arts Investigation</a:t>
            </a:r>
          </a:p>
        </p:txBody>
      </p:sp>
      <p:sp>
        <p:nvSpPr>
          <p:cNvPr id="18" name="Rettangolo 17">
            <a:extLst>
              <a:ext uri="{FF2B5EF4-FFF2-40B4-BE49-F238E27FC236}">
                <a16:creationId xmlns:a16="http://schemas.microsoft.com/office/drawing/2014/main" id="{6F3A828E-7289-4805-A8CA-BD3B0D7A2F78}"/>
              </a:ext>
            </a:extLst>
          </p:cNvPr>
          <p:cNvSpPr/>
          <p:nvPr/>
        </p:nvSpPr>
        <p:spPr>
          <a:xfrm>
            <a:off x="393886" y="4580453"/>
            <a:ext cx="3276741" cy="1805623"/>
          </a:xfrm>
          <a:prstGeom prst="rect">
            <a:avLst/>
          </a:prstGeom>
        </p:spPr>
        <p:txBody>
          <a:bodyPr wrap="square">
            <a:spAutoFit/>
          </a:bodyPr>
          <a:lstStyle/>
          <a:p>
            <a:pPr algn="just">
              <a:spcAft>
                <a:spcPts val="800"/>
              </a:spcAft>
            </a:pPr>
            <a:r>
              <a:rPr lang="en-GB" sz="1400" dirty="0">
                <a:solidFill>
                  <a:schemeClr val="bg1"/>
                </a:solidFill>
                <a:latin typeface="Calibri" panose="020F0502020204030204" pitchFamily="34" charset="0"/>
                <a:ea typeface="Calibri" panose="020F0502020204030204" pitchFamily="34" charset="0"/>
                <a:cs typeface="Calibri" panose="020F0502020204030204" pitchFamily="34" charset="0"/>
              </a:rPr>
              <a:t>[1]G. </a:t>
            </a:r>
            <a:r>
              <a:rPr lang="en-GB"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Genta</a:t>
            </a:r>
            <a:r>
              <a:rPr lang="en-GB" sz="1400" dirty="0">
                <a:solidFill>
                  <a:schemeClr val="bg1"/>
                </a:solidFill>
                <a:latin typeface="Calibri" panose="020F0502020204030204" pitchFamily="34" charset="0"/>
                <a:ea typeface="Calibri" panose="020F0502020204030204" pitchFamily="34" charset="0"/>
                <a:cs typeface="Calibri" panose="020F0502020204030204" pitchFamily="34" charset="0"/>
              </a:rPr>
              <a:t> and L. Morello - </a:t>
            </a:r>
            <a:r>
              <a:rPr lang="en-GB" sz="1400" i="1" dirty="0">
                <a:solidFill>
                  <a:schemeClr val="bg1"/>
                </a:solidFill>
                <a:latin typeface="Calibri" panose="020F0502020204030204" pitchFamily="34" charset="0"/>
                <a:ea typeface="Calibri" panose="020F0502020204030204" pitchFamily="34" charset="0"/>
                <a:cs typeface="Calibri" panose="020F0502020204030204" pitchFamily="34" charset="0"/>
              </a:rPr>
              <a:t>The Automotive Chassis (</a:t>
            </a:r>
            <a:r>
              <a:rPr lang="en-GB" sz="1400" dirty="0">
                <a:solidFill>
                  <a:schemeClr val="bg1"/>
                </a:solidFill>
                <a:latin typeface="Calibri" panose="020F0502020204030204" pitchFamily="34" charset="0"/>
                <a:ea typeface="Calibri" panose="020F0502020204030204" pitchFamily="34" charset="0"/>
                <a:cs typeface="Calibri" panose="020F0502020204030204" pitchFamily="34" charset="0"/>
              </a:rPr>
              <a:t>2009)</a:t>
            </a:r>
          </a:p>
          <a:p>
            <a:pPr algn="just">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[2] T. D. Gillespie - Fundamentals of Vehicle Dynamics (1992)</a:t>
            </a:r>
          </a:p>
          <a:p>
            <a:pPr algn="just">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[3]M. </a:t>
            </a:r>
            <a:r>
              <a:rPr lang="en-GB" sz="1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Guiggiani</a:t>
            </a: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 The science of vehicle dynamics: handling, braking, and ride of road and race cars(2014)</a:t>
            </a:r>
          </a:p>
        </p:txBody>
      </p:sp>
      <p:sp>
        <p:nvSpPr>
          <p:cNvPr id="19" name="Rettangolo 18">
            <a:extLst>
              <a:ext uri="{FF2B5EF4-FFF2-40B4-BE49-F238E27FC236}">
                <a16:creationId xmlns:a16="http://schemas.microsoft.com/office/drawing/2014/main" id="{02971BAD-C1E1-4C9C-8416-DC631594A2A0}"/>
              </a:ext>
            </a:extLst>
          </p:cNvPr>
          <p:cNvSpPr/>
          <p:nvPr/>
        </p:nvSpPr>
        <p:spPr>
          <a:xfrm>
            <a:off x="4201104" y="4572543"/>
            <a:ext cx="3869444" cy="1805623"/>
          </a:xfrm>
          <a:prstGeom prst="rect">
            <a:avLst/>
          </a:prstGeom>
        </p:spPr>
        <p:txBody>
          <a:bodyPr wrap="square">
            <a:spAutoFit/>
          </a:bodyPr>
          <a:lstStyle/>
          <a:p>
            <a:pPr algn="just">
              <a:spcAft>
                <a:spcPts val="800"/>
              </a:spcAft>
            </a:pPr>
            <a:r>
              <a:rPr lang="en-GB" sz="1400" dirty="0">
                <a:solidFill>
                  <a:schemeClr val="bg1"/>
                </a:solidFill>
                <a:latin typeface="Calibri" panose="020F0502020204030204" pitchFamily="34" charset="0"/>
                <a:ea typeface="Calibri" panose="020F0502020204030204" pitchFamily="34" charset="0"/>
                <a:cs typeface="Calibri" panose="020F0502020204030204" pitchFamily="34" charset="0"/>
              </a:rPr>
              <a:t>[4]</a:t>
            </a:r>
            <a:r>
              <a:rPr lang="en-GB"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Emadi</a:t>
            </a:r>
            <a:r>
              <a:rPr lang="en-GB" sz="1400" dirty="0">
                <a:solidFill>
                  <a:schemeClr val="bg1"/>
                </a:solidFill>
                <a:latin typeface="Calibri" panose="020F0502020204030204" pitchFamily="34" charset="0"/>
                <a:ea typeface="Calibri" panose="020F0502020204030204" pitchFamily="34" charset="0"/>
                <a:cs typeface="Calibri" panose="020F0502020204030204" pitchFamily="34" charset="0"/>
              </a:rPr>
              <a:t> A. - Power Electronics and Motor Drives in Electric, Hybrid Electric, and Plug-In Hybrid Electric Vehicles (2008)</a:t>
            </a:r>
          </a:p>
          <a:p>
            <a:pPr algn="just">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[5]de Santiago J. - Electrical Motor Drivelines in Commercial All-Electric Vehicles A Review (2012)</a:t>
            </a:r>
          </a:p>
          <a:p>
            <a:pPr algn="just">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[6]Krishnan R. - Electric Motor Drives </a:t>
            </a:r>
            <a:r>
              <a:rPr lang="en-GB" sz="1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Modeling</a:t>
            </a: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Analysis, and Control</a:t>
            </a:r>
          </a:p>
        </p:txBody>
      </p:sp>
      <p:sp>
        <p:nvSpPr>
          <p:cNvPr id="20" name="Rettangolo 19">
            <a:extLst>
              <a:ext uri="{FF2B5EF4-FFF2-40B4-BE49-F238E27FC236}">
                <a16:creationId xmlns:a16="http://schemas.microsoft.com/office/drawing/2014/main" id="{5FAB4D16-CBF7-46F5-B995-772BA63ED036}"/>
              </a:ext>
            </a:extLst>
          </p:cNvPr>
          <p:cNvSpPr/>
          <p:nvPr/>
        </p:nvSpPr>
        <p:spPr>
          <a:xfrm>
            <a:off x="8521373" y="4580453"/>
            <a:ext cx="3276741" cy="1487587"/>
          </a:xfrm>
          <a:prstGeom prst="rect">
            <a:avLst/>
          </a:prstGeom>
        </p:spPr>
        <p:txBody>
          <a:bodyPr wrap="square">
            <a:spAutoFit/>
          </a:bodyPr>
          <a:lstStyle/>
          <a:p>
            <a:pPr algn="just">
              <a:spcAft>
                <a:spcPts val="800"/>
              </a:spcAft>
            </a:pPr>
            <a:r>
              <a:rPr lang="en-GB" sz="1400" dirty="0">
                <a:solidFill>
                  <a:schemeClr val="bg1"/>
                </a:solidFill>
                <a:latin typeface="Calibri" panose="020F0502020204030204" pitchFamily="34" charset="0"/>
                <a:ea typeface="Calibri" panose="020F0502020204030204" pitchFamily="34" charset="0"/>
                <a:cs typeface="Calibri" panose="020F0502020204030204" pitchFamily="34" charset="0"/>
              </a:rPr>
              <a:t>[7]Yu L. - Review of Brake-by-Wire System used in Modern Passenger Car (2016)</a:t>
            </a:r>
          </a:p>
          <a:p>
            <a:pPr algn="just">
              <a:spcAft>
                <a:spcPts val="800"/>
              </a:spcAft>
            </a:pP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[8]</a:t>
            </a:r>
            <a:r>
              <a:rPr lang="en-GB" sz="1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Frede</a:t>
            </a: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D., </a:t>
            </a:r>
            <a:r>
              <a:rPr lang="en-GB" sz="1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Khodabakhshian</a:t>
            </a: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M. - A state-of-Art Survey on Vehicular </a:t>
            </a:r>
            <a:r>
              <a:rPr lang="en-GB" sz="1400"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Mechatrononics</a:t>
            </a:r>
            <a:r>
              <a:rPr lang="en-GB" sz="1400" dirty="0">
                <a:solidFill>
                  <a:schemeClr val="bg1"/>
                </a:solidFill>
                <a:latin typeface="Calibri" panose="020F0502020204030204" pitchFamily="34" charset="0"/>
                <a:ea typeface="Calibri" panose="020F0502020204030204" pitchFamily="34" charset="0"/>
                <a:cs typeface="Times New Roman" panose="02020603050405020304" pitchFamily="18" charset="0"/>
              </a:rPr>
              <a:t> Focusing in By-Wire System (2010)</a:t>
            </a:r>
          </a:p>
        </p:txBody>
      </p:sp>
      <p:pic>
        <p:nvPicPr>
          <p:cNvPr id="2" name="Picture 2" descr="Bosch introduces cheaper and more efficient electric powertrains for  delivery vans | New Mobility">
            <a:extLst>
              <a:ext uri="{FF2B5EF4-FFF2-40B4-BE49-F238E27FC236}">
                <a16:creationId xmlns:a16="http://schemas.microsoft.com/office/drawing/2014/main" id="{1B827E2A-519E-4F3A-A8DB-8F7B86AA22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905" t="3830" r="21950"/>
          <a:stretch/>
        </p:blipFill>
        <p:spPr bwMode="auto">
          <a:xfrm>
            <a:off x="4728356" y="2447402"/>
            <a:ext cx="2814939" cy="213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985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4">
            <a:extLst>
              <a:ext uri="{FF2B5EF4-FFF2-40B4-BE49-F238E27FC236}">
                <a16:creationId xmlns:a16="http://schemas.microsoft.com/office/drawing/2014/main" id="{C79B507C-6C71-4117-B2C7-3B5618683E35}"/>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6</a:t>
            </a:fld>
            <a:endParaRPr lang="en-US" b="1" dirty="0">
              <a:solidFill>
                <a:schemeClr val="bg1"/>
              </a:solidFill>
            </a:endParaRPr>
          </a:p>
        </p:txBody>
      </p:sp>
      <p:sp>
        <p:nvSpPr>
          <p:cNvPr id="5" name="CasellaDiTesto 4">
            <a:extLst>
              <a:ext uri="{FF2B5EF4-FFF2-40B4-BE49-F238E27FC236}">
                <a16:creationId xmlns:a16="http://schemas.microsoft.com/office/drawing/2014/main" id="{8F2EAE37-004D-4CE3-B76A-767DD1366423}"/>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7" name="CasellaDiTesto 6">
            <a:extLst>
              <a:ext uri="{FF2B5EF4-FFF2-40B4-BE49-F238E27FC236}">
                <a16:creationId xmlns:a16="http://schemas.microsoft.com/office/drawing/2014/main" id="{4D989B03-723C-4C68-A514-8046EA367ADB}"/>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9" name="CasellaDiTesto 8">
            <a:extLst>
              <a:ext uri="{FF2B5EF4-FFF2-40B4-BE49-F238E27FC236}">
                <a16:creationId xmlns:a16="http://schemas.microsoft.com/office/drawing/2014/main" id="{7F538DF8-6108-4B2F-B577-0C2AE0184465}"/>
              </a:ext>
            </a:extLst>
          </p:cNvPr>
          <p:cNvSpPr txBox="1"/>
          <p:nvPr/>
        </p:nvSpPr>
        <p:spPr>
          <a:xfrm>
            <a:off x="648253" y="1280048"/>
            <a:ext cx="2274982" cy="369332"/>
          </a:xfrm>
          <a:prstGeom prst="rect">
            <a:avLst/>
          </a:prstGeom>
          <a:noFill/>
        </p:spPr>
        <p:txBody>
          <a:bodyPr wrap="none" rtlCol="0">
            <a:spAutoFit/>
          </a:bodyPr>
          <a:lstStyle/>
          <a:p>
            <a:r>
              <a:rPr lang="en-GB" dirty="0">
                <a:latin typeface="Arial"/>
                <a:cs typeface="Arial"/>
              </a:rPr>
              <a:t>Research Questions</a:t>
            </a:r>
          </a:p>
        </p:txBody>
      </p:sp>
      <p:sp>
        <p:nvSpPr>
          <p:cNvPr id="11" name="CasellaDiTesto 10">
            <a:extLst>
              <a:ext uri="{FF2B5EF4-FFF2-40B4-BE49-F238E27FC236}">
                <a16:creationId xmlns:a16="http://schemas.microsoft.com/office/drawing/2014/main" id="{2EA69AB6-48FE-403E-BF0C-AA419EB23BB6}"/>
              </a:ext>
            </a:extLst>
          </p:cNvPr>
          <p:cNvSpPr txBox="1"/>
          <p:nvPr/>
        </p:nvSpPr>
        <p:spPr>
          <a:xfrm>
            <a:off x="648253" y="818383"/>
            <a:ext cx="4663050" cy="461665"/>
          </a:xfrm>
          <a:prstGeom prst="rect">
            <a:avLst/>
          </a:prstGeom>
          <a:noFill/>
        </p:spPr>
        <p:txBody>
          <a:bodyPr wrap="square" rtlCol="0">
            <a:spAutoFit/>
          </a:bodyPr>
          <a:lstStyle/>
          <a:p>
            <a:r>
              <a:rPr lang="en-GB" sz="2400" b="1" dirty="0">
                <a:solidFill>
                  <a:schemeClr val="accent1">
                    <a:lumMod val="75000"/>
                  </a:schemeClr>
                </a:solidFill>
                <a:latin typeface="Arial"/>
                <a:cs typeface="Arial"/>
              </a:rPr>
              <a:t>State-of-Arts</a:t>
            </a:r>
          </a:p>
        </p:txBody>
      </p:sp>
      <p:sp>
        <p:nvSpPr>
          <p:cNvPr id="13" name="Rettangolo con angoli arrotondati 12">
            <a:extLst>
              <a:ext uri="{FF2B5EF4-FFF2-40B4-BE49-F238E27FC236}">
                <a16:creationId xmlns:a16="http://schemas.microsoft.com/office/drawing/2014/main" id="{E39B60FB-8F51-40FD-87B8-A43D585BBB67}"/>
              </a:ext>
            </a:extLst>
          </p:cNvPr>
          <p:cNvSpPr/>
          <p:nvPr/>
        </p:nvSpPr>
        <p:spPr>
          <a:xfrm>
            <a:off x="4542922" y="2152693"/>
            <a:ext cx="3106156" cy="584664"/>
          </a:xfrm>
          <a:prstGeom prst="roundRect">
            <a:avLst/>
          </a:prstGeom>
          <a:solidFill>
            <a:srgbClr val="C7D2D8"/>
          </a:solidFill>
          <a:ln w="28575">
            <a:solidFill>
              <a:srgbClr val="ACB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a:solidFill>
                  <a:srgbClr val="0173B1"/>
                </a:solidFill>
              </a:rPr>
              <a:t>State-of-Arts Investigation</a:t>
            </a:r>
          </a:p>
        </p:txBody>
      </p:sp>
      <p:sp>
        <p:nvSpPr>
          <p:cNvPr id="17" name="Freccia in giù 16">
            <a:extLst>
              <a:ext uri="{FF2B5EF4-FFF2-40B4-BE49-F238E27FC236}">
                <a16:creationId xmlns:a16="http://schemas.microsoft.com/office/drawing/2014/main" id="{CCF2ADAB-5FB9-4239-BE9E-BE4C5C6FC5F6}"/>
              </a:ext>
            </a:extLst>
          </p:cNvPr>
          <p:cNvSpPr/>
          <p:nvPr/>
        </p:nvSpPr>
        <p:spPr>
          <a:xfrm>
            <a:off x="5856514" y="2737357"/>
            <a:ext cx="478972" cy="390503"/>
          </a:xfrm>
          <a:prstGeom prst="downArrow">
            <a:avLst/>
          </a:prstGeom>
          <a:solidFill>
            <a:srgbClr val="0173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ttangolo con angoli arrotondati 18">
            <a:extLst>
              <a:ext uri="{FF2B5EF4-FFF2-40B4-BE49-F238E27FC236}">
                <a16:creationId xmlns:a16="http://schemas.microsoft.com/office/drawing/2014/main" id="{AB638B05-7270-4D39-9390-3367FDF3C4AA}"/>
              </a:ext>
            </a:extLst>
          </p:cNvPr>
          <p:cNvSpPr/>
          <p:nvPr/>
        </p:nvSpPr>
        <p:spPr>
          <a:xfrm>
            <a:off x="3948792" y="3139643"/>
            <a:ext cx="4294415"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i="1" dirty="0">
                <a:solidFill>
                  <a:schemeClr val="bg1"/>
                </a:solidFill>
              </a:rPr>
              <a:t>Optimization of Electric Power Management Strategy </a:t>
            </a:r>
          </a:p>
        </p:txBody>
      </p:sp>
      <p:cxnSp>
        <p:nvCxnSpPr>
          <p:cNvPr id="20" name="Connettore curvo 19">
            <a:extLst>
              <a:ext uri="{FF2B5EF4-FFF2-40B4-BE49-F238E27FC236}">
                <a16:creationId xmlns:a16="http://schemas.microsoft.com/office/drawing/2014/main" id="{254EBEB4-EC30-4A34-BB1A-78D9C5EE6172}"/>
              </a:ext>
            </a:extLst>
          </p:cNvPr>
          <p:cNvCxnSpPr>
            <a:cxnSpLocks/>
            <a:stCxn id="19" idx="2"/>
            <a:endCxn id="22" idx="0"/>
          </p:cNvCxnSpPr>
          <p:nvPr/>
        </p:nvCxnSpPr>
        <p:spPr>
          <a:xfrm rot="5400000">
            <a:off x="3776704" y="2536251"/>
            <a:ext cx="1013481" cy="3625113"/>
          </a:xfrm>
          <a:prstGeom prst="curvedConnector3">
            <a:avLst>
              <a:gd name="adj1" fmla="val 50000"/>
            </a:avLst>
          </a:prstGeom>
          <a:ln w="38100">
            <a:solidFill>
              <a:srgbClr val="0173B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curvo 20">
            <a:extLst>
              <a:ext uri="{FF2B5EF4-FFF2-40B4-BE49-F238E27FC236}">
                <a16:creationId xmlns:a16="http://schemas.microsoft.com/office/drawing/2014/main" id="{845A1928-9A9F-4732-8789-5C19042EA88B}"/>
              </a:ext>
            </a:extLst>
          </p:cNvPr>
          <p:cNvCxnSpPr>
            <a:cxnSpLocks/>
            <a:stCxn id="19" idx="2"/>
            <a:endCxn id="23" idx="0"/>
          </p:cNvCxnSpPr>
          <p:nvPr/>
        </p:nvCxnSpPr>
        <p:spPr>
          <a:xfrm rot="16200000" flipH="1">
            <a:off x="7401816" y="2536251"/>
            <a:ext cx="1013481" cy="3625112"/>
          </a:xfrm>
          <a:prstGeom prst="curvedConnector3">
            <a:avLst>
              <a:gd name="adj1" fmla="val 50000"/>
            </a:avLst>
          </a:prstGeom>
          <a:ln w="38100">
            <a:solidFill>
              <a:srgbClr val="0173B1"/>
            </a:solidFill>
            <a:tailEnd type="triangle"/>
          </a:ln>
        </p:spPr>
        <p:style>
          <a:lnRef idx="1">
            <a:schemeClr val="accent1"/>
          </a:lnRef>
          <a:fillRef idx="0">
            <a:schemeClr val="accent1"/>
          </a:fillRef>
          <a:effectRef idx="0">
            <a:schemeClr val="accent1"/>
          </a:effectRef>
          <a:fontRef idx="minor">
            <a:schemeClr val="tx1"/>
          </a:fontRef>
        </p:style>
      </p:cxnSp>
      <p:sp>
        <p:nvSpPr>
          <p:cNvPr id="22" name="Rettangolo con angoli arrotondati 21">
            <a:extLst>
              <a:ext uri="{FF2B5EF4-FFF2-40B4-BE49-F238E27FC236}">
                <a16:creationId xmlns:a16="http://schemas.microsoft.com/office/drawing/2014/main" id="{A68A68D0-AA46-470B-9478-9B168BF48ED8}"/>
              </a:ext>
            </a:extLst>
          </p:cNvPr>
          <p:cNvSpPr/>
          <p:nvPr/>
        </p:nvSpPr>
        <p:spPr>
          <a:xfrm>
            <a:off x="323680" y="4855548"/>
            <a:ext cx="4294414" cy="1226568"/>
          </a:xfrm>
          <a:prstGeom prst="roundRect">
            <a:avLst/>
          </a:prstGeom>
          <a:solidFill>
            <a:srgbClr val="C7D2D8"/>
          </a:solidFill>
          <a:ln w="28575">
            <a:solidFill>
              <a:srgbClr val="ACB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rgbClr val="0173B1"/>
                </a:solidFill>
              </a:rPr>
              <a:t>Can an Optimized Electric Torque Allocation Technique Improve the Performances of Electric Vehicles?  </a:t>
            </a:r>
          </a:p>
        </p:txBody>
      </p:sp>
      <p:sp>
        <p:nvSpPr>
          <p:cNvPr id="23" name="Rettangolo con angoli arrotondati 22">
            <a:extLst>
              <a:ext uri="{FF2B5EF4-FFF2-40B4-BE49-F238E27FC236}">
                <a16:creationId xmlns:a16="http://schemas.microsoft.com/office/drawing/2014/main" id="{A51EFD05-BC35-4818-8A81-580FCB58C893}"/>
              </a:ext>
            </a:extLst>
          </p:cNvPr>
          <p:cNvSpPr/>
          <p:nvPr/>
        </p:nvSpPr>
        <p:spPr>
          <a:xfrm>
            <a:off x="7573905" y="4855548"/>
            <a:ext cx="4294414" cy="1226568"/>
          </a:xfrm>
          <a:prstGeom prst="roundRect">
            <a:avLst/>
          </a:prstGeom>
          <a:solidFill>
            <a:srgbClr val="C7D2D8"/>
          </a:solidFill>
          <a:ln w="28575">
            <a:solidFill>
              <a:srgbClr val="ACB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rgbClr val="0173B1"/>
                </a:solidFill>
              </a:rPr>
              <a:t>Can the Hydraulic Brake be Completely </a:t>
            </a:r>
          </a:p>
          <a:p>
            <a:pPr algn="ctr"/>
            <a:r>
              <a:rPr lang="en-GB" sz="2000" i="1" dirty="0">
                <a:solidFill>
                  <a:srgbClr val="0173B1"/>
                </a:solidFill>
              </a:rPr>
              <a:t>Removed in Electric Vehicle?</a:t>
            </a:r>
          </a:p>
        </p:txBody>
      </p:sp>
      <p:pic>
        <p:nvPicPr>
          <p:cNvPr id="24" name="Picture 4" descr="Risultati immagini per electric motor automotive">
            <a:extLst>
              <a:ext uri="{FF2B5EF4-FFF2-40B4-BE49-F238E27FC236}">
                <a16:creationId xmlns:a16="http://schemas.microsoft.com/office/drawing/2014/main" id="{40658924-FD4A-47FF-B7E7-DA50A0A0A0B8}"/>
              </a:ext>
            </a:extLst>
          </p:cNvPr>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l="13663" t="14505" r="10088" b="18445"/>
          <a:stretch/>
        </p:blipFill>
        <p:spPr bwMode="auto">
          <a:xfrm>
            <a:off x="323679" y="3706374"/>
            <a:ext cx="1306827" cy="114917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Risultati immagini per disc brake icon">
            <a:extLst>
              <a:ext uri="{FF2B5EF4-FFF2-40B4-BE49-F238E27FC236}">
                <a16:creationId xmlns:a16="http://schemas.microsoft.com/office/drawing/2014/main" id="{5C9C75C5-7BBE-4848-BDB0-1D738D55108C}"/>
              </a:ext>
            </a:extLst>
          </p:cNvPr>
          <p:cNvPicPr>
            <a:picLocks noChangeAspect="1" noChangeArrowheads="1"/>
          </p:cNvPicPr>
          <p:nvPr/>
        </p:nvPicPr>
        <p:blipFill rotWithShape="1">
          <a:blip r:embed="rId4">
            <a:duotone>
              <a:prstClr val="black"/>
              <a:schemeClr val="tx2">
                <a:tint val="45000"/>
                <a:satMod val="400000"/>
              </a:schemeClr>
            </a:duotone>
            <a:extLst>
              <a:ext uri="{28A0092B-C50C-407E-A947-70E740481C1C}">
                <a14:useLocalDpi xmlns:a14="http://schemas.microsoft.com/office/drawing/2010/main" val="0"/>
              </a:ext>
            </a:extLst>
          </a:blip>
          <a:srcRect l="3082" t="6740" r="6918" b="6258"/>
          <a:stretch/>
        </p:blipFill>
        <p:spPr bwMode="auto">
          <a:xfrm>
            <a:off x="10679518" y="3706374"/>
            <a:ext cx="1188801" cy="1149174"/>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pic>
      <p:sp>
        <p:nvSpPr>
          <p:cNvPr id="26" name="Rettangolo con angoli arrotondati 25">
            <a:extLst>
              <a:ext uri="{FF2B5EF4-FFF2-40B4-BE49-F238E27FC236}">
                <a16:creationId xmlns:a16="http://schemas.microsoft.com/office/drawing/2014/main" id="{1F061D1D-F10C-46CA-BAEE-7BCB16A46ED5}"/>
              </a:ext>
            </a:extLst>
          </p:cNvPr>
          <p:cNvSpPr/>
          <p:nvPr/>
        </p:nvSpPr>
        <p:spPr>
          <a:xfrm>
            <a:off x="3840114" y="1030350"/>
            <a:ext cx="4549663" cy="808449"/>
          </a:xfrm>
          <a:prstGeom prst="roundRect">
            <a:avLst/>
          </a:prstGeom>
          <a:solidFill>
            <a:srgbClr val="0E3767"/>
          </a:solidFill>
          <a:ln w="28575">
            <a:solidFill>
              <a:srgbClr val="0E3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bg1"/>
                </a:solidFill>
              </a:rPr>
              <a:t>How can the EV’s performances be improved?</a:t>
            </a:r>
            <a:endParaRPr lang="en-GB" sz="2800" i="1" dirty="0">
              <a:solidFill>
                <a:schemeClr val="bg1"/>
              </a:solidFill>
            </a:endParaRPr>
          </a:p>
        </p:txBody>
      </p:sp>
      <p:sp>
        <p:nvSpPr>
          <p:cNvPr id="27" name="Freccia in giù 26">
            <a:extLst>
              <a:ext uri="{FF2B5EF4-FFF2-40B4-BE49-F238E27FC236}">
                <a16:creationId xmlns:a16="http://schemas.microsoft.com/office/drawing/2014/main" id="{E878EBC3-D629-4D51-B77C-EE443F903B0F}"/>
              </a:ext>
            </a:extLst>
          </p:cNvPr>
          <p:cNvSpPr/>
          <p:nvPr/>
        </p:nvSpPr>
        <p:spPr>
          <a:xfrm>
            <a:off x="5856514" y="1838799"/>
            <a:ext cx="478972" cy="295627"/>
          </a:xfrm>
          <a:prstGeom prst="downArrow">
            <a:avLst/>
          </a:prstGeom>
          <a:solidFill>
            <a:srgbClr val="0173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 descr="Risultati immagini per question">
            <a:extLst>
              <a:ext uri="{FF2B5EF4-FFF2-40B4-BE49-F238E27FC236}">
                <a16:creationId xmlns:a16="http://schemas.microsoft.com/office/drawing/2014/main" id="{16CC485F-9067-4E3B-81FC-E98DBDD799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62" r="12091"/>
          <a:stretch/>
        </p:blipFill>
        <p:spPr bwMode="auto">
          <a:xfrm>
            <a:off x="8389777" y="801504"/>
            <a:ext cx="1740703" cy="1264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21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ttangolo con angoli arrotondati 72">
            <a:extLst>
              <a:ext uri="{FF2B5EF4-FFF2-40B4-BE49-F238E27FC236}">
                <a16:creationId xmlns:a16="http://schemas.microsoft.com/office/drawing/2014/main" id="{9D270B6B-4A0E-4C60-A834-BCA8D6E1CBCA}"/>
              </a:ext>
            </a:extLst>
          </p:cNvPr>
          <p:cNvSpPr/>
          <p:nvPr/>
        </p:nvSpPr>
        <p:spPr>
          <a:xfrm>
            <a:off x="8278859" y="2199463"/>
            <a:ext cx="3807219" cy="2816589"/>
          </a:xfrm>
          <a:prstGeom prst="roundRect">
            <a:avLst/>
          </a:prstGeom>
          <a:solidFill>
            <a:srgbClr val="0E3767"/>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a:p>
            <a:pPr algn="ctr"/>
            <a:endParaRPr lang="en-GB" dirty="0"/>
          </a:p>
        </p:txBody>
      </p:sp>
      <p:sp>
        <p:nvSpPr>
          <p:cNvPr id="74" name="Rettangolo con angoli arrotondati 73">
            <a:extLst>
              <a:ext uri="{FF2B5EF4-FFF2-40B4-BE49-F238E27FC236}">
                <a16:creationId xmlns:a16="http://schemas.microsoft.com/office/drawing/2014/main" id="{3A0FDEA9-7F6C-4130-8C3C-4D7997FFA1CD}"/>
              </a:ext>
            </a:extLst>
          </p:cNvPr>
          <p:cNvSpPr/>
          <p:nvPr/>
        </p:nvSpPr>
        <p:spPr>
          <a:xfrm>
            <a:off x="4142622" y="2200328"/>
            <a:ext cx="3927926" cy="2815724"/>
          </a:xfrm>
          <a:prstGeom prst="roundRect">
            <a:avLst/>
          </a:prstGeom>
          <a:solidFill>
            <a:srgbClr val="0E3767"/>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a:p>
            <a:pPr algn="ctr"/>
            <a:endParaRPr lang="en-GB" dirty="0"/>
          </a:p>
        </p:txBody>
      </p:sp>
      <p:sp>
        <p:nvSpPr>
          <p:cNvPr id="75" name="Rettangolo con angoli arrotondati 74">
            <a:extLst>
              <a:ext uri="{FF2B5EF4-FFF2-40B4-BE49-F238E27FC236}">
                <a16:creationId xmlns:a16="http://schemas.microsoft.com/office/drawing/2014/main" id="{71A17164-A211-4EDA-BAD6-040844DA8FFE}"/>
              </a:ext>
            </a:extLst>
          </p:cNvPr>
          <p:cNvSpPr/>
          <p:nvPr/>
        </p:nvSpPr>
        <p:spPr>
          <a:xfrm>
            <a:off x="128648" y="2199463"/>
            <a:ext cx="3807219" cy="2815724"/>
          </a:xfrm>
          <a:prstGeom prst="roundRect">
            <a:avLst/>
          </a:prstGeom>
          <a:solidFill>
            <a:srgbClr val="0E3767"/>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a:p>
            <a:pPr algn="ctr"/>
            <a:endParaRPr lang="en-GB" dirty="0"/>
          </a:p>
        </p:txBody>
      </p:sp>
      <p:sp>
        <p:nvSpPr>
          <p:cNvPr id="76" name="Rettangolo con angoli arrotondati 75">
            <a:extLst>
              <a:ext uri="{FF2B5EF4-FFF2-40B4-BE49-F238E27FC236}">
                <a16:creationId xmlns:a16="http://schemas.microsoft.com/office/drawing/2014/main" id="{5D1D72C7-BA13-4267-A108-6E964FF1A997}"/>
              </a:ext>
            </a:extLst>
          </p:cNvPr>
          <p:cNvSpPr/>
          <p:nvPr/>
        </p:nvSpPr>
        <p:spPr>
          <a:xfrm>
            <a:off x="4556897" y="1830131"/>
            <a:ext cx="3078205"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solidFill>
                  <a:schemeClr val="bg1"/>
                </a:solidFill>
              </a:rPr>
              <a:t>Stability</a:t>
            </a:r>
          </a:p>
        </p:txBody>
      </p:sp>
      <p:sp>
        <p:nvSpPr>
          <p:cNvPr id="77" name="Rettangolo con angoli arrotondati 76">
            <a:extLst>
              <a:ext uri="{FF2B5EF4-FFF2-40B4-BE49-F238E27FC236}">
                <a16:creationId xmlns:a16="http://schemas.microsoft.com/office/drawing/2014/main" id="{9F359BFA-4C8F-4FA3-BA7C-4779006FFEB2}"/>
              </a:ext>
            </a:extLst>
          </p:cNvPr>
          <p:cNvSpPr/>
          <p:nvPr/>
        </p:nvSpPr>
        <p:spPr>
          <a:xfrm>
            <a:off x="8798682" y="1830131"/>
            <a:ext cx="2767571"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solidFill>
                  <a:schemeClr val="bg1"/>
                </a:solidFill>
              </a:rPr>
              <a:t>Safety/Reliability</a:t>
            </a:r>
          </a:p>
        </p:txBody>
      </p:sp>
      <p:sp>
        <p:nvSpPr>
          <p:cNvPr id="78" name="Rettangolo con angoli arrotondati 77">
            <a:extLst>
              <a:ext uri="{FF2B5EF4-FFF2-40B4-BE49-F238E27FC236}">
                <a16:creationId xmlns:a16="http://schemas.microsoft.com/office/drawing/2014/main" id="{DA0F178E-B9E5-41CA-AFE4-ECE59CC827AE}"/>
              </a:ext>
            </a:extLst>
          </p:cNvPr>
          <p:cNvSpPr/>
          <p:nvPr/>
        </p:nvSpPr>
        <p:spPr>
          <a:xfrm>
            <a:off x="596275" y="1830131"/>
            <a:ext cx="2875722"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solidFill>
                  <a:schemeClr val="bg1"/>
                </a:solidFill>
              </a:rPr>
              <a:t>Energetic</a:t>
            </a:r>
          </a:p>
        </p:txBody>
      </p:sp>
      <p:sp>
        <p:nvSpPr>
          <p:cNvPr id="4" name="Segnaposto numero diapositiva 4">
            <a:extLst>
              <a:ext uri="{FF2B5EF4-FFF2-40B4-BE49-F238E27FC236}">
                <a16:creationId xmlns:a16="http://schemas.microsoft.com/office/drawing/2014/main" id="{C79B507C-6C71-4117-B2C7-3B5618683E35}"/>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7</a:t>
            </a:fld>
            <a:endParaRPr lang="en-US" b="1" dirty="0">
              <a:solidFill>
                <a:schemeClr val="bg1"/>
              </a:solidFill>
            </a:endParaRPr>
          </a:p>
        </p:txBody>
      </p:sp>
      <p:sp>
        <p:nvSpPr>
          <p:cNvPr id="5" name="CasellaDiTesto 4">
            <a:extLst>
              <a:ext uri="{FF2B5EF4-FFF2-40B4-BE49-F238E27FC236}">
                <a16:creationId xmlns:a16="http://schemas.microsoft.com/office/drawing/2014/main" id="{8F2EAE37-004D-4CE3-B76A-767DD1366423}"/>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7" name="CasellaDiTesto 6">
            <a:extLst>
              <a:ext uri="{FF2B5EF4-FFF2-40B4-BE49-F238E27FC236}">
                <a16:creationId xmlns:a16="http://schemas.microsoft.com/office/drawing/2014/main" id="{4D989B03-723C-4C68-A514-8046EA367ADB}"/>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11" name="CasellaDiTesto 10">
            <a:extLst>
              <a:ext uri="{FF2B5EF4-FFF2-40B4-BE49-F238E27FC236}">
                <a16:creationId xmlns:a16="http://schemas.microsoft.com/office/drawing/2014/main" id="{2EA69AB6-48FE-403E-BF0C-AA419EB23BB6}"/>
              </a:ext>
            </a:extLst>
          </p:cNvPr>
          <p:cNvSpPr txBox="1"/>
          <p:nvPr/>
        </p:nvSpPr>
        <p:spPr>
          <a:xfrm>
            <a:off x="648253" y="818383"/>
            <a:ext cx="4663050" cy="461665"/>
          </a:xfrm>
          <a:prstGeom prst="rect">
            <a:avLst/>
          </a:prstGeom>
          <a:noFill/>
        </p:spPr>
        <p:txBody>
          <a:bodyPr wrap="square" rtlCol="0">
            <a:spAutoFit/>
          </a:bodyPr>
          <a:lstStyle/>
          <a:p>
            <a:r>
              <a:rPr lang="en-GB" sz="2400" b="1" dirty="0">
                <a:solidFill>
                  <a:schemeClr val="accent1">
                    <a:lumMod val="75000"/>
                  </a:schemeClr>
                </a:solidFill>
                <a:latin typeface="Arial"/>
                <a:cs typeface="Arial"/>
              </a:rPr>
              <a:t>State-of-Arts</a:t>
            </a:r>
          </a:p>
        </p:txBody>
      </p:sp>
      <p:sp>
        <p:nvSpPr>
          <p:cNvPr id="17" name="Rettangolo con angoli arrotondati 16">
            <a:extLst>
              <a:ext uri="{FF2B5EF4-FFF2-40B4-BE49-F238E27FC236}">
                <a16:creationId xmlns:a16="http://schemas.microsoft.com/office/drawing/2014/main" id="{EEA43F7E-2F7D-4DDC-BD07-35B498299C61}"/>
              </a:ext>
            </a:extLst>
          </p:cNvPr>
          <p:cNvSpPr/>
          <p:nvPr/>
        </p:nvSpPr>
        <p:spPr>
          <a:xfrm>
            <a:off x="3436919" y="910945"/>
            <a:ext cx="5318159" cy="738205"/>
          </a:xfrm>
          <a:prstGeom prst="roundRect">
            <a:avLst/>
          </a:prstGeom>
          <a:solidFill>
            <a:srgbClr val="C7D2D8"/>
          </a:solidFill>
          <a:ln w="28575">
            <a:solidFill>
              <a:srgbClr val="ACB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rgbClr val="0173B1"/>
                </a:solidFill>
              </a:rPr>
              <a:t>Can an Optimized Electric Torque Allocation Technique Improve the Performances of Electric Vehicles?  </a:t>
            </a:r>
          </a:p>
        </p:txBody>
      </p:sp>
      <p:grpSp>
        <p:nvGrpSpPr>
          <p:cNvPr id="18" name="Gruppo 17">
            <a:extLst>
              <a:ext uri="{FF2B5EF4-FFF2-40B4-BE49-F238E27FC236}">
                <a16:creationId xmlns:a16="http://schemas.microsoft.com/office/drawing/2014/main" id="{9385FE92-C6C4-4F48-8176-9909604BC1B1}"/>
              </a:ext>
            </a:extLst>
          </p:cNvPr>
          <p:cNvGrpSpPr/>
          <p:nvPr/>
        </p:nvGrpSpPr>
        <p:grpSpPr>
          <a:xfrm>
            <a:off x="9048454" y="958421"/>
            <a:ext cx="664385" cy="664385"/>
            <a:chOff x="6939643" y="2738551"/>
            <a:chExt cx="2709184" cy="2709184"/>
          </a:xfrm>
        </p:grpSpPr>
        <p:pic>
          <p:nvPicPr>
            <p:cNvPr id="19" name="Picture 4" descr="Risultati immagini per YES tic">
              <a:extLst>
                <a:ext uri="{FF2B5EF4-FFF2-40B4-BE49-F238E27FC236}">
                  <a16:creationId xmlns:a16="http://schemas.microsoft.com/office/drawing/2014/main" id="{2DA03655-9B3B-4A65-9AB6-1624BCC96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288" y="3053407"/>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20" name="Ovale 19">
              <a:extLst>
                <a:ext uri="{FF2B5EF4-FFF2-40B4-BE49-F238E27FC236}">
                  <a16:creationId xmlns:a16="http://schemas.microsoft.com/office/drawing/2014/main" id="{6C4CB92C-99C0-4B59-A892-9617A26698DE}"/>
                </a:ext>
              </a:extLst>
            </p:cNvPr>
            <p:cNvSpPr/>
            <p:nvPr/>
          </p:nvSpPr>
          <p:spPr>
            <a:xfrm>
              <a:off x="6939643" y="2738551"/>
              <a:ext cx="2709184" cy="2709184"/>
            </a:xfrm>
            <a:prstGeom prst="ellipse">
              <a:avLst/>
            </a:prstGeom>
            <a:noFill/>
            <a:ln w="76200">
              <a:solidFill>
                <a:srgbClr val="00CF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1" name="Rettangolo con angoli arrotondati 20">
            <a:extLst>
              <a:ext uri="{FF2B5EF4-FFF2-40B4-BE49-F238E27FC236}">
                <a16:creationId xmlns:a16="http://schemas.microsoft.com/office/drawing/2014/main" id="{A25DCE3D-9F89-43B1-B9BB-D0A10ABBF513}"/>
              </a:ext>
            </a:extLst>
          </p:cNvPr>
          <p:cNvSpPr/>
          <p:nvPr/>
        </p:nvSpPr>
        <p:spPr>
          <a:xfrm>
            <a:off x="9907273" y="933601"/>
            <a:ext cx="1226368" cy="784596"/>
          </a:xfrm>
          <a:prstGeom prst="roundRect">
            <a:avLst/>
          </a:prstGeom>
          <a:noFill/>
          <a:ln w="76200">
            <a:solidFill>
              <a:srgbClr val="00CF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CF21"/>
                </a:solidFill>
              </a:rPr>
              <a:t>Yes, </a:t>
            </a:r>
          </a:p>
          <a:p>
            <a:pPr algn="ctr"/>
            <a:r>
              <a:rPr lang="en-GB" sz="2800" b="1" dirty="0">
                <a:solidFill>
                  <a:srgbClr val="00CF21"/>
                </a:solidFill>
              </a:rPr>
              <a:t>it can!</a:t>
            </a:r>
          </a:p>
        </p:txBody>
      </p:sp>
      <p:cxnSp>
        <p:nvCxnSpPr>
          <p:cNvPr id="22" name="Connettore curvo 21">
            <a:extLst>
              <a:ext uri="{FF2B5EF4-FFF2-40B4-BE49-F238E27FC236}">
                <a16:creationId xmlns:a16="http://schemas.microsoft.com/office/drawing/2014/main" id="{F5D08AE8-8AEB-4148-A079-2457C3551B8E}"/>
              </a:ext>
            </a:extLst>
          </p:cNvPr>
          <p:cNvCxnSpPr>
            <a:cxnSpLocks/>
            <a:stCxn id="17" idx="2"/>
            <a:endCxn id="78" idx="0"/>
          </p:cNvCxnSpPr>
          <p:nvPr/>
        </p:nvCxnSpPr>
        <p:spPr>
          <a:xfrm rot="5400000">
            <a:off x="3974578" y="-291291"/>
            <a:ext cx="180981" cy="4061863"/>
          </a:xfrm>
          <a:prstGeom prst="curvedConnector3">
            <a:avLst>
              <a:gd name="adj1" fmla="val 50000"/>
            </a:avLst>
          </a:prstGeom>
          <a:ln w="38100">
            <a:solidFill>
              <a:srgbClr val="0173B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ttore curvo 30">
            <a:extLst>
              <a:ext uri="{FF2B5EF4-FFF2-40B4-BE49-F238E27FC236}">
                <a16:creationId xmlns:a16="http://schemas.microsoft.com/office/drawing/2014/main" id="{E6E8E45E-2053-49F2-BAEE-E03B65CFBC6B}"/>
              </a:ext>
            </a:extLst>
          </p:cNvPr>
          <p:cNvCxnSpPr>
            <a:cxnSpLocks/>
            <a:stCxn id="17" idx="2"/>
            <a:endCxn id="76" idx="0"/>
          </p:cNvCxnSpPr>
          <p:nvPr/>
        </p:nvCxnSpPr>
        <p:spPr>
          <a:xfrm rot="16200000" flipH="1">
            <a:off x="6005509" y="1739639"/>
            <a:ext cx="180981" cy="1"/>
          </a:xfrm>
          <a:prstGeom prst="curvedConnector3">
            <a:avLst>
              <a:gd name="adj1" fmla="val 50000"/>
            </a:avLst>
          </a:prstGeom>
          <a:ln w="38100">
            <a:solidFill>
              <a:srgbClr val="0173B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ttore curvo 32">
            <a:extLst>
              <a:ext uri="{FF2B5EF4-FFF2-40B4-BE49-F238E27FC236}">
                <a16:creationId xmlns:a16="http://schemas.microsoft.com/office/drawing/2014/main" id="{E86D9037-50C7-43BF-8E13-1D0C5BB2404C}"/>
              </a:ext>
            </a:extLst>
          </p:cNvPr>
          <p:cNvCxnSpPr>
            <a:cxnSpLocks/>
            <a:stCxn id="17" idx="2"/>
            <a:endCxn id="77" idx="0"/>
          </p:cNvCxnSpPr>
          <p:nvPr/>
        </p:nvCxnSpPr>
        <p:spPr>
          <a:xfrm rot="16200000" flipH="1">
            <a:off x="8048743" y="-303595"/>
            <a:ext cx="180981" cy="4086469"/>
          </a:xfrm>
          <a:prstGeom prst="curvedConnector3">
            <a:avLst>
              <a:gd name="adj1" fmla="val 50000"/>
            </a:avLst>
          </a:prstGeom>
          <a:ln w="38100">
            <a:solidFill>
              <a:srgbClr val="0173B1"/>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2" descr="Risultati immagini per efficiency">
            <a:extLst>
              <a:ext uri="{FF2B5EF4-FFF2-40B4-BE49-F238E27FC236}">
                <a16:creationId xmlns:a16="http://schemas.microsoft.com/office/drawing/2014/main" id="{6B18945D-771B-4A56-833C-DA155D5C93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199" b="18447"/>
          <a:stretch/>
        </p:blipFill>
        <p:spPr bwMode="auto">
          <a:xfrm>
            <a:off x="956830" y="2576364"/>
            <a:ext cx="2156694" cy="120491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Risultati immagini per stability vehicle">
            <a:extLst>
              <a:ext uri="{FF2B5EF4-FFF2-40B4-BE49-F238E27FC236}">
                <a16:creationId xmlns:a16="http://schemas.microsoft.com/office/drawing/2014/main" id="{F3766A27-F3B2-49B6-B52D-481A1B2A2F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2392" y="2758407"/>
            <a:ext cx="1159612" cy="101956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Risultati immagini per safe car">
            <a:extLst>
              <a:ext uri="{FF2B5EF4-FFF2-40B4-BE49-F238E27FC236}">
                <a16:creationId xmlns:a16="http://schemas.microsoft.com/office/drawing/2014/main" id="{A7DF7786-14D4-4D97-B7E6-F8E0541AB8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2769" y="2765162"/>
            <a:ext cx="2619359" cy="1015036"/>
          </a:xfrm>
          <a:prstGeom prst="rect">
            <a:avLst/>
          </a:prstGeom>
          <a:noFill/>
          <a:extLst>
            <a:ext uri="{909E8E84-426E-40DD-AFC4-6F175D3DCCD1}">
              <a14:hiddenFill xmlns:a14="http://schemas.microsoft.com/office/drawing/2010/main">
                <a:solidFill>
                  <a:srgbClr val="FFFFFF"/>
                </a:solidFill>
              </a14:hiddenFill>
            </a:ext>
          </a:extLst>
        </p:spPr>
      </p:pic>
      <p:sp>
        <p:nvSpPr>
          <p:cNvPr id="70" name="Rettangolo 69">
            <a:extLst>
              <a:ext uri="{FF2B5EF4-FFF2-40B4-BE49-F238E27FC236}">
                <a16:creationId xmlns:a16="http://schemas.microsoft.com/office/drawing/2014/main" id="{5BD05DD8-DD08-46A6-813F-EE3482DC607A}"/>
              </a:ext>
            </a:extLst>
          </p:cNvPr>
          <p:cNvSpPr/>
          <p:nvPr/>
        </p:nvSpPr>
        <p:spPr>
          <a:xfrm>
            <a:off x="128648" y="5122604"/>
            <a:ext cx="11834752" cy="954107"/>
          </a:xfrm>
          <a:prstGeom prst="rect">
            <a:avLst/>
          </a:prstGeom>
        </p:spPr>
        <p:txBody>
          <a:bodyPr wrap="square">
            <a:spAutoFit/>
          </a:bodyPr>
          <a:lstStyle/>
          <a:p>
            <a:r>
              <a:rPr lang="en-GB" sz="1400" dirty="0">
                <a:latin typeface="Calibri" panose="020F0502020204030204" pitchFamily="34" charset="0"/>
                <a:ea typeface="Calibri" panose="020F0502020204030204" pitchFamily="34" charset="0"/>
              </a:rPr>
              <a:t>[9] </a:t>
            </a:r>
            <a:r>
              <a:rPr lang="en-GB" sz="1400" dirty="0" err="1">
                <a:latin typeface="Calibri" panose="020F0502020204030204" pitchFamily="34" charset="0"/>
                <a:ea typeface="Calibri" panose="020F0502020204030204" pitchFamily="34" charset="0"/>
              </a:rPr>
              <a:t>Qiu</a:t>
            </a:r>
            <a:r>
              <a:rPr lang="en-GB" sz="1400" dirty="0">
                <a:latin typeface="Calibri" panose="020F0502020204030204" pitchFamily="34" charset="0"/>
                <a:ea typeface="Calibri" panose="020F0502020204030204" pitchFamily="34" charset="0"/>
              </a:rPr>
              <a:t> C. - New evaluation methodology of regenerative braking contribution to energy efficiency improvement of electric vehicles (2016)</a:t>
            </a:r>
          </a:p>
          <a:p>
            <a:r>
              <a:rPr lang="en-GB" sz="1400" dirty="0">
                <a:latin typeface="Calibri" panose="020F0502020204030204" pitchFamily="34" charset="0"/>
                <a:ea typeface="Calibri" panose="020F0502020204030204" pitchFamily="34" charset="0"/>
              </a:rPr>
              <a:t>[10] </a:t>
            </a:r>
            <a:r>
              <a:rPr lang="en-GB" sz="1400" dirty="0" err="1">
                <a:latin typeface="Calibri" panose="020F0502020204030204" pitchFamily="34" charset="0"/>
                <a:ea typeface="Calibri" panose="020F0502020204030204" pitchFamily="34" charset="0"/>
              </a:rPr>
              <a:t>Rauh</a:t>
            </a:r>
            <a:r>
              <a:rPr lang="en-GB" sz="1400" dirty="0">
                <a:latin typeface="Calibri" panose="020F0502020204030204" pitchFamily="34" charset="0"/>
                <a:ea typeface="Calibri" panose="020F0502020204030204" pitchFamily="34" charset="0"/>
              </a:rPr>
              <a:t> J., Ammon D. - System dynamics of electrified vehicles - Some facts, thoughts, and challenges (2011)</a:t>
            </a:r>
          </a:p>
          <a:p>
            <a:r>
              <a:rPr lang="en-GB" sz="1400" dirty="0">
                <a:latin typeface="Calibri" panose="020F0502020204030204" pitchFamily="34" charset="0"/>
                <a:ea typeface="Calibri" panose="020F0502020204030204" pitchFamily="34" charset="0"/>
              </a:rPr>
              <a:t>[11] </a:t>
            </a:r>
            <a:r>
              <a:rPr lang="en-GB" sz="1400" dirty="0" err="1">
                <a:latin typeface="Calibri" panose="020F0502020204030204" pitchFamily="34" charset="0"/>
                <a:ea typeface="Calibri" panose="020F0502020204030204" pitchFamily="34" charset="0"/>
              </a:rPr>
              <a:t>Boerboom</a:t>
            </a:r>
            <a:r>
              <a:rPr lang="en-GB" sz="1400" dirty="0">
                <a:latin typeface="Calibri" panose="020F0502020204030204" pitchFamily="34" charset="0"/>
                <a:ea typeface="Calibri" panose="020F0502020204030204" pitchFamily="34" charset="0"/>
              </a:rPr>
              <a:t> M. - Electric Vehicle Blended Braking maximizing energy recovery while maintaining vehicle stability and </a:t>
            </a:r>
            <a:r>
              <a:rPr lang="en-GB" sz="1400" dirty="0" err="1">
                <a:latin typeface="Calibri" panose="020F0502020204030204" pitchFamily="34" charset="0"/>
                <a:ea typeface="Calibri" panose="020F0502020204030204" pitchFamily="34" charset="0"/>
              </a:rPr>
              <a:t>maneuverability</a:t>
            </a:r>
            <a:r>
              <a:rPr lang="en-GB" sz="1400" dirty="0">
                <a:latin typeface="Calibri" panose="020F0502020204030204" pitchFamily="34" charset="0"/>
                <a:ea typeface="Calibri" panose="020F0502020204030204" pitchFamily="34" charset="0"/>
              </a:rPr>
              <a:t> (2012)</a:t>
            </a:r>
          </a:p>
          <a:p>
            <a:endParaRPr lang="en-GB" sz="1400" dirty="0">
              <a:latin typeface="Calibri" panose="020F0502020204030204" pitchFamily="34" charset="0"/>
              <a:ea typeface="Calibri" panose="020F0502020204030204" pitchFamily="34" charset="0"/>
            </a:endParaRPr>
          </a:p>
        </p:txBody>
      </p:sp>
      <p:sp>
        <p:nvSpPr>
          <p:cNvPr id="2" name="Rettangolo 1">
            <a:extLst>
              <a:ext uri="{FF2B5EF4-FFF2-40B4-BE49-F238E27FC236}">
                <a16:creationId xmlns:a16="http://schemas.microsoft.com/office/drawing/2014/main" id="{94AAEE54-A27B-438C-9B4E-948B7187A15E}"/>
              </a:ext>
            </a:extLst>
          </p:cNvPr>
          <p:cNvSpPr/>
          <p:nvPr/>
        </p:nvSpPr>
        <p:spPr>
          <a:xfrm>
            <a:off x="464324" y="3877186"/>
            <a:ext cx="3135866" cy="923330"/>
          </a:xfrm>
          <a:prstGeom prst="rect">
            <a:avLst/>
          </a:prstGeom>
        </p:spPr>
        <p:txBody>
          <a:bodyPr wrap="square">
            <a:spAutoFit/>
          </a:bodyPr>
          <a:lstStyle/>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Increased Vehicle Efficiency</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Increased Vehicle Autonomy</a:t>
            </a:r>
          </a:p>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[9],[10],[11]</a:t>
            </a:r>
            <a:endParaRPr lang="en-GB" dirty="0"/>
          </a:p>
        </p:txBody>
      </p:sp>
      <p:sp>
        <p:nvSpPr>
          <p:cNvPr id="84" name="Rettangolo 83">
            <a:extLst>
              <a:ext uri="{FF2B5EF4-FFF2-40B4-BE49-F238E27FC236}">
                <a16:creationId xmlns:a16="http://schemas.microsoft.com/office/drawing/2014/main" id="{156872B7-A0EC-42CA-8B42-3F820A572D60}"/>
              </a:ext>
            </a:extLst>
          </p:cNvPr>
          <p:cNvSpPr/>
          <p:nvPr/>
        </p:nvSpPr>
        <p:spPr>
          <a:xfrm>
            <a:off x="4348716" y="3877186"/>
            <a:ext cx="3455582" cy="923330"/>
          </a:xfrm>
          <a:prstGeom prst="rect">
            <a:avLst/>
          </a:prstGeom>
        </p:spPr>
        <p:txBody>
          <a:bodyPr wrap="square">
            <a:spAutoFit/>
          </a:bodyPr>
          <a:lstStyle/>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Increased Longitudinal Stability</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Increased Lateral Stability</a:t>
            </a:r>
          </a:p>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[10],[11],[12]</a:t>
            </a:r>
            <a:endParaRPr lang="en-GB" dirty="0"/>
          </a:p>
        </p:txBody>
      </p:sp>
      <p:sp>
        <p:nvSpPr>
          <p:cNvPr id="85" name="Rettangolo 84">
            <a:extLst>
              <a:ext uri="{FF2B5EF4-FFF2-40B4-BE49-F238E27FC236}">
                <a16:creationId xmlns:a16="http://schemas.microsoft.com/office/drawing/2014/main" id="{60AD32D7-7BA9-437B-A9FD-26B85B90DAAE}"/>
              </a:ext>
            </a:extLst>
          </p:cNvPr>
          <p:cNvSpPr/>
          <p:nvPr/>
        </p:nvSpPr>
        <p:spPr>
          <a:xfrm>
            <a:off x="8277749" y="3815723"/>
            <a:ext cx="3809435" cy="1200329"/>
          </a:xfrm>
          <a:prstGeom prst="rect">
            <a:avLst/>
          </a:prstGeom>
        </p:spPr>
        <p:txBody>
          <a:bodyPr wrap="square">
            <a:spAutoFit/>
          </a:bodyPr>
          <a:lstStyle/>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Over-actuated Braking System</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Advanced Braking Control Strategy</a:t>
            </a:r>
          </a:p>
          <a:p>
            <a:pPr marL="285750" indent="-285750">
              <a:buFont typeface="Arial" panose="020B0604020202020204" pitchFamily="34" charset="0"/>
              <a:buChar char="•"/>
            </a:pP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Reduced CO2 and Particle Emission</a:t>
            </a:r>
          </a:p>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[12],[13],[14],[15]</a:t>
            </a:r>
            <a:endParaRPr lang="en-GB" dirty="0"/>
          </a:p>
        </p:txBody>
      </p:sp>
      <p:sp>
        <p:nvSpPr>
          <p:cNvPr id="28" name="CasellaDiTesto 27">
            <a:extLst>
              <a:ext uri="{FF2B5EF4-FFF2-40B4-BE49-F238E27FC236}">
                <a16:creationId xmlns:a16="http://schemas.microsoft.com/office/drawing/2014/main" id="{D2E652AE-D443-444A-949C-F2D47B2013E7}"/>
              </a:ext>
            </a:extLst>
          </p:cNvPr>
          <p:cNvSpPr txBox="1"/>
          <p:nvPr/>
        </p:nvSpPr>
        <p:spPr>
          <a:xfrm>
            <a:off x="648253" y="1280048"/>
            <a:ext cx="2749471" cy="369332"/>
          </a:xfrm>
          <a:prstGeom prst="rect">
            <a:avLst/>
          </a:prstGeom>
          <a:noFill/>
        </p:spPr>
        <p:txBody>
          <a:bodyPr wrap="none" rtlCol="0">
            <a:spAutoFit/>
          </a:bodyPr>
          <a:lstStyle/>
          <a:p>
            <a:r>
              <a:rPr lang="en-GB" dirty="0">
                <a:latin typeface="Arial"/>
                <a:cs typeface="Arial"/>
              </a:rPr>
              <a:t>Research Sub-Questions</a:t>
            </a:r>
          </a:p>
        </p:txBody>
      </p:sp>
      <p:sp>
        <p:nvSpPr>
          <p:cNvPr id="6" name="Rettangolo 5">
            <a:extLst>
              <a:ext uri="{FF2B5EF4-FFF2-40B4-BE49-F238E27FC236}">
                <a16:creationId xmlns:a16="http://schemas.microsoft.com/office/drawing/2014/main" id="{3DD0291F-3D11-4C9F-88CD-257D5A221AC7}"/>
              </a:ext>
            </a:extLst>
          </p:cNvPr>
          <p:cNvSpPr/>
          <p:nvPr/>
        </p:nvSpPr>
        <p:spPr>
          <a:xfrm>
            <a:off x="128647" y="5740067"/>
            <a:ext cx="11004993" cy="307777"/>
          </a:xfrm>
          <a:prstGeom prst="rect">
            <a:avLst/>
          </a:prstGeom>
        </p:spPr>
        <p:txBody>
          <a:bodyPr wrap="square">
            <a:spAutoFit/>
          </a:bodyPr>
          <a:lstStyle/>
          <a:p>
            <a:r>
              <a:rPr lang="en-US" sz="1400" dirty="0"/>
              <a:t>[12] </a:t>
            </a:r>
            <a:r>
              <a:rPr lang="en-US" sz="1400" dirty="0" err="1"/>
              <a:t>Oleksowicz</a:t>
            </a:r>
            <a:r>
              <a:rPr lang="en-US" sz="1400" dirty="0"/>
              <a:t> S. A. - Regenerative braking strategies vehicle safety and stability control systems critical use case proposals (2013)</a:t>
            </a:r>
          </a:p>
        </p:txBody>
      </p:sp>
      <p:sp>
        <p:nvSpPr>
          <p:cNvPr id="8" name="Rettangolo 7">
            <a:extLst>
              <a:ext uri="{FF2B5EF4-FFF2-40B4-BE49-F238E27FC236}">
                <a16:creationId xmlns:a16="http://schemas.microsoft.com/office/drawing/2014/main" id="{4C6EC5AB-C269-4F4E-8882-F410AE9FDA1E}"/>
              </a:ext>
            </a:extLst>
          </p:cNvPr>
          <p:cNvSpPr/>
          <p:nvPr/>
        </p:nvSpPr>
        <p:spPr>
          <a:xfrm>
            <a:off x="128645" y="5935180"/>
            <a:ext cx="11437607" cy="738664"/>
          </a:xfrm>
          <a:prstGeom prst="rect">
            <a:avLst/>
          </a:prstGeom>
        </p:spPr>
        <p:txBody>
          <a:bodyPr wrap="square">
            <a:spAutoFit/>
          </a:bodyPr>
          <a:lstStyle/>
          <a:p>
            <a:r>
              <a:rPr lang="en-GB" sz="1400" dirty="0">
                <a:latin typeface="Calibri" panose="020F0502020204030204" pitchFamily="34" charset="0"/>
              </a:rPr>
              <a:t>[13] Novak M. - Comparison of exhaust emission on the basis of Real Driving Emissions measurements and simulations (2017)</a:t>
            </a:r>
          </a:p>
          <a:p>
            <a:r>
              <a:rPr lang="en-GB" sz="1400" dirty="0">
                <a:latin typeface="Calibri" panose="020F0502020204030204" pitchFamily="34" charset="0"/>
                <a:ea typeface="Calibri" panose="020F0502020204030204" pitchFamily="34" charset="0"/>
                <a:cs typeface="Times New Roman" panose="02020603050405020304" pitchFamily="18" charset="0"/>
              </a:rPr>
              <a:t>[14] Hesse D. - Investigation of the Potentials of Regenerative Brake Systems towards the Reduction of Brake Particle Emissions (2019)</a:t>
            </a:r>
            <a:endParaRPr lang="en-GB" sz="1400" dirty="0">
              <a:latin typeface="Calibri" panose="020F0502020204030204" pitchFamily="34" charset="0"/>
              <a:ea typeface="Calibri" panose="020F0502020204030204" pitchFamily="34" charset="0"/>
            </a:endParaRPr>
          </a:p>
          <a:p>
            <a:pPr>
              <a:spcAft>
                <a:spcPts val="800"/>
              </a:spcAft>
            </a:pPr>
            <a:r>
              <a:rPr lang="en-GB" sz="1400" dirty="0">
                <a:latin typeface="Calibri" panose="020F0502020204030204" pitchFamily="34" charset="0"/>
                <a:ea typeface="Calibri" panose="020F0502020204030204" pitchFamily="34" charset="0"/>
                <a:cs typeface="Calibri" panose="020F0502020204030204" pitchFamily="34" charset="0"/>
              </a:rPr>
              <a:t>[15]T. </a:t>
            </a:r>
            <a:r>
              <a:rPr lang="en-GB" sz="1400" dirty="0" err="1">
                <a:latin typeface="Calibri" panose="020F0502020204030204" pitchFamily="34" charset="0"/>
                <a:ea typeface="Calibri" panose="020F0502020204030204" pitchFamily="34" charset="0"/>
                <a:cs typeface="Calibri" panose="020F0502020204030204" pitchFamily="34" charset="0"/>
              </a:rPr>
              <a:t>Grigoratos</a:t>
            </a:r>
            <a:r>
              <a:rPr lang="en-GB" sz="1400" dirty="0">
                <a:latin typeface="Calibri" panose="020F0502020204030204" pitchFamily="34" charset="0"/>
                <a:ea typeface="Calibri" panose="020F0502020204030204" pitchFamily="34" charset="0"/>
                <a:cs typeface="Calibri" panose="020F0502020204030204" pitchFamily="34" charset="0"/>
              </a:rPr>
              <a:t> and G. Martini, ‘Brake wear particle emissions: a review’, </a:t>
            </a:r>
            <a:r>
              <a:rPr lang="en-GB" sz="1400" i="1" dirty="0">
                <a:latin typeface="Calibri" panose="020F0502020204030204" pitchFamily="34" charset="0"/>
                <a:ea typeface="Calibri" panose="020F0502020204030204" pitchFamily="34" charset="0"/>
                <a:cs typeface="Calibri" panose="020F0502020204030204" pitchFamily="34" charset="0"/>
              </a:rPr>
              <a:t>Environ Sci </a:t>
            </a:r>
            <a:r>
              <a:rPr lang="en-GB" sz="1400" i="1" dirty="0" err="1">
                <a:latin typeface="Calibri" panose="020F0502020204030204" pitchFamily="34" charset="0"/>
                <a:ea typeface="Calibri" panose="020F0502020204030204" pitchFamily="34" charset="0"/>
                <a:cs typeface="Calibri" panose="020F0502020204030204" pitchFamily="34" charset="0"/>
              </a:rPr>
              <a:t>Pollut</a:t>
            </a:r>
            <a:r>
              <a:rPr lang="en-GB" sz="1400" i="1" dirty="0">
                <a:latin typeface="Calibri" panose="020F0502020204030204" pitchFamily="34" charset="0"/>
                <a:ea typeface="Calibri" panose="020F0502020204030204" pitchFamily="34" charset="0"/>
                <a:cs typeface="Calibri" panose="020F0502020204030204" pitchFamily="34" charset="0"/>
              </a:rPr>
              <a:t> Res</a:t>
            </a:r>
            <a:r>
              <a:rPr lang="en-GB" sz="1400" dirty="0">
                <a:latin typeface="Calibri" panose="020F0502020204030204" pitchFamily="34" charset="0"/>
                <a:ea typeface="Calibri" panose="020F0502020204030204" pitchFamily="34" charset="0"/>
                <a:cs typeface="Calibri" panose="020F0502020204030204" pitchFamily="34" charset="0"/>
              </a:rPr>
              <a:t>, vol. 22, no. 4, pp. 2491–2504, Feb. 2015.</a:t>
            </a:r>
          </a:p>
        </p:txBody>
      </p:sp>
    </p:spTree>
    <p:extLst>
      <p:ext uri="{BB962C8B-B14F-4D97-AF65-F5344CB8AC3E}">
        <p14:creationId xmlns:p14="http://schemas.microsoft.com/office/powerpoint/2010/main" val="370360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8"/>
                                        </p:tgtEl>
                                        <p:attrNameLst>
                                          <p:attrName>style.visibility</p:attrName>
                                        </p:attrNameLst>
                                      </p:cBhvr>
                                      <p:to>
                                        <p:strVal val="visible"/>
                                      </p:to>
                                    </p:set>
                                    <p:anim calcmode="lin" valueType="num">
                                      <p:cBhvr additive="base">
                                        <p:cTn id="21" dur="500" fill="hold"/>
                                        <p:tgtEl>
                                          <p:spTgt spid="78"/>
                                        </p:tgtEl>
                                        <p:attrNameLst>
                                          <p:attrName>ppt_x</p:attrName>
                                        </p:attrNameLst>
                                      </p:cBhvr>
                                      <p:tavLst>
                                        <p:tav tm="0">
                                          <p:val>
                                            <p:strVal val="#ppt_x"/>
                                          </p:val>
                                        </p:tav>
                                        <p:tav tm="100000">
                                          <p:val>
                                            <p:strVal val="#ppt_x"/>
                                          </p:val>
                                        </p:tav>
                                      </p:tavLst>
                                    </p:anim>
                                    <p:anim calcmode="lin" valueType="num">
                                      <p:cBhvr additive="base">
                                        <p:cTn id="22" dur="500" fill="hold"/>
                                        <p:tgtEl>
                                          <p:spTgt spid="7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cBhvr additive="base">
                                        <p:cTn id="25" dur="500" fill="hold"/>
                                        <p:tgtEl>
                                          <p:spTgt spid="75"/>
                                        </p:tgtEl>
                                        <p:attrNameLst>
                                          <p:attrName>ppt_x</p:attrName>
                                        </p:attrNameLst>
                                      </p:cBhvr>
                                      <p:tavLst>
                                        <p:tav tm="0">
                                          <p:val>
                                            <p:strVal val="#ppt_x"/>
                                          </p:val>
                                        </p:tav>
                                        <p:tav tm="100000">
                                          <p:val>
                                            <p:strVal val="#ppt_x"/>
                                          </p:val>
                                        </p:tav>
                                      </p:tavLst>
                                    </p:anim>
                                    <p:anim calcmode="lin" valueType="num">
                                      <p:cBhvr additive="base">
                                        <p:cTn id="26" dur="500" fill="hold"/>
                                        <p:tgtEl>
                                          <p:spTgt spid="7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0"/>
                                        </p:tgtEl>
                                        <p:attrNameLst>
                                          <p:attrName>style.visibility</p:attrName>
                                        </p:attrNameLst>
                                      </p:cBhvr>
                                      <p:to>
                                        <p:strVal val="visible"/>
                                      </p:to>
                                    </p:set>
                                    <p:anim calcmode="lin" valueType="num">
                                      <p:cBhvr additive="base">
                                        <p:cTn id="37" dur="500" fill="hold"/>
                                        <p:tgtEl>
                                          <p:spTgt spid="70"/>
                                        </p:tgtEl>
                                        <p:attrNameLst>
                                          <p:attrName>ppt_x</p:attrName>
                                        </p:attrNameLst>
                                      </p:cBhvr>
                                      <p:tavLst>
                                        <p:tav tm="0">
                                          <p:val>
                                            <p:strVal val="#ppt_x"/>
                                          </p:val>
                                        </p:tav>
                                        <p:tav tm="100000">
                                          <p:val>
                                            <p:strVal val="#ppt_x"/>
                                          </p:val>
                                        </p:tav>
                                      </p:tavLst>
                                    </p:anim>
                                    <p:anim calcmode="lin" valueType="num">
                                      <p:cBhvr additive="base">
                                        <p:cTn id="38"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6"/>
                                        </p:tgtEl>
                                        <p:attrNameLst>
                                          <p:attrName>style.visibility</p:attrName>
                                        </p:attrNameLst>
                                      </p:cBhvr>
                                      <p:to>
                                        <p:strVal val="visible"/>
                                      </p:to>
                                    </p:set>
                                    <p:anim calcmode="lin" valueType="num">
                                      <p:cBhvr additive="base">
                                        <p:cTn id="47" dur="500" fill="hold"/>
                                        <p:tgtEl>
                                          <p:spTgt spid="76"/>
                                        </p:tgtEl>
                                        <p:attrNameLst>
                                          <p:attrName>ppt_x</p:attrName>
                                        </p:attrNameLst>
                                      </p:cBhvr>
                                      <p:tavLst>
                                        <p:tav tm="0">
                                          <p:val>
                                            <p:strVal val="#ppt_x"/>
                                          </p:val>
                                        </p:tav>
                                        <p:tav tm="100000">
                                          <p:val>
                                            <p:strVal val="#ppt_x"/>
                                          </p:val>
                                        </p:tav>
                                      </p:tavLst>
                                    </p:anim>
                                    <p:anim calcmode="lin" valueType="num">
                                      <p:cBhvr additive="base">
                                        <p:cTn id="48" dur="500" fill="hold"/>
                                        <p:tgtEl>
                                          <p:spTgt spid="7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additive="base">
                                        <p:cTn id="51" dur="500" fill="hold"/>
                                        <p:tgtEl>
                                          <p:spTgt spid="37"/>
                                        </p:tgtEl>
                                        <p:attrNameLst>
                                          <p:attrName>ppt_x</p:attrName>
                                        </p:attrNameLst>
                                      </p:cBhvr>
                                      <p:tavLst>
                                        <p:tav tm="0">
                                          <p:val>
                                            <p:strVal val="#ppt_x"/>
                                          </p:val>
                                        </p:tav>
                                        <p:tav tm="100000">
                                          <p:val>
                                            <p:strVal val="#ppt_x"/>
                                          </p:val>
                                        </p:tav>
                                      </p:tavLst>
                                    </p:anim>
                                    <p:anim calcmode="lin" valueType="num">
                                      <p:cBhvr additive="base">
                                        <p:cTn id="52" dur="500" fill="hold"/>
                                        <p:tgtEl>
                                          <p:spTgt spid="3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4"/>
                                        </p:tgtEl>
                                        <p:attrNameLst>
                                          <p:attrName>style.visibility</p:attrName>
                                        </p:attrNameLst>
                                      </p:cBhvr>
                                      <p:to>
                                        <p:strVal val="visible"/>
                                      </p:to>
                                    </p:set>
                                    <p:anim calcmode="lin" valueType="num">
                                      <p:cBhvr additive="base">
                                        <p:cTn id="55" dur="500" fill="hold"/>
                                        <p:tgtEl>
                                          <p:spTgt spid="74"/>
                                        </p:tgtEl>
                                        <p:attrNameLst>
                                          <p:attrName>ppt_x</p:attrName>
                                        </p:attrNameLst>
                                      </p:cBhvr>
                                      <p:tavLst>
                                        <p:tav tm="0">
                                          <p:val>
                                            <p:strVal val="#ppt_x"/>
                                          </p:val>
                                        </p:tav>
                                        <p:tav tm="100000">
                                          <p:val>
                                            <p:strVal val="#ppt_x"/>
                                          </p:val>
                                        </p:tav>
                                      </p:tavLst>
                                    </p:anim>
                                    <p:anim calcmode="lin" valueType="num">
                                      <p:cBhvr additive="base">
                                        <p:cTn id="56" dur="500" fill="hold"/>
                                        <p:tgtEl>
                                          <p:spTgt spid="7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84"/>
                                        </p:tgtEl>
                                        <p:attrNameLst>
                                          <p:attrName>style.visibility</p:attrName>
                                        </p:attrNameLst>
                                      </p:cBhvr>
                                      <p:to>
                                        <p:strVal val="visible"/>
                                      </p:to>
                                    </p:set>
                                    <p:anim calcmode="lin" valueType="num">
                                      <p:cBhvr additive="base">
                                        <p:cTn id="59" dur="500" fill="hold"/>
                                        <p:tgtEl>
                                          <p:spTgt spid="84"/>
                                        </p:tgtEl>
                                        <p:attrNameLst>
                                          <p:attrName>ppt_x</p:attrName>
                                        </p:attrNameLst>
                                      </p:cBhvr>
                                      <p:tavLst>
                                        <p:tav tm="0">
                                          <p:val>
                                            <p:strVal val="#ppt_x"/>
                                          </p:val>
                                        </p:tav>
                                        <p:tav tm="100000">
                                          <p:val>
                                            <p:strVal val="#ppt_x"/>
                                          </p:val>
                                        </p:tav>
                                      </p:tavLst>
                                    </p:anim>
                                    <p:anim calcmode="lin" valueType="num">
                                      <p:cBhvr additive="base">
                                        <p:cTn id="60" dur="500" fill="hold"/>
                                        <p:tgtEl>
                                          <p:spTgt spid="8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additive="base">
                                        <p:cTn id="69" dur="500" fill="hold"/>
                                        <p:tgtEl>
                                          <p:spTgt spid="33"/>
                                        </p:tgtEl>
                                        <p:attrNameLst>
                                          <p:attrName>ppt_x</p:attrName>
                                        </p:attrNameLst>
                                      </p:cBhvr>
                                      <p:tavLst>
                                        <p:tav tm="0">
                                          <p:val>
                                            <p:strVal val="#ppt_x"/>
                                          </p:val>
                                        </p:tav>
                                        <p:tav tm="100000">
                                          <p:val>
                                            <p:strVal val="#ppt_x"/>
                                          </p:val>
                                        </p:tav>
                                      </p:tavLst>
                                    </p:anim>
                                    <p:anim calcmode="lin" valueType="num">
                                      <p:cBhvr additive="base">
                                        <p:cTn id="70" dur="500" fill="hold"/>
                                        <p:tgtEl>
                                          <p:spTgt spid="33"/>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77"/>
                                        </p:tgtEl>
                                        <p:attrNameLst>
                                          <p:attrName>style.visibility</p:attrName>
                                        </p:attrNameLst>
                                      </p:cBhvr>
                                      <p:to>
                                        <p:strVal val="visible"/>
                                      </p:to>
                                    </p:set>
                                    <p:anim calcmode="lin" valueType="num">
                                      <p:cBhvr additive="base">
                                        <p:cTn id="73" dur="500" fill="hold"/>
                                        <p:tgtEl>
                                          <p:spTgt spid="77"/>
                                        </p:tgtEl>
                                        <p:attrNameLst>
                                          <p:attrName>ppt_x</p:attrName>
                                        </p:attrNameLst>
                                      </p:cBhvr>
                                      <p:tavLst>
                                        <p:tav tm="0">
                                          <p:val>
                                            <p:strVal val="#ppt_x"/>
                                          </p:val>
                                        </p:tav>
                                        <p:tav tm="100000">
                                          <p:val>
                                            <p:strVal val="#ppt_x"/>
                                          </p:val>
                                        </p:tav>
                                      </p:tavLst>
                                    </p:anim>
                                    <p:anim calcmode="lin" valueType="num">
                                      <p:cBhvr additive="base">
                                        <p:cTn id="74" dur="500" fill="hold"/>
                                        <p:tgtEl>
                                          <p:spTgt spid="7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73"/>
                                        </p:tgtEl>
                                        <p:attrNameLst>
                                          <p:attrName>style.visibility</p:attrName>
                                        </p:attrNameLst>
                                      </p:cBhvr>
                                      <p:to>
                                        <p:strVal val="visible"/>
                                      </p:to>
                                    </p:set>
                                    <p:anim calcmode="lin" valueType="num">
                                      <p:cBhvr additive="base">
                                        <p:cTn id="77" dur="500" fill="hold"/>
                                        <p:tgtEl>
                                          <p:spTgt spid="73"/>
                                        </p:tgtEl>
                                        <p:attrNameLst>
                                          <p:attrName>ppt_x</p:attrName>
                                        </p:attrNameLst>
                                      </p:cBhvr>
                                      <p:tavLst>
                                        <p:tav tm="0">
                                          <p:val>
                                            <p:strVal val="#ppt_x"/>
                                          </p:val>
                                        </p:tav>
                                        <p:tav tm="100000">
                                          <p:val>
                                            <p:strVal val="#ppt_x"/>
                                          </p:val>
                                        </p:tav>
                                      </p:tavLst>
                                    </p:anim>
                                    <p:anim calcmode="lin" valueType="num">
                                      <p:cBhvr additive="base">
                                        <p:cTn id="78" dur="500" fill="hold"/>
                                        <p:tgtEl>
                                          <p:spTgt spid="73"/>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cBhvr additive="base">
                                        <p:cTn id="81" dur="500" fill="hold"/>
                                        <p:tgtEl>
                                          <p:spTgt spid="38"/>
                                        </p:tgtEl>
                                        <p:attrNameLst>
                                          <p:attrName>ppt_x</p:attrName>
                                        </p:attrNameLst>
                                      </p:cBhvr>
                                      <p:tavLst>
                                        <p:tav tm="0">
                                          <p:val>
                                            <p:strVal val="#ppt_x"/>
                                          </p:val>
                                        </p:tav>
                                        <p:tav tm="100000">
                                          <p:val>
                                            <p:strVal val="#ppt_x"/>
                                          </p:val>
                                        </p:tav>
                                      </p:tavLst>
                                    </p:anim>
                                    <p:anim calcmode="lin" valueType="num">
                                      <p:cBhvr additive="base">
                                        <p:cTn id="82" dur="500" fill="hold"/>
                                        <p:tgtEl>
                                          <p:spTgt spid="38"/>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85"/>
                                        </p:tgtEl>
                                        <p:attrNameLst>
                                          <p:attrName>style.visibility</p:attrName>
                                        </p:attrNameLst>
                                      </p:cBhvr>
                                      <p:to>
                                        <p:strVal val="visible"/>
                                      </p:to>
                                    </p:set>
                                    <p:anim calcmode="lin" valueType="num">
                                      <p:cBhvr additive="base">
                                        <p:cTn id="85" dur="500" fill="hold"/>
                                        <p:tgtEl>
                                          <p:spTgt spid="85"/>
                                        </p:tgtEl>
                                        <p:attrNameLst>
                                          <p:attrName>ppt_x</p:attrName>
                                        </p:attrNameLst>
                                      </p:cBhvr>
                                      <p:tavLst>
                                        <p:tav tm="0">
                                          <p:val>
                                            <p:strVal val="#ppt_x"/>
                                          </p:val>
                                        </p:tav>
                                        <p:tav tm="100000">
                                          <p:val>
                                            <p:strVal val="#ppt_x"/>
                                          </p:val>
                                        </p:tav>
                                      </p:tavLst>
                                    </p:anim>
                                    <p:anim calcmode="lin" valueType="num">
                                      <p:cBhvr additive="base">
                                        <p:cTn id="86" dur="500" fill="hold"/>
                                        <p:tgtEl>
                                          <p:spTgt spid="8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additive="base">
                                        <p:cTn id="89" dur="500" fill="hold"/>
                                        <p:tgtEl>
                                          <p:spTgt spid="8"/>
                                        </p:tgtEl>
                                        <p:attrNameLst>
                                          <p:attrName>ppt_x</p:attrName>
                                        </p:attrNameLst>
                                      </p:cBhvr>
                                      <p:tavLst>
                                        <p:tav tm="0">
                                          <p:val>
                                            <p:strVal val="#ppt_x"/>
                                          </p:val>
                                        </p:tav>
                                        <p:tav tm="100000">
                                          <p:val>
                                            <p:strVal val="#ppt_x"/>
                                          </p:val>
                                        </p:tav>
                                      </p:tavLst>
                                    </p:anim>
                                    <p:anim calcmode="lin" valueType="num">
                                      <p:cBhvr additive="base">
                                        <p:cTn id="9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7" grpId="0" animBg="1"/>
      <p:bldP spid="78" grpId="0" animBg="1"/>
      <p:bldP spid="21" grpId="0" animBg="1"/>
      <p:bldP spid="70" grpId="0"/>
      <p:bldP spid="2" grpId="0"/>
      <p:bldP spid="84" grpId="0"/>
      <p:bldP spid="85"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ttangolo con angoli arrotondati 73">
            <a:extLst>
              <a:ext uri="{FF2B5EF4-FFF2-40B4-BE49-F238E27FC236}">
                <a16:creationId xmlns:a16="http://schemas.microsoft.com/office/drawing/2014/main" id="{A20EB05C-2B9C-4B15-9B0B-A6208802A21C}"/>
              </a:ext>
            </a:extLst>
          </p:cNvPr>
          <p:cNvSpPr/>
          <p:nvPr/>
        </p:nvSpPr>
        <p:spPr>
          <a:xfrm>
            <a:off x="7226232" y="2199463"/>
            <a:ext cx="3807219" cy="2815200"/>
          </a:xfrm>
          <a:prstGeom prst="roundRect">
            <a:avLst/>
          </a:prstGeom>
          <a:solidFill>
            <a:srgbClr val="0E3767"/>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a:p>
            <a:pPr algn="ctr"/>
            <a:endParaRPr lang="en-GB" dirty="0"/>
          </a:p>
        </p:txBody>
      </p:sp>
      <p:sp>
        <p:nvSpPr>
          <p:cNvPr id="75" name="Rettangolo con angoli arrotondati 74">
            <a:extLst>
              <a:ext uri="{FF2B5EF4-FFF2-40B4-BE49-F238E27FC236}">
                <a16:creationId xmlns:a16="http://schemas.microsoft.com/office/drawing/2014/main" id="{FA4551D4-9900-40B6-B20C-90D6392FBF5B}"/>
              </a:ext>
            </a:extLst>
          </p:cNvPr>
          <p:cNvSpPr/>
          <p:nvPr/>
        </p:nvSpPr>
        <p:spPr>
          <a:xfrm>
            <a:off x="883561" y="2199463"/>
            <a:ext cx="3807219" cy="2815200"/>
          </a:xfrm>
          <a:prstGeom prst="roundRect">
            <a:avLst/>
          </a:prstGeom>
          <a:solidFill>
            <a:srgbClr val="0E3767"/>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a:p>
            <a:pPr algn="ctr"/>
            <a:endParaRPr lang="en-GB" dirty="0"/>
          </a:p>
        </p:txBody>
      </p:sp>
      <p:sp>
        <p:nvSpPr>
          <p:cNvPr id="4" name="Segnaposto numero diapositiva 4">
            <a:extLst>
              <a:ext uri="{FF2B5EF4-FFF2-40B4-BE49-F238E27FC236}">
                <a16:creationId xmlns:a16="http://schemas.microsoft.com/office/drawing/2014/main" id="{C79B507C-6C71-4117-B2C7-3B5618683E35}"/>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8</a:t>
            </a:fld>
            <a:endParaRPr lang="en-US" b="1" dirty="0">
              <a:solidFill>
                <a:schemeClr val="bg1"/>
              </a:solidFill>
            </a:endParaRPr>
          </a:p>
        </p:txBody>
      </p:sp>
      <p:sp>
        <p:nvSpPr>
          <p:cNvPr id="5" name="CasellaDiTesto 4">
            <a:extLst>
              <a:ext uri="{FF2B5EF4-FFF2-40B4-BE49-F238E27FC236}">
                <a16:creationId xmlns:a16="http://schemas.microsoft.com/office/drawing/2014/main" id="{8F2EAE37-004D-4CE3-B76A-767DD1366423}"/>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7" name="CasellaDiTesto 6">
            <a:extLst>
              <a:ext uri="{FF2B5EF4-FFF2-40B4-BE49-F238E27FC236}">
                <a16:creationId xmlns:a16="http://schemas.microsoft.com/office/drawing/2014/main" id="{4D989B03-723C-4C68-A514-8046EA367ADB}"/>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11" name="CasellaDiTesto 10">
            <a:extLst>
              <a:ext uri="{FF2B5EF4-FFF2-40B4-BE49-F238E27FC236}">
                <a16:creationId xmlns:a16="http://schemas.microsoft.com/office/drawing/2014/main" id="{2EA69AB6-48FE-403E-BF0C-AA419EB23BB6}"/>
              </a:ext>
            </a:extLst>
          </p:cNvPr>
          <p:cNvSpPr txBox="1"/>
          <p:nvPr/>
        </p:nvSpPr>
        <p:spPr>
          <a:xfrm>
            <a:off x="648253" y="818383"/>
            <a:ext cx="4663050" cy="461665"/>
          </a:xfrm>
          <a:prstGeom prst="rect">
            <a:avLst/>
          </a:prstGeom>
          <a:noFill/>
        </p:spPr>
        <p:txBody>
          <a:bodyPr wrap="square" rtlCol="0">
            <a:spAutoFit/>
          </a:bodyPr>
          <a:lstStyle/>
          <a:p>
            <a:r>
              <a:rPr lang="en-GB" sz="2400" b="1" dirty="0">
                <a:solidFill>
                  <a:schemeClr val="accent1">
                    <a:lumMod val="75000"/>
                  </a:schemeClr>
                </a:solidFill>
                <a:latin typeface="Arial"/>
                <a:cs typeface="Arial"/>
              </a:rPr>
              <a:t>State-of-Arts</a:t>
            </a:r>
          </a:p>
        </p:txBody>
      </p:sp>
      <p:sp>
        <p:nvSpPr>
          <p:cNvPr id="40" name="Rettangolo con angoli arrotondati 39">
            <a:extLst>
              <a:ext uri="{FF2B5EF4-FFF2-40B4-BE49-F238E27FC236}">
                <a16:creationId xmlns:a16="http://schemas.microsoft.com/office/drawing/2014/main" id="{DFA316C7-58BB-4A6C-9CA0-D7C7F312685A}"/>
              </a:ext>
            </a:extLst>
          </p:cNvPr>
          <p:cNvSpPr/>
          <p:nvPr/>
        </p:nvSpPr>
        <p:spPr>
          <a:xfrm>
            <a:off x="9829800" y="913534"/>
            <a:ext cx="1226368" cy="79296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FF0000"/>
                </a:solidFill>
              </a:rPr>
              <a:t>No, it can’t!</a:t>
            </a:r>
          </a:p>
        </p:txBody>
      </p:sp>
      <p:grpSp>
        <p:nvGrpSpPr>
          <p:cNvPr id="41" name="Gruppo 40">
            <a:extLst>
              <a:ext uri="{FF2B5EF4-FFF2-40B4-BE49-F238E27FC236}">
                <a16:creationId xmlns:a16="http://schemas.microsoft.com/office/drawing/2014/main" id="{201E297E-09CB-4101-B540-4BDB9D2FAB37}"/>
              </a:ext>
            </a:extLst>
          </p:cNvPr>
          <p:cNvGrpSpPr/>
          <p:nvPr/>
        </p:nvGrpSpPr>
        <p:grpSpPr>
          <a:xfrm>
            <a:off x="8970981" y="985262"/>
            <a:ext cx="664385" cy="664385"/>
            <a:chOff x="3948793" y="4086430"/>
            <a:chExt cx="2108655" cy="2108655"/>
          </a:xfrm>
        </p:grpSpPr>
        <p:sp>
          <p:nvSpPr>
            <p:cNvPr id="42" name="Ovale 41">
              <a:extLst>
                <a:ext uri="{FF2B5EF4-FFF2-40B4-BE49-F238E27FC236}">
                  <a16:creationId xmlns:a16="http://schemas.microsoft.com/office/drawing/2014/main" id="{7530E5C4-6735-4180-A6A0-4585967467F6}"/>
                </a:ext>
              </a:extLst>
            </p:cNvPr>
            <p:cNvSpPr/>
            <p:nvPr/>
          </p:nvSpPr>
          <p:spPr>
            <a:xfrm>
              <a:off x="3948793" y="4086430"/>
              <a:ext cx="2108655" cy="210865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3" name="Elemento grafico 42" descr="Chiudi">
              <a:extLst>
                <a:ext uri="{FF2B5EF4-FFF2-40B4-BE49-F238E27FC236}">
                  <a16:creationId xmlns:a16="http://schemas.microsoft.com/office/drawing/2014/main" id="{238C20AC-BF49-44BE-9B88-0802874425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34196" y="4343694"/>
              <a:ext cx="1690887" cy="1690887"/>
            </a:xfrm>
            <a:prstGeom prst="rect">
              <a:avLst/>
            </a:prstGeom>
          </p:spPr>
        </p:pic>
      </p:grpSp>
      <p:cxnSp>
        <p:nvCxnSpPr>
          <p:cNvPr id="68" name="Connettore curvo 67">
            <a:extLst>
              <a:ext uri="{FF2B5EF4-FFF2-40B4-BE49-F238E27FC236}">
                <a16:creationId xmlns:a16="http://schemas.microsoft.com/office/drawing/2014/main" id="{932D4410-20C8-4744-958A-AB0C43B9DA2D}"/>
              </a:ext>
            </a:extLst>
          </p:cNvPr>
          <p:cNvCxnSpPr>
            <a:cxnSpLocks/>
            <a:stCxn id="73" idx="2"/>
            <a:endCxn id="77" idx="0"/>
          </p:cNvCxnSpPr>
          <p:nvPr/>
        </p:nvCxnSpPr>
        <p:spPr>
          <a:xfrm rot="5400000">
            <a:off x="4352034" y="86165"/>
            <a:ext cx="180981" cy="3306950"/>
          </a:xfrm>
          <a:prstGeom prst="curvedConnector3">
            <a:avLst>
              <a:gd name="adj1" fmla="val 50000"/>
            </a:avLst>
          </a:prstGeom>
          <a:ln w="38100">
            <a:solidFill>
              <a:srgbClr val="0173B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Connettore curvo 68">
            <a:extLst>
              <a:ext uri="{FF2B5EF4-FFF2-40B4-BE49-F238E27FC236}">
                <a16:creationId xmlns:a16="http://schemas.microsoft.com/office/drawing/2014/main" id="{C32FB5C9-E4CC-484D-AB9B-11B8B23DBC7A}"/>
              </a:ext>
            </a:extLst>
          </p:cNvPr>
          <p:cNvCxnSpPr>
            <a:cxnSpLocks/>
            <a:stCxn id="73" idx="2"/>
            <a:endCxn id="76" idx="0"/>
          </p:cNvCxnSpPr>
          <p:nvPr/>
        </p:nvCxnSpPr>
        <p:spPr>
          <a:xfrm rot="16200000" flipH="1">
            <a:off x="7522430" y="222719"/>
            <a:ext cx="180981" cy="3033842"/>
          </a:xfrm>
          <a:prstGeom prst="curvedConnector3">
            <a:avLst>
              <a:gd name="adj1" fmla="val 50000"/>
            </a:avLst>
          </a:prstGeom>
          <a:ln w="38100">
            <a:solidFill>
              <a:srgbClr val="0173B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uppo 2">
            <a:extLst>
              <a:ext uri="{FF2B5EF4-FFF2-40B4-BE49-F238E27FC236}">
                <a16:creationId xmlns:a16="http://schemas.microsoft.com/office/drawing/2014/main" id="{F7127C96-915F-42F0-9D6E-89B399A5E7A1}"/>
              </a:ext>
            </a:extLst>
          </p:cNvPr>
          <p:cNvGrpSpPr/>
          <p:nvPr/>
        </p:nvGrpSpPr>
        <p:grpSpPr>
          <a:xfrm>
            <a:off x="1509046" y="2419045"/>
            <a:ext cx="2633448" cy="1794958"/>
            <a:chOff x="4869397" y="4504157"/>
            <a:chExt cx="2466774" cy="1681353"/>
          </a:xfrm>
        </p:grpSpPr>
        <p:sp>
          <p:nvSpPr>
            <p:cNvPr id="2" name="Rettangolo 1">
              <a:extLst>
                <a:ext uri="{FF2B5EF4-FFF2-40B4-BE49-F238E27FC236}">
                  <a16:creationId xmlns:a16="http://schemas.microsoft.com/office/drawing/2014/main" id="{7B6FD2A6-0B19-4F76-BE4F-0A6AC40BA93A}"/>
                </a:ext>
              </a:extLst>
            </p:cNvPr>
            <p:cNvSpPr/>
            <p:nvPr/>
          </p:nvSpPr>
          <p:spPr>
            <a:xfrm>
              <a:off x="4874545" y="4635184"/>
              <a:ext cx="2430716" cy="1181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grpSp>
          <p:nvGrpSpPr>
            <p:cNvPr id="86" name="Gruppo 85">
              <a:extLst>
                <a:ext uri="{FF2B5EF4-FFF2-40B4-BE49-F238E27FC236}">
                  <a16:creationId xmlns:a16="http://schemas.microsoft.com/office/drawing/2014/main" id="{08A1C421-E469-4AF4-A74F-C24BC9196502}"/>
                </a:ext>
              </a:extLst>
            </p:cNvPr>
            <p:cNvGrpSpPr/>
            <p:nvPr/>
          </p:nvGrpSpPr>
          <p:grpSpPr>
            <a:xfrm>
              <a:off x="4869397" y="4504157"/>
              <a:ext cx="2466774" cy="1681353"/>
              <a:chOff x="1708755" y="1512127"/>
              <a:chExt cx="4388099" cy="3963869"/>
            </a:xfrm>
          </p:grpSpPr>
          <p:grpSp>
            <p:nvGrpSpPr>
              <p:cNvPr id="87" name="Gruppo 86">
                <a:extLst>
                  <a:ext uri="{FF2B5EF4-FFF2-40B4-BE49-F238E27FC236}">
                    <a16:creationId xmlns:a16="http://schemas.microsoft.com/office/drawing/2014/main" id="{D4AF0055-0C30-4A23-98B6-A5049941C2B6}"/>
                  </a:ext>
                </a:extLst>
              </p:cNvPr>
              <p:cNvGrpSpPr/>
              <p:nvPr/>
            </p:nvGrpSpPr>
            <p:grpSpPr>
              <a:xfrm>
                <a:off x="2386027" y="1512127"/>
                <a:ext cx="3099694" cy="1916873"/>
                <a:chOff x="2956810" y="1638304"/>
                <a:chExt cx="2884113" cy="1783556"/>
              </a:xfrm>
            </p:grpSpPr>
            <p:cxnSp>
              <p:nvCxnSpPr>
                <p:cNvPr id="96" name="Connettore diritto 95">
                  <a:extLst>
                    <a:ext uri="{FF2B5EF4-FFF2-40B4-BE49-F238E27FC236}">
                      <a16:creationId xmlns:a16="http://schemas.microsoft.com/office/drawing/2014/main" id="{5113EDBE-21CF-4474-8D29-992D7219BE65}"/>
                    </a:ext>
                  </a:extLst>
                </p:cNvPr>
                <p:cNvCxnSpPr/>
                <p:nvPr/>
              </p:nvCxnSpPr>
              <p:spPr>
                <a:xfrm>
                  <a:off x="2956810" y="2441448"/>
                  <a:ext cx="11488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7" name="Arco 96">
                  <a:extLst>
                    <a:ext uri="{FF2B5EF4-FFF2-40B4-BE49-F238E27FC236}">
                      <a16:creationId xmlns:a16="http://schemas.microsoft.com/office/drawing/2014/main" id="{2EAA8DCD-075C-4B5B-8A0C-0CB4AD938642}"/>
                    </a:ext>
                  </a:extLst>
                </p:cNvPr>
                <p:cNvSpPr/>
                <p:nvPr/>
              </p:nvSpPr>
              <p:spPr>
                <a:xfrm rot="10800000">
                  <a:off x="4105652" y="1638304"/>
                  <a:ext cx="1735271" cy="1575043"/>
                </a:xfrm>
                <a:prstGeom prst="arc">
                  <a:avLst>
                    <a:gd name="adj1" fmla="val 16920539"/>
                    <a:gd name="adj2" fmla="val 21529862"/>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800"/>
                </a:p>
              </p:txBody>
            </p:sp>
            <p:cxnSp>
              <p:nvCxnSpPr>
                <p:cNvPr id="98" name="Connettore diritto 97">
                  <a:extLst>
                    <a:ext uri="{FF2B5EF4-FFF2-40B4-BE49-F238E27FC236}">
                      <a16:creationId xmlns:a16="http://schemas.microsoft.com/office/drawing/2014/main" id="{3A9C7AF8-071C-4D8E-87ED-48DDAC38D110}"/>
                    </a:ext>
                  </a:extLst>
                </p:cNvPr>
                <p:cNvCxnSpPr>
                  <a:cxnSpLocks/>
                  <a:stCxn id="97" idx="0"/>
                </p:cNvCxnSpPr>
                <p:nvPr/>
              </p:nvCxnSpPr>
              <p:spPr>
                <a:xfrm>
                  <a:off x="4808803" y="3199066"/>
                  <a:ext cx="0" cy="22279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8" name="Gruppo 87">
                <a:extLst>
                  <a:ext uri="{FF2B5EF4-FFF2-40B4-BE49-F238E27FC236}">
                    <a16:creationId xmlns:a16="http://schemas.microsoft.com/office/drawing/2014/main" id="{795FEDF8-AAFE-4D69-AE91-2989ECA665E1}"/>
                  </a:ext>
                </a:extLst>
              </p:cNvPr>
              <p:cNvGrpSpPr/>
              <p:nvPr/>
            </p:nvGrpSpPr>
            <p:grpSpPr>
              <a:xfrm>
                <a:off x="2386026" y="3436140"/>
                <a:ext cx="2591345" cy="2039856"/>
                <a:chOff x="2956810" y="3429000"/>
                <a:chExt cx="2414226" cy="1900432"/>
              </a:xfrm>
            </p:grpSpPr>
            <p:cxnSp>
              <p:nvCxnSpPr>
                <p:cNvPr id="93" name="Connettore diritto 92">
                  <a:extLst>
                    <a:ext uri="{FF2B5EF4-FFF2-40B4-BE49-F238E27FC236}">
                      <a16:creationId xmlns:a16="http://schemas.microsoft.com/office/drawing/2014/main" id="{86EBF889-FDAB-4473-9B8B-F976C0D6444A}"/>
                    </a:ext>
                  </a:extLst>
                </p:cNvPr>
                <p:cNvCxnSpPr>
                  <a:cxnSpLocks/>
                </p:cNvCxnSpPr>
                <p:nvPr/>
              </p:nvCxnSpPr>
              <p:spPr>
                <a:xfrm>
                  <a:off x="2956810" y="4237549"/>
                  <a:ext cx="1303246" cy="0"/>
                </a:xfrm>
                <a:prstGeom prst="line">
                  <a:avLst/>
                </a:prstGeom>
                <a:ln w="19050">
                  <a:solidFill>
                    <a:srgbClr val="00B050"/>
                  </a:solidFill>
                </a:ln>
                <a:scene3d>
                  <a:camera prst="orthographicFront">
                    <a:rot lat="1080000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94" name="Arco 93">
                  <a:extLst>
                    <a:ext uri="{FF2B5EF4-FFF2-40B4-BE49-F238E27FC236}">
                      <a16:creationId xmlns:a16="http://schemas.microsoft.com/office/drawing/2014/main" id="{89D12602-4DD8-4CC8-B18E-D5507228C73D}"/>
                    </a:ext>
                  </a:extLst>
                </p:cNvPr>
                <p:cNvSpPr/>
                <p:nvPr/>
              </p:nvSpPr>
              <p:spPr>
                <a:xfrm rot="16200000">
                  <a:off x="3937727" y="3896123"/>
                  <a:ext cx="1735271" cy="1131347"/>
                </a:xfrm>
                <a:prstGeom prst="arc">
                  <a:avLst>
                    <a:gd name="adj1" fmla="val 17534651"/>
                    <a:gd name="adj2" fmla="val 5369"/>
                  </a:avLst>
                </a:prstGeom>
                <a:ln w="19050">
                  <a:solidFill>
                    <a:srgbClr val="00B05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800"/>
                </a:p>
              </p:txBody>
            </p:sp>
            <p:cxnSp>
              <p:nvCxnSpPr>
                <p:cNvPr id="95" name="Connettore diritto 94">
                  <a:extLst>
                    <a:ext uri="{FF2B5EF4-FFF2-40B4-BE49-F238E27FC236}">
                      <a16:creationId xmlns:a16="http://schemas.microsoft.com/office/drawing/2014/main" id="{42270E87-8480-4E74-A24A-24DA9D3A81F7}"/>
                    </a:ext>
                  </a:extLst>
                </p:cNvPr>
                <p:cNvCxnSpPr>
                  <a:cxnSpLocks/>
                </p:cNvCxnSpPr>
                <p:nvPr/>
              </p:nvCxnSpPr>
              <p:spPr>
                <a:xfrm flipH="1">
                  <a:off x="4806686" y="3429000"/>
                  <a:ext cx="3440" cy="165161"/>
                </a:xfrm>
                <a:prstGeom prst="line">
                  <a:avLst/>
                </a:prstGeom>
                <a:ln w="19050">
                  <a:solidFill>
                    <a:srgbClr val="00B05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sp>
            <p:nvSpPr>
              <p:cNvPr id="89" name="CasellaDiTesto 88">
                <a:extLst>
                  <a:ext uri="{FF2B5EF4-FFF2-40B4-BE49-F238E27FC236}">
                    <a16:creationId xmlns:a16="http://schemas.microsoft.com/office/drawing/2014/main" id="{9320D371-BF06-49D3-91E2-7C6965C1E661}"/>
                  </a:ext>
                </a:extLst>
              </p:cNvPr>
              <p:cNvSpPr txBox="1"/>
              <p:nvPr/>
            </p:nvSpPr>
            <p:spPr>
              <a:xfrm>
                <a:off x="1708755" y="1821029"/>
                <a:ext cx="1640883" cy="575003"/>
              </a:xfrm>
              <a:prstGeom prst="rect">
                <a:avLst/>
              </a:prstGeom>
              <a:noFill/>
            </p:spPr>
            <p:txBody>
              <a:bodyPr wrap="square" rtlCol="0">
                <a:spAutoFit/>
              </a:bodyPr>
              <a:lstStyle/>
              <a:p>
                <a:r>
                  <a:rPr lang="en-GB" sz="1200" b="1" dirty="0"/>
                  <a:t>Torque [Nm]</a:t>
                </a:r>
              </a:p>
            </p:txBody>
          </p:sp>
          <p:sp>
            <p:nvSpPr>
              <p:cNvPr id="90" name="CasellaDiTesto 89">
                <a:extLst>
                  <a:ext uri="{FF2B5EF4-FFF2-40B4-BE49-F238E27FC236}">
                    <a16:creationId xmlns:a16="http://schemas.microsoft.com/office/drawing/2014/main" id="{B7909E32-870D-4B5B-B3DB-F0BB7FB4CB73}"/>
                  </a:ext>
                </a:extLst>
              </p:cNvPr>
              <p:cNvSpPr txBox="1"/>
              <p:nvPr/>
            </p:nvSpPr>
            <p:spPr>
              <a:xfrm>
                <a:off x="4461015" y="3247526"/>
                <a:ext cx="1635839" cy="575003"/>
              </a:xfrm>
              <a:prstGeom prst="rect">
                <a:avLst/>
              </a:prstGeom>
              <a:noFill/>
            </p:spPr>
            <p:txBody>
              <a:bodyPr wrap="none" rtlCol="0">
                <a:spAutoFit/>
              </a:bodyPr>
              <a:lstStyle/>
              <a:p>
                <a:r>
                  <a:rPr lang="en-GB" sz="1200" b="1" dirty="0"/>
                  <a:t>Speed [rad/s]</a:t>
                </a:r>
              </a:p>
            </p:txBody>
          </p:sp>
          <p:cxnSp>
            <p:nvCxnSpPr>
              <p:cNvPr id="91" name="Connettore 2 90">
                <a:extLst>
                  <a:ext uri="{FF2B5EF4-FFF2-40B4-BE49-F238E27FC236}">
                    <a16:creationId xmlns:a16="http://schemas.microsoft.com/office/drawing/2014/main" id="{0EE4472A-CCBC-4C26-B55A-82DCC399B056}"/>
                  </a:ext>
                </a:extLst>
              </p:cNvPr>
              <p:cNvCxnSpPr>
                <a:cxnSpLocks/>
              </p:cNvCxnSpPr>
              <p:nvPr/>
            </p:nvCxnSpPr>
            <p:spPr>
              <a:xfrm>
                <a:off x="2266306" y="3436141"/>
                <a:ext cx="223823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Connettore 2 91">
                <a:extLst>
                  <a:ext uri="{FF2B5EF4-FFF2-40B4-BE49-F238E27FC236}">
                    <a16:creationId xmlns:a16="http://schemas.microsoft.com/office/drawing/2014/main" id="{D0E244FA-DFE8-4EAB-A32F-9D986AE769EB}"/>
                  </a:ext>
                </a:extLst>
              </p:cNvPr>
              <p:cNvCxnSpPr>
                <a:cxnSpLocks/>
              </p:cNvCxnSpPr>
              <p:nvPr/>
            </p:nvCxnSpPr>
            <p:spPr>
              <a:xfrm flipV="1">
                <a:off x="2383811" y="2146548"/>
                <a:ext cx="0" cy="23120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 name="Gruppo 5">
            <a:extLst>
              <a:ext uri="{FF2B5EF4-FFF2-40B4-BE49-F238E27FC236}">
                <a16:creationId xmlns:a16="http://schemas.microsoft.com/office/drawing/2014/main" id="{068A4388-AB63-4B6B-8AFD-D29D0367C501}"/>
              </a:ext>
            </a:extLst>
          </p:cNvPr>
          <p:cNvGrpSpPr/>
          <p:nvPr/>
        </p:nvGrpSpPr>
        <p:grpSpPr>
          <a:xfrm>
            <a:off x="7864416" y="2520832"/>
            <a:ext cx="2534732" cy="1397325"/>
            <a:chOff x="8384690" y="2795362"/>
            <a:chExt cx="2374306" cy="1308887"/>
          </a:xfrm>
        </p:grpSpPr>
        <p:sp>
          <p:nvSpPr>
            <p:cNvPr id="53" name="Rettangolo 52">
              <a:extLst>
                <a:ext uri="{FF2B5EF4-FFF2-40B4-BE49-F238E27FC236}">
                  <a16:creationId xmlns:a16="http://schemas.microsoft.com/office/drawing/2014/main" id="{39287D8E-51E2-4730-95CD-242042166B3F}"/>
                </a:ext>
              </a:extLst>
            </p:cNvPr>
            <p:cNvSpPr/>
            <p:nvPr/>
          </p:nvSpPr>
          <p:spPr>
            <a:xfrm>
              <a:off x="8394679" y="2839264"/>
              <a:ext cx="2339492" cy="12649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grpSp>
          <p:nvGrpSpPr>
            <p:cNvPr id="99" name="Gruppo 98">
              <a:extLst>
                <a:ext uri="{FF2B5EF4-FFF2-40B4-BE49-F238E27FC236}">
                  <a16:creationId xmlns:a16="http://schemas.microsoft.com/office/drawing/2014/main" id="{01E77736-2348-4DEF-BA67-65F094D19935}"/>
                </a:ext>
              </a:extLst>
            </p:cNvPr>
            <p:cNvGrpSpPr/>
            <p:nvPr/>
          </p:nvGrpSpPr>
          <p:grpSpPr>
            <a:xfrm>
              <a:off x="8384690" y="2795362"/>
              <a:ext cx="2374306" cy="1297356"/>
              <a:chOff x="4848974" y="2762781"/>
              <a:chExt cx="2374306" cy="1297356"/>
            </a:xfrm>
          </p:grpSpPr>
          <p:sp>
            <p:nvSpPr>
              <p:cNvPr id="100" name="CasellaDiTesto 99">
                <a:extLst>
                  <a:ext uri="{FF2B5EF4-FFF2-40B4-BE49-F238E27FC236}">
                    <a16:creationId xmlns:a16="http://schemas.microsoft.com/office/drawing/2014/main" id="{2EEB6699-7C60-48E5-BF65-430FCE65645A}"/>
                  </a:ext>
                </a:extLst>
              </p:cNvPr>
              <p:cNvSpPr txBox="1"/>
              <p:nvPr/>
            </p:nvSpPr>
            <p:spPr>
              <a:xfrm>
                <a:off x="5833235" y="3347788"/>
                <a:ext cx="676788" cy="259467"/>
              </a:xfrm>
              <a:prstGeom prst="rect">
                <a:avLst/>
              </a:prstGeom>
              <a:noFill/>
            </p:spPr>
            <p:txBody>
              <a:bodyPr wrap="square" rtlCol="0">
                <a:spAutoFit/>
              </a:bodyPr>
              <a:lstStyle/>
              <a:p>
                <a:r>
                  <a:rPr lang="en-GB" sz="1200" b="1" dirty="0">
                    <a:solidFill>
                      <a:srgbClr val="00B050"/>
                    </a:solidFill>
                  </a:rPr>
                  <a:t> </a:t>
                </a:r>
                <a:r>
                  <a:rPr lang="en-GB" sz="1200" b="1" dirty="0" err="1">
                    <a:solidFill>
                      <a:srgbClr val="00B050"/>
                    </a:solidFill>
                  </a:rPr>
                  <a:t>SOC_up</a:t>
                </a:r>
                <a:endParaRPr lang="en-GB" sz="1200" b="1" dirty="0">
                  <a:solidFill>
                    <a:srgbClr val="00B050"/>
                  </a:solidFill>
                </a:endParaRPr>
              </a:p>
            </p:txBody>
          </p:sp>
          <p:grpSp>
            <p:nvGrpSpPr>
              <p:cNvPr id="101" name="Gruppo 100">
                <a:extLst>
                  <a:ext uri="{FF2B5EF4-FFF2-40B4-BE49-F238E27FC236}">
                    <a16:creationId xmlns:a16="http://schemas.microsoft.com/office/drawing/2014/main" id="{3287DA1B-7BD2-4D03-A2AF-CD9387050A8B}"/>
                  </a:ext>
                </a:extLst>
              </p:cNvPr>
              <p:cNvGrpSpPr/>
              <p:nvPr/>
            </p:nvGrpSpPr>
            <p:grpSpPr>
              <a:xfrm>
                <a:off x="4858963" y="2762781"/>
                <a:ext cx="2364317" cy="1297356"/>
                <a:chOff x="4848973" y="2944447"/>
                <a:chExt cx="2214481" cy="1215138"/>
              </a:xfrm>
            </p:grpSpPr>
            <p:grpSp>
              <p:nvGrpSpPr>
                <p:cNvPr id="105" name="Gruppo 104">
                  <a:extLst>
                    <a:ext uri="{FF2B5EF4-FFF2-40B4-BE49-F238E27FC236}">
                      <a16:creationId xmlns:a16="http://schemas.microsoft.com/office/drawing/2014/main" id="{0FE6A3EA-08EC-488F-812A-FEA74D6693B1}"/>
                    </a:ext>
                  </a:extLst>
                </p:cNvPr>
                <p:cNvGrpSpPr/>
                <p:nvPr/>
              </p:nvGrpSpPr>
              <p:grpSpPr>
                <a:xfrm>
                  <a:off x="4848973" y="2944447"/>
                  <a:ext cx="2214481" cy="1162481"/>
                  <a:chOff x="5120067" y="2099744"/>
                  <a:chExt cx="1637985" cy="859852"/>
                </a:xfrm>
              </p:grpSpPr>
              <p:cxnSp>
                <p:nvCxnSpPr>
                  <p:cNvPr id="108" name="Connettore diritto 107">
                    <a:extLst>
                      <a:ext uri="{FF2B5EF4-FFF2-40B4-BE49-F238E27FC236}">
                        <a16:creationId xmlns:a16="http://schemas.microsoft.com/office/drawing/2014/main" id="{985D8C3B-85DA-482E-A0BF-A171D8AB1F6E}"/>
                      </a:ext>
                    </a:extLst>
                  </p:cNvPr>
                  <p:cNvCxnSpPr>
                    <a:cxnSpLocks/>
                  </p:cNvCxnSpPr>
                  <p:nvPr/>
                </p:nvCxnSpPr>
                <p:spPr>
                  <a:xfrm>
                    <a:off x="5186484" y="2879160"/>
                    <a:ext cx="857063" cy="0"/>
                  </a:xfrm>
                  <a:prstGeom prst="line">
                    <a:avLst/>
                  </a:prstGeom>
                  <a:ln w="19050">
                    <a:solidFill>
                      <a:srgbClr val="00B050"/>
                    </a:solidFill>
                  </a:ln>
                  <a:scene3d>
                    <a:camera prst="orthographicFront">
                      <a:rot lat="108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9" name="Connettore diritto 108">
                    <a:extLst>
                      <a:ext uri="{FF2B5EF4-FFF2-40B4-BE49-F238E27FC236}">
                        <a16:creationId xmlns:a16="http://schemas.microsoft.com/office/drawing/2014/main" id="{BA5D8023-434D-499B-87DD-E93187DEA636}"/>
                      </a:ext>
                    </a:extLst>
                  </p:cNvPr>
                  <p:cNvCxnSpPr>
                    <a:cxnSpLocks/>
                  </p:cNvCxnSpPr>
                  <p:nvPr/>
                </p:nvCxnSpPr>
                <p:spPr>
                  <a:xfrm flipV="1">
                    <a:off x="6043547" y="2664253"/>
                    <a:ext cx="174747" cy="218444"/>
                  </a:xfrm>
                  <a:prstGeom prst="line">
                    <a:avLst/>
                  </a:prstGeom>
                  <a:ln w="19050">
                    <a:solidFill>
                      <a:srgbClr val="00B05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10" name="CasellaDiTesto 109">
                    <a:extLst>
                      <a:ext uri="{FF2B5EF4-FFF2-40B4-BE49-F238E27FC236}">
                        <a16:creationId xmlns:a16="http://schemas.microsoft.com/office/drawing/2014/main" id="{2A4DF342-373A-497D-A5AD-E47978415CBE}"/>
                      </a:ext>
                    </a:extLst>
                  </p:cNvPr>
                  <p:cNvSpPr txBox="1"/>
                  <p:nvPr/>
                </p:nvSpPr>
                <p:spPr>
                  <a:xfrm>
                    <a:off x="5161996" y="2099744"/>
                    <a:ext cx="849850" cy="168972"/>
                  </a:xfrm>
                  <a:prstGeom prst="rect">
                    <a:avLst/>
                  </a:prstGeom>
                  <a:noFill/>
                </p:spPr>
                <p:txBody>
                  <a:bodyPr wrap="square" rtlCol="0">
                    <a:spAutoFit/>
                  </a:bodyPr>
                  <a:lstStyle/>
                  <a:p>
                    <a:r>
                      <a:rPr lang="en-GB" sz="1100" b="1" dirty="0"/>
                      <a:t>Power [W]</a:t>
                    </a:r>
                  </a:p>
                </p:txBody>
              </p:sp>
              <p:sp>
                <p:nvSpPr>
                  <p:cNvPr id="111" name="CasellaDiTesto 110">
                    <a:extLst>
                      <a:ext uri="{FF2B5EF4-FFF2-40B4-BE49-F238E27FC236}">
                        <a16:creationId xmlns:a16="http://schemas.microsoft.com/office/drawing/2014/main" id="{D706842E-DE09-4A6D-9B1A-AE9DE8A83824}"/>
                      </a:ext>
                    </a:extLst>
                  </p:cNvPr>
                  <p:cNvSpPr txBox="1"/>
                  <p:nvPr/>
                </p:nvSpPr>
                <p:spPr>
                  <a:xfrm>
                    <a:off x="6315870" y="2539531"/>
                    <a:ext cx="442182" cy="168972"/>
                  </a:xfrm>
                  <a:prstGeom prst="rect">
                    <a:avLst/>
                  </a:prstGeom>
                  <a:noFill/>
                </p:spPr>
                <p:txBody>
                  <a:bodyPr wrap="none" rtlCol="0">
                    <a:spAutoFit/>
                  </a:bodyPr>
                  <a:lstStyle/>
                  <a:p>
                    <a:r>
                      <a:rPr lang="en-GB" sz="1100" b="1" dirty="0"/>
                      <a:t> SOC [%]</a:t>
                    </a:r>
                  </a:p>
                </p:txBody>
              </p:sp>
              <p:cxnSp>
                <p:nvCxnSpPr>
                  <p:cNvPr id="112" name="Connettore 2 111">
                    <a:extLst>
                      <a:ext uri="{FF2B5EF4-FFF2-40B4-BE49-F238E27FC236}">
                        <a16:creationId xmlns:a16="http://schemas.microsoft.com/office/drawing/2014/main" id="{BA8AB59E-B463-47A2-9C61-4C9B7E5A599F}"/>
                      </a:ext>
                    </a:extLst>
                  </p:cNvPr>
                  <p:cNvCxnSpPr>
                    <a:cxnSpLocks/>
                  </p:cNvCxnSpPr>
                  <p:nvPr/>
                </p:nvCxnSpPr>
                <p:spPr>
                  <a:xfrm>
                    <a:off x="5120067" y="2662805"/>
                    <a:ext cx="1280733"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Connettore 2 112">
                    <a:extLst>
                      <a:ext uri="{FF2B5EF4-FFF2-40B4-BE49-F238E27FC236}">
                        <a16:creationId xmlns:a16="http://schemas.microsoft.com/office/drawing/2014/main" id="{A0CD8FE1-EFB9-4ECD-9AE2-95C11878E5D4}"/>
                      </a:ext>
                    </a:extLst>
                  </p:cNvPr>
                  <p:cNvCxnSpPr>
                    <a:cxnSpLocks/>
                  </p:cNvCxnSpPr>
                  <p:nvPr/>
                </p:nvCxnSpPr>
                <p:spPr>
                  <a:xfrm flipV="1">
                    <a:off x="5180084" y="2215857"/>
                    <a:ext cx="0" cy="7437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Connettore diritto 113">
                    <a:extLst>
                      <a:ext uri="{FF2B5EF4-FFF2-40B4-BE49-F238E27FC236}">
                        <a16:creationId xmlns:a16="http://schemas.microsoft.com/office/drawing/2014/main" id="{EBC1CBB5-9F69-40DE-AE16-A9A8E2D230CD}"/>
                      </a:ext>
                    </a:extLst>
                  </p:cNvPr>
                  <p:cNvCxnSpPr>
                    <a:cxnSpLocks/>
                  </p:cNvCxnSpPr>
                  <p:nvPr/>
                </p:nvCxnSpPr>
                <p:spPr>
                  <a:xfrm flipV="1">
                    <a:off x="5176053" y="2457779"/>
                    <a:ext cx="136549" cy="193195"/>
                  </a:xfrm>
                  <a:prstGeom prst="line">
                    <a:avLst/>
                  </a:prstGeom>
                  <a:ln w="19050">
                    <a:solidFill>
                      <a:srgbClr val="FF000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15" name="Connettore diritto 114">
                    <a:extLst>
                      <a:ext uri="{FF2B5EF4-FFF2-40B4-BE49-F238E27FC236}">
                        <a16:creationId xmlns:a16="http://schemas.microsoft.com/office/drawing/2014/main" id="{CB3C552C-7664-468C-AC02-C638472AB516}"/>
                      </a:ext>
                    </a:extLst>
                  </p:cNvPr>
                  <p:cNvCxnSpPr>
                    <a:cxnSpLocks/>
                  </p:cNvCxnSpPr>
                  <p:nvPr/>
                </p:nvCxnSpPr>
                <p:spPr>
                  <a:xfrm flipV="1">
                    <a:off x="5312216" y="2447947"/>
                    <a:ext cx="903126" cy="4326"/>
                  </a:xfrm>
                  <a:prstGeom prst="line">
                    <a:avLst/>
                  </a:prstGeom>
                  <a:ln w="19050">
                    <a:solidFill>
                      <a:srgbClr val="FF0000"/>
                    </a:solidFill>
                  </a:ln>
                  <a:scene3d>
                    <a:camera prst="orthographicFront">
                      <a:rot lat="108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16" name="Connettore diritto 115">
                    <a:extLst>
                      <a:ext uri="{FF2B5EF4-FFF2-40B4-BE49-F238E27FC236}">
                        <a16:creationId xmlns:a16="http://schemas.microsoft.com/office/drawing/2014/main" id="{0DDD0F01-7FD3-46FE-AA1F-EC878D3C92E3}"/>
                      </a:ext>
                    </a:extLst>
                  </p:cNvPr>
                  <p:cNvCxnSpPr>
                    <a:cxnSpLocks/>
                  </p:cNvCxnSpPr>
                  <p:nvPr/>
                </p:nvCxnSpPr>
                <p:spPr>
                  <a:xfrm flipH="1">
                    <a:off x="5182917" y="2676938"/>
                    <a:ext cx="1" cy="204901"/>
                  </a:xfrm>
                  <a:prstGeom prst="line">
                    <a:avLst/>
                  </a:prstGeom>
                  <a:ln w="19050">
                    <a:solidFill>
                      <a:srgbClr val="00B05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17" name="Connettore diritto 116">
                    <a:extLst>
                      <a:ext uri="{FF2B5EF4-FFF2-40B4-BE49-F238E27FC236}">
                        <a16:creationId xmlns:a16="http://schemas.microsoft.com/office/drawing/2014/main" id="{F9451CB3-B383-4D42-9261-14F7B1D24D03}"/>
                      </a:ext>
                    </a:extLst>
                  </p:cNvPr>
                  <p:cNvCxnSpPr>
                    <a:cxnSpLocks/>
                  </p:cNvCxnSpPr>
                  <p:nvPr/>
                </p:nvCxnSpPr>
                <p:spPr>
                  <a:xfrm flipH="1">
                    <a:off x="6214470" y="2443589"/>
                    <a:ext cx="1" cy="204901"/>
                  </a:xfrm>
                  <a:prstGeom prst="line">
                    <a:avLst/>
                  </a:prstGeom>
                  <a:ln w="19050">
                    <a:solidFill>
                      <a:srgbClr val="FF000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pSp>
            <p:sp>
              <p:nvSpPr>
                <p:cNvPr id="106" name="CasellaDiTesto 105">
                  <a:extLst>
                    <a:ext uri="{FF2B5EF4-FFF2-40B4-BE49-F238E27FC236}">
                      <a16:creationId xmlns:a16="http://schemas.microsoft.com/office/drawing/2014/main" id="{17F13635-738A-4DDF-8384-F4252BB9FEA4}"/>
                    </a:ext>
                  </a:extLst>
                </p:cNvPr>
                <p:cNvSpPr txBox="1"/>
                <p:nvPr/>
              </p:nvSpPr>
              <p:spPr>
                <a:xfrm>
                  <a:off x="5261354" y="3186019"/>
                  <a:ext cx="1148959" cy="243024"/>
                </a:xfrm>
                <a:prstGeom prst="rect">
                  <a:avLst/>
                </a:prstGeom>
                <a:noFill/>
              </p:spPr>
              <p:txBody>
                <a:bodyPr wrap="square" rtlCol="0">
                  <a:spAutoFit/>
                </a:bodyPr>
                <a:lstStyle/>
                <a:p>
                  <a:r>
                    <a:rPr lang="en-GB" sz="1200" b="1" dirty="0">
                      <a:solidFill>
                        <a:srgbClr val="FF0000"/>
                      </a:solidFill>
                    </a:rPr>
                    <a:t>Traction</a:t>
                  </a:r>
                </a:p>
              </p:txBody>
            </p:sp>
            <p:sp>
              <p:nvSpPr>
                <p:cNvPr id="107" name="CasellaDiTesto 106">
                  <a:extLst>
                    <a:ext uri="{FF2B5EF4-FFF2-40B4-BE49-F238E27FC236}">
                      <a16:creationId xmlns:a16="http://schemas.microsoft.com/office/drawing/2014/main" id="{38B62490-C98B-4606-8249-1C9C22664EA9}"/>
                    </a:ext>
                  </a:extLst>
                </p:cNvPr>
                <p:cNvSpPr txBox="1"/>
                <p:nvPr/>
              </p:nvSpPr>
              <p:spPr>
                <a:xfrm>
                  <a:off x="5328389" y="3916561"/>
                  <a:ext cx="1148959" cy="243024"/>
                </a:xfrm>
                <a:prstGeom prst="rect">
                  <a:avLst/>
                </a:prstGeom>
                <a:noFill/>
              </p:spPr>
              <p:txBody>
                <a:bodyPr wrap="square" rtlCol="0">
                  <a:spAutoFit/>
                </a:bodyPr>
                <a:lstStyle/>
                <a:p>
                  <a:r>
                    <a:rPr lang="en-GB" sz="1200" b="1" dirty="0">
                      <a:solidFill>
                        <a:srgbClr val="00B050"/>
                      </a:solidFill>
                    </a:rPr>
                    <a:t>Braking</a:t>
                  </a:r>
                </a:p>
              </p:txBody>
            </p:sp>
          </p:grpSp>
          <p:cxnSp>
            <p:nvCxnSpPr>
              <p:cNvPr id="102" name="Connettore diritto 101">
                <a:extLst>
                  <a:ext uri="{FF2B5EF4-FFF2-40B4-BE49-F238E27FC236}">
                    <a16:creationId xmlns:a16="http://schemas.microsoft.com/office/drawing/2014/main" id="{A5FFD624-2CA4-49E3-99BE-689AB075A3BA}"/>
                  </a:ext>
                </a:extLst>
              </p:cNvPr>
              <p:cNvCxnSpPr>
                <a:cxnSpLocks/>
              </p:cNvCxnSpPr>
              <p:nvPr/>
            </p:nvCxnSpPr>
            <p:spPr>
              <a:xfrm flipH="1">
                <a:off x="5137575" y="3279578"/>
                <a:ext cx="1" cy="301049"/>
              </a:xfrm>
              <a:prstGeom prst="line">
                <a:avLst/>
              </a:prstGeom>
              <a:ln w="19050">
                <a:solidFill>
                  <a:srgbClr val="FF0000"/>
                </a:solidFill>
                <a:prstDash val="sysDot"/>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3" name="Connettore diritto 102">
                <a:extLst>
                  <a:ext uri="{FF2B5EF4-FFF2-40B4-BE49-F238E27FC236}">
                    <a16:creationId xmlns:a16="http://schemas.microsoft.com/office/drawing/2014/main" id="{B6B405E8-12A9-43BB-BADE-DBD6B4B1D81B}"/>
                  </a:ext>
                </a:extLst>
              </p:cNvPr>
              <p:cNvCxnSpPr>
                <a:cxnSpLocks/>
              </p:cNvCxnSpPr>
              <p:nvPr/>
            </p:nvCxnSpPr>
            <p:spPr>
              <a:xfrm>
                <a:off x="6202237" y="3575519"/>
                <a:ext cx="0" cy="319495"/>
              </a:xfrm>
              <a:prstGeom prst="line">
                <a:avLst/>
              </a:prstGeom>
              <a:ln w="19050">
                <a:solidFill>
                  <a:srgbClr val="00B050"/>
                </a:solidFill>
                <a:prstDash val="sysDot"/>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04" name="CasellaDiTesto 103">
                <a:extLst>
                  <a:ext uri="{FF2B5EF4-FFF2-40B4-BE49-F238E27FC236}">
                    <a16:creationId xmlns:a16="http://schemas.microsoft.com/office/drawing/2014/main" id="{21540524-FA9D-4CE4-B057-D84517F1EA72}"/>
                  </a:ext>
                </a:extLst>
              </p:cNvPr>
              <p:cNvSpPr txBox="1"/>
              <p:nvPr/>
            </p:nvSpPr>
            <p:spPr>
              <a:xfrm>
                <a:off x="4848974" y="3516151"/>
                <a:ext cx="706027" cy="259467"/>
              </a:xfrm>
              <a:prstGeom prst="rect">
                <a:avLst/>
              </a:prstGeom>
              <a:noFill/>
            </p:spPr>
            <p:txBody>
              <a:bodyPr wrap="none" rtlCol="0">
                <a:spAutoFit/>
              </a:bodyPr>
              <a:lstStyle/>
              <a:p>
                <a:r>
                  <a:rPr lang="en-GB" sz="1200" b="1" dirty="0">
                    <a:solidFill>
                      <a:srgbClr val="FF0000"/>
                    </a:solidFill>
                  </a:rPr>
                  <a:t> </a:t>
                </a:r>
                <a:r>
                  <a:rPr lang="en-GB" sz="1200" b="1" dirty="0" err="1">
                    <a:solidFill>
                      <a:srgbClr val="FF0000"/>
                    </a:solidFill>
                  </a:rPr>
                  <a:t>SOC_dw</a:t>
                </a:r>
                <a:endParaRPr lang="en-GB" sz="1200" b="1" dirty="0">
                  <a:solidFill>
                    <a:srgbClr val="FF0000"/>
                  </a:solidFill>
                </a:endParaRPr>
              </a:p>
            </p:txBody>
          </p:sp>
        </p:grpSp>
      </p:grpSp>
      <p:sp>
        <p:nvSpPr>
          <p:cNvPr id="73" name="Rettangolo con angoli arrotondati 72">
            <a:extLst>
              <a:ext uri="{FF2B5EF4-FFF2-40B4-BE49-F238E27FC236}">
                <a16:creationId xmlns:a16="http://schemas.microsoft.com/office/drawing/2014/main" id="{5466D594-2BA0-4DFA-AA7C-0587C1DA64AC}"/>
              </a:ext>
            </a:extLst>
          </p:cNvPr>
          <p:cNvSpPr/>
          <p:nvPr/>
        </p:nvSpPr>
        <p:spPr>
          <a:xfrm>
            <a:off x="3436919" y="910945"/>
            <a:ext cx="5318159" cy="738205"/>
          </a:xfrm>
          <a:prstGeom prst="roundRect">
            <a:avLst/>
          </a:prstGeom>
          <a:solidFill>
            <a:srgbClr val="C7D2D8"/>
          </a:solidFill>
          <a:ln w="28575">
            <a:solidFill>
              <a:srgbClr val="ACB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solidFill>
                  <a:srgbClr val="0173B1"/>
                </a:solidFill>
              </a:rPr>
              <a:t>Can the Hydraulic Brake be Completely </a:t>
            </a:r>
          </a:p>
          <a:p>
            <a:pPr algn="ctr"/>
            <a:r>
              <a:rPr lang="en-GB" sz="2000" i="1" dirty="0">
                <a:solidFill>
                  <a:srgbClr val="0173B1"/>
                </a:solidFill>
              </a:rPr>
              <a:t>Removed in Electric Vehicle?</a:t>
            </a:r>
          </a:p>
        </p:txBody>
      </p:sp>
      <p:sp>
        <p:nvSpPr>
          <p:cNvPr id="76" name="Rettangolo con angoli arrotondati 75">
            <a:extLst>
              <a:ext uri="{FF2B5EF4-FFF2-40B4-BE49-F238E27FC236}">
                <a16:creationId xmlns:a16="http://schemas.microsoft.com/office/drawing/2014/main" id="{48077CB6-55C4-4683-A8C5-6840EA8BE631}"/>
              </a:ext>
            </a:extLst>
          </p:cNvPr>
          <p:cNvSpPr/>
          <p:nvPr/>
        </p:nvSpPr>
        <p:spPr>
          <a:xfrm>
            <a:off x="7746055" y="1830131"/>
            <a:ext cx="2767571"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solidFill>
                  <a:schemeClr val="bg1"/>
                </a:solidFill>
              </a:rPr>
              <a:t>Performances Derating</a:t>
            </a:r>
          </a:p>
        </p:txBody>
      </p:sp>
      <p:sp>
        <p:nvSpPr>
          <p:cNvPr id="77" name="Rettangolo con angoli arrotondati 76">
            <a:extLst>
              <a:ext uri="{FF2B5EF4-FFF2-40B4-BE49-F238E27FC236}">
                <a16:creationId xmlns:a16="http://schemas.microsoft.com/office/drawing/2014/main" id="{E24FA4BA-AD65-4468-9899-382D8BFEFF69}"/>
              </a:ext>
            </a:extLst>
          </p:cNvPr>
          <p:cNvSpPr/>
          <p:nvPr/>
        </p:nvSpPr>
        <p:spPr>
          <a:xfrm>
            <a:off x="1351188" y="1830131"/>
            <a:ext cx="2875722" cy="702424"/>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i="1" dirty="0">
                <a:solidFill>
                  <a:schemeClr val="bg1"/>
                </a:solidFill>
              </a:rPr>
              <a:t>Ideal Motor Characteristic</a:t>
            </a:r>
          </a:p>
        </p:txBody>
      </p:sp>
      <p:sp>
        <p:nvSpPr>
          <p:cNvPr id="55" name="Rettangolo 54">
            <a:extLst>
              <a:ext uri="{FF2B5EF4-FFF2-40B4-BE49-F238E27FC236}">
                <a16:creationId xmlns:a16="http://schemas.microsoft.com/office/drawing/2014/main" id="{E39E8A3F-2F80-4557-8D55-3055D8DAD046}"/>
              </a:ext>
            </a:extLst>
          </p:cNvPr>
          <p:cNvSpPr/>
          <p:nvPr/>
        </p:nvSpPr>
        <p:spPr>
          <a:xfrm>
            <a:off x="128648" y="5122604"/>
            <a:ext cx="11834752" cy="954107"/>
          </a:xfrm>
          <a:prstGeom prst="rect">
            <a:avLst/>
          </a:prstGeom>
        </p:spPr>
        <p:txBody>
          <a:bodyPr wrap="square">
            <a:spAutoFit/>
          </a:bodyPr>
          <a:lstStyle/>
          <a:p>
            <a:r>
              <a:rPr lang="en-GB" sz="1400" dirty="0">
                <a:latin typeface="Calibri" panose="020F0502020204030204" pitchFamily="34" charset="0"/>
                <a:ea typeface="Calibri" panose="020F0502020204030204" pitchFamily="34" charset="0"/>
              </a:rPr>
              <a:t>[4] </a:t>
            </a:r>
            <a:r>
              <a:rPr lang="en-GB" sz="1400" dirty="0" err="1">
                <a:latin typeface="Calibri" panose="020F0502020204030204" pitchFamily="34" charset="0"/>
                <a:ea typeface="Calibri" panose="020F0502020204030204" pitchFamily="34" charset="0"/>
              </a:rPr>
              <a:t>Emadi</a:t>
            </a:r>
            <a:r>
              <a:rPr lang="en-GB" sz="1400" dirty="0">
                <a:latin typeface="Calibri" panose="020F0502020204030204" pitchFamily="34" charset="0"/>
                <a:ea typeface="Calibri" panose="020F0502020204030204" pitchFamily="34" charset="0"/>
              </a:rPr>
              <a:t> A. - Power Electronics and Motor Drives in Electric, Hybrid Electric, and Plug-In Hybrid Electric Vehicles (2008)</a:t>
            </a:r>
          </a:p>
          <a:p>
            <a:r>
              <a:rPr lang="en-GB" sz="1400" dirty="0">
                <a:latin typeface="Calibri" panose="020F0502020204030204" pitchFamily="34" charset="0"/>
                <a:ea typeface="Calibri" panose="020F0502020204030204" pitchFamily="34" charset="0"/>
              </a:rPr>
              <a:t>[5] de Santiago J. - Electrical Motor Drivelines in Commercial All-Electric Vehicles A Review (2012)</a:t>
            </a:r>
          </a:p>
          <a:p>
            <a:r>
              <a:rPr lang="en-GB" sz="1400" dirty="0">
                <a:latin typeface="Calibri" panose="020F0502020204030204" pitchFamily="34" charset="0"/>
                <a:ea typeface="Calibri" panose="020F0502020204030204" pitchFamily="34" charset="0"/>
              </a:rPr>
              <a:t>[6] Krishnan R. - Electric Motor Drives </a:t>
            </a:r>
            <a:r>
              <a:rPr lang="en-GB" sz="1400" dirty="0" err="1">
                <a:latin typeface="Calibri" panose="020F0502020204030204" pitchFamily="34" charset="0"/>
                <a:ea typeface="Calibri" panose="020F0502020204030204" pitchFamily="34" charset="0"/>
              </a:rPr>
              <a:t>Modeling</a:t>
            </a:r>
            <a:r>
              <a:rPr lang="en-GB" sz="1400" dirty="0">
                <a:latin typeface="Calibri" panose="020F0502020204030204" pitchFamily="34" charset="0"/>
                <a:ea typeface="Calibri" panose="020F0502020204030204" pitchFamily="34" charset="0"/>
              </a:rPr>
              <a:t>, Analysis, and Control</a:t>
            </a:r>
          </a:p>
          <a:p>
            <a:r>
              <a:rPr lang="en-GB" sz="1400" dirty="0">
                <a:latin typeface="Calibri" panose="020F0502020204030204" pitchFamily="34" charset="0"/>
              </a:rPr>
              <a:t>[16] </a:t>
            </a:r>
            <a:r>
              <a:rPr lang="en-GB" sz="1400" dirty="0" err="1">
                <a:latin typeface="Calibri" panose="020F0502020204030204" pitchFamily="34" charset="0"/>
              </a:rPr>
              <a:t>Ahn</a:t>
            </a:r>
            <a:r>
              <a:rPr lang="en-GB" sz="1400" dirty="0">
                <a:latin typeface="Calibri" panose="020F0502020204030204" pitchFamily="34" charset="0"/>
              </a:rPr>
              <a:t> J. K., Jung K. H. - Analysis Of a Regenerative Braking System For Hybrid Electric Vehicle Using An Electro-Mechanical Brake (2008)</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sp>
        <p:nvSpPr>
          <p:cNvPr id="8" name="Rettangolo 7">
            <a:extLst>
              <a:ext uri="{FF2B5EF4-FFF2-40B4-BE49-F238E27FC236}">
                <a16:creationId xmlns:a16="http://schemas.microsoft.com/office/drawing/2014/main" id="{0AC44510-21E6-42F4-89D5-D55AAFAD9C12}"/>
              </a:ext>
            </a:extLst>
          </p:cNvPr>
          <p:cNvSpPr/>
          <p:nvPr/>
        </p:nvSpPr>
        <p:spPr>
          <a:xfrm>
            <a:off x="1509047" y="3949311"/>
            <a:ext cx="2633448" cy="923330"/>
          </a:xfrm>
          <a:prstGeom prst="rect">
            <a:avLst/>
          </a:prstGeom>
        </p:spPr>
        <p:txBody>
          <a:bodyPr wrap="square">
            <a:spAutoFit/>
          </a:bodyPr>
          <a:lstStyle/>
          <a:p>
            <a:pPr marL="285750" indent="-285750" algn="just">
              <a:buFont typeface="Arial" panose="020B0604020202020204" pitchFamily="34" charset="0"/>
              <a:buChar char="•"/>
            </a:pPr>
            <a:r>
              <a:rPr lang="en-GB" dirty="0">
                <a:solidFill>
                  <a:schemeClr val="bg1"/>
                </a:solidFill>
              </a:rPr>
              <a:t>Motor Overloading</a:t>
            </a:r>
          </a:p>
          <a:p>
            <a:pPr marL="285750" indent="-285750" algn="just">
              <a:buFont typeface="Arial" panose="020B0604020202020204" pitchFamily="34" charset="0"/>
              <a:buChar char="•"/>
            </a:pPr>
            <a:r>
              <a:rPr lang="en-GB" dirty="0">
                <a:solidFill>
                  <a:schemeClr val="bg1"/>
                </a:solidFill>
              </a:rPr>
              <a:t>Motor Oversizing</a:t>
            </a:r>
          </a:p>
          <a:p>
            <a:pPr algn="ctr"/>
            <a:r>
              <a:rPr lang="en-GB" dirty="0">
                <a:solidFill>
                  <a:schemeClr val="bg1"/>
                </a:solidFill>
              </a:rPr>
              <a:t>[4],[5],[6],[16]</a:t>
            </a:r>
          </a:p>
        </p:txBody>
      </p:sp>
      <p:sp>
        <p:nvSpPr>
          <p:cNvPr id="57" name="Rettangolo 56">
            <a:extLst>
              <a:ext uri="{FF2B5EF4-FFF2-40B4-BE49-F238E27FC236}">
                <a16:creationId xmlns:a16="http://schemas.microsoft.com/office/drawing/2014/main" id="{F716189A-61B7-40AE-8FC4-38569CA490E3}"/>
              </a:ext>
            </a:extLst>
          </p:cNvPr>
          <p:cNvSpPr/>
          <p:nvPr/>
        </p:nvSpPr>
        <p:spPr>
          <a:xfrm>
            <a:off x="7875079" y="3896622"/>
            <a:ext cx="2524069" cy="1200329"/>
          </a:xfrm>
          <a:prstGeom prst="rect">
            <a:avLst/>
          </a:prstGeom>
        </p:spPr>
        <p:txBody>
          <a:bodyPr wrap="square">
            <a:spAutoFit/>
          </a:bodyPr>
          <a:lstStyle/>
          <a:p>
            <a:pPr marL="285750" indent="-285750" algn="just">
              <a:buFont typeface="Arial" panose="020B0604020202020204" pitchFamily="34" charset="0"/>
              <a:buChar char="•"/>
            </a:pPr>
            <a:r>
              <a:rPr lang="en-GB" dirty="0">
                <a:solidFill>
                  <a:schemeClr val="bg1"/>
                </a:solidFill>
              </a:rPr>
              <a:t>Battery SOC</a:t>
            </a:r>
          </a:p>
          <a:p>
            <a:pPr marL="285750" indent="-285750" algn="just">
              <a:buFont typeface="Arial" panose="020B0604020202020204" pitchFamily="34" charset="0"/>
              <a:buChar char="•"/>
            </a:pPr>
            <a:r>
              <a:rPr lang="en-GB" dirty="0">
                <a:solidFill>
                  <a:schemeClr val="bg1"/>
                </a:solidFill>
              </a:rPr>
              <a:t>Battery SOH</a:t>
            </a:r>
          </a:p>
          <a:p>
            <a:pPr marL="285750" indent="-285750" algn="just">
              <a:buFont typeface="Arial" panose="020B0604020202020204" pitchFamily="34" charset="0"/>
              <a:buChar char="•"/>
            </a:pPr>
            <a:r>
              <a:rPr lang="en-GB" dirty="0">
                <a:solidFill>
                  <a:schemeClr val="bg1"/>
                </a:solidFill>
              </a:rPr>
              <a:t>Battery Overheating</a:t>
            </a:r>
          </a:p>
          <a:p>
            <a:pPr algn="ctr"/>
            <a:r>
              <a:rPr lang="en-GB" dirty="0">
                <a:solidFill>
                  <a:schemeClr val="bg1"/>
                </a:solidFill>
              </a:rPr>
              <a:t>[4],[5],[6]</a:t>
            </a:r>
          </a:p>
        </p:txBody>
      </p:sp>
      <p:sp>
        <p:nvSpPr>
          <p:cNvPr id="58" name="CasellaDiTesto 57">
            <a:extLst>
              <a:ext uri="{FF2B5EF4-FFF2-40B4-BE49-F238E27FC236}">
                <a16:creationId xmlns:a16="http://schemas.microsoft.com/office/drawing/2014/main" id="{DCAB0031-9D04-4DE8-B220-889BE555A215}"/>
              </a:ext>
            </a:extLst>
          </p:cNvPr>
          <p:cNvSpPr txBox="1"/>
          <p:nvPr/>
        </p:nvSpPr>
        <p:spPr>
          <a:xfrm>
            <a:off x="648253" y="1280048"/>
            <a:ext cx="2749471" cy="369332"/>
          </a:xfrm>
          <a:prstGeom prst="rect">
            <a:avLst/>
          </a:prstGeom>
          <a:noFill/>
        </p:spPr>
        <p:txBody>
          <a:bodyPr wrap="none" rtlCol="0">
            <a:spAutoFit/>
          </a:bodyPr>
          <a:lstStyle/>
          <a:p>
            <a:r>
              <a:rPr lang="en-GB" dirty="0">
                <a:latin typeface="Arial"/>
                <a:cs typeface="Arial"/>
              </a:rPr>
              <a:t>Research Sub-Questions</a:t>
            </a:r>
          </a:p>
        </p:txBody>
      </p:sp>
    </p:spTree>
    <p:extLst>
      <p:ext uri="{BB962C8B-B14F-4D97-AF65-F5344CB8AC3E}">
        <p14:creationId xmlns:p14="http://schemas.microsoft.com/office/powerpoint/2010/main" val="221677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500" fill="hold"/>
                                        <p:tgtEl>
                                          <p:spTgt spid="68"/>
                                        </p:tgtEl>
                                        <p:attrNameLst>
                                          <p:attrName>ppt_x</p:attrName>
                                        </p:attrNameLst>
                                      </p:cBhvr>
                                      <p:tavLst>
                                        <p:tav tm="0">
                                          <p:val>
                                            <p:strVal val="#ppt_x"/>
                                          </p:val>
                                        </p:tav>
                                        <p:tav tm="100000">
                                          <p:val>
                                            <p:strVal val="#ppt_x"/>
                                          </p:val>
                                        </p:tav>
                                      </p:tavLst>
                                    </p:anim>
                                    <p:anim calcmode="lin" valueType="num">
                                      <p:cBhvr additive="base">
                                        <p:cTn id="18" dur="500" fill="hold"/>
                                        <p:tgtEl>
                                          <p:spTgt spid="6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anim calcmode="lin" valueType="num">
                                      <p:cBhvr additive="base">
                                        <p:cTn id="21" dur="500" fill="hold"/>
                                        <p:tgtEl>
                                          <p:spTgt spid="77"/>
                                        </p:tgtEl>
                                        <p:attrNameLst>
                                          <p:attrName>ppt_x</p:attrName>
                                        </p:attrNameLst>
                                      </p:cBhvr>
                                      <p:tavLst>
                                        <p:tav tm="0">
                                          <p:val>
                                            <p:strVal val="#ppt_x"/>
                                          </p:val>
                                        </p:tav>
                                        <p:tav tm="100000">
                                          <p:val>
                                            <p:strVal val="#ppt_x"/>
                                          </p:val>
                                        </p:tav>
                                      </p:tavLst>
                                    </p:anim>
                                    <p:anim calcmode="lin" valueType="num">
                                      <p:cBhvr additive="base">
                                        <p:cTn id="22" dur="500" fill="hold"/>
                                        <p:tgtEl>
                                          <p:spTgt spid="7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 calcmode="lin" valueType="num">
                                      <p:cBhvr additive="base">
                                        <p:cTn id="25" dur="500" fill="hold"/>
                                        <p:tgtEl>
                                          <p:spTgt spid="75"/>
                                        </p:tgtEl>
                                        <p:attrNameLst>
                                          <p:attrName>ppt_x</p:attrName>
                                        </p:attrNameLst>
                                      </p:cBhvr>
                                      <p:tavLst>
                                        <p:tav tm="0">
                                          <p:val>
                                            <p:strVal val="#ppt_x"/>
                                          </p:val>
                                        </p:tav>
                                        <p:tav tm="100000">
                                          <p:val>
                                            <p:strVal val="#ppt_x"/>
                                          </p:val>
                                        </p:tav>
                                      </p:tavLst>
                                    </p:anim>
                                    <p:anim calcmode="lin" valueType="num">
                                      <p:cBhvr additive="base">
                                        <p:cTn id="26" dur="500" fill="hold"/>
                                        <p:tgtEl>
                                          <p:spTgt spid="7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additive="base">
                                        <p:cTn id="37" dur="500" fill="hold"/>
                                        <p:tgtEl>
                                          <p:spTgt spid="55"/>
                                        </p:tgtEl>
                                        <p:attrNameLst>
                                          <p:attrName>ppt_x</p:attrName>
                                        </p:attrNameLst>
                                      </p:cBhvr>
                                      <p:tavLst>
                                        <p:tav tm="0">
                                          <p:val>
                                            <p:strVal val="#ppt_x"/>
                                          </p:val>
                                        </p:tav>
                                        <p:tav tm="100000">
                                          <p:val>
                                            <p:strVal val="#ppt_x"/>
                                          </p:val>
                                        </p:tav>
                                      </p:tavLst>
                                    </p:anim>
                                    <p:anim calcmode="lin" valueType="num">
                                      <p:cBhvr additive="base">
                                        <p:cTn id="3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9"/>
                                        </p:tgtEl>
                                        <p:attrNameLst>
                                          <p:attrName>style.visibility</p:attrName>
                                        </p:attrNameLst>
                                      </p:cBhvr>
                                      <p:to>
                                        <p:strVal val="visible"/>
                                      </p:to>
                                    </p:set>
                                    <p:anim calcmode="lin" valueType="num">
                                      <p:cBhvr additive="base">
                                        <p:cTn id="43" dur="500" fill="hold"/>
                                        <p:tgtEl>
                                          <p:spTgt spid="69"/>
                                        </p:tgtEl>
                                        <p:attrNameLst>
                                          <p:attrName>ppt_x</p:attrName>
                                        </p:attrNameLst>
                                      </p:cBhvr>
                                      <p:tavLst>
                                        <p:tav tm="0">
                                          <p:val>
                                            <p:strVal val="#ppt_x"/>
                                          </p:val>
                                        </p:tav>
                                        <p:tav tm="100000">
                                          <p:val>
                                            <p:strVal val="#ppt_x"/>
                                          </p:val>
                                        </p:tav>
                                      </p:tavLst>
                                    </p:anim>
                                    <p:anim calcmode="lin" valueType="num">
                                      <p:cBhvr additive="base">
                                        <p:cTn id="44" dur="500" fill="hold"/>
                                        <p:tgtEl>
                                          <p:spTgt spid="6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6"/>
                                        </p:tgtEl>
                                        <p:attrNameLst>
                                          <p:attrName>style.visibility</p:attrName>
                                        </p:attrNameLst>
                                      </p:cBhvr>
                                      <p:to>
                                        <p:strVal val="visible"/>
                                      </p:to>
                                    </p:set>
                                    <p:anim calcmode="lin" valueType="num">
                                      <p:cBhvr additive="base">
                                        <p:cTn id="47" dur="500" fill="hold"/>
                                        <p:tgtEl>
                                          <p:spTgt spid="76"/>
                                        </p:tgtEl>
                                        <p:attrNameLst>
                                          <p:attrName>ppt_x</p:attrName>
                                        </p:attrNameLst>
                                      </p:cBhvr>
                                      <p:tavLst>
                                        <p:tav tm="0">
                                          <p:val>
                                            <p:strVal val="#ppt_x"/>
                                          </p:val>
                                        </p:tav>
                                        <p:tav tm="100000">
                                          <p:val>
                                            <p:strVal val="#ppt_x"/>
                                          </p:val>
                                        </p:tav>
                                      </p:tavLst>
                                    </p:anim>
                                    <p:anim calcmode="lin" valueType="num">
                                      <p:cBhvr additive="base">
                                        <p:cTn id="48" dur="500" fill="hold"/>
                                        <p:tgtEl>
                                          <p:spTgt spid="7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4"/>
                                        </p:tgtEl>
                                        <p:attrNameLst>
                                          <p:attrName>style.visibility</p:attrName>
                                        </p:attrNameLst>
                                      </p:cBhvr>
                                      <p:to>
                                        <p:strVal val="visible"/>
                                      </p:to>
                                    </p:set>
                                    <p:anim calcmode="lin" valueType="num">
                                      <p:cBhvr additive="base">
                                        <p:cTn id="55" dur="500" fill="hold"/>
                                        <p:tgtEl>
                                          <p:spTgt spid="74"/>
                                        </p:tgtEl>
                                        <p:attrNameLst>
                                          <p:attrName>ppt_x</p:attrName>
                                        </p:attrNameLst>
                                      </p:cBhvr>
                                      <p:tavLst>
                                        <p:tav tm="0">
                                          <p:val>
                                            <p:strVal val="#ppt_x"/>
                                          </p:val>
                                        </p:tav>
                                        <p:tav tm="100000">
                                          <p:val>
                                            <p:strVal val="#ppt_x"/>
                                          </p:val>
                                        </p:tav>
                                      </p:tavLst>
                                    </p:anim>
                                    <p:anim calcmode="lin" valueType="num">
                                      <p:cBhvr additive="base">
                                        <p:cTn id="56" dur="500" fill="hold"/>
                                        <p:tgtEl>
                                          <p:spTgt spid="7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anim calcmode="lin" valueType="num">
                                      <p:cBhvr additive="base">
                                        <p:cTn id="59" dur="500" fill="hold"/>
                                        <p:tgtEl>
                                          <p:spTgt spid="57"/>
                                        </p:tgtEl>
                                        <p:attrNameLst>
                                          <p:attrName>ppt_x</p:attrName>
                                        </p:attrNameLst>
                                      </p:cBhvr>
                                      <p:tavLst>
                                        <p:tav tm="0">
                                          <p:val>
                                            <p:strVal val="#ppt_x"/>
                                          </p:val>
                                        </p:tav>
                                        <p:tav tm="100000">
                                          <p:val>
                                            <p:strVal val="#ppt_x"/>
                                          </p:val>
                                        </p:tav>
                                      </p:tavLst>
                                    </p:anim>
                                    <p:anim calcmode="lin" valueType="num">
                                      <p:cBhvr additive="base">
                                        <p:cTn id="6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40" grpId="0" animBg="1"/>
      <p:bldP spid="76" grpId="0" animBg="1"/>
      <p:bldP spid="77" grpId="0" animBg="1"/>
      <p:bldP spid="55" grpId="0"/>
      <p:bldP spid="8" grpId="0"/>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4">
            <a:extLst>
              <a:ext uri="{FF2B5EF4-FFF2-40B4-BE49-F238E27FC236}">
                <a16:creationId xmlns:a16="http://schemas.microsoft.com/office/drawing/2014/main" id="{C79B507C-6C71-4117-B2C7-3B5618683E35}"/>
              </a:ext>
            </a:extLst>
          </p:cNvPr>
          <p:cNvSpPr>
            <a:spLocks noGrp="1"/>
          </p:cNvSpPr>
          <p:nvPr>
            <p:ph type="sldNum" sz="quarter" idx="12"/>
          </p:nvPr>
        </p:nvSpPr>
        <p:spPr>
          <a:xfrm>
            <a:off x="9829800" y="6525723"/>
            <a:ext cx="2133600" cy="196131"/>
          </a:xfrm>
        </p:spPr>
        <p:txBody>
          <a:bodyPr/>
          <a:lstStyle/>
          <a:p>
            <a:fld id="{2CB06865-0A5C-4946-9ED1-740E2A2631BD}" type="slidenum">
              <a:rPr lang="en-US" b="1" smtClean="0">
                <a:solidFill>
                  <a:schemeClr val="bg1"/>
                </a:solidFill>
              </a:rPr>
              <a:pPr/>
              <a:t>9</a:t>
            </a:fld>
            <a:endParaRPr lang="en-US" b="1" dirty="0">
              <a:solidFill>
                <a:schemeClr val="bg1"/>
              </a:solidFill>
            </a:endParaRPr>
          </a:p>
        </p:txBody>
      </p:sp>
      <p:sp>
        <p:nvSpPr>
          <p:cNvPr id="5" name="CasellaDiTesto 4">
            <a:extLst>
              <a:ext uri="{FF2B5EF4-FFF2-40B4-BE49-F238E27FC236}">
                <a16:creationId xmlns:a16="http://schemas.microsoft.com/office/drawing/2014/main" id="{8F2EAE37-004D-4CE3-B76A-767DD1366423}"/>
              </a:ext>
            </a:extLst>
          </p:cNvPr>
          <p:cNvSpPr txBox="1"/>
          <p:nvPr/>
        </p:nvSpPr>
        <p:spPr>
          <a:xfrm>
            <a:off x="7403690" y="85570"/>
            <a:ext cx="4549662" cy="338554"/>
          </a:xfrm>
          <a:prstGeom prst="rect">
            <a:avLst/>
          </a:prstGeom>
          <a:noFill/>
        </p:spPr>
        <p:txBody>
          <a:bodyPr wrap="square" rtlCol="0">
            <a:spAutoFit/>
          </a:bodyPr>
          <a:lstStyle/>
          <a:p>
            <a:pPr algn="r"/>
            <a:r>
              <a:rPr lang="en-GB" sz="800" b="1" dirty="0">
                <a:solidFill>
                  <a:schemeClr val="bg1"/>
                </a:solidFill>
                <a:latin typeface="Arial"/>
                <a:cs typeface="Arial"/>
              </a:rPr>
              <a:t>Design, Modelling, Simulation, Implementation, Testing and Validation of Advanced and Innovative Mechatronics System for Road Electric Vehicle’s Performances Improvement</a:t>
            </a:r>
          </a:p>
        </p:txBody>
      </p:sp>
      <p:sp>
        <p:nvSpPr>
          <p:cNvPr id="7" name="CasellaDiTesto 6">
            <a:extLst>
              <a:ext uri="{FF2B5EF4-FFF2-40B4-BE49-F238E27FC236}">
                <a16:creationId xmlns:a16="http://schemas.microsoft.com/office/drawing/2014/main" id="{4D989B03-723C-4C68-A514-8046EA367ADB}"/>
              </a:ext>
            </a:extLst>
          </p:cNvPr>
          <p:cNvSpPr txBox="1"/>
          <p:nvPr/>
        </p:nvSpPr>
        <p:spPr>
          <a:xfrm>
            <a:off x="10497935" y="437620"/>
            <a:ext cx="1465465" cy="215444"/>
          </a:xfrm>
          <a:prstGeom prst="rect">
            <a:avLst/>
          </a:prstGeom>
          <a:noFill/>
        </p:spPr>
        <p:txBody>
          <a:bodyPr wrap="none" rtlCol="0">
            <a:spAutoFit/>
          </a:bodyPr>
          <a:lstStyle/>
          <a:p>
            <a:pPr algn="r"/>
            <a:r>
              <a:rPr lang="it-IT" sz="800" dirty="0">
                <a:solidFill>
                  <a:schemeClr val="bg1"/>
                </a:solidFill>
                <a:latin typeface="Arial"/>
                <a:cs typeface="Arial"/>
              </a:rPr>
              <a:t>Firenze, 13 Settembre 2020</a:t>
            </a:r>
          </a:p>
        </p:txBody>
      </p:sp>
      <p:sp>
        <p:nvSpPr>
          <p:cNvPr id="9" name="CasellaDiTesto 8">
            <a:extLst>
              <a:ext uri="{FF2B5EF4-FFF2-40B4-BE49-F238E27FC236}">
                <a16:creationId xmlns:a16="http://schemas.microsoft.com/office/drawing/2014/main" id="{7F538DF8-6108-4B2F-B577-0C2AE0184465}"/>
              </a:ext>
            </a:extLst>
          </p:cNvPr>
          <p:cNvSpPr txBox="1"/>
          <p:nvPr/>
        </p:nvSpPr>
        <p:spPr>
          <a:xfrm>
            <a:off x="648253" y="1280048"/>
            <a:ext cx="2274982" cy="369332"/>
          </a:xfrm>
          <a:prstGeom prst="rect">
            <a:avLst/>
          </a:prstGeom>
          <a:noFill/>
        </p:spPr>
        <p:txBody>
          <a:bodyPr wrap="none" rtlCol="0">
            <a:spAutoFit/>
          </a:bodyPr>
          <a:lstStyle/>
          <a:p>
            <a:r>
              <a:rPr lang="en-GB" dirty="0">
                <a:latin typeface="Arial"/>
                <a:cs typeface="Arial"/>
              </a:rPr>
              <a:t>Research Questions</a:t>
            </a:r>
          </a:p>
        </p:txBody>
      </p:sp>
      <p:sp>
        <p:nvSpPr>
          <p:cNvPr id="11" name="CasellaDiTesto 10">
            <a:extLst>
              <a:ext uri="{FF2B5EF4-FFF2-40B4-BE49-F238E27FC236}">
                <a16:creationId xmlns:a16="http://schemas.microsoft.com/office/drawing/2014/main" id="{2EA69AB6-48FE-403E-BF0C-AA419EB23BB6}"/>
              </a:ext>
            </a:extLst>
          </p:cNvPr>
          <p:cNvSpPr txBox="1"/>
          <p:nvPr/>
        </p:nvSpPr>
        <p:spPr>
          <a:xfrm>
            <a:off x="648253" y="818383"/>
            <a:ext cx="4663050" cy="461665"/>
          </a:xfrm>
          <a:prstGeom prst="rect">
            <a:avLst/>
          </a:prstGeom>
          <a:noFill/>
        </p:spPr>
        <p:txBody>
          <a:bodyPr wrap="square" rtlCol="0">
            <a:spAutoFit/>
          </a:bodyPr>
          <a:lstStyle/>
          <a:p>
            <a:r>
              <a:rPr lang="en-GB" sz="2400" b="1" dirty="0">
                <a:solidFill>
                  <a:schemeClr val="accent1">
                    <a:lumMod val="75000"/>
                  </a:schemeClr>
                </a:solidFill>
                <a:latin typeface="Arial"/>
                <a:cs typeface="Arial"/>
              </a:rPr>
              <a:t>State-of-Arts</a:t>
            </a:r>
          </a:p>
        </p:txBody>
      </p:sp>
      <p:sp>
        <p:nvSpPr>
          <p:cNvPr id="13" name="Rettangolo con angoli arrotondati 12">
            <a:extLst>
              <a:ext uri="{FF2B5EF4-FFF2-40B4-BE49-F238E27FC236}">
                <a16:creationId xmlns:a16="http://schemas.microsoft.com/office/drawing/2014/main" id="{E39B60FB-8F51-40FD-87B8-A43D585BBB67}"/>
              </a:ext>
            </a:extLst>
          </p:cNvPr>
          <p:cNvSpPr/>
          <p:nvPr/>
        </p:nvSpPr>
        <p:spPr>
          <a:xfrm>
            <a:off x="4542922" y="2152693"/>
            <a:ext cx="3106156" cy="584664"/>
          </a:xfrm>
          <a:prstGeom prst="roundRect">
            <a:avLst/>
          </a:prstGeom>
          <a:solidFill>
            <a:srgbClr val="C7D2D8"/>
          </a:solidFill>
          <a:ln w="28575">
            <a:solidFill>
              <a:srgbClr val="ACB9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i="1" dirty="0">
                <a:solidFill>
                  <a:srgbClr val="0173B1"/>
                </a:solidFill>
              </a:rPr>
              <a:t>State-of-Arts Investigation</a:t>
            </a:r>
          </a:p>
        </p:txBody>
      </p:sp>
      <p:sp>
        <p:nvSpPr>
          <p:cNvPr id="17" name="Freccia in giù 16">
            <a:extLst>
              <a:ext uri="{FF2B5EF4-FFF2-40B4-BE49-F238E27FC236}">
                <a16:creationId xmlns:a16="http://schemas.microsoft.com/office/drawing/2014/main" id="{CCF2ADAB-5FB9-4239-BE9E-BE4C5C6FC5F6}"/>
              </a:ext>
            </a:extLst>
          </p:cNvPr>
          <p:cNvSpPr/>
          <p:nvPr/>
        </p:nvSpPr>
        <p:spPr>
          <a:xfrm>
            <a:off x="5856514" y="2737357"/>
            <a:ext cx="478972" cy="390503"/>
          </a:xfrm>
          <a:prstGeom prst="downArrow">
            <a:avLst/>
          </a:prstGeom>
          <a:solidFill>
            <a:srgbClr val="0173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ttangolo con angoli arrotondati 18">
            <a:extLst>
              <a:ext uri="{FF2B5EF4-FFF2-40B4-BE49-F238E27FC236}">
                <a16:creationId xmlns:a16="http://schemas.microsoft.com/office/drawing/2014/main" id="{AB638B05-7270-4D39-9390-3367FDF3C4AA}"/>
              </a:ext>
            </a:extLst>
          </p:cNvPr>
          <p:cNvSpPr/>
          <p:nvPr/>
        </p:nvSpPr>
        <p:spPr>
          <a:xfrm>
            <a:off x="3948792" y="3139643"/>
            <a:ext cx="4294415" cy="702424"/>
          </a:xfrm>
          <a:prstGeom prst="roundRect">
            <a:avLst/>
          </a:prstGeom>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i="1" dirty="0">
                <a:solidFill>
                  <a:schemeClr val="bg1"/>
                </a:solidFill>
              </a:rPr>
              <a:t>Optimization of Electric Power Management Strategy</a:t>
            </a:r>
          </a:p>
        </p:txBody>
      </p:sp>
      <p:cxnSp>
        <p:nvCxnSpPr>
          <p:cNvPr id="20" name="Connettore curvo 19">
            <a:extLst>
              <a:ext uri="{FF2B5EF4-FFF2-40B4-BE49-F238E27FC236}">
                <a16:creationId xmlns:a16="http://schemas.microsoft.com/office/drawing/2014/main" id="{254EBEB4-EC30-4A34-BB1A-78D9C5EE6172}"/>
              </a:ext>
            </a:extLst>
          </p:cNvPr>
          <p:cNvCxnSpPr>
            <a:cxnSpLocks/>
            <a:stCxn id="19" idx="2"/>
            <a:endCxn id="30" idx="0"/>
          </p:cNvCxnSpPr>
          <p:nvPr/>
        </p:nvCxnSpPr>
        <p:spPr>
          <a:xfrm rot="5400000">
            <a:off x="3779835" y="2533120"/>
            <a:ext cx="1007218" cy="3625112"/>
          </a:xfrm>
          <a:prstGeom prst="curvedConnector3">
            <a:avLst>
              <a:gd name="adj1" fmla="val 50000"/>
            </a:avLst>
          </a:prstGeom>
          <a:ln w="38100">
            <a:solidFill>
              <a:srgbClr val="0173B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curvo 20">
            <a:extLst>
              <a:ext uri="{FF2B5EF4-FFF2-40B4-BE49-F238E27FC236}">
                <a16:creationId xmlns:a16="http://schemas.microsoft.com/office/drawing/2014/main" id="{845A1928-9A9F-4732-8789-5C19042EA88B}"/>
              </a:ext>
            </a:extLst>
          </p:cNvPr>
          <p:cNvCxnSpPr>
            <a:cxnSpLocks/>
            <a:stCxn id="19" idx="2"/>
            <a:endCxn id="31" idx="0"/>
          </p:cNvCxnSpPr>
          <p:nvPr/>
        </p:nvCxnSpPr>
        <p:spPr>
          <a:xfrm rot="16200000" flipH="1">
            <a:off x="7399901" y="2538166"/>
            <a:ext cx="1014220" cy="3622022"/>
          </a:xfrm>
          <a:prstGeom prst="curvedConnector3">
            <a:avLst>
              <a:gd name="adj1" fmla="val 50000"/>
            </a:avLst>
          </a:prstGeom>
          <a:ln w="38100">
            <a:solidFill>
              <a:srgbClr val="0173B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4" descr="Risultati immagini per electric motor automotive">
            <a:extLst>
              <a:ext uri="{FF2B5EF4-FFF2-40B4-BE49-F238E27FC236}">
                <a16:creationId xmlns:a16="http://schemas.microsoft.com/office/drawing/2014/main" id="{40658924-FD4A-47FF-B7E7-DA50A0A0A0B8}"/>
              </a:ext>
            </a:extLst>
          </p:cNvPr>
          <p:cNvPicPr>
            <a:picLocks noChangeAspect="1" noChangeArrowheads="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l="13663" t="14505" r="10088" b="18445"/>
          <a:stretch/>
        </p:blipFill>
        <p:spPr bwMode="auto">
          <a:xfrm>
            <a:off x="323679" y="3706374"/>
            <a:ext cx="1306827" cy="114917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Risultati immagini per disc brake icon">
            <a:extLst>
              <a:ext uri="{FF2B5EF4-FFF2-40B4-BE49-F238E27FC236}">
                <a16:creationId xmlns:a16="http://schemas.microsoft.com/office/drawing/2014/main" id="{5C9C75C5-7BBE-4848-BDB0-1D738D55108C}"/>
              </a:ext>
            </a:extLst>
          </p:cNvPr>
          <p:cNvPicPr>
            <a:picLocks noChangeAspect="1" noChangeArrowheads="1"/>
          </p:cNvPicPr>
          <p:nvPr/>
        </p:nvPicPr>
        <p:blipFill rotWithShape="1">
          <a:blip r:embed="rId4">
            <a:duotone>
              <a:prstClr val="black"/>
              <a:schemeClr val="tx2">
                <a:tint val="45000"/>
                <a:satMod val="400000"/>
              </a:schemeClr>
            </a:duotone>
            <a:extLst>
              <a:ext uri="{28A0092B-C50C-407E-A947-70E740481C1C}">
                <a14:useLocalDpi xmlns:a14="http://schemas.microsoft.com/office/drawing/2010/main" val="0"/>
              </a:ext>
            </a:extLst>
          </a:blip>
          <a:srcRect l="3082" t="6740" r="6918" b="6258"/>
          <a:stretch/>
        </p:blipFill>
        <p:spPr bwMode="auto">
          <a:xfrm>
            <a:off x="10679518" y="3706374"/>
            <a:ext cx="1188801" cy="1149174"/>
          </a:xfrm>
          <a:prstGeom prst="rect">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spPr>
      </p:pic>
      <p:sp>
        <p:nvSpPr>
          <p:cNvPr id="26" name="Rettangolo con angoli arrotondati 25">
            <a:extLst>
              <a:ext uri="{FF2B5EF4-FFF2-40B4-BE49-F238E27FC236}">
                <a16:creationId xmlns:a16="http://schemas.microsoft.com/office/drawing/2014/main" id="{1F061D1D-F10C-46CA-BAEE-7BCB16A46ED5}"/>
              </a:ext>
            </a:extLst>
          </p:cNvPr>
          <p:cNvSpPr/>
          <p:nvPr/>
        </p:nvSpPr>
        <p:spPr>
          <a:xfrm>
            <a:off x="3840114" y="1030350"/>
            <a:ext cx="4549663" cy="808449"/>
          </a:xfrm>
          <a:prstGeom prst="roundRect">
            <a:avLst/>
          </a:prstGeom>
          <a:solidFill>
            <a:srgbClr val="0E3767"/>
          </a:solidFill>
          <a:ln w="28575">
            <a:solidFill>
              <a:srgbClr val="0E3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bg1"/>
                </a:solidFill>
              </a:rPr>
              <a:t>How can the EV’s performances be improved?</a:t>
            </a:r>
            <a:endParaRPr lang="en-GB" sz="2800" i="1" dirty="0">
              <a:solidFill>
                <a:schemeClr val="bg1"/>
              </a:solidFill>
            </a:endParaRPr>
          </a:p>
        </p:txBody>
      </p:sp>
      <p:sp>
        <p:nvSpPr>
          <p:cNvPr id="27" name="Freccia in giù 26">
            <a:extLst>
              <a:ext uri="{FF2B5EF4-FFF2-40B4-BE49-F238E27FC236}">
                <a16:creationId xmlns:a16="http://schemas.microsoft.com/office/drawing/2014/main" id="{E878EBC3-D629-4D51-B77C-EE443F903B0F}"/>
              </a:ext>
            </a:extLst>
          </p:cNvPr>
          <p:cNvSpPr/>
          <p:nvPr/>
        </p:nvSpPr>
        <p:spPr>
          <a:xfrm>
            <a:off x="5856514" y="1838799"/>
            <a:ext cx="478972" cy="295627"/>
          </a:xfrm>
          <a:prstGeom prst="downArrow">
            <a:avLst/>
          </a:prstGeom>
          <a:solidFill>
            <a:srgbClr val="0173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 descr="Risultati immagini per question">
            <a:extLst>
              <a:ext uri="{FF2B5EF4-FFF2-40B4-BE49-F238E27FC236}">
                <a16:creationId xmlns:a16="http://schemas.microsoft.com/office/drawing/2014/main" id="{16CC485F-9067-4E3B-81FC-E98DBDD799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62" r="12091"/>
          <a:stretch/>
        </p:blipFill>
        <p:spPr bwMode="auto">
          <a:xfrm>
            <a:off x="8389777" y="801504"/>
            <a:ext cx="1740703" cy="1264299"/>
          </a:xfrm>
          <a:prstGeom prst="rect">
            <a:avLst/>
          </a:prstGeom>
          <a:noFill/>
          <a:extLst>
            <a:ext uri="{909E8E84-426E-40DD-AFC4-6F175D3DCCD1}">
              <a14:hiddenFill xmlns:a14="http://schemas.microsoft.com/office/drawing/2010/main">
                <a:solidFill>
                  <a:srgbClr val="FFFFFF"/>
                </a:solidFill>
              </a14:hiddenFill>
            </a:ext>
          </a:extLst>
        </p:spPr>
      </p:pic>
      <p:sp>
        <p:nvSpPr>
          <p:cNvPr id="29" name="Rettangolo con angoli arrotondati 28">
            <a:extLst>
              <a:ext uri="{FF2B5EF4-FFF2-40B4-BE49-F238E27FC236}">
                <a16:creationId xmlns:a16="http://schemas.microsoft.com/office/drawing/2014/main" id="{125AB509-CC2C-40B9-9C03-BA87D6368265}"/>
              </a:ext>
            </a:extLst>
          </p:cNvPr>
          <p:cNvSpPr/>
          <p:nvPr/>
        </p:nvSpPr>
        <p:spPr>
          <a:xfrm>
            <a:off x="4618098" y="5509549"/>
            <a:ext cx="2949628" cy="1014221"/>
          </a:xfrm>
          <a:prstGeom prst="roundRect">
            <a:avLst/>
          </a:prstGeom>
          <a:solidFill>
            <a:srgbClr val="0E37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Optimized Brake Blending</a:t>
            </a:r>
          </a:p>
        </p:txBody>
      </p:sp>
      <p:sp>
        <p:nvSpPr>
          <p:cNvPr id="30" name="Rettangolo con angoli arrotondati 29">
            <a:extLst>
              <a:ext uri="{FF2B5EF4-FFF2-40B4-BE49-F238E27FC236}">
                <a16:creationId xmlns:a16="http://schemas.microsoft.com/office/drawing/2014/main" id="{3711C63F-9CC9-40BD-983A-52EE6F67EA85}"/>
              </a:ext>
            </a:extLst>
          </p:cNvPr>
          <p:cNvSpPr/>
          <p:nvPr/>
        </p:nvSpPr>
        <p:spPr>
          <a:xfrm>
            <a:off x="884176" y="4849285"/>
            <a:ext cx="3173424" cy="892933"/>
          </a:xfrm>
          <a:prstGeom prst="roundRec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dirty="0"/>
              <a:t>Regenerative Brake</a:t>
            </a:r>
          </a:p>
        </p:txBody>
      </p:sp>
      <p:sp>
        <p:nvSpPr>
          <p:cNvPr id="31" name="Rettangolo con angoli arrotondati 30">
            <a:extLst>
              <a:ext uri="{FF2B5EF4-FFF2-40B4-BE49-F238E27FC236}">
                <a16:creationId xmlns:a16="http://schemas.microsoft.com/office/drawing/2014/main" id="{0CD12C11-4A8E-492F-8A36-13F65742EE28}"/>
              </a:ext>
            </a:extLst>
          </p:cNvPr>
          <p:cNvSpPr/>
          <p:nvPr/>
        </p:nvSpPr>
        <p:spPr>
          <a:xfrm>
            <a:off x="8131310" y="4856287"/>
            <a:ext cx="3173424" cy="885931"/>
          </a:xfrm>
          <a:prstGeom prst="round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3000" b="1" dirty="0"/>
              <a:t>Friction Brake</a:t>
            </a:r>
          </a:p>
        </p:txBody>
      </p:sp>
      <p:cxnSp>
        <p:nvCxnSpPr>
          <p:cNvPr id="34" name="Connettore curvo 33">
            <a:extLst>
              <a:ext uri="{FF2B5EF4-FFF2-40B4-BE49-F238E27FC236}">
                <a16:creationId xmlns:a16="http://schemas.microsoft.com/office/drawing/2014/main" id="{8D8EC1DE-60D8-400D-8B92-C32C83792096}"/>
              </a:ext>
            </a:extLst>
          </p:cNvPr>
          <p:cNvCxnSpPr>
            <a:cxnSpLocks/>
            <a:stCxn id="31" idx="1"/>
            <a:endCxn id="29" idx="0"/>
          </p:cNvCxnSpPr>
          <p:nvPr/>
        </p:nvCxnSpPr>
        <p:spPr>
          <a:xfrm rot="10800000" flipV="1">
            <a:off x="6092912" y="5299253"/>
            <a:ext cx="2038398" cy="210296"/>
          </a:xfrm>
          <a:prstGeom prst="curvedConnector2">
            <a:avLst/>
          </a:prstGeom>
          <a:ln w="57150">
            <a:solidFill>
              <a:srgbClr val="204C9B"/>
            </a:solidFill>
            <a:tailEnd type="triangle"/>
          </a:ln>
        </p:spPr>
        <p:style>
          <a:lnRef idx="3">
            <a:schemeClr val="accent2"/>
          </a:lnRef>
          <a:fillRef idx="0">
            <a:schemeClr val="accent2"/>
          </a:fillRef>
          <a:effectRef idx="2">
            <a:schemeClr val="accent2"/>
          </a:effectRef>
          <a:fontRef idx="minor">
            <a:schemeClr val="tx1"/>
          </a:fontRef>
        </p:style>
      </p:cxnSp>
      <p:cxnSp>
        <p:nvCxnSpPr>
          <p:cNvPr id="32" name="Connettore curvo 31">
            <a:extLst>
              <a:ext uri="{FF2B5EF4-FFF2-40B4-BE49-F238E27FC236}">
                <a16:creationId xmlns:a16="http://schemas.microsoft.com/office/drawing/2014/main" id="{59EFDD89-C774-46E1-9AFE-36BF85CA1318}"/>
              </a:ext>
            </a:extLst>
          </p:cNvPr>
          <p:cNvCxnSpPr>
            <a:cxnSpLocks/>
            <a:stCxn id="30" idx="3"/>
            <a:endCxn id="29" idx="0"/>
          </p:cNvCxnSpPr>
          <p:nvPr/>
        </p:nvCxnSpPr>
        <p:spPr>
          <a:xfrm>
            <a:off x="4057600" y="5295752"/>
            <a:ext cx="2035312" cy="213797"/>
          </a:xfrm>
          <a:prstGeom prst="curvedConnector2">
            <a:avLst/>
          </a:prstGeom>
          <a:ln w="57150">
            <a:solidFill>
              <a:srgbClr val="204C9B"/>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6699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theme/theme1.xml><?xml version="1.0" encoding="utf-8"?>
<a:theme xmlns:a="http://schemas.openxmlformats.org/drawingml/2006/main" name="DIEF Powerpoi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EF Powerpoint" id="{4E8D58AC-E746-4C92-A3EA-AAB422B7C67C}" vid="{F147D5C6-9EFD-4453-8D62-3A0ADE225AB4}"/>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DIEF Powerpoint</Template>
  <TotalTime>4972</TotalTime>
  <Words>5496</Words>
  <Application>Microsoft Office PowerPoint</Application>
  <PresentationFormat>Widescreen</PresentationFormat>
  <Paragraphs>656</Paragraphs>
  <Slides>22</Slides>
  <Notes>21</Notes>
  <HiddenSlides>0</HiddenSlides>
  <MMClips>0</MMClips>
  <ScaleCrop>false</ScaleCrop>
  <HeadingPairs>
    <vt:vector size="8" baseType="variant">
      <vt:variant>
        <vt:lpstr>Caratteri utilizzati</vt:lpstr>
      </vt:variant>
      <vt:variant>
        <vt:i4>8</vt:i4>
      </vt:variant>
      <vt:variant>
        <vt:lpstr>Tema</vt:lpstr>
      </vt:variant>
      <vt:variant>
        <vt:i4>1</vt:i4>
      </vt:variant>
      <vt:variant>
        <vt:lpstr>Server OLE incorporati</vt:lpstr>
      </vt:variant>
      <vt:variant>
        <vt:i4>1</vt:i4>
      </vt:variant>
      <vt:variant>
        <vt:lpstr>Titoli diapositive</vt:lpstr>
      </vt:variant>
      <vt:variant>
        <vt:i4>22</vt:i4>
      </vt:variant>
    </vt:vector>
  </HeadingPairs>
  <TitlesOfParts>
    <vt:vector size="32" baseType="lpstr">
      <vt:lpstr>Arial</vt:lpstr>
      <vt:lpstr>Calibri</vt:lpstr>
      <vt:lpstr>Calibri (Corpo)</vt:lpstr>
      <vt:lpstr>Calibri (Corpo)</vt:lpstr>
      <vt:lpstr>Calibri (Titoli)</vt:lpstr>
      <vt:lpstr>Cambria Math</vt:lpstr>
      <vt:lpstr>Times New Roman</vt:lpstr>
      <vt:lpstr>Wingdings</vt:lpstr>
      <vt:lpstr>DIEF Powerpoint</vt:lpstr>
      <vt:lpstr>Equation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Tommaso Favilli</dc:creator>
  <cp:lastModifiedBy>Tommaso Favilli</cp:lastModifiedBy>
  <cp:revision>217</cp:revision>
  <dcterms:created xsi:type="dcterms:W3CDTF">2019-06-05T13:37:06Z</dcterms:created>
  <dcterms:modified xsi:type="dcterms:W3CDTF">2020-10-11T18:03:30Z</dcterms:modified>
</cp:coreProperties>
</file>