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9.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0.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1.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12.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73" r:id="rId4"/>
    <p:sldId id="264" r:id="rId5"/>
    <p:sldId id="283" r:id="rId6"/>
    <p:sldId id="285" r:id="rId7"/>
    <p:sldId id="286" r:id="rId8"/>
    <p:sldId id="284" r:id="rId9"/>
    <p:sldId id="287" r:id="rId10"/>
    <p:sldId id="292" r:id="rId11"/>
    <p:sldId id="288" r:id="rId12"/>
    <p:sldId id="289" r:id="rId13"/>
    <p:sldId id="290" r:id="rId14"/>
    <p:sldId id="272" r:id="rId15"/>
    <p:sldId id="293" r:id="rId16"/>
    <p:sldId id="291" r:id="rId17"/>
    <p:sldId id="295" r:id="rId18"/>
    <p:sldId id="296" r:id="rId19"/>
    <p:sldId id="298" r:id="rId20"/>
    <p:sldId id="299" r:id="rId21"/>
    <p:sldId id="301" r:id="rId22"/>
    <p:sldId id="274" r:id="rId23"/>
    <p:sldId id="275" r:id="rId24"/>
    <p:sldId id="276" r:id="rId25"/>
    <p:sldId id="300"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6">
          <p15:clr>
            <a:srgbClr val="A4A3A4"/>
          </p15:clr>
        </p15:guide>
        <p15:guide id="2" pos="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79"/>
    <a:srgbClr val="003257"/>
    <a:srgbClr val="0030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8" autoAdjust="0"/>
    <p:restoredTop sz="95988"/>
  </p:normalViewPr>
  <p:slideViewPr>
    <p:cSldViewPr snapToGrid="0" snapToObjects="1">
      <p:cViewPr varScale="1">
        <p:scale>
          <a:sx n="117" d="100"/>
          <a:sy n="117" d="100"/>
        </p:scale>
        <p:origin x="1592" y="168"/>
      </p:cViewPr>
      <p:guideLst>
        <p:guide orient="horz" pos="1806"/>
        <p:guide pos="4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F3CCC-77DD-F84F-A249-CA3C5045A043}" type="datetime1">
              <a:rPr lang="it-IT" smtClean="0"/>
              <a:pPr/>
              <a:t>06/10/20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CFBF69-E6D8-384B-B1CC-31CC9EB4A4AC}" type="slidenum">
              <a:rPr lang="it-IT" smtClean="0"/>
              <a:pPr/>
              <a:t>‹#›</a:t>
            </a:fld>
            <a:endParaRPr lang="it-IT"/>
          </a:p>
        </p:txBody>
      </p:sp>
    </p:spTree>
    <p:extLst>
      <p:ext uri="{BB962C8B-B14F-4D97-AF65-F5344CB8AC3E}">
        <p14:creationId xmlns:p14="http://schemas.microsoft.com/office/powerpoint/2010/main" val="2391485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8.692"/>
    </inkml:context>
    <inkml:brush xml:id="br0">
      <inkml:brushProperty name="width" value="0.05" units="cm"/>
      <inkml:brushProperty name="height" value="0.05" units="cm"/>
      <inkml:brushProperty name="color" value="#E71224"/>
    </inkml:brush>
  </inkml:definitions>
  <inkml:trace contextRef="#ctx0" brushRef="#br0">3 63 24575,'-3'-5'0,"5"-3"0,5 2 0,21 0 0,-15 4 0,33-4 0,-35 2 0,23-2 0,-24 3 0,7 1 0,-9 1 0,0-1 0,-2 2 0,7 0 0,-5 0 0,6 0 0,-6 0 0,-2-3 0,2 3 0,-3-3 0,3 3 0,-2 0 0,2-2 0,-3 1 0,3-1 0,-2 2 0,2 0 0,-2 0 0,2 0 0,-2 0 0,-1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57.007"/>
    </inkml:context>
    <inkml:brush xml:id="br0">
      <inkml:brushProperty name="width" value="0.1" units="cm"/>
      <inkml:brushProperty name="height" value="0.1" units="cm"/>
      <inkml:brushProperty name="color" value="#FFFFFF"/>
    </inkml:brush>
  </inkml:definitions>
  <inkml:trace contextRef="#ctx0" brushRef="#br0">595 244 24575,'-11'3'0,"2"2"0,1 4 0,5-1 0,1 3 0,-6 3 0,7-4 0,-9 4 0,9-9 0,-1 9 0,0-4 0,1 7 0,-2-9 0,1 0 0,1-2 0,-1 2 0,-3 0 0,4-4 0,-4-5 0,5-25 0,0-8 0,0-17 0,0 12 0,0 3 0,0 0 0,0 17 0,0-10 0,0 15 0,0 4 0,0-4 0,3 0 0,-2 7 0,3-7 0,-4 6 0,0 2 0,0-2 0,0 2 0,0 6 0,0 13 0,-3-1 0,-3 27 0,-5 6 0,4-8 0,-4 9 0,3-28 0,3-2 0,-2 0 0,7-9 0,0 9 0,0-9 0,0 7 0,0-6 0,0-2 0,0-5 0,-7-35 0,5-2 0,-5-27 0,1 11 0,5 19 0,-5-2 0,6 23 0,0-11 0,0 11 0,0-3 0,0 5 0,0 4 0,0 3 0,0 12 0,-2-2 0,1 9 0,-1-1 0,-10 15 0,10-9 0,-10 14 0,9-17 0,2 6 0,-3-8 0,1 6 0,2-12 0,-3 13 0,4-13 0,-2 4 0,1-9 0,-1 0 0,2 1 0,-11-3 0,6-3 0,-9-3 0,6-5 0,4 2 0,-1-10 0,3 5 0,1-11 0,-1 9 0,2-9 0,0 9 0,0-10 0,0 11 0,0-11 0,0 13 0,0-4 0,-3 6 0,0 10 0,0-1 0,1 7 0,2 8 0,0-8 0,-7 14 0,5-14 0,-5 8 0,7-8 0,0 1 0,0-1 0,0-3 0,0 3 0,-3-2 0,3 2 0,-5-2 0,2-6 0,-8-9 0,5-1 0,-2-7 0,3 9 0,4-8 0,-4 5 0,-7-23 0,9 21 0,-2-8 0,12 30 0,1 1 0,-4 6 0,-1 1 0,0 1 0,-2 1 0,3-2 0,-4-1 0,2-3 0,-1 1 0,1 2 0,0-8 0,-1 14 0,1-15 0,-2 7 0,0-16 0,0-7 0,0-4 0,0-9 0,0 9 0,0-1 0,0-3 0,0 10 0,-3-15 0,2 14 0,-3-6 0,4 9 0,-4-3 0,0 2 0,-4-2 0,5 7 0,-2 4 0,4 3 0,-1 5 0,2-3 0,0 9 0,0-7 0,0 4 0,0-1 0,0-5 0,0 6 0,0-6 0,0-2 0,-7-22 0,-1-10 0,0-6 0,2 3 0,6 18 0,-6-18 0,5 16 0,-5-8 0,6 24 0,0 11 0,0 4 0,0-1 0,0 18 0,0-20 0,0 20 0,0-25 0,0 12 0,0-12 0,0 4 0,0 2 0,0-8 0,3 5 0,0-7 0,0-1 0,-1 1 0,-2-1 0,0 1 0,0-6 0,-4-9 0,4-1 0,-8-12 0,2-9 0,1 4 0,-1-3 0,6 7 0,0 11 0,-2-5 0,-1 6 0,0 2 0,0 1 0,1 3 0,1 4 0,-1 7 0,2 9 0,0-1 0,0 9 0,0-11 0,0 11 0,0-13 0,0 4 0,0-9 0,0 3 0,0-2 0,0 2 0,0-2 0,-5-3 0,-1-6 0,-12-21 0,-1-9 0,-3-6 0,9 3 0,4 17 0,8-3 0,-1 12 0,2-7 0,0 9 0,-3-1 0,3 1 0,-3 8 0,6 7 0,-3 9 0,7 1 0,-5 0 0,3 0 0,-5-5 0,2 3 0,-1 1 0,1-6 0,-2 7 0,0-6 0,2-3 0,-1 2 0,1-4 0,-2 2 0,0-2 0,3 2 0,-5-2 0,-1-1 0,-6-5 0,0-11 0,-14-11 0,11-4 0,-6 1 0,11 3 0,6 9 0,-2-4 0,0 6 0,0 3 0,0-3 0,1 5 0,2 6 0,0 9 0,0 3 0,0 11 0,0-11 0,0 11 0,2-10 0,-1 3 0,1-5 0,-2 6 0,3-5 0,-3 3 0,3 1 0,-3-8 0,3 14 0,-2-15 0,3 7 0,-4-9 0,0 3 0,2 1 0,1-6 0,0-1 0,2-10 0,-4 0 0,1-3 0,-2 0 0,0 0 0,0-6 0,0 9 0,0-2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8.692"/>
    </inkml:context>
    <inkml:brush xml:id="br0">
      <inkml:brushProperty name="width" value="0.05" units="cm"/>
      <inkml:brushProperty name="height" value="0.05" units="cm"/>
      <inkml:brushProperty name="color" value="#E71224"/>
    </inkml:brush>
  </inkml:definitions>
  <inkml:trace contextRef="#ctx0" brushRef="#br0">3 63 24575,'-3'-5'0,"5"-3"0,5 2 0,21 0 0,-15 4 0,33-4 0,-35 2 0,23-2 0,-24 3 0,7 1 0,-9 1 0,0-1 0,-2 2 0,7 0 0,-5 0 0,6 0 0,-6 0 0,-2-3 0,2 3 0,-3-3 0,3 3 0,-2 0 0,2-2 0,-3 1 0,3-1 0,-2 2 0,2 0 0,-2 0 0,2 0 0,-2 0 0,-1 0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57.007"/>
    </inkml:context>
    <inkml:brush xml:id="br0">
      <inkml:brushProperty name="width" value="0.1" units="cm"/>
      <inkml:brushProperty name="height" value="0.1" units="cm"/>
      <inkml:brushProperty name="color" value="#FFFFFF"/>
    </inkml:brush>
  </inkml:definitions>
  <inkml:trace contextRef="#ctx0" brushRef="#br0">595 244 24575,'-11'3'0,"2"2"0,1 4 0,5-1 0,1 3 0,-6 3 0,7-4 0,-9 4 0,9-9 0,-1 9 0,0-4 0,1 7 0,-2-9 0,1 0 0,1-2 0,-1 2 0,-3 0 0,4-4 0,-4-5 0,5-25 0,0-8 0,0-17 0,0 12 0,0 3 0,0 0 0,0 17 0,0-10 0,0 15 0,0 4 0,0-4 0,3 0 0,-2 7 0,3-7 0,-4 6 0,0 2 0,0-2 0,0 2 0,0 6 0,0 13 0,-3-1 0,-3 27 0,-5 6 0,4-8 0,-4 9 0,3-28 0,3-2 0,-2 0 0,7-9 0,0 9 0,0-9 0,0 7 0,0-6 0,0-2 0,0-5 0,-7-35 0,5-2 0,-5-27 0,1 11 0,5 19 0,-5-2 0,6 23 0,0-11 0,0 11 0,0-3 0,0 5 0,0 4 0,0 3 0,0 12 0,-2-2 0,1 9 0,-1-1 0,-10 15 0,10-9 0,-10 14 0,9-17 0,2 6 0,-3-8 0,1 6 0,2-12 0,-3 13 0,4-13 0,-2 4 0,1-9 0,-1 0 0,2 1 0,-11-3 0,6-3 0,-9-3 0,6-5 0,4 2 0,-1-10 0,3 5 0,1-11 0,-1 9 0,2-9 0,0 9 0,0-10 0,0 11 0,0-11 0,0 13 0,0-4 0,-3 6 0,0 10 0,0-1 0,1 7 0,2 8 0,0-8 0,-7 14 0,5-14 0,-5 8 0,7-8 0,0 1 0,0-1 0,0-3 0,0 3 0,-3-2 0,3 2 0,-5-2 0,2-6 0,-8-9 0,5-1 0,-2-7 0,3 9 0,4-8 0,-4 5 0,-7-23 0,9 21 0,-2-8 0,12 30 0,1 1 0,-4 6 0,-1 1 0,0 1 0,-2 1 0,3-2 0,-4-1 0,2-3 0,-1 1 0,1 2 0,0-8 0,-1 14 0,1-15 0,-2 7 0,0-16 0,0-7 0,0-4 0,0-9 0,0 9 0,0-1 0,0-3 0,0 10 0,-3-15 0,2 14 0,-3-6 0,4 9 0,-4-3 0,0 2 0,-4-2 0,5 7 0,-2 4 0,4 3 0,-1 5 0,2-3 0,0 9 0,0-7 0,0 4 0,0-1 0,0-5 0,0 6 0,0-6 0,0-2 0,-7-22 0,-1-10 0,0-6 0,2 3 0,6 18 0,-6-18 0,5 16 0,-5-8 0,6 24 0,0 11 0,0 4 0,0-1 0,0 18 0,0-20 0,0 20 0,0-25 0,0 12 0,0-12 0,0 4 0,0 2 0,0-8 0,3 5 0,0-7 0,0-1 0,-1 1 0,-2-1 0,0 1 0,0-6 0,-4-9 0,4-1 0,-8-12 0,2-9 0,1 4 0,-1-3 0,6 7 0,0 11 0,-2-5 0,-1 6 0,0 2 0,0 1 0,1 3 0,1 4 0,-1 7 0,2 9 0,0-1 0,0 9 0,0-11 0,0 11 0,0-13 0,0 4 0,0-9 0,0 3 0,0-2 0,0 2 0,0-2 0,-5-3 0,-1-6 0,-12-21 0,-1-9 0,-3-6 0,9 3 0,4 17 0,8-3 0,-1 12 0,2-7 0,0 9 0,-3-1 0,3 1 0,-3 8 0,6 7 0,-3 9 0,7 1 0,-5 0 0,3 0 0,-5-5 0,2 3 0,-1 1 0,1-6 0,-2 7 0,0-6 0,2-3 0,-1 2 0,1-4 0,-2 2 0,0-2 0,3 2 0,-5-2 0,-1-1 0,-6-5 0,0-11 0,-14-11 0,11-4 0,-6 1 0,11 3 0,6 9 0,-2-4 0,0 6 0,0 3 0,0-3 0,1 5 0,2 6 0,0 9 0,0 3 0,0 11 0,0-11 0,0 11 0,2-10 0,-1 3 0,1-5 0,-2 6 0,3-5 0,-3 3 0,3 1 0,-3-8 0,3 14 0,-2-15 0,3 7 0,-4-9 0,0 3 0,2 1 0,1-6 0,0-1 0,2-10 0,-4 0 0,1-3 0,-2 0 0,0 0 0,0-6 0,0 9 0,0-2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8.692"/>
    </inkml:context>
    <inkml:brush xml:id="br0">
      <inkml:brushProperty name="width" value="0.05" units="cm"/>
      <inkml:brushProperty name="height" value="0.05" units="cm"/>
      <inkml:brushProperty name="color" value="#E71224"/>
    </inkml:brush>
  </inkml:definitions>
  <inkml:trace contextRef="#ctx0" brushRef="#br0">3 63 24575,'-3'-5'0,"5"-3"0,5 2 0,21 0 0,-15 4 0,33-4 0,-35 2 0,23-2 0,-24 3 0,7 1 0,-9 1 0,0-1 0,-2 2 0,7 0 0,-5 0 0,6 0 0,-6 0 0,-2-3 0,2 3 0,-3-3 0,3 3 0,-2 0 0,2-2 0,-3 1 0,3-1 0,-2 2 0,2 0 0,-2 0 0,2 0 0,-2 0 0,-1 0 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57.007"/>
    </inkml:context>
    <inkml:brush xml:id="br0">
      <inkml:brushProperty name="width" value="0.1" units="cm"/>
      <inkml:brushProperty name="height" value="0.1" units="cm"/>
      <inkml:brushProperty name="color" value="#FFFFFF"/>
    </inkml:brush>
  </inkml:definitions>
  <inkml:trace contextRef="#ctx0" brushRef="#br0">595 244 24575,'-11'3'0,"2"2"0,1 4 0,5-1 0,1 3 0,-6 3 0,7-4 0,-9 4 0,9-9 0,-1 9 0,0-4 0,1 7 0,-2-9 0,1 0 0,1-2 0,-1 2 0,-3 0 0,4-4 0,-4-5 0,5-25 0,0-8 0,0-17 0,0 12 0,0 3 0,0 0 0,0 17 0,0-10 0,0 15 0,0 4 0,0-4 0,3 0 0,-2 7 0,3-7 0,-4 6 0,0 2 0,0-2 0,0 2 0,0 6 0,0 13 0,-3-1 0,-3 27 0,-5 6 0,4-8 0,-4 9 0,3-28 0,3-2 0,-2 0 0,7-9 0,0 9 0,0-9 0,0 7 0,0-6 0,0-2 0,0-5 0,-7-35 0,5-2 0,-5-27 0,1 11 0,5 19 0,-5-2 0,6 23 0,0-11 0,0 11 0,0-3 0,0 5 0,0 4 0,0 3 0,0 12 0,-2-2 0,1 9 0,-1-1 0,-10 15 0,10-9 0,-10 14 0,9-17 0,2 6 0,-3-8 0,1 6 0,2-12 0,-3 13 0,4-13 0,-2 4 0,1-9 0,-1 0 0,2 1 0,-11-3 0,6-3 0,-9-3 0,6-5 0,4 2 0,-1-10 0,3 5 0,1-11 0,-1 9 0,2-9 0,0 9 0,0-10 0,0 11 0,0-11 0,0 13 0,0-4 0,-3 6 0,0 10 0,0-1 0,1 7 0,2 8 0,0-8 0,-7 14 0,5-14 0,-5 8 0,7-8 0,0 1 0,0-1 0,0-3 0,0 3 0,-3-2 0,3 2 0,-5-2 0,2-6 0,-8-9 0,5-1 0,-2-7 0,3 9 0,4-8 0,-4 5 0,-7-23 0,9 21 0,-2-8 0,12 30 0,1 1 0,-4 6 0,-1 1 0,0 1 0,-2 1 0,3-2 0,-4-1 0,2-3 0,-1 1 0,1 2 0,0-8 0,-1 14 0,1-15 0,-2 7 0,0-16 0,0-7 0,0-4 0,0-9 0,0 9 0,0-1 0,0-3 0,0 10 0,-3-15 0,2 14 0,-3-6 0,4 9 0,-4-3 0,0 2 0,-4-2 0,5 7 0,-2 4 0,4 3 0,-1 5 0,2-3 0,0 9 0,0-7 0,0 4 0,0-1 0,0-5 0,0 6 0,0-6 0,0-2 0,-7-22 0,-1-10 0,0-6 0,2 3 0,6 18 0,-6-18 0,5 16 0,-5-8 0,6 24 0,0 11 0,0 4 0,0-1 0,0 18 0,0-20 0,0 20 0,0-25 0,0 12 0,0-12 0,0 4 0,0 2 0,0-8 0,3 5 0,0-7 0,0-1 0,-1 1 0,-2-1 0,0 1 0,0-6 0,-4-9 0,4-1 0,-8-12 0,2-9 0,1 4 0,-1-3 0,6 7 0,0 11 0,-2-5 0,-1 6 0,0 2 0,0 1 0,1 3 0,1 4 0,-1 7 0,2 9 0,0-1 0,0 9 0,0-11 0,0 11 0,0-13 0,0 4 0,0-9 0,0 3 0,0-2 0,0 2 0,0-2 0,-5-3 0,-1-6 0,-12-21 0,-1-9 0,-3-6 0,9 3 0,4 17 0,8-3 0,-1 12 0,2-7 0,0 9 0,-3-1 0,3 1 0,-3 8 0,6 7 0,-3 9 0,7 1 0,-5 0 0,3 0 0,-5-5 0,2 3 0,-1 1 0,1-6 0,-2 7 0,0-6 0,2-3 0,-1 2 0,1-4 0,-2 2 0,0-2 0,3 2 0,-5-2 0,-1-1 0,-6-5 0,0-11 0,-14-11 0,11-4 0,-6 1 0,11 3 0,6 9 0,-2-4 0,0 6 0,0 3 0,0-3 0,1 5 0,2 6 0,0 9 0,0 3 0,0 11 0,0-11 0,0 11 0,2-10 0,-1 3 0,1-5 0,-2 6 0,3-5 0,-3 3 0,3 1 0,-3-8 0,3 14 0,-2-15 0,3 7 0,-4-9 0,0 3 0,2 1 0,1-6 0,0-1 0,2-10 0,-4 0 0,1-3 0,-2 0 0,0 0 0,0-6 0,0 9 0,0-2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8.692"/>
    </inkml:context>
    <inkml:brush xml:id="br0">
      <inkml:brushProperty name="width" value="0.05" units="cm"/>
      <inkml:brushProperty name="height" value="0.05" units="cm"/>
      <inkml:brushProperty name="color" value="#E71224"/>
    </inkml:brush>
  </inkml:definitions>
  <inkml:trace contextRef="#ctx0" brushRef="#br0">3 63 24575,'-3'-5'0,"5"-3"0,5 2 0,21 0 0,-15 4 0,33-4 0,-35 2 0,23-2 0,-24 3 0,7 1 0,-9 1 0,0-1 0,-2 2 0,7 0 0,-5 0 0,6 0 0,-6 0 0,-2-3 0,2 3 0,-3-3 0,3 3 0,-2 0 0,2-2 0,-3 1 0,3-1 0,-2 2 0,2 0 0,-2 0 0,2 0 0,-2 0 0,-1 0 0,-2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57.007"/>
    </inkml:context>
    <inkml:brush xml:id="br0">
      <inkml:brushProperty name="width" value="0.1" units="cm"/>
      <inkml:brushProperty name="height" value="0.1" units="cm"/>
      <inkml:brushProperty name="color" value="#FFFFFF"/>
    </inkml:brush>
  </inkml:definitions>
  <inkml:trace contextRef="#ctx0" brushRef="#br0">595 244 24575,'-11'3'0,"2"2"0,1 4 0,5-1 0,1 3 0,-6 3 0,7-4 0,-9 4 0,9-9 0,-1 9 0,0-4 0,1 7 0,-2-9 0,1 0 0,1-2 0,-1 2 0,-3 0 0,4-4 0,-4-5 0,5-25 0,0-8 0,0-17 0,0 12 0,0 3 0,0 0 0,0 17 0,0-10 0,0 15 0,0 4 0,0-4 0,3 0 0,-2 7 0,3-7 0,-4 6 0,0 2 0,0-2 0,0 2 0,0 6 0,0 13 0,-3-1 0,-3 27 0,-5 6 0,4-8 0,-4 9 0,3-28 0,3-2 0,-2 0 0,7-9 0,0 9 0,0-9 0,0 7 0,0-6 0,0-2 0,0-5 0,-7-35 0,5-2 0,-5-27 0,1 11 0,5 19 0,-5-2 0,6 23 0,0-11 0,0 11 0,0-3 0,0 5 0,0 4 0,0 3 0,0 12 0,-2-2 0,1 9 0,-1-1 0,-10 15 0,10-9 0,-10 14 0,9-17 0,2 6 0,-3-8 0,1 6 0,2-12 0,-3 13 0,4-13 0,-2 4 0,1-9 0,-1 0 0,2 1 0,-11-3 0,6-3 0,-9-3 0,6-5 0,4 2 0,-1-10 0,3 5 0,1-11 0,-1 9 0,2-9 0,0 9 0,0-10 0,0 11 0,0-11 0,0 13 0,0-4 0,-3 6 0,0 10 0,0-1 0,1 7 0,2 8 0,0-8 0,-7 14 0,5-14 0,-5 8 0,7-8 0,0 1 0,0-1 0,0-3 0,0 3 0,-3-2 0,3 2 0,-5-2 0,2-6 0,-8-9 0,5-1 0,-2-7 0,3 9 0,4-8 0,-4 5 0,-7-23 0,9 21 0,-2-8 0,12 30 0,1 1 0,-4 6 0,-1 1 0,0 1 0,-2 1 0,3-2 0,-4-1 0,2-3 0,-1 1 0,1 2 0,0-8 0,-1 14 0,1-15 0,-2 7 0,0-16 0,0-7 0,0-4 0,0-9 0,0 9 0,0-1 0,0-3 0,0 10 0,-3-15 0,2 14 0,-3-6 0,4 9 0,-4-3 0,0 2 0,-4-2 0,5 7 0,-2 4 0,4 3 0,-1 5 0,2-3 0,0 9 0,0-7 0,0 4 0,0-1 0,0-5 0,0 6 0,0-6 0,0-2 0,-7-22 0,-1-10 0,0-6 0,2 3 0,6 18 0,-6-18 0,5 16 0,-5-8 0,6 24 0,0 11 0,0 4 0,0-1 0,0 18 0,0-20 0,0 20 0,0-25 0,0 12 0,0-12 0,0 4 0,0 2 0,0-8 0,3 5 0,0-7 0,0-1 0,-1 1 0,-2-1 0,0 1 0,0-6 0,-4-9 0,4-1 0,-8-12 0,2-9 0,1 4 0,-1-3 0,6 7 0,0 11 0,-2-5 0,-1 6 0,0 2 0,0 1 0,1 3 0,1 4 0,-1 7 0,2 9 0,0-1 0,0 9 0,0-11 0,0 11 0,0-13 0,0 4 0,0-9 0,0 3 0,0-2 0,0 2 0,0-2 0,-5-3 0,-1-6 0,-12-21 0,-1-9 0,-3-6 0,9 3 0,4 17 0,8-3 0,-1 12 0,2-7 0,0 9 0,-3-1 0,3 1 0,-3 8 0,6 7 0,-3 9 0,7 1 0,-5 0 0,3 0 0,-5-5 0,2 3 0,-1 1 0,1-6 0,-2 7 0,0-6 0,2-3 0,-1 2 0,1-4 0,-2 2 0,0-2 0,3 2 0,-5-2 0,-1-1 0,-6-5 0,0-11 0,-14-11 0,11-4 0,-6 1 0,11 3 0,6 9 0,-2-4 0,0 6 0,0 3 0,0-3 0,1 5 0,2 6 0,0 9 0,0 3 0,0 11 0,0-11 0,0 11 0,2-10 0,-1 3 0,1-5 0,-2 6 0,3-5 0,-3 3 0,3 1 0,-3-8 0,3 14 0,-2-15 0,3 7 0,-4-9 0,0 3 0,2 1 0,1-6 0,0-1 0,2-10 0,-4 0 0,1-3 0,-2 0 0,0 0 0,0-6 0,0 9 0,0-2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2:58.538"/>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21.539"/>
    </inkml:context>
    <inkml:brush xml:id="br0">
      <inkml:brushProperty name="width" value="0.1" units="cm"/>
      <inkml:brushProperty name="height" value="0.1" units="cm"/>
      <inkml:brushProperty name="color" value="#FFFFFF"/>
    </inkml:brush>
  </inkml:definitions>
  <inkml:trace contextRef="#ctx0" brushRef="#br0">1 1 24575,'3'17'0,"1"-7"0,0 4 0,1-9 0,-2 0 0,2 1 0,1 2 0,-3 0 0,2 1 0,-5-1 0,5-3 0,-2 1 0,3-1 0,-1 1 0,1-1 0,-1 1 0,1-1 0,-1-2 0,3 4 0,-2-5 0,2 2 0,-3-4 0,1-2 0,56 1 0,1-9 0,-11 6 0,1-1 0,26-16 0,-28 12 0,9-10 0,-18 17 0,21-10 0,-30 10 0,2-3 0,-23 2 0,5 3 0,-8-3 0,-2 3 0,-1 0 0,2 0 0,-2 0 0,2 0 0,-3 0 0,3 0 0,-2 0 0,2 0 0,-2 0 0,7 0 0,-3 0 0,7 0 0,-6 0 0,6 0 0,1 4 0,30 10 0,-18-3 0,13 4 0,-21-12 0,-9 0 0,9-3 0,-9 3 0,21 3 0,24 3 0,-1 4 0,30 3 0,-33-9 0,21 0 0,-9 0 0,0-5 0,-23 5 0,-15-7 0,-19 0 0,-1 0 0,0 0 0,-3 0 0,3 0 0,-2 0 0,2 0 0,-2 0 0,2 0 0,-2 0 0,2 0 0,-3 0 0,3 0 0,-2 0 0,2 0 0,-2 0 0,1 0 0,0 0 0,0 0 0,-1 0 0,2 0 0,-2 0 0,-1 0 0,-2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0.74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38.035"/>
    </inkml:context>
    <inkml:brush xml:id="br0">
      <inkml:brushProperty name="width" value="0.05" units="cm"/>
      <inkml:brushProperty name="height" value="0.05" units="cm"/>
      <inkml:brushProperty name="color" value="#E71224"/>
    </inkml:brush>
  </inkml:definitions>
  <inkml:trace contextRef="#ctx0" brushRef="#br0">581 1 24575,'-8'0'0,"2"0"0,-2 0 0,2 0 0,-8 0 0,4 0 0,-12 3 0,9-2 0,-9 3 0,9-2 0,-10-1 0,11 1 0,-11-2 0,11 3 0,-23-3 0,22 3 0,-21-3 0,18 7 0,-2-5 0,1 5 0,0-7 0,4 0 0,-3 0 0,5 0 0,2 0 0,-1 0 0,1 0 0,0 0 0,-1 0 0,4 0 0,-2 0 0,2 0 0,-2 0 0,2 0 0,-2 0 0,3 0 0,-3 0 0,2 0 0,-2 0 0,2 0 0,-2 0 0,2 0 0,-2 0 0,3 0 0,-3 0 0,2 0 0,-5 0 0,3 0 0,-1-3 0,3 3 0,4-3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3.795"/>
    </inkml:context>
    <inkml:brush xml:id="br0">
      <inkml:brushProperty name="width" value="0.1" units="cm"/>
      <inkml:brushProperty name="height" value="0.1" units="cm"/>
      <inkml:brushProperty name="color" value="#FFFFFF"/>
    </inkml:brush>
  </inkml:definitions>
  <inkml:trace contextRef="#ctx0" brushRef="#br0">908 57 24575,'-12'0'0,"2"0"0,4 0 0,-2 0 0,0 0 0,-1 0 0,-1 0 0,1 0 0,1 0 0,-9 0 0,10 0 0,-27 0 0,23 0 0,-23-3 0,18 2 0,-8-3 0,0 4 0,0-7 0,-13 5 0,18-7 0,-15 8 0,24-1 0,-4 2 0,3 0 0,5 0 0,-2 0 0,-5 0 0,3 0 0,-5 0 0,-1 0 0,6 0 0,-13 0 0,13 0 0,-4 0 0,6 0 0,2 0 0,-4 0 0,1 0 0,1 0 0,0 0 0,2 0 0,-2 0 0,0 0 0,-1 0 0,-1 0 0,3 0 0,0 0 0,1 0 0,-2 0 0,2 0 0,-2 0 0,2 0 0,-2 0 0,2-3 0,-2 3 0,3-3 0,-3 3 0,2 0 0,-2-2 0,2 1 0,-2-1 0,2 2 0,-2 0 0,3 0 0,-3 0 0,-1-5 0,0 4 0,-1-4 0,4 5 0,-2 0 0,2 0 0,-2 0 0,2 0 0,-2-3 0,3 3 0,-3-3 0,2 3 0,-2 0 0,2 0 0,-2 0 0,2 0 0,-2 0 0,3 0 0,-3 0 0,2 0 0,-2 0 0,2 0 0,5 3 0,4 0 0,24 5 0,-12-1 0,32 10 0,-34-12 0,33 13 0,-27-17 0,17 8 0,0-2 0,-17-2 0,27 12 0,-36-12 0,36 7 0,-35-10 0,23-2 0,-24 0 0,7 0 0,-6 0 0,-3 0 0,8 0 0,-8 0 0,14 0 0,-15 0 0,10 0 0,-3 0 0,-2 0 0,11 0 0,-10 0 0,9 0 0,-12 0 0,24 0 0,-23 0 0,14 0 0,-11 0 0,-6 0 0,6 0 0,-7 0 0,0 0 0,0 0 0,-1 0 0,2 0 0,-2 0 0,2 0 0,-3 0 0,3 0 0,-2 0 0,-5 0 0,-11 4 0,-2-3 0,-23 2 0,2-3 0,-1 0 0,-24 0 0,21 0 0,-26 0 0,12 0 0,12 0 0,-9 0 0,21 0 0,-10 0 0,13 0 0,0-7 0,8 5 0,0-5 0,10 7 0,-5 0 0,5-2 0,-2 1 0,3-1 0,-3 2 0,2 0 0,-2 0 0,2 0 0,-2 0 0,2 0 0,-2 0 0,-6 0 0,7 0 0,-7 0 0,8 0 0,-2 0 0,2 0 0,-2 0 0,3 0 0,-3 0 0,9-3 0,23 3 0,-2-3 0,43 3 0,-23 0 0,22 0 0,-13 0 0,12 0 0,-21 0 0,18 0 0,-21 0 0,-6 0 0,2 0 0,-17 0 0,6 0 0,0 0 0,1 0 0,-1 0 0,-6 0 0,5 0 0,-11 0 0,5 0 0,-6 0 0,-3 0 0,3 0 0,-5 0 0,2 0 0,-3 0 0,3-2 0,-2 1 0,2-1 0,-3 2 0,1 0 0,-1 0 0,1-3 0,-1 0 0,-4 0 0,1 1 0,-5 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48.692"/>
    </inkml:context>
    <inkml:brush xml:id="br0">
      <inkml:brushProperty name="width" value="0.05" units="cm"/>
      <inkml:brushProperty name="height" value="0.05" units="cm"/>
      <inkml:brushProperty name="color" value="#E71224"/>
    </inkml:brush>
  </inkml:definitions>
  <inkml:trace contextRef="#ctx0" brushRef="#br0">3 63 24575,'-3'-5'0,"5"-3"0,5 2 0,21 0 0,-15 4 0,33-4 0,-35 2 0,23-2 0,-24 3 0,7 1 0,-9 1 0,0-1 0,-2 2 0,7 0 0,-5 0 0,6 0 0,-6 0 0,-2-3 0,2 3 0,-3-3 0,3 3 0,-2 0 0,2-2 0,-3 1 0,3-1 0,-2 2 0,2 0 0,-2 0 0,2 0 0,-2 0 0,-1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3:57.007"/>
    </inkml:context>
    <inkml:brush xml:id="br0">
      <inkml:brushProperty name="width" value="0.1" units="cm"/>
      <inkml:brushProperty name="height" value="0.1" units="cm"/>
      <inkml:brushProperty name="color" value="#FFFFFF"/>
    </inkml:brush>
  </inkml:definitions>
  <inkml:trace contextRef="#ctx0" brushRef="#br0">595 244 24575,'-11'3'0,"2"2"0,1 4 0,5-1 0,1 3 0,-6 3 0,7-4 0,-9 4 0,9-9 0,-1 9 0,0-4 0,1 7 0,-2-9 0,1 0 0,1-2 0,-1 2 0,-3 0 0,4-4 0,-4-5 0,5-25 0,0-8 0,0-17 0,0 12 0,0 3 0,0 0 0,0 17 0,0-10 0,0 15 0,0 4 0,0-4 0,3 0 0,-2 7 0,3-7 0,-4 6 0,0 2 0,0-2 0,0 2 0,0 6 0,0 13 0,-3-1 0,-3 27 0,-5 6 0,4-8 0,-4 9 0,3-28 0,3-2 0,-2 0 0,7-9 0,0 9 0,0-9 0,0 7 0,0-6 0,0-2 0,0-5 0,-7-35 0,5-2 0,-5-27 0,1 11 0,5 19 0,-5-2 0,6 23 0,0-11 0,0 11 0,0-3 0,0 5 0,0 4 0,0 3 0,0 12 0,-2-2 0,1 9 0,-1-1 0,-10 15 0,10-9 0,-10 14 0,9-17 0,2 6 0,-3-8 0,1 6 0,2-12 0,-3 13 0,4-13 0,-2 4 0,1-9 0,-1 0 0,2 1 0,-11-3 0,6-3 0,-9-3 0,6-5 0,4 2 0,-1-10 0,3 5 0,1-11 0,-1 9 0,2-9 0,0 9 0,0-10 0,0 11 0,0-11 0,0 13 0,0-4 0,-3 6 0,0 10 0,0-1 0,1 7 0,2 8 0,0-8 0,-7 14 0,5-14 0,-5 8 0,7-8 0,0 1 0,0-1 0,0-3 0,0 3 0,-3-2 0,3 2 0,-5-2 0,2-6 0,-8-9 0,5-1 0,-2-7 0,3 9 0,4-8 0,-4 5 0,-7-23 0,9 21 0,-2-8 0,12 30 0,1 1 0,-4 6 0,-1 1 0,0 1 0,-2 1 0,3-2 0,-4-1 0,2-3 0,-1 1 0,1 2 0,0-8 0,-1 14 0,1-15 0,-2 7 0,0-16 0,0-7 0,0-4 0,0-9 0,0 9 0,0-1 0,0-3 0,0 10 0,-3-15 0,2 14 0,-3-6 0,4 9 0,-4-3 0,0 2 0,-4-2 0,5 7 0,-2 4 0,4 3 0,-1 5 0,2-3 0,0 9 0,0-7 0,0 4 0,0-1 0,0-5 0,0 6 0,0-6 0,0-2 0,-7-22 0,-1-10 0,0-6 0,2 3 0,6 18 0,-6-18 0,5 16 0,-5-8 0,6 24 0,0 11 0,0 4 0,0-1 0,0 18 0,0-20 0,0 20 0,0-25 0,0 12 0,0-12 0,0 4 0,0 2 0,0-8 0,3 5 0,0-7 0,0-1 0,-1 1 0,-2-1 0,0 1 0,0-6 0,-4-9 0,4-1 0,-8-12 0,2-9 0,1 4 0,-1-3 0,6 7 0,0 11 0,-2-5 0,-1 6 0,0 2 0,0 1 0,1 3 0,1 4 0,-1 7 0,2 9 0,0-1 0,0 9 0,0-11 0,0 11 0,0-13 0,0 4 0,0-9 0,0 3 0,0-2 0,0 2 0,0-2 0,-5-3 0,-1-6 0,-12-21 0,-1-9 0,-3-6 0,9 3 0,4 17 0,8-3 0,-1 12 0,2-7 0,0 9 0,-3-1 0,3 1 0,-3 8 0,6 7 0,-3 9 0,7 1 0,-5 0 0,3 0 0,-5-5 0,2 3 0,-1 1 0,1-6 0,-2 7 0,0-6 0,2-3 0,-1 2 0,1-4 0,-2 2 0,0-2 0,3 2 0,-5-2 0,-1-1 0,-6-5 0,0-11 0,-14-11 0,11-4 0,-6 1 0,11 3 0,6 9 0,-2-4 0,0 6 0,0 3 0,0-3 0,1 5 0,2 6 0,0 9 0,0 3 0,0 11 0,0-11 0,0 11 0,2-10 0,-1 3 0,1-5 0,-2 6 0,3-5 0,-3 3 0,3 1 0,-3-8 0,3 14 0,-2-15 0,3 7 0,-4-9 0,0 3 0,2 1 0,1-6 0,0-1 0,2-10 0,-4 0 0,1-3 0,-2 0 0,0 0 0,0-6 0,0 9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05.732"/>
    </inkml:context>
    <inkml:brush xml:id="br0">
      <inkml:brushProperty name="width" value="0.1" units="cm"/>
      <inkml:brushProperty name="height" value="0.1" units="cm"/>
      <inkml:brushProperty name="color" value="#FFFFFF"/>
    </inkml:brush>
  </inkml:definitions>
  <inkml:trace contextRef="#ctx0" brushRef="#br0">1 1 24575,'14'0'0,"-3"0"0,-1 0 0,-4 0 0,2 0 0,-2 0 0,1 0 0,-1 0 0,5 0 0,-3 0 0,1 0 0,-1 0 0,-3 0 0,3 0 0,-2 0 0,2 0 0,-2 0 0,1 0 0,0 0 0,0 0 0,-1 0 0,2 0 0,-2 0 0,2 0 0,-3 0 0,3 0 0,-2 0 0,2 0 0,-2 0 0,2 0 0,0 0 0,1 0 0,1 0 0,-4 0 0,2 0 0,-3 0 0,3 0 0,-2 0 0,2 0 0,-2 0 0,2 0 0,0 2 0,1 1 0,1 0 0,-4 2 0,2-4 0,-3 4 0,1-2 0,-1 0 0,1 2 0,-1-2 0,-2 2 0,2 1 0,-4 1 0,4 2 0,-5-1 0,5 0 0,-2-2 0,0-1 0,0 1 0,-1-1 0,-1 3 0,4-2 0,-5 2 0,5-2 0,-4 2 0,6 0 0,-6 1 0,8 7 0,-6-9 0,-1 5 0,-3-12 0,-5-6 0,1-3 0,-1-2 0,3 3 0,-4-2 0,6 3 0,-7-1 0,5 0 0,0 0 0,-2-1 0,5 1 0,-3 0 0,3 2 0,0-2 0,-2 3 0,-1-1 0,0 1 0,0-1 0,1 1 0,1-1 0,-1 1 0,2-1 0,0 0 0,0 1 0,0-1 0,0 3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3T10:34:29.76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2227-D6DC-FD45-9507-DB2BAD58473C}" type="datetime1">
              <a:rPr lang="it-IT" smtClean="0"/>
              <a:pPr/>
              <a:t>06/10/20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6711-015B-0142-88C4-65D50E44FA77}" type="slidenum">
              <a:rPr lang="it-IT" smtClean="0"/>
              <a:pPr/>
              <a:t>‹#›</a:t>
            </a:fld>
            <a:endParaRPr lang="it-IT"/>
          </a:p>
        </p:txBody>
      </p:sp>
    </p:spTree>
    <p:extLst>
      <p:ext uri="{BB962C8B-B14F-4D97-AF65-F5344CB8AC3E}">
        <p14:creationId xmlns:p14="http://schemas.microsoft.com/office/powerpoint/2010/main" val="216209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11</a:t>
            </a:fld>
            <a:endParaRPr lang="it-IT"/>
          </a:p>
        </p:txBody>
      </p:sp>
    </p:spTree>
    <p:extLst>
      <p:ext uri="{BB962C8B-B14F-4D97-AF65-F5344CB8AC3E}">
        <p14:creationId xmlns:p14="http://schemas.microsoft.com/office/powerpoint/2010/main" val="103753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12</a:t>
            </a:fld>
            <a:endParaRPr lang="it-IT"/>
          </a:p>
        </p:txBody>
      </p:sp>
    </p:spTree>
    <p:extLst>
      <p:ext uri="{BB962C8B-B14F-4D97-AF65-F5344CB8AC3E}">
        <p14:creationId xmlns:p14="http://schemas.microsoft.com/office/powerpoint/2010/main" val="282513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13</a:t>
            </a:fld>
            <a:endParaRPr lang="it-IT"/>
          </a:p>
        </p:txBody>
      </p:sp>
    </p:spTree>
    <p:extLst>
      <p:ext uri="{BB962C8B-B14F-4D97-AF65-F5344CB8AC3E}">
        <p14:creationId xmlns:p14="http://schemas.microsoft.com/office/powerpoint/2010/main" val="155024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14</a:t>
            </a:fld>
            <a:endParaRPr lang="it-IT"/>
          </a:p>
        </p:txBody>
      </p:sp>
    </p:spTree>
    <p:extLst>
      <p:ext uri="{BB962C8B-B14F-4D97-AF65-F5344CB8AC3E}">
        <p14:creationId xmlns:p14="http://schemas.microsoft.com/office/powerpoint/2010/main" val="7609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15</a:t>
            </a:fld>
            <a:endParaRPr lang="it-IT"/>
          </a:p>
        </p:txBody>
      </p:sp>
    </p:spTree>
    <p:extLst>
      <p:ext uri="{BB962C8B-B14F-4D97-AF65-F5344CB8AC3E}">
        <p14:creationId xmlns:p14="http://schemas.microsoft.com/office/powerpoint/2010/main" val="386529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16</a:t>
            </a:fld>
            <a:endParaRPr lang="it-IT"/>
          </a:p>
        </p:txBody>
      </p:sp>
    </p:spTree>
    <p:extLst>
      <p:ext uri="{BB962C8B-B14F-4D97-AF65-F5344CB8AC3E}">
        <p14:creationId xmlns:p14="http://schemas.microsoft.com/office/powerpoint/2010/main" val="257859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17</a:t>
            </a:fld>
            <a:endParaRPr lang="it-IT"/>
          </a:p>
        </p:txBody>
      </p:sp>
    </p:spTree>
    <p:extLst>
      <p:ext uri="{BB962C8B-B14F-4D97-AF65-F5344CB8AC3E}">
        <p14:creationId xmlns:p14="http://schemas.microsoft.com/office/powerpoint/2010/main" val="19857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18</a:t>
            </a:fld>
            <a:endParaRPr lang="it-IT"/>
          </a:p>
        </p:txBody>
      </p:sp>
    </p:spTree>
    <p:extLst>
      <p:ext uri="{BB962C8B-B14F-4D97-AF65-F5344CB8AC3E}">
        <p14:creationId xmlns:p14="http://schemas.microsoft.com/office/powerpoint/2010/main" val="109604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19</a:t>
            </a:fld>
            <a:endParaRPr lang="it-IT"/>
          </a:p>
        </p:txBody>
      </p:sp>
    </p:spTree>
    <p:extLst>
      <p:ext uri="{BB962C8B-B14F-4D97-AF65-F5344CB8AC3E}">
        <p14:creationId xmlns:p14="http://schemas.microsoft.com/office/powerpoint/2010/main" val="339631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20</a:t>
            </a:fld>
            <a:endParaRPr lang="it-IT"/>
          </a:p>
        </p:txBody>
      </p:sp>
    </p:spTree>
    <p:extLst>
      <p:ext uri="{BB962C8B-B14F-4D97-AF65-F5344CB8AC3E}">
        <p14:creationId xmlns:p14="http://schemas.microsoft.com/office/powerpoint/2010/main" val="17215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3</a:t>
            </a:fld>
            <a:endParaRPr lang="it-IT"/>
          </a:p>
        </p:txBody>
      </p:sp>
    </p:spTree>
    <p:extLst>
      <p:ext uri="{BB962C8B-B14F-4D97-AF65-F5344CB8AC3E}">
        <p14:creationId xmlns:p14="http://schemas.microsoft.com/office/powerpoint/2010/main" val="16509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21</a:t>
            </a:fld>
            <a:endParaRPr lang="it-IT"/>
          </a:p>
        </p:txBody>
      </p:sp>
    </p:spTree>
    <p:extLst>
      <p:ext uri="{BB962C8B-B14F-4D97-AF65-F5344CB8AC3E}">
        <p14:creationId xmlns:p14="http://schemas.microsoft.com/office/powerpoint/2010/main" val="104556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22</a:t>
            </a:fld>
            <a:endParaRPr lang="it-IT"/>
          </a:p>
        </p:txBody>
      </p:sp>
    </p:spTree>
    <p:extLst>
      <p:ext uri="{BB962C8B-B14F-4D97-AF65-F5344CB8AC3E}">
        <p14:creationId xmlns:p14="http://schemas.microsoft.com/office/powerpoint/2010/main" val="298129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23</a:t>
            </a:fld>
            <a:endParaRPr lang="it-IT"/>
          </a:p>
        </p:txBody>
      </p:sp>
    </p:spTree>
    <p:extLst>
      <p:ext uri="{BB962C8B-B14F-4D97-AF65-F5344CB8AC3E}">
        <p14:creationId xmlns:p14="http://schemas.microsoft.com/office/powerpoint/2010/main" val="5107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24</a:t>
            </a:fld>
            <a:endParaRPr lang="it-IT"/>
          </a:p>
        </p:txBody>
      </p:sp>
    </p:spTree>
    <p:extLst>
      <p:ext uri="{BB962C8B-B14F-4D97-AF65-F5344CB8AC3E}">
        <p14:creationId xmlns:p14="http://schemas.microsoft.com/office/powerpoint/2010/main" val="207338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4</a:t>
            </a:fld>
            <a:endParaRPr lang="it-IT"/>
          </a:p>
        </p:txBody>
      </p:sp>
    </p:spTree>
    <p:extLst>
      <p:ext uri="{BB962C8B-B14F-4D97-AF65-F5344CB8AC3E}">
        <p14:creationId xmlns:p14="http://schemas.microsoft.com/office/powerpoint/2010/main" val="90933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5</a:t>
            </a:fld>
            <a:endParaRPr lang="it-IT"/>
          </a:p>
        </p:txBody>
      </p:sp>
    </p:spTree>
    <p:extLst>
      <p:ext uri="{BB962C8B-B14F-4D97-AF65-F5344CB8AC3E}">
        <p14:creationId xmlns:p14="http://schemas.microsoft.com/office/powerpoint/2010/main" val="286043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6</a:t>
            </a:fld>
            <a:endParaRPr lang="it-IT"/>
          </a:p>
        </p:txBody>
      </p:sp>
    </p:spTree>
    <p:extLst>
      <p:ext uri="{BB962C8B-B14F-4D97-AF65-F5344CB8AC3E}">
        <p14:creationId xmlns:p14="http://schemas.microsoft.com/office/powerpoint/2010/main" val="243135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7</a:t>
            </a:fld>
            <a:endParaRPr lang="it-IT"/>
          </a:p>
        </p:txBody>
      </p:sp>
    </p:spTree>
    <p:extLst>
      <p:ext uri="{BB962C8B-B14F-4D97-AF65-F5344CB8AC3E}">
        <p14:creationId xmlns:p14="http://schemas.microsoft.com/office/powerpoint/2010/main" val="263772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8</a:t>
            </a:fld>
            <a:endParaRPr lang="it-IT"/>
          </a:p>
        </p:txBody>
      </p:sp>
    </p:spTree>
    <p:extLst>
      <p:ext uri="{BB962C8B-B14F-4D97-AF65-F5344CB8AC3E}">
        <p14:creationId xmlns:p14="http://schemas.microsoft.com/office/powerpoint/2010/main" val="76440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9</a:t>
            </a:fld>
            <a:endParaRPr lang="it-IT"/>
          </a:p>
        </p:txBody>
      </p:sp>
    </p:spTree>
    <p:extLst>
      <p:ext uri="{BB962C8B-B14F-4D97-AF65-F5344CB8AC3E}">
        <p14:creationId xmlns:p14="http://schemas.microsoft.com/office/powerpoint/2010/main" val="213301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10</a:t>
            </a:fld>
            <a:endParaRPr lang="it-IT"/>
          </a:p>
        </p:txBody>
      </p:sp>
    </p:spTree>
    <p:extLst>
      <p:ext uri="{BB962C8B-B14F-4D97-AF65-F5344CB8AC3E}">
        <p14:creationId xmlns:p14="http://schemas.microsoft.com/office/powerpoint/2010/main" val="154841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06/10/20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697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06/10/20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41585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06/10/20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38817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06/10/20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8558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06/10/20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5383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D8BF249-6BAC-CD40-AAE9-334F110649E5}" type="datetimeFigureOut">
              <a:rPr lang="it-IT" smtClean="0"/>
              <a:pPr/>
              <a:t>06/10/20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30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8BF249-6BAC-CD40-AAE9-334F110649E5}" type="datetimeFigureOut">
              <a:rPr lang="it-IT" smtClean="0"/>
              <a:pPr/>
              <a:t>06/10/20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34696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8BF249-6BAC-CD40-AAE9-334F110649E5}" type="datetimeFigureOut">
              <a:rPr lang="it-IT" smtClean="0"/>
              <a:pPr/>
              <a:t>06/10/20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9360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8BF249-6BAC-CD40-AAE9-334F110649E5}" type="datetimeFigureOut">
              <a:rPr lang="it-IT" smtClean="0"/>
              <a:pPr/>
              <a:t>06/10/20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3963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06/10/20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3748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06/10/20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a:t>
            </a:fld>
            <a:endParaRPr lang="it-IT"/>
          </a:p>
        </p:txBody>
      </p:sp>
    </p:spTree>
    <p:extLst>
      <p:ext uri="{BB962C8B-B14F-4D97-AF65-F5344CB8AC3E}">
        <p14:creationId xmlns:p14="http://schemas.microsoft.com/office/powerpoint/2010/main" val="154964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F249-6BAC-CD40-AAE9-334F110649E5}" type="datetimeFigureOut">
              <a:rPr lang="it-IT" smtClean="0"/>
              <a:pPr/>
              <a:t>06/10/20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520A-26EA-DE4B-B141-4532FC98FF0E}" type="slidenum">
              <a:rPr lang="it-IT" smtClean="0"/>
              <a:pPr/>
              <a:t>‹#›</a:t>
            </a:fld>
            <a:endParaRPr lang="it-IT"/>
          </a:p>
        </p:txBody>
      </p:sp>
    </p:spTree>
    <p:extLst>
      <p:ext uri="{BB962C8B-B14F-4D97-AF65-F5344CB8AC3E}">
        <p14:creationId xmlns:p14="http://schemas.microsoft.com/office/powerpoint/2010/main" val="423791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customXml" Target="../ink/ink24.xml"/><Relationship Id="rId18" Type="http://schemas.openxmlformats.org/officeDocument/2006/relationships/image" Target="../media/image32.png"/><Relationship Id="rId3" Type="http://schemas.openxmlformats.org/officeDocument/2006/relationships/image" Target="../media/image3.emf"/><Relationship Id="rId21"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customXml" Target="../ink/ink26.xml"/><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customXml" Target="../ink/ink23.xml"/><Relationship Id="rId5" Type="http://schemas.openxmlformats.org/officeDocument/2006/relationships/image" Target="../media/image12.png"/><Relationship Id="rId15" Type="http://schemas.openxmlformats.org/officeDocument/2006/relationships/customXml" Target="../ink/ink25.xml"/><Relationship Id="rId10" Type="http://schemas.openxmlformats.org/officeDocument/2006/relationships/image" Target="../media/image28.png"/><Relationship Id="rId19" Type="http://schemas.openxmlformats.org/officeDocument/2006/relationships/customXml" Target="../ink/ink27.xml"/><Relationship Id="rId4" Type="http://schemas.openxmlformats.org/officeDocument/2006/relationships/customXml" Target="../ink/ink19.xml"/><Relationship Id="rId9" Type="http://schemas.openxmlformats.org/officeDocument/2006/relationships/customXml" Target="../ink/ink22.xml"/><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customXml" Target="../ink/ink32.xml"/><Relationship Id="rId18" Type="http://schemas.openxmlformats.org/officeDocument/2006/relationships/image" Target="../media/image31.png"/><Relationship Id="rId3" Type="http://schemas.openxmlformats.org/officeDocument/2006/relationships/image" Target="../media/image3.emf"/><Relationship Id="rId21" Type="http://schemas.openxmlformats.org/officeDocument/2006/relationships/customXml" Target="../ink/ink36.xml"/><Relationship Id="rId7" Type="http://schemas.openxmlformats.org/officeDocument/2006/relationships/image" Target="../media/image12.png"/><Relationship Id="rId12" Type="http://schemas.openxmlformats.org/officeDocument/2006/relationships/image" Target="../media/image28.png"/><Relationship Id="rId17" Type="http://schemas.openxmlformats.org/officeDocument/2006/relationships/customXml" Target="../ink/ink34.xml"/><Relationship Id="rId2" Type="http://schemas.openxmlformats.org/officeDocument/2006/relationships/notesSlide" Target="../notesSlides/notesSlide10.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customXml" Target="../ink/ink31.xml"/><Relationship Id="rId5" Type="http://schemas.openxmlformats.org/officeDocument/2006/relationships/image" Target="../media/image37.png"/><Relationship Id="rId15" Type="http://schemas.openxmlformats.org/officeDocument/2006/relationships/customXml" Target="../ink/ink33.xml"/><Relationship Id="rId10" Type="http://schemas.openxmlformats.org/officeDocument/2006/relationships/customXml" Target="../ink/ink30.xml"/><Relationship Id="rId19" Type="http://schemas.openxmlformats.org/officeDocument/2006/relationships/customXml" Target="../ink/ink35.xml"/><Relationship Id="rId4" Type="http://schemas.openxmlformats.org/officeDocument/2006/relationships/image" Target="../media/image36.png"/><Relationship Id="rId9" Type="http://schemas.openxmlformats.org/officeDocument/2006/relationships/image" Target="../media/image27.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customXml" Target="../ink/ink42.xml"/><Relationship Id="rId18" Type="http://schemas.openxmlformats.org/officeDocument/2006/relationships/image" Target="../media/image32.png"/><Relationship Id="rId3" Type="http://schemas.openxmlformats.org/officeDocument/2006/relationships/image" Target="../media/image3.emf"/><Relationship Id="rId21"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customXml" Target="../ink/ink44.xml"/><Relationship Id="rId25"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1.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customXml" Target="../ink/ink38.xml"/><Relationship Id="rId11" Type="http://schemas.openxmlformats.org/officeDocument/2006/relationships/customXml" Target="../ink/ink41.xml"/><Relationship Id="rId24" Type="http://schemas.openxmlformats.org/officeDocument/2006/relationships/image" Target="../media/image42.png"/><Relationship Id="rId5" Type="http://schemas.openxmlformats.org/officeDocument/2006/relationships/image" Target="../media/image12.png"/><Relationship Id="rId15" Type="http://schemas.openxmlformats.org/officeDocument/2006/relationships/customXml" Target="../ink/ink43.xml"/><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customXml" Target="../ink/ink45.xml"/><Relationship Id="rId4" Type="http://schemas.openxmlformats.org/officeDocument/2006/relationships/customXml" Target="../ink/ink37.xml"/><Relationship Id="rId9" Type="http://schemas.openxmlformats.org/officeDocument/2006/relationships/customXml" Target="../ink/ink40.xml"/><Relationship Id="rId14" Type="http://schemas.openxmlformats.org/officeDocument/2006/relationships/image" Target="../media/image30.png"/><Relationship Id="rId22"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customXml" Target="../ink/ink48.xml"/><Relationship Id="rId13" Type="http://schemas.openxmlformats.org/officeDocument/2006/relationships/customXml" Target="../ink/ink51.xml"/><Relationship Id="rId18" Type="http://schemas.openxmlformats.org/officeDocument/2006/relationships/image" Target="../media/image44.png"/><Relationship Id="rId3" Type="http://schemas.openxmlformats.org/officeDocument/2006/relationships/image" Target="../media/image3.emf"/><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image" Target="../media/image45.png"/><Relationship Id="rId2" Type="http://schemas.openxmlformats.org/officeDocument/2006/relationships/notesSlide" Target="../notesSlides/notesSlide12.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customXml" Target="../ink/ink47.xml"/><Relationship Id="rId11" Type="http://schemas.openxmlformats.org/officeDocument/2006/relationships/customXml" Target="../ink/ink50.xml"/><Relationship Id="rId5" Type="http://schemas.openxmlformats.org/officeDocument/2006/relationships/image" Target="../media/image12.png"/><Relationship Id="rId15" Type="http://schemas.openxmlformats.org/officeDocument/2006/relationships/customXml" Target="../ink/ink52.xml"/><Relationship Id="rId10" Type="http://schemas.openxmlformats.org/officeDocument/2006/relationships/image" Target="../media/image28.png"/><Relationship Id="rId4" Type="http://schemas.openxmlformats.org/officeDocument/2006/relationships/customXml" Target="../ink/ink46.xml"/><Relationship Id="rId9" Type="http://schemas.openxmlformats.org/officeDocument/2006/relationships/customXml" Target="../ink/ink49.xml"/><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tif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ehpa.org/about/news/article/heat-pumps-on-the-rise-time-to-move-to-system-integr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image" Target="../media/image17.png"/><Relationship Id="rId26" Type="http://schemas.openxmlformats.org/officeDocument/2006/relationships/image" Target="../media/image20.PNG"/><Relationship Id="rId3" Type="http://schemas.openxmlformats.org/officeDocument/2006/relationships/image" Target="../media/image3.emf"/><Relationship Id="rId21" Type="http://schemas.openxmlformats.org/officeDocument/2006/relationships/customXml" Target="../ink/ink9.xml"/><Relationship Id="rId7" Type="http://schemas.openxmlformats.org/officeDocument/2006/relationships/image" Target="../media/image12.png"/><Relationship Id="rId12" Type="http://schemas.openxmlformats.org/officeDocument/2006/relationships/image" Target="../media/image14.png"/><Relationship Id="rId17" Type="http://schemas.openxmlformats.org/officeDocument/2006/relationships/customXml" Target="../ink/ink7.xml"/><Relationship Id="rId25"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customXml" Target="../ink/ink4.xml"/><Relationship Id="rId24" Type="http://schemas.openxmlformats.org/officeDocument/2006/relationships/image" Target="../media/image21.png"/><Relationship Id="rId5" Type="http://schemas.openxmlformats.org/officeDocument/2006/relationships/image" Target="../media/image10.png"/><Relationship Id="rId15" Type="http://schemas.openxmlformats.org/officeDocument/2006/relationships/customXml" Target="../ink/ink6.xml"/><Relationship Id="rId23"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customXml" Target="../ink/ink8.xml"/><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5.png"/><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customXml" Target="../ink/ink15.xml"/><Relationship Id="rId18" Type="http://schemas.openxmlformats.org/officeDocument/2006/relationships/image" Target="../media/image32.png"/><Relationship Id="rId3" Type="http://schemas.openxmlformats.org/officeDocument/2006/relationships/image" Target="../media/image3.emf"/><Relationship Id="rId21" Type="http://schemas.openxmlformats.org/officeDocument/2006/relationships/image" Target="../media/image33.png"/><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customXml" Target="../ink/ink17.xml"/><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customXml" Target="../ink/ink14.xml"/><Relationship Id="rId5" Type="http://schemas.openxmlformats.org/officeDocument/2006/relationships/image" Target="../media/image12.png"/><Relationship Id="rId15" Type="http://schemas.openxmlformats.org/officeDocument/2006/relationships/customXml" Target="../ink/ink16.xml"/><Relationship Id="rId10" Type="http://schemas.openxmlformats.org/officeDocument/2006/relationships/image" Target="../media/image28.png"/><Relationship Id="rId19" Type="http://schemas.openxmlformats.org/officeDocument/2006/relationships/customXml" Target="../ink/ink18.xml"/><Relationship Id="rId4" Type="http://schemas.openxmlformats.org/officeDocument/2006/relationships/customXml" Target="../ink/ink10.xml"/><Relationship Id="rId9" Type="http://schemas.openxmlformats.org/officeDocument/2006/relationships/customXml" Target="../ink/ink13.xml"/><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038930" y="6347762"/>
            <a:ext cx="2545261" cy="522390"/>
          </a:xfrm>
          <a:prstGeom prst="rect">
            <a:avLst/>
          </a:prstGeom>
        </p:spPr>
      </p:pic>
      <p:pic>
        <p:nvPicPr>
          <p:cNvPr id="4" name="Immagine 3"/>
          <p:cNvPicPr>
            <a:picLocks noChangeAspect="1"/>
          </p:cNvPicPr>
          <p:nvPr/>
        </p:nvPicPr>
        <p:blipFill>
          <a:blip r:embed="rId3"/>
          <a:stretch>
            <a:fillRect/>
          </a:stretch>
        </p:blipFill>
        <p:spPr>
          <a:xfrm>
            <a:off x="0" y="3369"/>
            <a:ext cx="9144000" cy="6845300"/>
          </a:xfrm>
          <a:prstGeom prst="rect">
            <a:avLst/>
          </a:prstGeom>
        </p:spPr>
      </p:pic>
      <p:sp>
        <p:nvSpPr>
          <p:cNvPr id="8" name="CasellaDiTesto 7"/>
          <p:cNvSpPr txBox="1"/>
          <p:nvPr/>
        </p:nvSpPr>
        <p:spPr>
          <a:xfrm>
            <a:off x="4571999" y="2417453"/>
            <a:ext cx="3972517" cy="646331"/>
          </a:xfrm>
          <a:prstGeom prst="rect">
            <a:avLst/>
          </a:prstGeom>
          <a:noFill/>
        </p:spPr>
        <p:txBody>
          <a:bodyPr wrap="square" rtlCol="0">
            <a:spAutoFit/>
          </a:bodyPr>
          <a:lstStyle/>
          <a:p>
            <a:pPr algn="r"/>
            <a:r>
              <a:rPr lang="it-IT" dirty="0"/>
              <a:t>Prototipazione per applicazioni con fluidi organici in bifase</a:t>
            </a:r>
          </a:p>
        </p:txBody>
      </p:sp>
      <p:sp>
        <p:nvSpPr>
          <p:cNvPr id="11" name="CasellaDiTesto 10"/>
          <p:cNvSpPr txBox="1"/>
          <p:nvPr/>
        </p:nvSpPr>
        <p:spPr>
          <a:xfrm>
            <a:off x="6370140" y="4590468"/>
            <a:ext cx="2174377" cy="338554"/>
          </a:xfrm>
          <a:prstGeom prst="rect">
            <a:avLst/>
          </a:prstGeom>
          <a:noFill/>
        </p:spPr>
        <p:txBody>
          <a:bodyPr wrap="none" rtlCol="0">
            <a:spAutoFit/>
          </a:bodyPr>
          <a:lstStyle/>
          <a:p>
            <a:pPr algn="r"/>
            <a:r>
              <a:rPr lang="it-IT" sz="1600" b="1" dirty="0">
                <a:latin typeface=""/>
              </a:rPr>
              <a:t>Ing. Massimo Amato</a:t>
            </a:r>
          </a:p>
        </p:txBody>
      </p:sp>
      <p:sp>
        <p:nvSpPr>
          <p:cNvPr id="13" name="CasellaDiTesto 12"/>
          <p:cNvSpPr txBox="1"/>
          <p:nvPr/>
        </p:nvSpPr>
        <p:spPr>
          <a:xfrm>
            <a:off x="6813300" y="6474363"/>
            <a:ext cx="1614546" cy="307777"/>
          </a:xfrm>
          <a:prstGeom prst="rect">
            <a:avLst/>
          </a:prstGeom>
          <a:noFill/>
        </p:spPr>
        <p:txBody>
          <a:bodyPr wrap="none" rtlCol="0">
            <a:spAutoFit/>
            <a:scene3d>
              <a:camera prst="orthographicFront"/>
              <a:lightRig rig="threePt" dir="t"/>
            </a:scene3d>
            <a:flatTx/>
          </a:bodyPr>
          <a:lstStyle/>
          <a:p>
            <a:pPr algn="r"/>
            <a:r>
              <a:rPr lang="it-IT" sz="1400" dirty="0">
                <a:ln w="12700" cap="flat" cmpd="sng">
                  <a:solidFill>
                    <a:schemeClr val="bg1"/>
                  </a:solidFill>
                  <a:prstDash val="solid"/>
                  <a:round/>
                </a:ln>
                <a:noFill/>
              </a:rPr>
              <a:t>Firenze, 07.10.2020</a:t>
            </a:r>
          </a:p>
        </p:txBody>
      </p:sp>
      <p:sp>
        <p:nvSpPr>
          <p:cNvPr id="15" name="CasellaDiTesto 14"/>
          <p:cNvSpPr txBox="1"/>
          <p:nvPr/>
        </p:nvSpPr>
        <p:spPr>
          <a:xfrm>
            <a:off x="4409954" y="1786288"/>
            <a:ext cx="4134564" cy="584775"/>
          </a:xfrm>
          <a:prstGeom prst="rect">
            <a:avLst/>
          </a:prstGeom>
          <a:noFill/>
        </p:spPr>
        <p:txBody>
          <a:bodyPr wrap="square" rtlCol="0">
            <a:spAutoFit/>
          </a:bodyPr>
          <a:lstStyle/>
          <a:p>
            <a:pPr algn="r"/>
            <a:r>
              <a:rPr lang="it-IT" sz="3200" b="1" dirty="0">
                <a:solidFill>
                  <a:schemeClr val="accent1">
                    <a:lumMod val="75000"/>
                  </a:schemeClr>
                </a:solidFill>
                <a:latin typeface=""/>
              </a:rPr>
              <a:t>Espansore Tesla</a:t>
            </a:r>
          </a:p>
        </p:txBody>
      </p:sp>
    </p:spTree>
    <p:extLst>
      <p:ext uri="{BB962C8B-B14F-4D97-AF65-F5344CB8AC3E}">
        <p14:creationId xmlns:p14="http://schemas.microsoft.com/office/powerpoint/2010/main" val="331171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R1234ze(E) </a:t>
            </a:r>
            <a:r>
              <a:rPr lang="it-IT" sz="1000" b="1" dirty="0">
                <a:solidFill>
                  <a:schemeClr val="accent1">
                    <a:lumMod val="75000"/>
                  </a:schemeClr>
                </a:solidFill>
                <a:latin typeface="Arial"/>
                <a:cs typeface="Arial"/>
              </a:rPr>
              <a:t>2/5</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10</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5"/>
              <a:stretch>
                <a:fillRect/>
              </a:stretch>
            </p:blipFill>
            <p:spPr>
              <a:xfrm>
                <a:off x="7069172" y="28135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7"/>
              <a:stretch>
                <a:fillRect/>
              </a:stretch>
            </p:blipFill>
            <p:spPr>
              <a:xfrm>
                <a:off x="7017807" y="260662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5"/>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0"/>
              <a:stretch>
                <a:fillRect/>
              </a:stretch>
            </p:blipFill>
            <p:spPr>
              <a:xfrm>
                <a:off x="7945167" y="265054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2"/>
              <a:stretch>
                <a:fillRect/>
              </a:stretch>
            </p:blipFill>
            <p:spPr>
              <a:xfrm>
                <a:off x="7895147" y="2616349"/>
                <a:ext cx="362481"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827A0595-3083-524C-BD68-26FDCD19492B}"/>
                  </a:ext>
                </a:extLst>
              </p14:cNvPr>
              <p14:cNvContentPartPr/>
              <p14:nvPr/>
            </p14:nvContentPartPr>
            <p14:xfrm>
              <a:off x="7285647" y="2654149"/>
              <a:ext cx="118800" cy="23040"/>
            </p14:xfrm>
          </p:contentPart>
        </mc:Choice>
        <mc:Fallback xmlns="">
          <p:pic>
            <p:nvPicPr>
              <p:cNvPr id="48" name="Ink 47">
                <a:extLst>
                  <a:ext uri="{FF2B5EF4-FFF2-40B4-BE49-F238E27FC236}">
                    <a16:creationId xmlns:a16="http://schemas.microsoft.com/office/drawing/2014/main" id="{827A0595-3083-524C-BD68-26FDCD19492B}"/>
                  </a:ext>
                </a:extLst>
              </p:cNvPr>
              <p:cNvPicPr/>
              <p:nvPr/>
            </p:nvPicPr>
            <p:blipFill>
              <a:blip r:embed="rId14"/>
              <a:stretch>
                <a:fillRect/>
              </a:stretch>
            </p:blipFill>
            <p:spPr>
              <a:xfrm>
                <a:off x="7276647" y="2645006"/>
                <a:ext cx="136440" cy="4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5951803E-894A-8C47-BBCB-1584342A7FF6}"/>
                  </a:ext>
                </a:extLst>
              </p14:cNvPr>
              <p14:cNvContentPartPr/>
              <p14:nvPr/>
            </p14:nvContentPartPr>
            <p14:xfrm>
              <a:off x="7244607" y="2557669"/>
              <a:ext cx="214200" cy="146160"/>
            </p14:xfrm>
          </p:contentPart>
        </mc:Choice>
        <mc:Fallback xmlns="">
          <p:pic>
            <p:nvPicPr>
              <p:cNvPr id="49" name="Ink 48">
                <a:extLst>
                  <a:ext uri="{FF2B5EF4-FFF2-40B4-BE49-F238E27FC236}">
                    <a16:creationId xmlns:a16="http://schemas.microsoft.com/office/drawing/2014/main" id="{5951803E-894A-8C47-BBCB-1584342A7FF6}"/>
                  </a:ext>
                </a:extLst>
              </p:cNvPr>
              <p:cNvPicPr/>
              <p:nvPr/>
            </p:nvPicPr>
            <p:blipFill>
              <a:blip r:embed="rId16"/>
              <a:stretch>
                <a:fillRect/>
              </a:stretch>
            </p:blipFill>
            <p:spPr>
              <a:xfrm>
                <a:off x="7226607" y="2539669"/>
                <a:ext cx="24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18"/>
              <a:stretch>
                <a:fillRect/>
              </a:stretch>
            </p:blipFill>
            <p:spPr>
              <a:xfrm>
                <a:off x="6791007" y="263506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5"/>
              <a:stretch>
                <a:fillRect/>
              </a:stretch>
            </p:blipFill>
            <p:spPr>
              <a:xfrm>
                <a:off x="6609207" y="2628949"/>
                <a:ext cx="36000" cy="36000"/>
              </a:xfrm>
              <a:prstGeom prst="rect">
                <a:avLst/>
              </a:prstGeom>
            </p:spPr>
          </p:pic>
        </mc:Fallback>
      </mc:AlternateContent>
      <p:sp>
        <p:nvSpPr>
          <p:cNvPr id="45" name="Segnaposto testo 4">
            <a:extLst>
              <a:ext uri="{FF2B5EF4-FFF2-40B4-BE49-F238E27FC236}">
                <a16:creationId xmlns:a16="http://schemas.microsoft.com/office/drawing/2014/main" id="{CFDDADD2-1EF5-004B-A362-492D5848E167}"/>
              </a:ext>
            </a:extLst>
          </p:cNvPr>
          <p:cNvSpPr txBox="1">
            <a:spLocks/>
          </p:cNvSpPr>
          <p:nvPr/>
        </p:nvSpPr>
        <p:spPr>
          <a:xfrm>
            <a:off x="4716017" y="1297068"/>
            <a:ext cx="3977795" cy="6577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it-IT" sz="1400" dirty="0">
                <a:cs typeface="Arial" panose="020B0604020202020204" pitchFamily="34" charset="0"/>
              </a:rPr>
              <a:t>Portata totale in ingresso allo statore: 0,05 kg/</a:t>
            </a:r>
            <a:r>
              <a:rPr lang="it-IT" sz="1400" dirty="0" err="1">
                <a:cs typeface="Arial" panose="020B0604020202020204" pitchFamily="34" charset="0"/>
              </a:rPr>
              <a:t>s</a:t>
            </a:r>
            <a:endParaRPr lang="it-IT" sz="1400" dirty="0">
              <a:cs typeface="Arial" panose="020B0604020202020204" pitchFamily="34" charset="0"/>
            </a:endParaRPr>
          </a:p>
          <a:p>
            <a:pPr marL="0" indent="0" algn="r">
              <a:buFont typeface="Arial"/>
              <a:buNone/>
            </a:pPr>
            <a:r>
              <a:rPr lang="it-IT" sz="1400" dirty="0">
                <a:cs typeface="Arial" panose="020B0604020202020204" pitchFamily="34" charset="0"/>
              </a:rPr>
              <a:t>Numero dischi statorici: 10</a:t>
            </a:r>
          </a:p>
          <a:p>
            <a:pPr marL="0" indent="0" algn="r">
              <a:buFont typeface="Arial"/>
              <a:buNone/>
            </a:pPr>
            <a:r>
              <a:rPr lang="it-IT" sz="1400" dirty="0">
                <a:cs typeface="Arial" panose="020B0604020202020204" pitchFamily="34" charset="0"/>
              </a:rPr>
              <a:t>Numero ugelli in ogni disco: </a:t>
            </a:r>
            <a:r>
              <a:rPr lang="it-IT" sz="1600" b="1" dirty="0">
                <a:cs typeface="Arial" panose="020B0604020202020204" pitchFamily="34" charset="0"/>
              </a:rPr>
              <a:t>4</a:t>
            </a:r>
            <a:endParaRPr lang="it-IT" sz="1400" b="1" dirty="0">
              <a:cs typeface="Arial" panose="020B0604020202020204" pitchFamily="34" charset="0"/>
            </a:endParaRPr>
          </a:p>
        </p:txBody>
      </p:sp>
      <p:graphicFrame>
        <p:nvGraphicFramePr>
          <p:cNvPr id="50" name="Tabella 8">
            <a:extLst>
              <a:ext uri="{FF2B5EF4-FFF2-40B4-BE49-F238E27FC236}">
                <a16:creationId xmlns:a16="http://schemas.microsoft.com/office/drawing/2014/main" id="{48C3B27E-77FC-6C4B-858A-99A66E6FBBAE}"/>
              </a:ext>
            </a:extLst>
          </p:cNvPr>
          <p:cNvGraphicFramePr>
            <a:graphicFrameLocks noGrp="1"/>
          </p:cNvGraphicFramePr>
          <p:nvPr>
            <p:extLst>
              <p:ext uri="{D42A27DB-BD31-4B8C-83A1-F6EECF244321}">
                <p14:modId xmlns:p14="http://schemas.microsoft.com/office/powerpoint/2010/main" val="2208132439"/>
              </p:ext>
            </p:extLst>
          </p:nvPr>
        </p:nvGraphicFramePr>
        <p:xfrm>
          <a:off x="93737" y="2303518"/>
          <a:ext cx="8785225" cy="959945"/>
        </p:xfrm>
        <a:graphic>
          <a:graphicData uri="http://schemas.openxmlformats.org/drawingml/2006/table">
            <a:tbl>
              <a:tblPr firstRow="1" firstCol="1">
                <a:tableStyleId>{5C22544A-7EE6-4342-B048-85BDC9FD1C3A}</a:tableStyleId>
              </a:tblPr>
              <a:tblGrid>
                <a:gridCol w="2385321">
                  <a:extLst>
                    <a:ext uri="{9D8B030D-6E8A-4147-A177-3AD203B41FA5}">
                      <a16:colId xmlns:a16="http://schemas.microsoft.com/office/drawing/2014/main" val="1207922506"/>
                    </a:ext>
                  </a:extLst>
                </a:gridCol>
                <a:gridCol w="914272">
                  <a:extLst>
                    <a:ext uri="{9D8B030D-6E8A-4147-A177-3AD203B41FA5}">
                      <a16:colId xmlns:a16="http://schemas.microsoft.com/office/drawing/2014/main" val="4111370350"/>
                    </a:ext>
                  </a:extLst>
                </a:gridCol>
                <a:gridCol w="914272">
                  <a:extLst>
                    <a:ext uri="{9D8B030D-6E8A-4147-A177-3AD203B41FA5}">
                      <a16:colId xmlns:a16="http://schemas.microsoft.com/office/drawing/2014/main" val="926521142"/>
                    </a:ext>
                  </a:extLst>
                </a:gridCol>
                <a:gridCol w="914272">
                  <a:extLst>
                    <a:ext uri="{9D8B030D-6E8A-4147-A177-3AD203B41FA5}">
                      <a16:colId xmlns:a16="http://schemas.microsoft.com/office/drawing/2014/main" val="2907338807"/>
                    </a:ext>
                  </a:extLst>
                </a:gridCol>
                <a:gridCol w="914272">
                  <a:extLst>
                    <a:ext uri="{9D8B030D-6E8A-4147-A177-3AD203B41FA5}">
                      <a16:colId xmlns:a16="http://schemas.microsoft.com/office/drawing/2014/main" val="4231821466"/>
                    </a:ext>
                  </a:extLst>
                </a:gridCol>
                <a:gridCol w="914272">
                  <a:extLst>
                    <a:ext uri="{9D8B030D-6E8A-4147-A177-3AD203B41FA5}">
                      <a16:colId xmlns:a16="http://schemas.microsoft.com/office/drawing/2014/main" val="1540753202"/>
                    </a:ext>
                  </a:extLst>
                </a:gridCol>
                <a:gridCol w="914272">
                  <a:extLst>
                    <a:ext uri="{9D8B030D-6E8A-4147-A177-3AD203B41FA5}">
                      <a16:colId xmlns:a16="http://schemas.microsoft.com/office/drawing/2014/main" val="3450956529"/>
                    </a:ext>
                  </a:extLst>
                </a:gridCol>
                <a:gridCol w="914272">
                  <a:extLst>
                    <a:ext uri="{9D8B030D-6E8A-4147-A177-3AD203B41FA5}">
                      <a16:colId xmlns:a16="http://schemas.microsoft.com/office/drawing/2014/main" val="264800504"/>
                    </a:ext>
                  </a:extLst>
                </a:gridCol>
              </a:tblGrid>
              <a:tr h="321450">
                <a:tc>
                  <a:txBody>
                    <a:bodyPr/>
                    <a:lstStyle/>
                    <a:p>
                      <a:pPr algn="ctr"/>
                      <a:r>
                        <a:rPr lang="it-IT" sz="1400" b="0" dirty="0"/>
                        <a:t>Gola ugello [mm]</a:t>
                      </a:r>
                    </a:p>
                  </a:txBody>
                  <a:tcPr/>
                </a:tc>
                <a:tc>
                  <a:txBody>
                    <a:bodyPr/>
                    <a:lstStyle/>
                    <a:p>
                      <a:pPr algn="ctr"/>
                      <a:r>
                        <a:rPr lang="it-IT" sz="1400" b="0" dirty="0"/>
                        <a:t>0,50</a:t>
                      </a:r>
                    </a:p>
                  </a:txBody>
                  <a:tcPr/>
                </a:tc>
                <a:tc>
                  <a:txBody>
                    <a:bodyPr/>
                    <a:lstStyle/>
                    <a:p>
                      <a:pPr algn="ctr"/>
                      <a:r>
                        <a:rPr lang="it-IT" sz="1400" b="0" dirty="0"/>
                        <a:t>0,45</a:t>
                      </a:r>
                    </a:p>
                  </a:txBody>
                  <a:tcPr/>
                </a:tc>
                <a:tc>
                  <a:txBody>
                    <a:bodyPr/>
                    <a:lstStyle/>
                    <a:p>
                      <a:pPr algn="ctr"/>
                      <a:r>
                        <a:rPr lang="it-IT" sz="1400" b="0" dirty="0"/>
                        <a:t>0,40</a:t>
                      </a:r>
                    </a:p>
                  </a:txBody>
                  <a:tcPr/>
                </a:tc>
                <a:tc>
                  <a:txBody>
                    <a:bodyPr/>
                    <a:lstStyle/>
                    <a:p>
                      <a:pPr algn="ctr"/>
                      <a:r>
                        <a:rPr lang="it-IT" sz="1400" b="0" dirty="0"/>
                        <a:t>0,35</a:t>
                      </a:r>
                    </a:p>
                  </a:txBody>
                  <a:tcPr/>
                </a:tc>
                <a:tc>
                  <a:txBody>
                    <a:bodyPr/>
                    <a:lstStyle/>
                    <a:p>
                      <a:pPr algn="ctr"/>
                      <a:r>
                        <a:rPr lang="it-IT" sz="1400" b="0" dirty="0"/>
                        <a:t>0,30</a:t>
                      </a:r>
                    </a:p>
                  </a:txBody>
                  <a:tcPr/>
                </a:tc>
                <a:tc>
                  <a:txBody>
                    <a:bodyPr/>
                    <a:lstStyle/>
                    <a:p>
                      <a:pPr algn="ctr"/>
                      <a:r>
                        <a:rPr lang="it-IT" sz="1400" b="0" dirty="0"/>
                        <a:t>0,25</a:t>
                      </a:r>
                    </a:p>
                  </a:txBody>
                  <a:tcPr/>
                </a:tc>
                <a:tc>
                  <a:txBody>
                    <a:bodyPr/>
                    <a:lstStyle/>
                    <a:p>
                      <a:pPr algn="ctr"/>
                      <a:r>
                        <a:rPr lang="it-IT" sz="1400" b="0" dirty="0"/>
                        <a:t>0,20</a:t>
                      </a:r>
                    </a:p>
                  </a:txBody>
                  <a:tcPr/>
                </a:tc>
                <a:extLst>
                  <a:ext uri="{0D108BD9-81ED-4DB2-BD59-A6C34878D82A}">
                    <a16:rowId xmlns:a16="http://schemas.microsoft.com/office/drawing/2014/main" val="1091663786"/>
                  </a:ext>
                </a:extLst>
              </a:tr>
              <a:tr h="317045">
                <a:tc>
                  <a:txBody>
                    <a:bodyPr/>
                    <a:lstStyle/>
                    <a:p>
                      <a:pPr algn="ctr"/>
                      <a:r>
                        <a:rPr lang="it-IT" sz="1400" b="0" dirty="0"/>
                        <a:t>Pressione [Mpa]</a:t>
                      </a:r>
                    </a:p>
                  </a:txBody>
                  <a:tcPr/>
                </a:tc>
                <a:tc>
                  <a:txBody>
                    <a:bodyPr/>
                    <a:lstStyle/>
                    <a:p>
                      <a:pPr algn="ctr"/>
                      <a:r>
                        <a:rPr lang="it-IT" sz="1400" b="0" dirty="0"/>
                        <a:t>1,036</a:t>
                      </a:r>
                    </a:p>
                  </a:txBody>
                  <a:tcPr/>
                </a:tc>
                <a:tc>
                  <a:txBody>
                    <a:bodyPr/>
                    <a:lstStyle/>
                    <a:p>
                      <a:pPr algn="ctr"/>
                      <a:r>
                        <a:rPr lang="it-IT" sz="1400" b="0" dirty="0"/>
                        <a:t>1,035</a:t>
                      </a:r>
                    </a:p>
                  </a:txBody>
                  <a:tcPr/>
                </a:tc>
                <a:tc>
                  <a:txBody>
                    <a:bodyPr/>
                    <a:lstStyle/>
                    <a:p>
                      <a:pPr algn="ctr"/>
                      <a:r>
                        <a:rPr lang="it-IT" sz="1400" b="0" dirty="0"/>
                        <a:t>1,034</a:t>
                      </a:r>
                    </a:p>
                  </a:txBody>
                  <a:tcPr/>
                </a:tc>
                <a:tc>
                  <a:txBody>
                    <a:bodyPr/>
                    <a:lstStyle/>
                    <a:p>
                      <a:pPr algn="ctr"/>
                      <a:r>
                        <a:rPr lang="it-IT" sz="1400" b="0" dirty="0"/>
                        <a:t>1,032</a:t>
                      </a:r>
                    </a:p>
                  </a:txBody>
                  <a:tcPr/>
                </a:tc>
                <a:tc>
                  <a:txBody>
                    <a:bodyPr/>
                    <a:lstStyle/>
                    <a:p>
                      <a:pPr algn="ctr"/>
                      <a:r>
                        <a:rPr lang="it-IT" sz="1400" b="0" dirty="0"/>
                        <a:t>1,029</a:t>
                      </a:r>
                    </a:p>
                  </a:txBody>
                  <a:tcPr/>
                </a:tc>
                <a:tc>
                  <a:txBody>
                    <a:bodyPr/>
                    <a:lstStyle/>
                    <a:p>
                      <a:pPr algn="ctr"/>
                      <a:r>
                        <a:rPr lang="it-IT" sz="1400" b="0" dirty="0"/>
                        <a:t>1,022</a:t>
                      </a:r>
                    </a:p>
                  </a:txBody>
                  <a:tcPr/>
                </a:tc>
                <a:tc>
                  <a:txBody>
                    <a:bodyPr/>
                    <a:lstStyle/>
                    <a:p>
                      <a:pPr algn="ctr"/>
                      <a:r>
                        <a:rPr lang="it-IT" sz="1400" b="0" dirty="0"/>
                        <a:t>1,009</a:t>
                      </a:r>
                    </a:p>
                  </a:txBody>
                  <a:tcPr/>
                </a:tc>
                <a:extLst>
                  <a:ext uri="{0D108BD9-81ED-4DB2-BD59-A6C34878D82A}">
                    <a16:rowId xmlns:a16="http://schemas.microsoft.com/office/drawing/2014/main" val="3579111516"/>
                  </a:ext>
                </a:extLst>
              </a:tr>
              <a:tr h="321450">
                <a:tc>
                  <a:txBody>
                    <a:bodyPr/>
                    <a:lstStyle/>
                    <a:p>
                      <a:pPr algn="ctr"/>
                      <a:r>
                        <a:rPr lang="it-IT" sz="1400" b="0" i="1" dirty="0"/>
                        <a:t>Velocità [m/s]</a:t>
                      </a:r>
                    </a:p>
                  </a:txBody>
                  <a:tcPr/>
                </a:tc>
                <a:tc>
                  <a:txBody>
                    <a:bodyPr/>
                    <a:lstStyle/>
                    <a:p>
                      <a:pPr algn="ctr"/>
                      <a:r>
                        <a:rPr lang="it-IT" sz="1400" b="0" dirty="0"/>
                        <a:t>2,412</a:t>
                      </a:r>
                    </a:p>
                  </a:txBody>
                  <a:tcPr/>
                </a:tc>
                <a:tc>
                  <a:txBody>
                    <a:bodyPr/>
                    <a:lstStyle/>
                    <a:p>
                      <a:pPr algn="ctr"/>
                      <a:r>
                        <a:rPr lang="it-IT" sz="1400" b="0" dirty="0"/>
                        <a:t>2,698</a:t>
                      </a:r>
                    </a:p>
                  </a:txBody>
                  <a:tcPr/>
                </a:tc>
                <a:tc>
                  <a:txBody>
                    <a:bodyPr/>
                    <a:lstStyle/>
                    <a:p>
                      <a:pPr algn="ctr"/>
                      <a:r>
                        <a:rPr lang="it-IT" sz="1400" b="0" dirty="0"/>
                        <a:t>3,062</a:t>
                      </a:r>
                    </a:p>
                  </a:txBody>
                  <a:tcPr/>
                </a:tc>
                <a:tc>
                  <a:txBody>
                    <a:bodyPr/>
                    <a:lstStyle/>
                    <a:p>
                      <a:pPr algn="ctr"/>
                      <a:r>
                        <a:rPr lang="it-IT" sz="1400" b="0" dirty="0"/>
                        <a:t>3,550</a:t>
                      </a:r>
                    </a:p>
                  </a:txBody>
                  <a:tcPr/>
                </a:tc>
                <a:tc>
                  <a:txBody>
                    <a:bodyPr/>
                    <a:lstStyle/>
                    <a:p>
                      <a:pPr algn="ctr"/>
                      <a:r>
                        <a:rPr lang="it-IT" sz="1400" b="0" dirty="0"/>
                        <a:t>4,230</a:t>
                      </a:r>
                    </a:p>
                  </a:txBody>
                  <a:tcPr/>
                </a:tc>
                <a:tc>
                  <a:txBody>
                    <a:bodyPr/>
                    <a:lstStyle/>
                    <a:p>
                      <a:pPr algn="ctr"/>
                      <a:r>
                        <a:rPr lang="it-IT" sz="1400" b="0" dirty="0"/>
                        <a:t>5,281</a:t>
                      </a:r>
                    </a:p>
                  </a:txBody>
                  <a:tcPr/>
                </a:tc>
                <a:tc>
                  <a:txBody>
                    <a:bodyPr/>
                    <a:lstStyle/>
                    <a:p>
                      <a:pPr algn="ctr"/>
                      <a:r>
                        <a:rPr lang="it-IT" sz="1400" b="0" dirty="0"/>
                        <a:t>7,163</a:t>
                      </a:r>
                    </a:p>
                  </a:txBody>
                  <a:tcPr/>
                </a:tc>
                <a:extLst>
                  <a:ext uri="{0D108BD9-81ED-4DB2-BD59-A6C34878D82A}">
                    <a16:rowId xmlns:a16="http://schemas.microsoft.com/office/drawing/2014/main" val="1488376531"/>
                  </a:ext>
                </a:extLst>
              </a:tr>
            </a:tbl>
          </a:graphicData>
        </a:graphic>
      </p:graphicFrame>
      <p:pic>
        <p:nvPicPr>
          <p:cNvPr id="57" name="Immagine 5">
            <a:extLst>
              <a:ext uri="{FF2B5EF4-FFF2-40B4-BE49-F238E27FC236}">
                <a16:creationId xmlns:a16="http://schemas.microsoft.com/office/drawing/2014/main" id="{11C3989C-25D8-8C47-9987-B06D102B3D70}"/>
              </a:ext>
            </a:extLst>
          </p:cNvPr>
          <p:cNvPicPr>
            <a:picLocks noChangeAspect="1"/>
          </p:cNvPicPr>
          <p:nvPr/>
        </p:nvPicPr>
        <p:blipFill>
          <a:blip r:embed="rId20"/>
          <a:stretch>
            <a:fillRect/>
          </a:stretch>
        </p:blipFill>
        <p:spPr>
          <a:xfrm>
            <a:off x="69299" y="3379133"/>
            <a:ext cx="4502701" cy="2958460"/>
          </a:xfrm>
          <a:prstGeom prst="rect">
            <a:avLst/>
          </a:prstGeom>
        </p:spPr>
      </p:pic>
      <p:pic>
        <p:nvPicPr>
          <p:cNvPr id="59" name="Immagine 9">
            <a:extLst>
              <a:ext uri="{FF2B5EF4-FFF2-40B4-BE49-F238E27FC236}">
                <a16:creationId xmlns:a16="http://schemas.microsoft.com/office/drawing/2014/main" id="{9F47BE89-FE1E-1242-89ED-AB155A59966B}"/>
              </a:ext>
            </a:extLst>
          </p:cNvPr>
          <p:cNvPicPr>
            <a:picLocks noChangeAspect="1"/>
          </p:cNvPicPr>
          <p:nvPr/>
        </p:nvPicPr>
        <p:blipFill>
          <a:blip r:embed="rId21"/>
          <a:stretch>
            <a:fillRect/>
          </a:stretch>
        </p:blipFill>
        <p:spPr>
          <a:xfrm>
            <a:off x="4716017" y="3379133"/>
            <a:ext cx="4322858" cy="2958460"/>
          </a:xfrm>
          <a:prstGeom prst="rect">
            <a:avLst/>
          </a:prstGeom>
        </p:spPr>
      </p:pic>
      <p:sp>
        <p:nvSpPr>
          <p:cNvPr id="53" name="CasellaDiTesto 10">
            <a:extLst>
              <a:ext uri="{FF2B5EF4-FFF2-40B4-BE49-F238E27FC236}">
                <a16:creationId xmlns:a16="http://schemas.microsoft.com/office/drawing/2014/main" id="{5B161056-60E4-8B4C-9CE8-3B20C583533F}"/>
              </a:ext>
            </a:extLst>
          </p:cNvPr>
          <p:cNvSpPr txBox="1"/>
          <p:nvPr/>
        </p:nvSpPr>
        <p:spPr>
          <a:xfrm>
            <a:off x="781287" y="3648824"/>
            <a:ext cx="1021433" cy="307777"/>
          </a:xfrm>
          <a:prstGeom prst="rect">
            <a:avLst/>
          </a:prstGeom>
          <a:noFill/>
        </p:spPr>
        <p:txBody>
          <a:bodyPr wrap="none" rtlCol="0">
            <a:spAutoFit/>
          </a:bodyPr>
          <a:lstStyle/>
          <a:p>
            <a:r>
              <a:rPr lang="it-IT" sz="1400" dirty="0">
                <a:latin typeface="Arial" panose="020B0604020202020204" pitchFamily="34" charset="0"/>
                <a:cs typeface="Arial" panose="020B0604020202020204" pitchFamily="34" charset="0"/>
              </a:rPr>
              <a:t>Pressione</a:t>
            </a:r>
            <a:r>
              <a:rPr lang="it-IT" sz="1400" dirty="0"/>
              <a:t> </a:t>
            </a:r>
          </a:p>
        </p:txBody>
      </p:sp>
      <p:sp>
        <p:nvSpPr>
          <p:cNvPr id="62" name="CasellaDiTesto 10">
            <a:extLst>
              <a:ext uri="{FF2B5EF4-FFF2-40B4-BE49-F238E27FC236}">
                <a16:creationId xmlns:a16="http://schemas.microsoft.com/office/drawing/2014/main" id="{939048C8-08E7-9D4A-9B3E-ACC69F742BCB}"/>
              </a:ext>
            </a:extLst>
          </p:cNvPr>
          <p:cNvSpPr txBox="1"/>
          <p:nvPr/>
        </p:nvSpPr>
        <p:spPr>
          <a:xfrm>
            <a:off x="5181595" y="3648824"/>
            <a:ext cx="766685" cy="307777"/>
          </a:xfrm>
          <a:prstGeom prst="rect">
            <a:avLst/>
          </a:prstGeom>
          <a:noFill/>
        </p:spPr>
        <p:txBody>
          <a:bodyPr wrap="none" rtlCol="0">
            <a:spAutoFit/>
          </a:bodyPr>
          <a:lstStyle/>
          <a:p>
            <a:r>
              <a:rPr lang="it-IT" sz="1400" dirty="0"/>
              <a:t>Velocità</a:t>
            </a:r>
          </a:p>
        </p:txBody>
      </p:sp>
      <p:sp>
        <p:nvSpPr>
          <p:cNvPr id="23" name="CasellaDiTesto 9">
            <a:extLst>
              <a:ext uri="{FF2B5EF4-FFF2-40B4-BE49-F238E27FC236}">
                <a16:creationId xmlns:a16="http://schemas.microsoft.com/office/drawing/2014/main" id="{941D919C-32D9-E642-B8EF-0DB704D605F2}"/>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39249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pic>
        <p:nvPicPr>
          <p:cNvPr id="23" name="Immagine 12">
            <a:extLst>
              <a:ext uri="{FF2B5EF4-FFF2-40B4-BE49-F238E27FC236}">
                <a16:creationId xmlns:a16="http://schemas.microsoft.com/office/drawing/2014/main" id="{CC01C6E9-80DC-1C44-A90E-85E31B9B5DBF}"/>
              </a:ext>
            </a:extLst>
          </p:cNvPr>
          <p:cNvPicPr>
            <a:picLocks noChangeAspect="1"/>
          </p:cNvPicPr>
          <p:nvPr/>
        </p:nvPicPr>
        <p:blipFill>
          <a:blip r:embed="rId4"/>
          <a:stretch>
            <a:fillRect/>
          </a:stretch>
        </p:blipFill>
        <p:spPr>
          <a:xfrm>
            <a:off x="61571" y="3417641"/>
            <a:ext cx="4434470" cy="2929829"/>
          </a:xfrm>
          <a:prstGeom prst="rect">
            <a:avLst/>
          </a:prstGeom>
        </p:spPr>
      </p:pic>
      <p:pic>
        <p:nvPicPr>
          <p:cNvPr id="24" name="Immagine 5">
            <a:extLst>
              <a:ext uri="{FF2B5EF4-FFF2-40B4-BE49-F238E27FC236}">
                <a16:creationId xmlns:a16="http://schemas.microsoft.com/office/drawing/2014/main" id="{24588F74-F2AD-EE49-BA04-4D7323E172BC}"/>
              </a:ext>
            </a:extLst>
          </p:cNvPr>
          <p:cNvPicPr>
            <a:picLocks noChangeAspect="1"/>
          </p:cNvPicPr>
          <p:nvPr/>
        </p:nvPicPr>
        <p:blipFill>
          <a:blip r:embed="rId5"/>
          <a:stretch>
            <a:fillRect/>
          </a:stretch>
        </p:blipFill>
        <p:spPr>
          <a:xfrm>
            <a:off x="4583607" y="3417641"/>
            <a:ext cx="4452889" cy="2929829"/>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R1234ze(E) </a:t>
            </a:r>
            <a:r>
              <a:rPr lang="it-IT" sz="1000" b="1" dirty="0">
                <a:solidFill>
                  <a:schemeClr val="accent1">
                    <a:lumMod val="75000"/>
                  </a:schemeClr>
                </a:solidFill>
                <a:latin typeface="Arial"/>
                <a:cs typeface="Arial"/>
              </a:rPr>
              <a:t>3/5</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11</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7"/>
              <a:stretch>
                <a:fillRect/>
              </a:stretch>
            </p:blipFill>
            <p:spPr>
              <a:xfrm>
                <a:off x="7069172" y="28135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9"/>
              <a:stretch>
                <a:fillRect/>
              </a:stretch>
            </p:blipFill>
            <p:spPr>
              <a:xfrm>
                <a:off x="7017807" y="260662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7"/>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2"/>
              <a:stretch>
                <a:fillRect/>
              </a:stretch>
            </p:blipFill>
            <p:spPr>
              <a:xfrm>
                <a:off x="7945167" y="265054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4"/>
              <a:stretch>
                <a:fillRect/>
              </a:stretch>
            </p:blipFill>
            <p:spPr>
              <a:xfrm>
                <a:off x="7895147" y="2616349"/>
                <a:ext cx="362481"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k 47">
                <a:extLst>
                  <a:ext uri="{FF2B5EF4-FFF2-40B4-BE49-F238E27FC236}">
                    <a16:creationId xmlns:a16="http://schemas.microsoft.com/office/drawing/2014/main" id="{827A0595-3083-524C-BD68-26FDCD19492B}"/>
                  </a:ext>
                </a:extLst>
              </p14:cNvPr>
              <p14:cNvContentPartPr/>
              <p14:nvPr/>
            </p14:nvContentPartPr>
            <p14:xfrm>
              <a:off x="7285647" y="2654149"/>
              <a:ext cx="118800" cy="23040"/>
            </p14:xfrm>
          </p:contentPart>
        </mc:Choice>
        <mc:Fallback xmlns="">
          <p:pic>
            <p:nvPicPr>
              <p:cNvPr id="48" name="Ink 47">
                <a:extLst>
                  <a:ext uri="{FF2B5EF4-FFF2-40B4-BE49-F238E27FC236}">
                    <a16:creationId xmlns:a16="http://schemas.microsoft.com/office/drawing/2014/main" id="{827A0595-3083-524C-BD68-26FDCD19492B}"/>
                  </a:ext>
                </a:extLst>
              </p:cNvPr>
              <p:cNvPicPr/>
              <p:nvPr/>
            </p:nvPicPr>
            <p:blipFill>
              <a:blip r:embed="rId16"/>
              <a:stretch>
                <a:fillRect/>
              </a:stretch>
            </p:blipFill>
            <p:spPr>
              <a:xfrm>
                <a:off x="7276647" y="2645006"/>
                <a:ext cx="136440" cy="40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k 48">
                <a:extLst>
                  <a:ext uri="{FF2B5EF4-FFF2-40B4-BE49-F238E27FC236}">
                    <a16:creationId xmlns:a16="http://schemas.microsoft.com/office/drawing/2014/main" id="{5951803E-894A-8C47-BBCB-1584342A7FF6}"/>
                  </a:ext>
                </a:extLst>
              </p14:cNvPr>
              <p14:cNvContentPartPr/>
              <p14:nvPr/>
            </p14:nvContentPartPr>
            <p14:xfrm>
              <a:off x="7244607" y="2557669"/>
              <a:ext cx="214200" cy="146160"/>
            </p14:xfrm>
          </p:contentPart>
        </mc:Choice>
        <mc:Fallback xmlns="">
          <p:pic>
            <p:nvPicPr>
              <p:cNvPr id="49" name="Ink 48">
                <a:extLst>
                  <a:ext uri="{FF2B5EF4-FFF2-40B4-BE49-F238E27FC236}">
                    <a16:creationId xmlns:a16="http://schemas.microsoft.com/office/drawing/2014/main" id="{5951803E-894A-8C47-BBCB-1584342A7FF6}"/>
                  </a:ext>
                </a:extLst>
              </p:cNvPr>
              <p:cNvPicPr/>
              <p:nvPr/>
            </p:nvPicPr>
            <p:blipFill>
              <a:blip r:embed="rId18"/>
              <a:stretch>
                <a:fillRect/>
              </a:stretch>
            </p:blipFill>
            <p:spPr>
              <a:xfrm>
                <a:off x="7226607" y="2539669"/>
                <a:ext cx="24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20"/>
              <a:stretch>
                <a:fillRect/>
              </a:stretch>
            </p:blipFill>
            <p:spPr>
              <a:xfrm>
                <a:off x="6791007" y="263506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7"/>
              <a:stretch>
                <a:fillRect/>
              </a:stretch>
            </p:blipFill>
            <p:spPr>
              <a:xfrm>
                <a:off x="6609207" y="2628949"/>
                <a:ext cx="36000" cy="36000"/>
              </a:xfrm>
              <a:prstGeom prst="rect">
                <a:avLst/>
              </a:prstGeom>
            </p:spPr>
          </p:pic>
        </mc:Fallback>
      </mc:AlternateContent>
      <p:sp>
        <p:nvSpPr>
          <p:cNvPr id="45" name="Segnaposto testo 4">
            <a:extLst>
              <a:ext uri="{FF2B5EF4-FFF2-40B4-BE49-F238E27FC236}">
                <a16:creationId xmlns:a16="http://schemas.microsoft.com/office/drawing/2014/main" id="{CFDDADD2-1EF5-004B-A362-492D5848E167}"/>
              </a:ext>
            </a:extLst>
          </p:cNvPr>
          <p:cNvSpPr txBox="1">
            <a:spLocks/>
          </p:cNvSpPr>
          <p:nvPr/>
        </p:nvSpPr>
        <p:spPr>
          <a:xfrm>
            <a:off x="4716017" y="1297068"/>
            <a:ext cx="3977795" cy="6577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it-IT" sz="1400" dirty="0">
                <a:cs typeface="Arial" panose="020B0604020202020204" pitchFamily="34" charset="0"/>
              </a:rPr>
              <a:t>Portata totale in ingresso allo statore: 0,05 kg/</a:t>
            </a:r>
            <a:r>
              <a:rPr lang="it-IT" sz="1400" dirty="0" err="1">
                <a:cs typeface="Arial" panose="020B0604020202020204" pitchFamily="34" charset="0"/>
              </a:rPr>
              <a:t>s</a:t>
            </a:r>
            <a:endParaRPr lang="it-IT" sz="1400" dirty="0">
              <a:cs typeface="Arial" panose="020B0604020202020204" pitchFamily="34" charset="0"/>
            </a:endParaRPr>
          </a:p>
          <a:p>
            <a:pPr marL="0" indent="0" algn="r">
              <a:buFont typeface="Arial"/>
              <a:buNone/>
            </a:pPr>
            <a:r>
              <a:rPr lang="it-IT" sz="1400" dirty="0">
                <a:cs typeface="Arial" panose="020B0604020202020204" pitchFamily="34" charset="0"/>
              </a:rPr>
              <a:t>Numero dischi statorici: 10</a:t>
            </a:r>
          </a:p>
          <a:p>
            <a:pPr marL="0" indent="0" algn="r">
              <a:buFont typeface="Arial"/>
              <a:buNone/>
            </a:pPr>
            <a:r>
              <a:rPr lang="it-IT" sz="1400" dirty="0">
                <a:cs typeface="Arial" panose="020B0604020202020204" pitchFamily="34" charset="0"/>
              </a:rPr>
              <a:t>Numero ugelli in ogni disco: </a:t>
            </a:r>
            <a:r>
              <a:rPr lang="it-IT" sz="1600" b="1" dirty="0">
                <a:cs typeface="Arial" panose="020B0604020202020204" pitchFamily="34" charset="0"/>
              </a:rPr>
              <a:t>3</a:t>
            </a:r>
            <a:endParaRPr lang="it-IT" sz="1400" b="1" dirty="0">
              <a:cs typeface="Arial" panose="020B0604020202020204" pitchFamily="34" charset="0"/>
            </a:endParaRPr>
          </a:p>
        </p:txBody>
      </p:sp>
      <p:graphicFrame>
        <p:nvGraphicFramePr>
          <p:cNvPr id="50" name="Tabella 8">
            <a:extLst>
              <a:ext uri="{FF2B5EF4-FFF2-40B4-BE49-F238E27FC236}">
                <a16:creationId xmlns:a16="http://schemas.microsoft.com/office/drawing/2014/main" id="{48C3B27E-77FC-6C4B-858A-99A66E6FBBAE}"/>
              </a:ext>
            </a:extLst>
          </p:cNvPr>
          <p:cNvGraphicFramePr>
            <a:graphicFrameLocks noGrp="1"/>
          </p:cNvGraphicFramePr>
          <p:nvPr>
            <p:extLst>
              <p:ext uri="{D42A27DB-BD31-4B8C-83A1-F6EECF244321}">
                <p14:modId xmlns:p14="http://schemas.microsoft.com/office/powerpoint/2010/main" val="85063843"/>
              </p:ext>
            </p:extLst>
          </p:nvPr>
        </p:nvGraphicFramePr>
        <p:xfrm>
          <a:off x="93737" y="2303518"/>
          <a:ext cx="8785225" cy="959945"/>
        </p:xfrm>
        <a:graphic>
          <a:graphicData uri="http://schemas.openxmlformats.org/drawingml/2006/table">
            <a:tbl>
              <a:tblPr firstRow="1" firstCol="1">
                <a:tableStyleId>{5C22544A-7EE6-4342-B048-85BDC9FD1C3A}</a:tableStyleId>
              </a:tblPr>
              <a:tblGrid>
                <a:gridCol w="2385321">
                  <a:extLst>
                    <a:ext uri="{9D8B030D-6E8A-4147-A177-3AD203B41FA5}">
                      <a16:colId xmlns:a16="http://schemas.microsoft.com/office/drawing/2014/main" val="1207922506"/>
                    </a:ext>
                  </a:extLst>
                </a:gridCol>
                <a:gridCol w="914272">
                  <a:extLst>
                    <a:ext uri="{9D8B030D-6E8A-4147-A177-3AD203B41FA5}">
                      <a16:colId xmlns:a16="http://schemas.microsoft.com/office/drawing/2014/main" val="4111370350"/>
                    </a:ext>
                  </a:extLst>
                </a:gridCol>
                <a:gridCol w="914272">
                  <a:extLst>
                    <a:ext uri="{9D8B030D-6E8A-4147-A177-3AD203B41FA5}">
                      <a16:colId xmlns:a16="http://schemas.microsoft.com/office/drawing/2014/main" val="926521142"/>
                    </a:ext>
                  </a:extLst>
                </a:gridCol>
                <a:gridCol w="914272">
                  <a:extLst>
                    <a:ext uri="{9D8B030D-6E8A-4147-A177-3AD203B41FA5}">
                      <a16:colId xmlns:a16="http://schemas.microsoft.com/office/drawing/2014/main" val="2907338807"/>
                    </a:ext>
                  </a:extLst>
                </a:gridCol>
                <a:gridCol w="914272">
                  <a:extLst>
                    <a:ext uri="{9D8B030D-6E8A-4147-A177-3AD203B41FA5}">
                      <a16:colId xmlns:a16="http://schemas.microsoft.com/office/drawing/2014/main" val="4231821466"/>
                    </a:ext>
                  </a:extLst>
                </a:gridCol>
                <a:gridCol w="914272">
                  <a:extLst>
                    <a:ext uri="{9D8B030D-6E8A-4147-A177-3AD203B41FA5}">
                      <a16:colId xmlns:a16="http://schemas.microsoft.com/office/drawing/2014/main" val="1540753202"/>
                    </a:ext>
                  </a:extLst>
                </a:gridCol>
                <a:gridCol w="914272">
                  <a:extLst>
                    <a:ext uri="{9D8B030D-6E8A-4147-A177-3AD203B41FA5}">
                      <a16:colId xmlns:a16="http://schemas.microsoft.com/office/drawing/2014/main" val="3450956529"/>
                    </a:ext>
                  </a:extLst>
                </a:gridCol>
                <a:gridCol w="914272">
                  <a:extLst>
                    <a:ext uri="{9D8B030D-6E8A-4147-A177-3AD203B41FA5}">
                      <a16:colId xmlns:a16="http://schemas.microsoft.com/office/drawing/2014/main" val="264800504"/>
                    </a:ext>
                  </a:extLst>
                </a:gridCol>
              </a:tblGrid>
              <a:tr h="321450">
                <a:tc>
                  <a:txBody>
                    <a:bodyPr/>
                    <a:lstStyle/>
                    <a:p>
                      <a:pPr algn="ctr"/>
                      <a:r>
                        <a:rPr lang="it-IT" sz="1400" b="0" dirty="0"/>
                        <a:t>Gola ugello [mm]</a:t>
                      </a:r>
                    </a:p>
                  </a:txBody>
                  <a:tcPr/>
                </a:tc>
                <a:tc>
                  <a:txBody>
                    <a:bodyPr/>
                    <a:lstStyle/>
                    <a:p>
                      <a:pPr algn="ctr"/>
                      <a:r>
                        <a:rPr lang="it-IT" sz="1400" b="0" dirty="0"/>
                        <a:t>0,50</a:t>
                      </a:r>
                    </a:p>
                  </a:txBody>
                  <a:tcPr/>
                </a:tc>
                <a:tc>
                  <a:txBody>
                    <a:bodyPr/>
                    <a:lstStyle/>
                    <a:p>
                      <a:pPr algn="ctr"/>
                      <a:r>
                        <a:rPr lang="it-IT" sz="1400" b="0" dirty="0"/>
                        <a:t>0,45</a:t>
                      </a:r>
                    </a:p>
                  </a:txBody>
                  <a:tcPr/>
                </a:tc>
                <a:tc>
                  <a:txBody>
                    <a:bodyPr/>
                    <a:lstStyle/>
                    <a:p>
                      <a:pPr algn="ctr"/>
                      <a:r>
                        <a:rPr lang="it-IT" sz="1400" b="0" dirty="0"/>
                        <a:t>0,40</a:t>
                      </a:r>
                    </a:p>
                  </a:txBody>
                  <a:tcPr/>
                </a:tc>
                <a:tc>
                  <a:txBody>
                    <a:bodyPr/>
                    <a:lstStyle/>
                    <a:p>
                      <a:pPr algn="ctr"/>
                      <a:r>
                        <a:rPr lang="it-IT" sz="1400" b="0" dirty="0"/>
                        <a:t>0,35</a:t>
                      </a:r>
                    </a:p>
                  </a:txBody>
                  <a:tcPr/>
                </a:tc>
                <a:tc>
                  <a:txBody>
                    <a:bodyPr/>
                    <a:lstStyle/>
                    <a:p>
                      <a:pPr algn="ctr"/>
                      <a:r>
                        <a:rPr lang="it-IT" sz="1400" b="0" dirty="0"/>
                        <a:t>0,30</a:t>
                      </a:r>
                    </a:p>
                  </a:txBody>
                  <a:tcPr/>
                </a:tc>
                <a:tc>
                  <a:txBody>
                    <a:bodyPr/>
                    <a:lstStyle/>
                    <a:p>
                      <a:pPr algn="ctr"/>
                      <a:r>
                        <a:rPr lang="it-IT" sz="1400" b="0" dirty="0"/>
                        <a:t>0,25</a:t>
                      </a:r>
                    </a:p>
                  </a:txBody>
                  <a:tcPr/>
                </a:tc>
                <a:tc>
                  <a:txBody>
                    <a:bodyPr/>
                    <a:lstStyle/>
                    <a:p>
                      <a:pPr algn="ctr"/>
                      <a:r>
                        <a:rPr lang="it-IT" sz="1400" b="0" dirty="0"/>
                        <a:t>0,20</a:t>
                      </a:r>
                    </a:p>
                  </a:txBody>
                  <a:tcPr/>
                </a:tc>
                <a:extLst>
                  <a:ext uri="{0D108BD9-81ED-4DB2-BD59-A6C34878D82A}">
                    <a16:rowId xmlns:a16="http://schemas.microsoft.com/office/drawing/2014/main" val="1091663786"/>
                  </a:ext>
                </a:extLst>
              </a:tr>
              <a:tr h="317045">
                <a:tc>
                  <a:txBody>
                    <a:bodyPr/>
                    <a:lstStyle/>
                    <a:p>
                      <a:pPr algn="ctr"/>
                      <a:r>
                        <a:rPr lang="it-IT" sz="1400" b="0" dirty="0"/>
                        <a:t>Pressione [Mpa]</a:t>
                      </a:r>
                    </a:p>
                  </a:txBody>
                  <a:tcPr/>
                </a:tc>
                <a:tc>
                  <a:txBody>
                    <a:bodyPr/>
                    <a:lstStyle/>
                    <a:p>
                      <a:pPr algn="ctr"/>
                      <a:r>
                        <a:rPr lang="it-IT" sz="1400" dirty="0"/>
                        <a:t>1,033</a:t>
                      </a:r>
                    </a:p>
                  </a:txBody>
                  <a:tcPr/>
                </a:tc>
                <a:tc>
                  <a:txBody>
                    <a:bodyPr/>
                    <a:lstStyle/>
                    <a:p>
                      <a:pPr algn="ctr"/>
                      <a:r>
                        <a:rPr lang="it-IT" sz="1400" dirty="0"/>
                        <a:t>1,031</a:t>
                      </a:r>
                    </a:p>
                  </a:txBody>
                  <a:tcPr/>
                </a:tc>
                <a:tc>
                  <a:txBody>
                    <a:bodyPr/>
                    <a:lstStyle/>
                    <a:p>
                      <a:pPr algn="ctr"/>
                      <a:r>
                        <a:rPr lang="it-IT" sz="1400" dirty="0"/>
                        <a:t>1,028</a:t>
                      </a:r>
                    </a:p>
                  </a:txBody>
                  <a:tcPr/>
                </a:tc>
                <a:tc>
                  <a:txBody>
                    <a:bodyPr/>
                    <a:lstStyle/>
                    <a:p>
                      <a:pPr algn="ctr"/>
                      <a:r>
                        <a:rPr lang="it-IT" sz="1400" dirty="0"/>
                        <a:t>1,024</a:t>
                      </a:r>
                    </a:p>
                  </a:txBody>
                  <a:tcPr/>
                </a:tc>
                <a:tc>
                  <a:txBody>
                    <a:bodyPr/>
                    <a:lstStyle/>
                    <a:p>
                      <a:pPr algn="ctr"/>
                      <a:r>
                        <a:rPr lang="it-IT" sz="1400" dirty="0"/>
                        <a:t>1,017</a:t>
                      </a:r>
                    </a:p>
                  </a:txBody>
                  <a:tcPr/>
                </a:tc>
                <a:tc>
                  <a:txBody>
                    <a:bodyPr/>
                    <a:lstStyle/>
                    <a:p>
                      <a:pPr algn="ctr"/>
                      <a:r>
                        <a:rPr lang="it-IT" sz="1400" dirty="0"/>
                        <a:t>1,002</a:t>
                      </a:r>
                    </a:p>
                  </a:txBody>
                  <a:tcPr/>
                </a:tc>
                <a:tc>
                  <a:txBody>
                    <a:bodyPr/>
                    <a:lstStyle/>
                    <a:p>
                      <a:pPr algn="ctr"/>
                      <a:r>
                        <a:rPr lang="it-IT" sz="1400" dirty="0"/>
                        <a:t>0,958</a:t>
                      </a:r>
                    </a:p>
                  </a:txBody>
                  <a:tcPr/>
                </a:tc>
                <a:extLst>
                  <a:ext uri="{0D108BD9-81ED-4DB2-BD59-A6C34878D82A}">
                    <a16:rowId xmlns:a16="http://schemas.microsoft.com/office/drawing/2014/main" val="3579111516"/>
                  </a:ext>
                </a:extLst>
              </a:tr>
              <a:tr h="321450">
                <a:tc>
                  <a:txBody>
                    <a:bodyPr/>
                    <a:lstStyle/>
                    <a:p>
                      <a:pPr algn="ctr"/>
                      <a:r>
                        <a:rPr lang="it-IT" sz="1400" b="0" i="1" dirty="0"/>
                        <a:t>Velocità [m/s]</a:t>
                      </a:r>
                    </a:p>
                  </a:txBody>
                  <a:tcPr/>
                </a:tc>
                <a:tc>
                  <a:txBody>
                    <a:bodyPr/>
                    <a:lstStyle/>
                    <a:p>
                      <a:pPr algn="ctr"/>
                      <a:r>
                        <a:rPr lang="it-IT" sz="1400" dirty="0"/>
                        <a:t>3,291</a:t>
                      </a:r>
                    </a:p>
                  </a:txBody>
                  <a:tcPr/>
                </a:tc>
                <a:tc>
                  <a:txBody>
                    <a:bodyPr/>
                    <a:lstStyle/>
                    <a:p>
                      <a:pPr algn="ctr"/>
                      <a:r>
                        <a:rPr lang="it-IT" sz="1400" dirty="0"/>
                        <a:t>3,702</a:t>
                      </a:r>
                    </a:p>
                  </a:txBody>
                  <a:tcPr/>
                </a:tc>
                <a:tc>
                  <a:txBody>
                    <a:bodyPr/>
                    <a:lstStyle/>
                    <a:p>
                      <a:pPr algn="ctr"/>
                      <a:r>
                        <a:rPr lang="it-IT" sz="1400" dirty="0"/>
                        <a:t>4,237</a:t>
                      </a:r>
                    </a:p>
                  </a:txBody>
                  <a:tcPr/>
                </a:tc>
                <a:tc>
                  <a:txBody>
                    <a:bodyPr/>
                    <a:lstStyle/>
                    <a:p>
                      <a:pPr algn="ctr"/>
                      <a:r>
                        <a:rPr lang="it-IT" sz="1400" dirty="0"/>
                        <a:t>4,977</a:t>
                      </a:r>
                    </a:p>
                  </a:txBody>
                  <a:tcPr/>
                </a:tc>
                <a:tc>
                  <a:txBody>
                    <a:bodyPr/>
                    <a:lstStyle/>
                    <a:p>
                      <a:pPr algn="ctr"/>
                      <a:r>
                        <a:rPr lang="it-IT" sz="1400" dirty="0"/>
                        <a:t>6,07</a:t>
                      </a:r>
                    </a:p>
                  </a:txBody>
                  <a:tcPr/>
                </a:tc>
                <a:tc>
                  <a:txBody>
                    <a:bodyPr/>
                    <a:lstStyle/>
                    <a:p>
                      <a:pPr algn="ctr"/>
                      <a:r>
                        <a:rPr lang="it-IT" sz="1400" dirty="0"/>
                        <a:t>7,957</a:t>
                      </a:r>
                    </a:p>
                  </a:txBody>
                  <a:tcPr/>
                </a:tc>
                <a:tc>
                  <a:txBody>
                    <a:bodyPr/>
                    <a:lstStyle/>
                    <a:p>
                      <a:pPr algn="ctr"/>
                      <a:r>
                        <a:rPr lang="it-IT" sz="1400" dirty="0"/>
                        <a:t>12,68</a:t>
                      </a:r>
                    </a:p>
                  </a:txBody>
                  <a:tcPr/>
                </a:tc>
                <a:extLst>
                  <a:ext uri="{0D108BD9-81ED-4DB2-BD59-A6C34878D82A}">
                    <a16:rowId xmlns:a16="http://schemas.microsoft.com/office/drawing/2014/main" val="1488376531"/>
                  </a:ext>
                </a:extLst>
              </a:tr>
            </a:tbl>
          </a:graphicData>
        </a:graphic>
      </p:graphicFrame>
      <p:sp>
        <p:nvSpPr>
          <p:cNvPr id="53" name="CasellaDiTesto 10">
            <a:extLst>
              <a:ext uri="{FF2B5EF4-FFF2-40B4-BE49-F238E27FC236}">
                <a16:creationId xmlns:a16="http://schemas.microsoft.com/office/drawing/2014/main" id="{5B161056-60E4-8B4C-9CE8-3B20C583533F}"/>
              </a:ext>
            </a:extLst>
          </p:cNvPr>
          <p:cNvSpPr txBox="1"/>
          <p:nvPr/>
        </p:nvSpPr>
        <p:spPr>
          <a:xfrm>
            <a:off x="781287" y="3648824"/>
            <a:ext cx="1021433" cy="307777"/>
          </a:xfrm>
          <a:prstGeom prst="rect">
            <a:avLst/>
          </a:prstGeom>
          <a:noFill/>
        </p:spPr>
        <p:txBody>
          <a:bodyPr wrap="none" rtlCol="0">
            <a:spAutoFit/>
          </a:bodyPr>
          <a:lstStyle/>
          <a:p>
            <a:r>
              <a:rPr lang="it-IT" sz="1400" dirty="0">
                <a:latin typeface="Arial" panose="020B0604020202020204" pitchFamily="34" charset="0"/>
                <a:cs typeface="Arial" panose="020B0604020202020204" pitchFamily="34" charset="0"/>
              </a:rPr>
              <a:t>Pressione</a:t>
            </a:r>
            <a:r>
              <a:rPr lang="it-IT" sz="1400" dirty="0"/>
              <a:t> </a:t>
            </a:r>
          </a:p>
        </p:txBody>
      </p:sp>
      <p:sp>
        <p:nvSpPr>
          <p:cNvPr id="62" name="CasellaDiTesto 10">
            <a:extLst>
              <a:ext uri="{FF2B5EF4-FFF2-40B4-BE49-F238E27FC236}">
                <a16:creationId xmlns:a16="http://schemas.microsoft.com/office/drawing/2014/main" id="{939048C8-08E7-9D4A-9B3E-ACC69F742BCB}"/>
              </a:ext>
            </a:extLst>
          </p:cNvPr>
          <p:cNvSpPr txBox="1"/>
          <p:nvPr/>
        </p:nvSpPr>
        <p:spPr>
          <a:xfrm>
            <a:off x="5181595" y="3648824"/>
            <a:ext cx="766685" cy="307777"/>
          </a:xfrm>
          <a:prstGeom prst="rect">
            <a:avLst/>
          </a:prstGeom>
          <a:noFill/>
        </p:spPr>
        <p:txBody>
          <a:bodyPr wrap="none" rtlCol="0">
            <a:spAutoFit/>
          </a:bodyPr>
          <a:lstStyle/>
          <a:p>
            <a:r>
              <a:rPr lang="it-IT" sz="1400" dirty="0"/>
              <a:t>Velocità</a:t>
            </a:r>
          </a:p>
        </p:txBody>
      </p:sp>
      <p:sp>
        <p:nvSpPr>
          <p:cNvPr id="25" name="CasellaDiTesto 9">
            <a:extLst>
              <a:ext uri="{FF2B5EF4-FFF2-40B4-BE49-F238E27FC236}">
                <a16:creationId xmlns:a16="http://schemas.microsoft.com/office/drawing/2014/main" id="{E1D1231D-6BFE-3440-B3C1-DA2722540820}"/>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106045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R1234ze(E) </a:t>
            </a:r>
            <a:r>
              <a:rPr lang="it-IT" sz="1000" b="1" dirty="0">
                <a:solidFill>
                  <a:schemeClr val="accent1">
                    <a:lumMod val="75000"/>
                  </a:schemeClr>
                </a:solidFill>
                <a:latin typeface="Arial"/>
                <a:cs typeface="Arial"/>
              </a:rPr>
              <a:t>4/5</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12</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5"/>
              <a:stretch>
                <a:fillRect/>
              </a:stretch>
            </p:blipFill>
            <p:spPr>
              <a:xfrm>
                <a:off x="7069172" y="28135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7"/>
              <a:stretch>
                <a:fillRect/>
              </a:stretch>
            </p:blipFill>
            <p:spPr>
              <a:xfrm>
                <a:off x="7017807" y="260662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5"/>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0"/>
              <a:stretch>
                <a:fillRect/>
              </a:stretch>
            </p:blipFill>
            <p:spPr>
              <a:xfrm>
                <a:off x="7945167" y="265054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2"/>
              <a:stretch>
                <a:fillRect/>
              </a:stretch>
            </p:blipFill>
            <p:spPr>
              <a:xfrm>
                <a:off x="7895147" y="2616349"/>
                <a:ext cx="362481"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827A0595-3083-524C-BD68-26FDCD19492B}"/>
                  </a:ext>
                </a:extLst>
              </p14:cNvPr>
              <p14:cNvContentPartPr/>
              <p14:nvPr/>
            </p14:nvContentPartPr>
            <p14:xfrm>
              <a:off x="7285647" y="2654149"/>
              <a:ext cx="118800" cy="23040"/>
            </p14:xfrm>
          </p:contentPart>
        </mc:Choice>
        <mc:Fallback xmlns="">
          <p:pic>
            <p:nvPicPr>
              <p:cNvPr id="48" name="Ink 47">
                <a:extLst>
                  <a:ext uri="{FF2B5EF4-FFF2-40B4-BE49-F238E27FC236}">
                    <a16:creationId xmlns:a16="http://schemas.microsoft.com/office/drawing/2014/main" id="{827A0595-3083-524C-BD68-26FDCD19492B}"/>
                  </a:ext>
                </a:extLst>
              </p:cNvPr>
              <p:cNvPicPr/>
              <p:nvPr/>
            </p:nvPicPr>
            <p:blipFill>
              <a:blip r:embed="rId14"/>
              <a:stretch>
                <a:fillRect/>
              </a:stretch>
            </p:blipFill>
            <p:spPr>
              <a:xfrm>
                <a:off x="7276647" y="2645006"/>
                <a:ext cx="136440" cy="4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5951803E-894A-8C47-BBCB-1584342A7FF6}"/>
                  </a:ext>
                </a:extLst>
              </p14:cNvPr>
              <p14:cNvContentPartPr/>
              <p14:nvPr/>
            </p14:nvContentPartPr>
            <p14:xfrm>
              <a:off x="7244607" y="2557669"/>
              <a:ext cx="214200" cy="146160"/>
            </p14:xfrm>
          </p:contentPart>
        </mc:Choice>
        <mc:Fallback xmlns="">
          <p:pic>
            <p:nvPicPr>
              <p:cNvPr id="49" name="Ink 48">
                <a:extLst>
                  <a:ext uri="{FF2B5EF4-FFF2-40B4-BE49-F238E27FC236}">
                    <a16:creationId xmlns:a16="http://schemas.microsoft.com/office/drawing/2014/main" id="{5951803E-894A-8C47-BBCB-1584342A7FF6}"/>
                  </a:ext>
                </a:extLst>
              </p:cNvPr>
              <p:cNvPicPr/>
              <p:nvPr/>
            </p:nvPicPr>
            <p:blipFill>
              <a:blip r:embed="rId16"/>
              <a:stretch>
                <a:fillRect/>
              </a:stretch>
            </p:blipFill>
            <p:spPr>
              <a:xfrm>
                <a:off x="7226607" y="2539669"/>
                <a:ext cx="24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18"/>
              <a:stretch>
                <a:fillRect/>
              </a:stretch>
            </p:blipFill>
            <p:spPr>
              <a:xfrm>
                <a:off x="6791007" y="263506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5"/>
              <a:stretch>
                <a:fillRect/>
              </a:stretch>
            </p:blipFill>
            <p:spPr>
              <a:xfrm>
                <a:off x="6609207" y="2628949"/>
                <a:ext cx="36000" cy="36000"/>
              </a:xfrm>
              <a:prstGeom prst="rect">
                <a:avLst/>
              </a:prstGeom>
            </p:spPr>
          </p:pic>
        </mc:Fallback>
      </mc:AlternateContent>
      <p:sp>
        <p:nvSpPr>
          <p:cNvPr id="45" name="Segnaposto testo 4">
            <a:extLst>
              <a:ext uri="{FF2B5EF4-FFF2-40B4-BE49-F238E27FC236}">
                <a16:creationId xmlns:a16="http://schemas.microsoft.com/office/drawing/2014/main" id="{CFDDADD2-1EF5-004B-A362-492D5848E167}"/>
              </a:ext>
            </a:extLst>
          </p:cNvPr>
          <p:cNvSpPr txBox="1">
            <a:spLocks/>
          </p:cNvSpPr>
          <p:nvPr/>
        </p:nvSpPr>
        <p:spPr>
          <a:xfrm>
            <a:off x="4716017" y="1297068"/>
            <a:ext cx="3977795" cy="6577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it-IT" sz="1400" dirty="0">
                <a:cs typeface="Arial" panose="020B0604020202020204" pitchFamily="34" charset="0"/>
              </a:rPr>
              <a:t>Portata totale in ingresso allo statore: </a:t>
            </a:r>
            <a:r>
              <a:rPr lang="it-IT" sz="1400" b="1" dirty="0">
                <a:cs typeface="Arial" panose="020B0604020202020204" pitchFamily="34" charset="0"/>
              </a:rPr>
              <a:t>0,067</a:t>
            </a:r>
            <a:r>
              <a:rPr lang="it-IT" sz="1400" dirty="0">
                <a:cs typeface="Arial" panose="020B0604020202020204" pitchFamily="34" charset="0"/>
              </a:rPr>
              <a:t> kg/</a:t>
            </a:r>
            <a:r>
              <a:rPr lang="it-IT" sz="1400" dirty="0" err="1">
                <a:cs typeface="Arial" panose="020B0604020202020204" pitchFamily="34" charset="0"/>
              </a:rPr>
              <a:t>s</a:t>
            </a:r>
            <a:endParaRPr lang="it-IT" sz="1400" dirty="0">
              <a:cs typeface="Arial" panose="020B0604020202020204" pitchFamily="34" charset="0"/>
            </a:endParaRPr>
          </a:p>
          <a:p>
            <a:pPr marL="0" indent="0" algn="r">
              <a:buFont typeface="Arial"/>
              <a:buNone/>
            </a:pPr>
            <a:r>
              <a:rPr lang="it-IT" sz="1400" dirty="0">
                <a:cs typeface="Arial" panose="020B0604020202020204" pitchFamily="34" charset="0"/>
              </a:rPr>
              <a:t>Numero dischi statorici: 10</a:t>
            </a:r>
          </a:p>
          <a:p>
            <a:pPr marL="0" indent="0" algn="r">
              <a:buFont typeface="Arial"/>
              <a:buNone/>
            </a:pPr>
            <a:r>
              <a:rPr lang="it-IT" sz="1400" dirty="0">
                <a:cs typeface="Arial" panose="020B0604020202020204" pitchFamily="34" charset="0"/>
              </a:rPr>
              <a:t>Numero ugelli in ogni disco: </a:t>
            </a:r>
            <a:r>
              <a:rPr lang="it-IT" sz="1600" b="1" dirty="0">
                <a:cs typeface="Arial" panose="020B0604020202020204" pitchFamily="34" charset="0"/>
              </a:rPr>
              <a:t>3</a:t>
            </a:r>
            <a:endParaRPr lang="it-IT" sz="1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26" name="CasellaDiTesto 6">
                <a:extLst>
                  <a:ext uri="{FF2B5EF4-FFF2-40B4-BE49-F238E27FC236}">
                    <a16:creationId xmlns:a16="http://schemas.microsoft.com/office/drawing/2014/main" id="{DA7EEC7B-B23E-1B42-9976-AFB77682395C}"/>
                  </a:ext>
                </a:extLst>
              </p:cNvPr>
              <p:cNvSpPr txBox="1"/>
              <p:nvPr/>
            </p:nvSpPr>
            <p:spPr>
              <a:xfrm>
                <a:off x="3572353" y="4215839"/>
                <a:ext cx="5151074" cy="2235484"/>
              </a:xfrm>
              <a:prstGeom prst="rect">
                <a:avLst/>
              </a:prstGeom>
              <a:noFill/>
            </p:spPr>
            <p:txBody>
              <a:bodyPr wrap="square" lIns="0" tIns="0" rIns="0" bIns="0" rtlCol="0">
                <a:spAutoFit/>
              </a:bodyPr>
              <a:lstStyle/>
              <a:p>
                <a14:m>
                  <m:oMath xmlns:m="http://schemas.openxmlformats.org/officeDocument/2006/math">
                    <m:sSub>
                      <m:sSubPr>
                        <m:ctrlPr>
                          <a:rPr lang="it-IT" sz="1400" i="1" smtClean="0">
                            <a:solidFill>
                              <a:schemeClr val="tx1"/>
                            </a:solidFill>
                            <a:latin typeface="Cambria Math" panose="02040503050406030204" pitchFamily="18" charset="0"/>
                            <a:cs typeface="Arial" panose="020B0604020202020204" pitchFamily="34" charset="0"/>
                          </a:rPr>
                        </m:ctrlPr>
                      </m:sSubPr>
                      <m:e>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Γ</m:t>
                        </m:r>
                      </m:e>
                      <m:sub>
                        <m:r>
                          <a:rPr lang="it-IT" sz="1400" b="0" i="1" smtClean="0">
                            <a:solidFill>
                              <a:schemeClr val="tx1"/>
                            </a:solidFill>
                            <a:latin typeface="Cambria Math" panose="02040503050406030204" pitchFamily="18" charset="0"/>
                            <a:cs typeface="Arial" panose="020B0604020202020204" pitchFamily="34" charset="0"/>
                          </a:rPr>
                          <m:t>𝑓𝑖𝑛𝑎𝑙𝑒</m:t>
                        </m:r>
                      </m:sub>
                    </m:sSub>
                    <m: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a:solidFill>
                              <a:schemeClr val="tx1"/>
                            </a:solidFill>
                            <a:latin typeface="Cambria Math" panose="02040503050406030204" pitchFamily="18" charset="0"/>
                            <a:cs typeface="Arial" panose="020B0604020202020204" pitchFamily="34" charset="0"/>
                          </a:rPr>
                        </m:ctrlPr>
                      </m:sSubPr>
                      <m:e>
                        <m:r>
                          <m:rPr>
                            <m:sty m:val="p"/>
                          </m:rPr>
                          <a:rPr lang="el-GR" sz="1400" i="1">
                            <a:solidFill>
                              <a:schemeClr val="tx1"/>
                            </a:solidFill>
                            <a:latin typeface="Cambria Math" panose="02040503050406030204" pitchFamily="18" charset="0"/>
                            <a:ea typeface="Calibri" panose="020F0502020204030204" pitchFamily="34" charset="0"/>
                            <a:cs typeface="Arial" panose="020B0604020202020204" pitchFamily="34" charset="0"/>
                          </a:rPr>
                          <m:t>γ</m:t>
                        </m:r>
                      </m:e>
                      <m:sub>
                        <m:r>
                          <a:rPr lang="it-IT" sz="1400" i="1">
                            <a:solidFill>
                              <a:schemeClr val="tx1"/>
                            </a:solidFill>
                            <a:latin typeface="Cambria Math" panose="02040503050406030204" pitchFamily="18" charset="0"/>
                            <a:cs typeface="Arial" panose="020B0604020202020204" pitchFamily="34" charset="0"/>
                          </a:rPr>
                          <m:t>𝑓𝑖𝑛𝑎𝑙𝑒</m:t>
                        </m:r>
                      </m:sub>
                    </m:sSub>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a:solidFill>
                              <a:schemeClr val="tx1"/>
                            </a:solidFill>
                            <a:latin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e>
                      <m:sub>
                        <m:r>
                          <a:rPr lang="it-IT" sz="1400" i="1">
                            <a:solidFill>
                              <a:schemeClr val="tx1"/>
                            </a:solidFill>
                            <a:latin typeface="Cambria Math" panose="02040503050406030204" pitchFamily="18" charset="0"/>
                            <a:cs typeface="Arial" panose="020B0604020202020204" pitchFamily="34" charset="0"/>
                          </a:rPr>
                          <m:t>𝑓𝑖𝑛𝑎𝑙𝑒</m:t>
                        </m:r>
                      </m:sub>
                    </m:sSub>
                    <m:r>
                      <a:rPr lang="it-IT" sz="1400" b="0" i="1" smtClean="0">
                        <a:solidFill>
                          <a:schemeClr val="tx1"/>
                        </a:solidFill>
                        <a:latin typeface="Cambria Math" panose="02040503050406030204" pitchFamily="18" charset="0"/>
                        <a:cs typeface="Arial" panose="020B0604020202020204" pitchFamily="34" charset="0"/>
                      </a:rPr>
                      <m:t>=</m:t>
                    </m:r>
                    <m:func>
                      <m:func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arctan</m:t>
                        </m:r>
                      </m:fName>
                      <m:e>
                        <m:d>
                          <m:d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f>
                              <m:f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it-IT" sz="1400" i="1" smtClean="0">
                                        <a:solidFill>
                                          <a:schemeClr val="tx1"/>
                                        </a:solidFill>
                                        <a:latin typeface="Cambria Math" panose="02040503050406030204" pitchFamily="18" charset="0"/>
                                        <a:cs typeface="Arial" panose="020B0604020202020204" pitchFamily="34" charset="0"/>
                                      </a:rPr>
                                    </m:ctrlPr>
                                  </m:sSubPr>
                                  <m:e>
                                    <m:r>
                                      <a:rPr lang="it-IT" sz="1400" b="0" i="1" smtClean="0">
                                        <a:solidFill>
                                          <a:schemeClr val="tx1"/>
                                        </a:solidFill>
                                        <a:latin typeface="Cambria Math" panose="02040503050406030204" pitchFamily="18" charset="0"/>
                                        <a:cs typeface="Arial" panose="020B0604020202020204" pitchFamily="34" charset="0"/>
                                      </a:rPr>
                                      <m:t>𝑏</m:t>
                                    </m:r>
                                  </m:e>
                                  <m:sub>
                                    <m:r>
                                      <a:rPr lang="it-IT" sz="1400" b="0" i="1" smtClean="0">
                                        <a:solidFill>
                                          <a:schemeClr val="tx1"/>
                                        </a:solidFill>
                                        <a:latin typeface="Cambria Math" panose="02040503050406030204" pitchFamily="18" charset="0"/>
                                        <a:cs typeface="Arial" panose="020B0604020202020204" pitchFamily="34" charset="0"/>
                                      </a:rPr>
                                      <m:t>𝑓𝑖𝑛𝑎𝑙𝑒</m:t>
                                    </m:r>
                                  </m:sub>
                                </m:sSub>
                              </m:num>
                              <m:den>
                                <m:sSub>
                                  <m:sSub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𝑖𝑛</m:t>
                                    </m:r>
                                  </m:sub>
                                </m:s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smtClean="0">
                                        <a:solidFill>
                                          <a:schemeClr val="tx1"/>
                                        </a:solidFill>
                                        <a:latin typeface="Cambria Math" panose="02040503050406030204" pitchFamily="18" charset="0"/>
                                        <a:cs typeface="Arial" panose="020B0604020202020204" pitchFamily="34" charset="0"/>
                                      </a:rPr>
                                    </m:ctrlPr>
                                  </m:sSubPr>
                                  <m:e>
                                    <m:r>
                                      <a:rPr lang="it-IT" sz="1400" b="0" i="1" smtClean="0">
                                        <a:solidFill>
                                          <a:schemeClr val="tx1"/>
                                        </a:solidFill>
                                        <a:latin typeface="Cambria Math" panose="02040503050406030204" pitchFamily="18" charset="0"/>
                                        <a:cs typeface="Arial" panose="020B0604020202020204" pitchFamily="34" charset="0"/>
                                      </a:rPr>
                                      <m:t>𝐴𝑥</m:t>
                                    </m:r>
                                  </m:e>
                                  <m:sub>
                                    <m:r>
                                      <a:rPr lang="it-IT" sz="1400" b="0" i="1" smtClean="0">
                                        <a:solidFill>
                                          <a:schemeClr val="tx1"/>
                                        </a:solidFill>
                                        <a:latin typeface="Cambria Math" panose="02040503050406030204" pitchFamily="18" charset="0"/>
                                        <a:cs typeface="Arial" panose="020B0604020202020204" pitchFamily="34" charset="0"/>
                                      </a:rPr>
                                      <m:t>𝑓𝑖𝑛𝑎𝑙𝑒</m:t>
                                    </m:r>
                                  </m:sub>
                                </m:sSub>
                              </m:den>
                            </m:f>
                          </m:e>
                        </m:d>
                      </m:e>
                    </m:func>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smtClean="0">
                            <a:solidFill>
                              <a:schemeClr val="tx1"/>
                            </a:solidFill>
                            <a:latin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e>
                      <m:sub>
                        <m:r>
                          <a:rPr lang="it-IT" sz="1400" b="0" i="1" smtClean="0">
                            <a:solidFill>
                              <a:schemeClr val="tx1"/>
                            </a:solidFill>
                            <a:latin typeface="Cambria Math" panose="02040503050406030204" pitchFamily="18" charset="0"/>
                            <a:cs typeface="Arial" panose="020B0604020202020204" pitchFamily="34" charset="0"/>
                          </a:rPr>
                          <m:t>𝑓𝑖𝑛𝑎𝑙𝑒</m:t>
                        </m:r>
                      </m:sub>
                    </m:sSub>
                    <m:r>
                      <a:rPr lang="it-IT" sz="1400" b="1" i="1" smtClean="0">
                        <a:solidFill>
                          <a:schemeClr val="tx1"/>
                        </a:solidFill>
                        <a:latin typeface="Cambria Math" panose="02040503050406030204" pitchFamily="18" charset="0"/>
                        <a:cs typeface="Arial" panose="020B0604020202020204" pitchFamily="34" charset="0"/>
                      </a:rPr>
                      <m:t>= </m:t>
                    </m:r>
                    <m:r>
                      <a:rPr lang="it-IT" sz="1400" b="1" i="1" smtClean="0">
                        <a:solidFill>
                          <a:schemeClr val="tx1"/>
                        </a:solidFill>
                        <a:latin typeface="Cambria Math" panose="02040503050406030204" pitchFamily="18" charset="0"/>
                        <a:cs typeface="Arial" panose="020B0604020202020204" pitchFamily="34" charset="0"/>
                      </a:rPr>
                      <m:t>𝟖𝟖</m:t>
                    </m:r>
                    <m:r>
                      <a:rPr lang="it-IT" sz="1400" b="1" i="1" smtClean="0">
                        <a:solidFill>
                          <a:schemeClr val="tx1"/>
                        </a:solidFill>
                        <a:latin typeface="Cambria Math" panose="02040503050406030204" pitchFamily="18" charset="0"/>
                        <a:cs typeface="Arial" panose="020B0604020202020204" pitchFamily="34" charset="0"/>
                      </a:rPr>
                      <m:t>,</m:t>
                    </m:r>
                    <m:r>
                      <a:rPr lang="it-IT" sz="1400" b="1" i="1" smtClean="0">
                        <a:solidFill>
                          <a:schemeClr val="tx1"/>
                        </a:solidFill>
                        <a:latin typeface="Cambria Math" panose="02040503050406030204" pitchFamily="18" charset="0"/>
                        <a:cs typeface="Arial" panose="020B0604020202020204" pitchFamily="34" charset="0"/>
                      </a:rPr>
                      <m:t>𝟗𝟑</m:t>
                    </m:r>
                    <m:r>
                      <a:rPr lang="it-IT" sz="1400" b="0" i="1" smtClean="0">
                        <a:solidFill>
                          <a:schemeClr val="tx1"/>
                        </a:solidFill>
                        <a:latin typeface="Cambria Math" panose="02040503050406030204" pitchFamily="18" charset="0"/>
                        <a:cs typeface="Arial" panose="020B0604020202020204" pitchFamily="34" charset="0"/>
                      </a:rPr>
                      <m:t>°</m:t>
                    </m:r>
                  </m:oMath>
                </a14:m>
                <a:r>
                  <a:rPr lang="it-IT" sz="1200" dirty="0">
                    <a:solidFill>
                      <a:schemeClr val="tx1"/>
                    </a:solidFill>
                    <a:cs typeface="Arial" panose="020B0604020202020204" pitchFamily="34" charset="0"/>
                  </a:rPr>
                  <a:t> </a:t>
                </a:r>
              </a:p>
              <a:p>
                <a:endParaRPr lang="it-IT" sz="800" dirty="0">
                  <a:solidFill>
                    <a:schemeClr val="tx1"/>
                  </a:solidFill>
                  <a:cs typeface="Arial" panose="020B0604020202020204" pitchFamily="34" charset="0"/>
                </a:endParaRPr>
              </a:p>
              <a:p>
                <a:endParaRPr lang="it-IT" sz="800" dirty="0">
                  <a:solidFill>
                    <a:schemeClr val="tx1"/>
                  </a:solidFill>
                  <a:cs typeface="Arial" panose="020B0604020202020204" pitchFamily="34" charset="0"/>
                </a:endParaRPr>
              </a:p>
              <a:p>
                <a:r>
                  <a:rPr lang="it-IT" sz="1400" dirty="0">
                    <a:cs typeface="Arial" panose="020B0604020202020204" pitchFamily="34" charset="0"/>
                  </a:rPr>
                  <a:t>c</a:t>
                </a:r>
                <a:r>
                  <a:rPr lang="it-IT" sz="1400" dirty="0">
                    <a:solidFill>
                      <a:schemeClr val="tx1"/>
                    </a:solidFill>
                    <a:cs typeface="Arial" panose="020B0604020202020204" pitchFamily="34" charset="0"/>
                  </a:rPr>
                  <a:t>on</a:t>
                </a:r>
                <a:endParaRPr lang="it-IT" sz="1000" dirty="0">
                  <a:solidFill>
                    <a:schemeClr val="tx1"/>
                  </a:solidFill>
                  <a:cs typeface="Arial" panose="020B0604020202020204" pitchFamily="34" charset="0"/>
                </a:endParaRPr>
              </a:p>
              <a:p>
                <a:pPr algn="ctr"/>
                <a14:m>
                  <m:oMath xmlns:m="http://schemas.openxmlformats.org/officeDocument/2006/math">
                    <m:r>
                      <a:rPr lang="it-IT" sz="1400" b="0" i="1" smtClean="0">
                        <a:solidFill>
                          <a:schemeClr val="tx1"/>
                        </a:solidFill>
                        <a:latin typeface="Cambria Math" panose="02040503050406030204" pitchFamily="18" charset="0"/>
                        <a:cs typeface="Arial" panose="020B0604020202020204" pitchFamily="34" charset="0"/>
                      </a:rPr>
                      <m:t>𝑏</m:t>
                    </m:r>
                    <m:r>
                      <a:rPr lang="it-IT" sz="1400" b="0" i="1" baseline="-25000" smtClean="0">
                        <a:solidFill>
                          <a:schemeClr val="tx1"/>
                        </a:solidFill>
                        <a:latin typeface="Cambria Math" panose="02040503050406030204" pitchFamily="18" charset="0"/>
                        <a:cs typeface="Arial" panose="020B0604020202020204" pitchFamily="34" charset="0"/>
                      </a:rPr>
                      <m:t>𝑓𝑖𝑛𝑎𝑙𝑒</m:t>
                    </m:r>
                    <m:r>
                      <a:rPr lang="it-IT" sz="1400" b="0" i="1" smtClean="0">
                        <a:solidFill>
                          <a:schemeClr val="tx1"/>
                        </a:solidFill>
                        <a:latin typeface="Cambria Math" panose="02040503050406030204" pitchFamily="18" charset="0"/>
                        <a:cs typeface="Arial" panose="020B0604020202020204" pitchFamily="34" charset="0"/>
                      </a:rPr>
                      <m:t>=6,75</m:t>
                    </m:r>
                    <m:r>
                      <a:rPr lang="it-IT" sz="1400" b="0" i="1" smtClean="0">
                        <a:solidFill>
                          <a:schemeClr val="tx1"/>
                        </a:solidFill>
                        <a:latin typeface="Cambria Math" panose="02040503050406030204" pitchFamily="18" charset="0"/>
                        <a:cs typeface="Arial" panose="020B0604020202020204" pitchFamily="34" charset="0"/>
                      </a:rPr>
                      <m:t>𝑚𝑚</m:t>
                    </m:r>
                    <m:r>
                      <a:rPr lang="it-IT" sz="1400" b="0" i="1" smtClean="0">
                        <a:solidFill>
                          <a:schemeClr val="tx1"/>
                        </a:solidFill>
                        <a:latin typeface="Cambria Math" panose="02040503050406030204" pitchFamily="18" charset="0"/>
                        <a:cs typeface="Arial" panose="020B0604020202020204" pitchFamily="34" charset="0"/>
                      </a:rPr>
                      <m:t>+</m:t>
                    </m:r>
                    <m:nary>
                      <m:naryPr>
                        <m:chr m:val="∑"/>
                        <m:ctrlPr>
                          <a:rPr lang="it-IT" sz="1400" b="0" i="1" smtClean="0">
                            <a:solidFill>
                              <a:schemeClr val="tx1"/>
                            </a:solidFill>
                            <a:latin typeface="Cambria Math" panose="02040503050406030204" pitchFamily="18" charset="0"/>
                            <a:cs typeface="Arial" panose="020B0604020202020204" pitchFamily="34" charset="0"/>
                          </a:rPr>
                        </m:ctrlPr>
                      </m:naryPr>
                      <m:sub>
                        <m:r>
                          <m:rPr>
                            <m:brk m:alnAt="23"/>
                          </m:rPr>
                          <a:rPr lang="it-IT" sz="1400" b="0" i="1" smtClean="0">
                            <a:solidFill>
                              <a:schemeClr val="tx1"/>
                            </a:solidFill>
                            <a:latin typeface="Cambria Math" panose="02040503050406030204" pitchFamily="18" charset="0"/>
                            <a:cs typeface="Arial" panose="020B0604020202020204" pitchFamily="34" charset="0"/>
                          </a:rPr>
                          <m:t>𝑖</m:t>
                        </m:r>
                        <m:r>
                          <a:rPr lang="it-IT" sz="1400" b="0" i="1" smtClean="0">
                            <a:solidFill>
                              <a:schemeClr val="tx1"/>
                            </a:solidFill>
                            <a:latin typeface="Cambria Math" panose="02040503050406030204" pitchFamily="18" charset="0"/>
                            <a:cs typeface="Arial" panose="020B0604020202020204" pitchFamily="34" charset="0"/>
                          </a:rPr>
                          <m:t>=1</m:t>
                        </m:r>
                      </m:sub>
                      <m:sup>
                        <m:r>
                          <a:rPr lang="it-IT" sz="1400" b="0" i="1" smtClean="0">
                            <a:solidFill>
                              <a:schemeClr val="tx1"/>
                            </a:solidFill>
                            <a:latin typeface="Cambria Math" panose="02040503050406030204" pitchFamily="18" charset="0"/>
                            <a:cs typeface="Arial" panose="020B0604020202020204" pitchFamily="34" charset="0"/>
                          </a:rPr>
                          <m:t>𝑁</m:t>
                        </m:r>
                      </m:sup>
                      <m:e>
                        <m:r>
                          <a:rPr lang="it-IT" sz="1400" i="1">
                            <a:solidFill>
                              <a:schemeClr val="tx1"/>
                            </a:solidFill>
                            <a:latin typeface="Cambria Math" panose="02040503050406030204" pitchFamily="18" charset="0"/>
                            <a:cs typeface="Arial" panose="020B0604020202020204" pitchFamily="34" charset="0"/>
                          </a:rPr>
                          <m:t>𝐶𝐻𝑂𝑅𝐷</m:t>
                        </m:r>
                        <m:d>
                          <m:dPr>
                            <m:begChr m:val="["/>
                            <m:endChr m:val="]"/>
                            <m:ctrlPr>
                              <a:rPr lang="it-IT" sz="1400" i="1">
                                <a:solidFill>
                                  <a:schemeClr val="tx1"/>
                                </a:solidFill>
                                <a:latin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cs typeface="Arial" panose="020B0604020202020204" pitchFamily="34" charset="0"/>
                              </a:rPr>
                              <m:t>𝑖</m:t>
                            </m:r>
                          </m:e>
                        </m:d>
                        <m:r>
                          <a:rPr lang="it-IT" sz="1400" i="1">
                            <a:solidFill>
                              <a:schemeClr val="tx1"/>
                            </a:solidFill>
                            <a:latin typeface="Cambria Math" panose="02040503050406030204" pitchFamily="18" charset="0"/>
                            <a:cs typeface="Arial" panose="020B0604020202020204" pitchFamily="34" charset="0"/>
                          </a:rPr>
                          <m:t>∙</m:t>
                        </m:r>
                        <m:r>
                          <m:rPr>
                            <m:sty m:val="p"/>
                          </m:rPr>
                          <a:rPr lang="it-IT" sz="1400">
                            <a:solidFill>
                              <a:schemeClr val="tx1"/>
                            </a:solidFill>
                            <a:latin typeface="Cambria Math" panose="02040503050406030204" pitchFamily="18" charset="0"/>
                            <a:ea typeface="Cambria Math" panose="02040503050406030204" pitchFamily="18" charset="0"/>
                            <a:cs typeface="Arial" panose="020B0604020202020204" pitchFamily="34" charset="0"/>
                          </a:rPr>
                          <m:t>sin</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𝑖</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e>
                        </m:d>
                      </m:e>
                    </m:nary>
                  </m:oMath>
                </a14:m>
                <a:r>
                  <a:rPr lang="it-IT" sz="1400" dirty="0">
                    <a:solidFill>
                      <a:schemeClr val="tx1"/>
                    </a:solidFill>
                    <a:cs typeface="Arial" panose="020B0604020202020204" pitchFamily="34" charset="0"/>
                  </a:rPr>
                  <a:t>= 24,226 mm</a:t>
                </a:r>
              </a:p>
              <a:p>
                <a:pPr algn="ctr"/>
                <a:endParaRPr lang="it-IT" sz="1000" dirty="0">
                  <a:solidFill>
                    <a:schemeClr val="tx1"/>
                  </a:solidFill>
                  <a:cs typeface="Arial" panose="020B0604020202020204" pitchFamily="34" charset="0"/>
                </a:endParaRPr>
              </a:p>
              <a:p>
                <a:pPr algn="ctr"/>
                <a14:m>
                  <m:oMath xmlns:m="http://schemas.openxmlformats.org/officeDocument/2006/math">
                    <m:sSub>
                      <m:sSubPr>
                        <m:ctrlPr>
                          <a:rPr lang="it-IT" sz="1400" i="1" smtClean="0">
                            <a:solidFill>
                              <a:schemeClr val="tx1"/>
                            </a:solidFill>
                            <a:latin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cs typeface="Arial" panose="020B0604020202020204" pitchFamily="34" charset="0"/>
                          </a:rPr>
                          <m:t>𝐴𝑥</m:t>
                        </m:r>
                      </m:e>
                      <m:sub>
                        <m:r>
                          <a:rPr lang="it-IT" sz="1400" i="1">
                            <a:solidFill>
                              <a:schemeClr val="tx1"/>
                            </a:solidFill>
                            <a:latin typeface="Cambria Math" panose="02040503050406030204" pitchFamily="18" charset="0"/>
                            <a:cs typeface="Arial" panose="020B0604020202020204" pitchFamily="34" charset="0"/>
                          </a:rPr>
                          <m:t>𝑓𝑖𝑛𝑎𝑙𝑒</m:t>
                        </m:r>
                      </m:sub>
                    </m:sSub>
                  </m:oMath>
                </a14:m>
                <a:r>
                  <a:rPr lang="it-IT" sz="1400" dirty="0">
                    <a:solidFill>
                      <a:schemeClr val="tx1"/>
                    </a:solidFill>
                    <a:cs typeface="Arial" panose="020B0604020202020204" pitchFamily="34" charset="0"/>
                  </a:rPr>
                  <a:t>= </a:t>
                </a:r>
                <a14:m>
                  <m:oMath xmlns:m="http://schemas.openxmlformats.org/officeDocument/2006/math">
                    <m:nary>
                      <m:naryPr>
                        <m:chr m:val="∑"/>
                        <m:ctrlPr>
                          <a:rPr lang="it-IT" sz="1400" i="1">
                            <a:solidFill>
                              <a:schemeClr val="tx1"/>
                            </a:solidFill>
                            <a:latin typeface="Cambria Math" panose="02040503050406030204" pitchFamily="18" charset="0"/>
                            <a:cs typeface="Arial" panose="020B0604020202020204" pitchFamily="34" charset="0"/>
                          </a:rPr>
                        </m:ctrlPr>
                      </m:naryPr>
                      <m:sub>
                        <m:r>
                          <m:rPr>
                            <m:brk m:alnAt="23"/>
                          </m:rPr>
                          <a:rPr lang="it-IT" sz="1400" i="1">
                            <a:solidFill>
                              <a:schemeClr val="tx1"/>
                            </a:solidFill>
                            <a:latin typeface="Cambria Math" panose="02040503050406030204" pitchFamily="18" charset="0"/>
                            <a:cs typeface="Arial" panose="020B0604020202020204" pitchFamily="34" charset="0"/>
                          </a:rPr>
                          <m:t>𝑖</m:t>
                        </m:r>
                        <m:r>
                          <a:rPr lang="it-IT" sz="1400" i="1">
                            <a:solidFill>
                              <a:schemeClr val="tx1"/>
                            </a:solidFill>
                            <a:latin typeface="Cambria Math" panose="02040503050406030204" pitchFamily="18" charset="0"/>
                            <a:cs typeface="Arial" panose="020B0604020202020204" pitchFamily="34" charset="0"/>
                          </a:rPr>
                          <m:t>=1</m:t>
                        </m:r>
                      </m:sub>
                      <m:sup>
                        <m:r>
                          <a:rPr lang="it-IT" sz="1400" i="1">
                            <a:solidFill>
                              <a:schemeClr val="tx1"/>
                            </a:solidFill>
                            <a:latin typeface="Cambria Math" panose="02040503050406030204" pitchFamily="18" charset="0"/>
                            <a:cs typeface="Arial" panose="020B0604020202020204" pitchFamily="34" charset="0"/>
                          </a:rPr>
                          <m:t>𝑁</m:t>
                        </m:r>
                      </m:sup>
                      <m:e>
                        <m:r>
                          <a:rPr lang="it-IT" sz="1400" i="1">
                            <a:solidFill>
                              <a:schemeClr val="tx1"/>
                            </a:solidFill>
                            <a:latin typeface="Cambria Math" panose="02040503050406030204" pitchFamily="18" charset="0"/>
                            <a:cs typeface="Arial" panose="020B0604020202020204" pitchFamily="34" charset="0"/>
                          </a:rPr>
                          <m:t>𝐶𝐻𝑂𝑅𝐷</m:t>
                        </m:r>
                        <m:r>
                          <a:rPr lang="it-IT" sz="1400" i="1">
                            <a:solidFill>
                              <a:schemeClr val="tx1"/>
                            </a:solidFill>
                            <a:latin typeface="Cambria Math" panose="02040503050406030204" pitchFamily="18" charset="0"/>
                            <a:cs typeface="Arial" panose="020B0604020202020204" pitchFamily="34" charset="0"/>
                          </a:rPr>
                          <m:t>[</m:t>
                        </m:r>
                        <m:r>
                          <a:rPr lang="it-IT" sz="1400" i="1">
                            <a:solidFill>
                              <a:schemeClr val="tx1"/>
                            </a:solidFill>
                            <a:latin typeface="Cambria Math" panose="02040503050406030204" pitchFamily="18" charset="0"/>
                            <a:cs typeface="Arial" panose="020B0604020202020204" pitchFamily="34" charset="0"/>
                          </a:rPr>
                          <m:t>𝑖</m:t>
                        </m:r>
                        <m:r>
                          <a:rPr lang="it-IT" sz="1400" i="1">
                            <a:solidFill>
                              <a:schemeClr val="tx1"/>
                            </a:solidFill>
                            <a:latin typeface="Cambria Math" panose="02040503050406030204" pitchFamily="18" charset="0"/>
                            <a:cs typeface="Arial" panose="020B0604020202020204" pitchFamily="34" charset="0"/>
                          </a:rPr>
                          <m:t>]∙</m:t>
                        </m:r>
                        <m:r>
                          <m:rPr>
                            <m:sty m:val="p"/>
                          </m:rPr>
                          <a:rPr lang="it-IT" sz="1400" b="0" i="0" smtClean="0">
                            <a:solidFill>
                              <a:schemeClr val="tx1"/>
                            </a:solidFill>
                            <a:latin typeface="Cambria Math" panose="02040503050406030204" pitchFamily="18" charset="0"/>
                            <a:cs typeface="Arial" panose="020B0604020202020204" pitchFamily="34" charset="0"/>
                          </a:rPr>
                          <m:t>cos</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r>
                          <a:rPr lang="it-IT" sz="1400" i="1">
                            <a:latin typeface="Cambria Math" panose="02040503050406030204" pitchFamily="18" charset="0"/>
                            <a:ea typeface="Calibri" panose="020F0502020204030204" pitchFamily="34" charset="0"/>
                            <a:cs typeface="Arial" panose="020B0604020202020204" pitchFamily="34" charset="0"/>
                          </a:rPr>
                          <m:t>[</m:t>
                        </m:r>
                        <m:r>
                          <a:rPr lang="it-IT" sz="1400" i="1">
                            <a:latin typeface="Cambria Math" panose="02040503050406030204" pitchFamily="18" charset="0"/>
                            <a:ea typeface="Calibri" panose="020F0502020204030204" pitchFamily="34" charset="0"/>
                            <a:cs typeface="Arial" panose="020B0604020202020204" pitchFamily="34" charset="0"/>
                          </a:rPr>
                          <m:t>𝑖</m:t>
                        </m:r>
                        <m:r>
                          <a:rPr lang="it-IT" sz="1400" i="1">
                            <a:latin typeface="Cambria Math" panose="02040503050406030204" pitchFamily="18" charset="0"/>
                            <a:ea typeface="Calibri" panose="020F0502020204030204" pitchFamily="34" charset="0"/>
                            <a:cs typeface="Arial" panose="020B0604020202020204" pitchFamily="34" charset="0"/>
                          </a:rPr>
                          <m:t>])</m:t>
                        </m:r>
                      </m:e>
                    </m:nary>
                  </m:oMath>
                </a14:m>
                <a:r>
                  <a:rPr lang="it-IT" sz="1400" dirty="0">
                    <a:solidFill>
                      <a:schemeClr val="tx1"/>
                    </a:solidFill>
                    <a:cs typeface="Arial" panose="020B0604020202020204" pitchFamily="34" charset="0"/>
                  </a:rPr>
                  <a:t>= 30,756 mm</a:t>
                </a:r>
              </a:p>
              <a:p>
                <a:pPr algn="ctr"/>
                <a:endParaRPr lang="it-IT" sz="1000" dirty="0">
                  <a:solidFill>
                    <a:schemeClr val="tx1"/>
                  </a:solidFill>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sSub>
                        <m:sSubPr>
                          <m:ctrlPr>
                            <a:rPr lang="it-IT" sz="1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𝑖𝑛</m:t>
                          </m:r>
                        </m:sub>
                      </m:sSub>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=125 </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𝑚𝑚</m:t>
                      </m:r>
                    </m:oMath>
                  </m:oMathPara>
                </a14:m>
                <a:endParaRPr lang="it-IT" sz="1400" b="0" dirty="0">
                  <a:solidFill>
                    <a:schemeClr val="tx1"/>
                  </a:solidFill>
                  <a:ea typeface="Calibri" panose="020F0502020204030204" pitchFamily="34" charset="0"/>
                  <a:cs typeface="Arial" panose="020B0604020202020204" pitchFamily="34" charset="0"/>
                </a:endParaRPr>
              </a:p>
              <a:p>
                <a:pPr algn="ctr"/>
                <a:endParaRPr lang="it-IT" sz="1000" dirty="0">
                  <a:solidFill>
                    <a:schemeClr val="tx1"/>
                  </a:solidFill>
                  <a:cs typeface="Arial" panose="020B0604020202020204" pitchFamily="34" charset="0"/>
                </a:endParaRPr>
              </a:p>
              <a:p>
                <a:pPr algn="ctr"/>
                <a:r>
                  <a:rPr lang="it-IT" sz="1400" dirty="0">
                    <a:solidFill>
                      <a:schemeClr val="tx1"/>
                    </a:solidFill>
                    <a:cs typeface="Arial" panose="020B0604020202020204" pitchFamily="34" charset="0"/>
                  </a:rPr>
                  <a:t>      </a:t>
                </a:r>
                <a14:m>
                  <m:oMath xmlns:m="http://schemas.openxmlformats.org/officeDocument/2006/math">
                    <m:sSub>
                      <m:sSubPr>
                        <m:ctrlPr>
                          <a:rPr lang="it-IT" sz="1400" i="1">
                            <a:solidFill>
                              <a:schemeClr val="tx1"/>
                            </a:solidFill>
                            <a:latin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e>
                      <m:sub>
                        <m:r>
                          <a:rPr lang="it-IT" sz="1400" i="1">
                            <a:solidFill>
                              <a:schemeClr val="tx1"/>
                            </a:solidFill>
                            <a:latin typeface="Cambria Math" panose="02040503050406030204" pitchFamily="18" charset="0"/>
                            <a:cs typeface="Arial" panose="020B0604020202020204" pitchFamily="34" charset="0"/>
                          </a:rPr>
                          <m:t>𝑓𝑖𝑛𝑎𝑙𝑒</m:t>
                        </m:r>
                      </m:sub>
                    </m:sSub>
                    <m:r>
                      <a:rPr lang="it-IT" sz="1400" b="0" i="1" smtClean="0">
                        <a:solidFill>
                          <a:schemeClr val="tx1"/>
                        </a:solidFill>
                        <a:latin typeface="Cambria Math" panose="02040503050406030204" pitchFamily="18" charset="0"/>
                        <a:cs typeface="Arial" panose="020B0604020202020204" pitchFamily="34" charset="0"/>
                      </a:rPr>
                      <m:t>=70,74°</m:t>
                    </m:r>
                  </m:oMath>
                </a14:m>
                <a:endParaRPr lang="it-IT" sz="1400" dirty="0">
                  <a:solidFill>
                    <a:schemeClr val="tx1"/>
                  </a:solidFill>
                  <a:cs typeface="Arial" panose="020B0604020202020204" pitchFamily="34" charset="0"/>
                </a:endParaRPr>
              </a:p>
            </p:txBody>
          </p:sp>
        </mc:Choice>
        <mc:Fallback xmlns="">
          <p:sp>
            <p:nvSpPr>
              <p:cNvPr id="26" name="CasellaDiTesto 6">
                <a:extLst>
                  <a:ext uri="{FF2B5EF4-FFF2-40B4-BE49-F238E27FC236}">
                    <a16:creationId xmlns:a16="http://schemas.microsoft.com/office/drawing/2014/main" id="{DA7EEC7B-B23E-1B42-9976-AFB77682395C}"/>
                  </a:ext>
                </a:extLst>
              </p:cNvPr>
              <p:cNvSpPr txBox="1">
                <a:spLocks noRot="1" noChangeAspect="1" noMove="1" noResize="1" noEditPoints="1" noAdjustHandles="1" noChangeArrowheads="1" noChangeShapeType="1" noTextEdit="1"/>
              </p:cNvSpPr>
              <p:nvPr/>
            </p:nvSpPr>
            <p:spPr>
              <a:xfrm>
                <a:off x="3572353" y="4215839"/>
                <a:ext cx="5151074" cy="2235484"/>
              </a:xfrm>
              <a:prstGeom prst="rect">
                <a:avLst/>
              </a:prstGeom>
              <a:blipFill>
                <a:blip r:embed="rId20"/>
                <a:stretch>
                  <a:fillRect l="-2217" b="-1705"/>
                </a:stretch>
              </a:blipFill>
            </p:spPr>
            <p:txBody>
              <a:bodyPr/>
              <a:lstStyle/>
              <a:p>
                <a:r>
                  <a:rPr lang="en-IT">
                    <a:noFill/>
                  </a:rPr>
                  <a:t> </a:t>
                </a:r>
              </a:p>
            </p:txBody>
          </p:sp>
        </mc:Fallback>
      </mc:AlternateContent>
      <p:pic>
        <p:nvPicPr>
          <p:cNvPr id="27" name="Immagine 5">
            <a:extLst>
              <a:ext uri="{FF2B5EF4-FFF2-40B4-BE49-F238E27FC236}">
                <a16:creationId xmlns:a16="http://schemas.microsoft.com/office/drawing/2014/main" id="{A168378A-EED1-AB43-A87C-3B4CE13A1367}"/>
              </a:ext>
            </a:extLst>
          </p:cNvPr>
          <p:cNvPicPr>
            <a:picLocks noChangeAspect="1"/>
          </p:cNvPicPr>
          <p:nvPr/>
        </p:nvPicPr>
        <p:blipFill>
          <a:blip r:embed="rId21"/>
          <a:stretch>
            <a:fillRect/>
          </a:stretch>
        </p:blipFill>
        <p:spPr>
          <a:xfrm>
            <a:off x="18063" y="4133409"/>
            <a:ext cx="2965459" cy="1593972"/>
          </a:xfrm>
          <a:prstGeom prst="rect">
            <a:avLst/>
          </a:prstGeom>
        </p:spPr>
      </p:pic>
      <mc:AlternateContent xmlns:mc="http://schemas.openxmlformats.org/markup-compatibility/2006" xmlns:a14="http://schemas.microsoft.com/office/drawing/2010/main">
        <mc:Choice Requires="a14">
          <p:sp>
            <p:nvSpPr>
              <p:cNvPr id="28" name="CasellaDiTesto 9">
                <a:extLst>
                  <a:ext uri="{FF2B5EF4-FFF2-40B4-BE49-F238E27FC236}">
                    <a16:creationId xmlns:a16="http://schemas.microsoft.com/office/drawing/2014/main" id="{D4300149-B6BF-3D44-9878-F849A4163140}"/>
                  </a:ext>
                </a:extLst>
              </p:cNvPr>
              <p:cNvSpPr txBox="1"/>
              <p:nvPr/>
            </p:nvSpPr>
            <p:spPr>
              <a:xfrm>
                <a:off x="1712303" y="4504183"/>
                <a:ext cx="702949" cy="308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300" i="1" smtClean="0">
                              <a:ln>
                                <a:noFill/>
                              </a:ln>
                              <a:solidFill>
                                <a:sysClr val="windowText" lastClr="000000"/>
                              </a:solidFill>
                              <a:latin typeface="Cambria Math" panose="02040503050406030204" pitchFamily="18" charset="0"/>
                              <a:cs typeface="Arial" panose="020B0604020202020204" pitchFamily="34" charset="0"/>
                            </a:rPr>
                          </m:ctrlPr>
                        </m:sSubPr>
                        <m:e>
                          <m:r>
                            <a:rPr lang="it-IT" sz="1300" i="1">
                              <a:ln>
                                <a:noFill/>
                              </a:ln>
                              <a:solidFill>
                                <a:sysClr val="windowText" lastClr="000000"/>
                              </a:solidFill>
                              <a:latin typeface="Cambria Math" panose="02040503050406030204" pitchFamily="18" charset="0"/>
                              <a:ea typeface="Calibri" panose="020F0502020204030204" pitchFamily="34" charset="0"/>
                              <a:cs typeface="Arial" panose="020B0604020202020204" pitchFamily="34" charset="0"/>
                            </a:rPr>
                            <m:t>𝛼</m:t>
                          </m:r>
                        </m:e>
                        <m:sub>
                          <m:r>
                            <a:rPr lang="it-IT" sz="1300" b="0" i="1" smtClean="0">
                              <a:ln>
                                <a:noFill/>
                              </a:ln>
                              <a:solidFill>
                                <a:sysClr val="windowText" lastClr="000000"/>
                              </a:solidFill>
                              <a:latin typeface="Cambria Math" panose="02040503050406030204" pitchFamily="18" charset="0"/>
                              <a:cs typeface="Arial" panose="020B0604020202020204" pitchFamily="34" charset="0"/>
                            </a:rPr>
                            <m:t>𝑓𝑖𝑛𝑎𝑙𝑒</m:t>
                          </m:r>
                        </m:sub>
                      </m:sSub>
                    </m:oMath>
                  </m:oMathPara>
                </a14:m>
                <a:endParaRPr lang="it-IT" sz="1300" dirty="0">
                  <a:ln>
                    <a:noFill/>
                  </a:ln>
                  <a:solidFill>
                    <a:sysClr val="windowText" lastClr="000000"/>
                  </a:solidFill>
                </a:endParaRPr>
              </a:p>
            </p:txBody>
          </p:sp>
        </mc:Choice>
        <mc:Fallback xmlns="">
          <p:sp>
            <p:nvSpPr>
              <p:cNvPr id="28" name="CasellaDiTesto 9">
                <a:extLst>
                  <a:ext uri="{FF2B5EF4-FFF2-40B4-BE49-F238E27FC236}">
                    <a16:creationId xmlns:a16="http://schemas.microsoft.com/office/drawing/2014/main" id="{D4300149-B6BF-3D44-9878-F849A4163140}"/>
                  </a:ext>
                </a:extLst>
              </p:cNvPr>
              <p:cNvSpPr txBox="1">
                <a:spLocks noRot="1" noChangeAspect="1" noMove="1" noResize="1" noEditPoints="1" noAdjustHandles="1" noChangeArrowheads="1" noChangeShapeType="1" noTextEdit="1"/>
              </p:cNvSpPr>
              <p:nvPr/>
            </p:nvSpPr>
            <p:spPr>
              <a:xfrm>
                <a:off x="1712303" y="4504183"/>
                <a:ext cx="702949" cy="308354"/>
              </a:xfrm>
              <a:prstGeom prst="rect">
                <a:avLst/>
              </a:prstGeom>
              <a:blipFill>
                <a:blip r:embed="rId22"/>
                <a:stretch>
                  <a:fillRect b="-4000"/>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29" name="CasellaDiTesto 10">
                <a:extLst>
                  <a:ext uri="{FF2B5EF4-FFF2-40B4-BE49-F238E27FC236}">
                    <a16:creationId xmlns:a16="http://schemas.microsoft.com/office/drawing/2014/main" id="{3168B0D6-9830-924A-BF5C-7FE1E9E282B9}"/>
                  </a:ext>
                </a:extLst>
              </p:cNvPr>
              <p:cNvSpPr txBox="1"/>
              <p:nvPr/>
            </p:nvSpPr>
            <p:spPr>
              <a:xfrm>
                <a:off x="1718099" y="4979236"/>
                <a:ext cx="1030660" cy="325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ysClr val="windowText" lastClr="000000"/>
                              </a:solidFill>
                              <a:latin typeface="Cambria Math" panose="02040503050406030204" pitchFamily="18" charset="0"/>
                              <a:cs typeface="Arial" panose="020B0604020202020204" pitchFamily="34" charset="0"/>
                            </a:rPr>
                          </m:ctrlPr>
                        </m:sSubPr>
                        <m:e>
                          <m:r>
                            <m:rPr>
                              <m:sty m:val="p"/>
                            </m:rPr>
                            <a:rPr lang="el-GR" sz="1400" i="1">
                              <a:solidFill>
                                <a:sysClr val="windowText" lastClr="000000"/>
                              </a:solidFill>
                              <a:latin typeface="Cambria Math" panose="02040503050406030204" pitchFamily="18" charset="0"/>
                              <a:ea typeface="Calibri" panose="020F0502020204030204" pitchFamily="34" charset="0"/>
                              <a:cs typeface="Arial" panose="020B0604020202020204" pitchFamily="34" charset="0"/>
                            </a:rPr>
                            <m:t>γ</m:t>
                          </m:r>
                        </m:e>
                        <m:sub>
                          <m:r>
                            <a:rPr lang="it-IT" sz="1400" i="1">
                              <a:solidFill>
                                <a:sysClr val="windowText" lastClr="000000"/>
                              </a:solidFill>
                              <a:latin typeface="Cambria Math" panose="02040503050406030204" pitchFamily="18" charset="0"/>
                              <a:cs typeface="Arial" panose="020B0604020202020204" pitchFamily="34" charset="0"/>
                            </a:rPr>
                            <m:t>𝑓𝑖𝑛𝑎𝑙𝑒</m:t>
                          </m:r>
                        </m:sub>
                      </m:sSub>
                    </m:oMath>
                  </m:oMathPara>
                </a14:m>
                <a:endParaRPr lang="it-IT" sz="1300" dirty="0">
                  <a:solidFill>
                    <a:sysClr val="windowText" lastClr="000000"/>
                  </a:solidFill>
                </a:endParaRPr>
              </a:p>
            </p:txBody>
          </p:sp>
        </mc:Choice>
        <mc:Fallback xmlns="">
          <p:sp>
            <p:nvSpPr>
              <p:cNvPr id="29" name="CasellaDiTesto 10">
                <a:extLst>
                  <a:ext uri="{FF2B5EF4-FFF2-40B4-BE49-F238E27FC236}">
                    <a16:creationId xmlns:a16="http://schemas.microsoft.com/office/drawing/2014/main" id="{3168B0D6-9830-924A-BF5C-7FE1E9E282B9}"/>
                  </a:ext>
                </a:extLst>
              </p:cNvPr>
              <p:cNvSpPr txBox="1">
                <a:spLocks noRot="1" noChangeAspect="1" noMove="1" noResize="1" noEditPoints="1" noAdjustHandles="1" noChangeArrowheads="1" noChangeShapeType="1" noTextEdit="1"/>
              </p:cNvSpPr>
              <p:nvPr/>
            </p:nvSpPr>
            <p:spPr>
              <a:xfrm>
                <a:off x="1718099" y="4979236"/>
                <a:ext cx="1030660" cy="325025"/>
              </a:xfrm>
              <a:prstGeom prst="rect">
                <a:avLst/>
              </a:prstGeom>
              <a:blipFill>
                <a:blip r:embed="rId23"/>
                <a:stretch>
                  <a:fillRect b="-3846"/>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30" name="CasellaDiTesto 10">
                <a:extLst>
                  <a:ext uri="{FF2B5EF4-FFF2-40B4-BE49-F238E27FC236}">
                    <a16:creationId xmlns:a16="http://schemas.microsoft.com/office/drawing/2014/main" id="{3CD65ABB-E6AD-AF44-AC7C-D65A69CC67D0}"/>
                  </a:ext>
                </a:extLst>
              </p:cNvPr>
              <p:cNvSpPr txBox="1"/>
              <p:nvPr/>
            </p:nvSpPr>
            <p:spPr>
              <a:xfrm>
                <a:off x="2317897" y="4402046"/>
                <a:ext cx="1030660" cy="325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ysClr val="windowText" lastClr="000000"/>
                              </a:solidFill>
                              <a:latin typeface="Cambria Math" panose="02040503050406030204" pitchFamily="18" charset="0"/>
                              <a:cs typeface="Arial" panose="020B0604020202020204" pitchFamily="34" charset="0"/>
                            </a:rPr>
                          </m:ctrlPr>
                        </m:sSubPr>
                        <m:e>
                          <m:r>
                            <m:rPr>
                              <m:sty m:val="p"/>
                            </m:rPr>
                            <a:rPr lang="el-GR" sz="1400" i="1"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rPr>
                            <m:t>Γ</m:t>
                          </m:r>
                        </m:e>
                        <m:sub>
                          <m:r>
                            <a:rPr lang="it-IT" sz="1400" i="1">
                              <a:solidFill>
                                <a:sysClr val="windowText" lastClr="000000"/>
                              </a:solidFill>
                              <a:latin typeface="Cambria Math" panose="02040503050406030204" pitchFamily="18" charset="0"/>
                              <a:cs typeface="Arial" panose="020B0604020202020204" pitchFamily="34" charset="0"/>
                            </a:rPr>
                            <m:t>𝑓𝑖𝑛𝑎𝑙𝑒</m:t>
                          </m:r>
                        </m:sub>
                      </m:sSub>
                    </m:oMath>
                  </m:oMathPara>
                </a14:m>
                <a:endParaRPr lang="it-IT" sz="1300" dirty="0">
                  <a:solidFill>
                    <a:sysClr val="windowText" lastClr="000000"/>
                  </a:solidFill>
                </a:endParaRPr>
              </a:p>
            </p:txBody>
          </p:sp>
        </mc:Choice>
        <mc:Fallback xmlns="">
          <p:sp>
            <p:nvSpPr>
              <p:cNvPr id="30" name="CasellaDiTesto 10">
                <a:extLst>
                  <a:ext uri="{FF2B5EF4-FFF2-40B4-BE49-F238E27FC236}">
                    <a16:creationId xmlns:a16="http://schemas.microsoft.com/office/drawing/2014/main" id="{3CD65ABB-E6AD-AF44-AC7C-D65A69CC67D0}"/>
                  </a:ext>
                </a:extLst>
              </p:cNvPr>
              <p:cNvSpPr txBox="1">
                <a:spLocks noRot="1" noChangeAspect="1" noMove="1" noResize="1" noEditPoints="1" noAdjustHandles="1" noChangeArrowheads="1" noChangeShapeType="1" noTextEdit="1"/>
              </p:cNvSpPr>
              <p:nvPr/>
            </p:nvSpPr>
            <p:spPr>
              <a:xfrm>
                <a:off x="2317897" y="4402046"/>
                <a:ext cx="1030660" cy="325025"/>
              </a:xfrm>
              <a:prstGeom prst="rect">
                <a:avLst/>
              </a:prstGeom>
              <a:blipFill>
                <a:blip r:embed="rId24"/>
                <a:stretch>
                  <a:fillRect b="-3846"/>
                </a:stretch>
              </a:blipFill>
            </p:spPr>
            <p:txBody>
              <a:bodyPr/>
              <a:lstStyle/>
              <a:p>
                <a:r>
                  <a:rPr lang="en-IT">
                    <a:noFill/>
                  </a:rPr>
                  <a:t> </a:t>
                </a:r>
              </a:p>
            </p:txBody>
          </p:sp>
        </mc:Fallback>
      </mc:AlternateContent>
      <p:sp>
        <p:nvSpPr>
          <p:cNvPr id="3" name="Arc 2">
            <a:extLst>
              <a:ext uri="{FF2B5EF4-FFF2-40B4-BE49-F238E27FC236}">
                <a16:creationId xmlns:a16="http://schemas.microsoft.com/office/drawing/2014/main" id="{3F6175DF-8BB1-434D-867D-75A256BEFC36}"/>
              </a:ext>
            </a:extLst>
          </p:cNvPr>
          <p:cNvSpPr/>
          <p:nvPr/>
        </p:nvSpPr>
        <p:spPr>
          <a:xfrm>
            <a:off x="993104" y="4223319"/>
            <a:ext cx="1586145" cy="1538450"/>
          </a:xfrm>
          <a:prstGeom prst="arc">
            <a:avLst>
              <a:gd name="adj1" fmla="val 15577970"/>
              <a:gd name="adj2" fmla="val 2075659"/>
            </a:avLst>
          </a:prstGeom>
          <a:no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T" dirty="0"/>
          </a:p>
        </p:txBody>
      </p:sp>
      <p:pic>
        <p:nvPicPr>
          <p:cNvPr id="33" name="Immagine 6">
            <a:extLst>
              <a:ext uri="{FF2B5EF4-FFF2-40B4-BE49-F238E27FC236}">
                <a16:creationId xmlns:a16="http://schemas.microsoft.com/office/drawing/2014/main" id="{2B633339-898C-47E2-94B5-DA945C8E6CE1}"/>
              </a:ext>
            </a:extLst>
          </p:cNvPr>
          <p:cNvPicPr/>
          <p:nvPr/>
        </p:nvPicPr>
        <p:blipFill>
          <a:blip r:embed="rId25"/>
          <a:stretch>
            <a:fillRect/>
          </a:stretch>
        </p:blipFill>
        <p:spPr>
          <a:xfrm>
            <a:off x="729711" y="2142325"/>
            <a:ext cx="6584376" cy="1951940"/>
          </a:xfrm>
          <a:prstGeom prst="rect">
            <a:avLst/>
          </a:prstGeom>
        </p:spPr>
      </p:pic>
      <p:sp>
        <p:nvSpPr>
          <p:cNvPr id="25" name="CasellaDiTesto 9">
            <a:extLst>
              <a:ext uri="{FF2B5EF4-FFF2-40B4-BE49-F238E27FC236}">
                <a16:creationId xmlns:a16="http://schemas.microsoft.com/office/drawing/2014/main" id="{F2C40970-D5C7-D74B-9632-0C1887C1B619}"/>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9573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R1234ze(E) </a:t>
            </a:r>
            <a:r>
              <a:rPr lang="it-IT" sz="1000" b="1" dirty="0">
                <a:solidFill>
                  <a:schemeClr val="accent1">
                    <a:lumMod val="75000"/>
                  </a:schemeClr>
                </a:solidFill>
                <a:latin typeface="Arial"/>
                <a:cs typeface="Arial"/>
              </a:rPr>
              <a:t>5/5</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13</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5"/>
              <a:stretch>
                <a:fillRect/>
              </a:stretch>
            </p:blipFill>
            <p:spPr>
              <a:xfrm>
                <a:off x="7069172" y="28135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7"/>
              <a:stretch>
                <a:fillRect/>
              </a:stretch>
            </p:blipFill>
            <p:spPr>
              <a:xfrm>
                <a:off x="7017807" y="260662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5"/>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0"/>
              <a:stretch>
                <a:fillRect/>
              </a:stretch>
            </p:blipFill>
            <p:spPr>
              <a:xfrm>
                <a:off x="7945167" y="265054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2"/>
              <a:stretch>
                <a:fillRect/>
              </a:stretch>
            </p:blipFill>
            <p:spPr>
              <a:xfrm>
                <a:off x="7895147" y="2616349"/>
                <a:ext cx="362481"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14"/>
              <a:stretch>
                <a:fillRect/>
              </a:stretch>
            </p:blipFill>
            <p:spPr>
              <a:xfrm>
                <a:off x="6791007" y="263506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5"/>
              <a:stretch>
                <a:fillRect/>
              </a:stretch>
            </p:blipFill>
            <p:spPr>
              <a:xfrm>
                <a:off x="6609207" y="2628949"/>
                <a:ext cx="36000" cy="36000"/>
              </a:xfrm>
              <a:prstGeom prst="rect">
                <a:avLst/>
              </a:prstGeom>
            </p:spPr>
          </p:pic>
        </mc:Fallback>
      </mc:AlternateContent>
      <p:pic>
        <p:nvPicPr>
          <p:cNvPr id="32" name="Immagine 9">
            <a:extLst>
              <a:ext uri="{FF2B5EF4-FFF2-40B4-BE49-F238E27FC236}">
                <a16:creationId xmlns:a16="http://schemas.microsoft.com/office/drawing/2014/main" id="{D69EA2C9-3789-9041-B641-ADFE22E80BC5}"/>
              </a:ext>
            </a:extLst>
          </p:cNvPr>
          <p:cNvPicPr>
            <a:picLocks noChangeAspect="1"/>
          </p:cNvPicPr>
          <p:nvPr/>
        </p:nvPicPr>
        <p:blipFill>
          <a:blip r:embed="rId16"/>
          <a:stretch>
            <a:fillRect/>
          </a:stretch>
        </p:blipFill>
        <p:spPr>
          <a:xfrm>
            <a:off x="4658830" y="3361776"/>
            <a:ext cx="4343912" cy="2977346"/>
          </a:xfrm>
          <a:prstGeom prst="rect">
            <a:avLst/>
          </a:prstGeom>
        </p:spPr>
      </p:pic>
      <mc:AlternateContent xmlns:mc="http://schemas.openxmlformats.org/markup-compatibility/2006" xmlns:a14="http://schemas.microsoft.com/office/drawing/2010/main">
        <mc:Choice Requires="a14">
          <p:graphicFrame>
            <p:nvGraphicFramePr>
              <p:cNvPr id="33" name="Tabella 16">
                <a:extLst>
                  <a:ext uri="{FF2B5EF4-FFF2-40B4-BE49-F238E27FC236}">
                    <a16:creationId xmlns:a16="http://schemas.microsoft.com/office/drawing/2014/main" id="{EFCB73F8-F4B9-864C-93A8-6DCD00E855A2}"/>
                  </a:ext>
                </a:extLst>
              </p:cNvPr>
              <p:cNvGraphicFramePr>
                <a:graphicFrameLocks noGrp="1"/>
              </p:cNvGraphicFramePr>
              <p:nvPr>
                <p:extLst>
                  <p:ext uri="{D42A27DB-BD31-4B8C-83A1-F6EECF244321}">
                    <p14:modId xmlns:p14="http://schemas.microsoft.com/office/powerpoint/2010/main" val="2484447049"/>
                  </p:ext>
                </p:extLst>
              </p:nvPr>
            </p:nvGraphicFramePr>
            <p:xfrm>
              <a:off x="1792313" y="2414907"/>
              <a:ext cx="6304507" cy="889000"/>
            </p:xfrm>
            <a:graphic>
              <a:graphicData uri="http://schemas.openxmlformats.org/drawingml/2006/table">
                <a:tbl>
                  <a:tblPr firstRow="1" bandRow="1">
                    <a:tableStyleId>{5C22544A-7EE6-4342-B048-85BDC9FD1C3A}</a:tableStyleId>
                  </a:tblPr>
                  <a:tblGrid>
                    <a:gridCol w="914687">
                      <a:extLst>
                        <a:ext uri="{9D8B030D-6E8A-4147-A177-3AD203B41FA5}">
                          <a16:colId xmlns:a16="http://schemas.microsoft.com/office/drawing/2014/main" val="1871623082"/>
                        </a:ext>
                      </a:extLst>
                    </a:gridCol>
                    <a:gridCol w="708640">
                      <a:extLst>
                        <a:ext uri="{9D8B030D-6E8A-4147-A177-3AD203B41FA5}">
                          <a16:colId xmlns:a16="http://schemas.microsoft.com/office/drawing/2014/main" val="706959581"/>
                        </a:ext>
                      </a:extLst>
                    </a:gridCol>
                    <a:gridCol w="914687">
                      <a:extLst>
                        <a:ext uri="{9D8B030D-6E8A-4147-A177-3AD203B41FA5}">
                          <a16:colId xmlns:a16="http://schemas.microsoft.com/office/drawing/2014/main" val="3415375955"/>
                        </a:ext>
                      </a:extLst>
                    </a:gridCol>
                    <a:gridCol w="1240118">
                      <a:extLst>
                        <a:ext uri="{9D8B030D-6E8A-4147-A177-3AD203B41FA5}">
                          <a16:colId xmlns:a16="http://schemas.microsoft.com/office/drawing/2014/main" val="3337868109"/>
                        </a:ext>
                      </a:extLst>
                    </a:gridCol>
                    <a:gridCol w="914687">
                      <a:extLst>
                        <a:ext uri="{9D8B030D-6E8A-4147-A177-3AD203B41FA5}">
                          <a16:colId xmlns:a16="http://schemas.microsoft.com/office/drawing/2014/main" val="4192181308"/>
                        </a:ext>
                      </a:extLst>
                    </a:gridCol>
                    <a:gridCol w="914687">
                      <a:extLst>
                        <a:ext uri="{9D8B030D-6E8A-4147-A177-3AD203B41FA5}">
                          <a16:colId xmlns:a16="http://schemas.microsoft.com/office/drawing/2014/main" val="1005564572"/>
                        </a:ext>
                      </a:extLst>
                    </a:gridCol>
                    <a:gridCol w="697001">
                      <a:extLst>
                        <a:ext uri="{9D8B030D-6E8A-4147-A177-3AD203B41FA5}">
                          <a16:colId xmlns:a16="http://schemas.microsoft.com/office/drawing/2014/main" val="1973363158"/>
                        </a:ext>
                      </a:extLst>
                    </a:gridCol>
                  </a:tblGrid>
                  <a:tr h="370840">
                    <a:tc>
                      <a:txBody>
                        <a:bodyPr/>
                        <a:lstStyle/>
                        <a:p>
                          <a:pPr algn="ctr"/>
                          <a:r>
                            <a:rPr lang="it-IT" sz="1400" b="0" dirty="0">
                              <a:latin typeface="+mn-lt"/>
                            </a:rPr>
                            <a:t>Area [</a:t>
                          </a:r>
                          <a14:m>
                            <m:oMath xmlns:m="http://schemas.openxmlformats.org/officeDocument/2006/math">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𝑚𝑚</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oMath>
                          </a14:m>
                          <a:endParaRPr lang="it-IT" sz="1400" b="0" dirty="0">
                            <a:latin typeface="+mn-lt"/>
                          </a:endParaRPr>
                        </a:p>
                      </a:txBody>
                      <a:tcPr/>
                    </a:tc>
                    <a:tc>
                      <a:txBody>
                        <a:bodyPr/>
                        <a:lstStyle/>
                        <a:p>
                          <a:pPr algn="ctr"/>
                          <a:r>
                            <a:rPr lang="it-IT" sz="1400" b="0" dirty="0">
                              <a:latin typeface="+mn-lt"/>
                            </a:rPr>
                            <a:t>x</a:t>
                          </a:r>
                        </a:p>
                      </a:txBody>
                      <a:tcPr/>
                    </a:tc>
                    <a:tc>
                      <a:txBody>
                        <a:bodyPr/>
                        <a:lstStyle/>
                        <a:p>
                          <a:pPr algn="ctr"/>
                          <a:r>
                            <a:rPr lang="it-IT" sz="1400" b="0" dirty="0">
                              <a:latin typeface="+mn-lt"/>
                            </a:rPr>
                            <a:t>Pressione [</a:t>
                          </a:r>
                          <a:r>
                            <a:rPr lang="it-IT" sz="1400" b="0" dirty="0" err="1">
                              <a:latin typeface="+mn-lt"/>
                            </a:rPr>
                            <a:t>MPa</a:t>
                          </a:r>
                          <a:r>
                            <a:rPr lang="it-IT" sz="1400" b="0" dirty="0">
                              <a:latin typeface="+mn-lt"/>
                            </a:rPr>
                            <a:t>]</a:t>
                          </a:r>
                        </a:p>
                      </a:txBody>
                      <a:tcPr/>
                    </a:tc>
                    <a:tc>
                      <a:txBody>
                        <a:bodyPr/>
                        <a:lstStyle/>
                        <a:p>
                          <a:pPr algn="ctr"/>
                          <a:r>
                            <a:rPr lang="it-IT" sz="1400" b="0" dirty="0">
                              <a:latin typeface="+mn-lt"/>
                            </a:rPr>
                            <a:t>Temperatura [°C]</a:t>
                          </a:r>
                        </a:p>
                      </a:txBody>
                      <a:tcPr/>
                    </a:tc>
                    <a:tc>
                      <a:txBody>
                        <a:bodyPr/>
                        <a:lstStyle/>
                        <a:p>
                          <a:pPr algn="ctr"/>
                          <a:r>
                            <a:rPr lang="it-IT" sz="1400" b="0" dirty="0">
                              <a:latin typeface="+mn-lt"/>
                            </a:rPr>
                            <a:t>Velocità [m/s]</a:t>
                          </a:r>
                        </a:p>
                      </a:txBody>
                      <a:tcPr/>
                    </a:tc>
                    <a:tc>
                      <a:txBody>
                        <a:bodyPr/>
                        <a:lstStyle/>
                        <a:p>
                          <a:pPr algn="ctr"/>
                          <a:r>
                            <a:rPr lang="it-IT" sz="1400" b="0" dirty="0">
                              <a:latin typeface="+mn-lt"/>
                            </a:rPr>
                            <a:t>Mach</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l-GR" sz="1400" b="0" i="1" dirty="0" smtClean="0">
                                        <a:latin typeface="Cambria Math" panose="02040503050406030204" pitchFamily="18" charset="0"/>
                                        <a:cs typeface="Arial" panose="020B0604020202020204" pitchFamily="34" charset="0"/>
                                      </a:rPr>
                                    </m:ctrlPr>
                                  </m:sSubPr>
                                  <m:e>
                                    <m:r>
                                      <a:rPr lang="el-GR" sz="1400" b="0" i="1" dirty="0" smtClean="0">
                                        <a:latin typeface="Cambria Math" panose="02040503050406030204" pitchFamily="18" charset="0"/>
                                        <a:cs typeface="Arial" panose="020B0604020202020204" pitchFamily="34" charset="0"/>
                                      </a:rPr>
                                      <m:t>𝜂</m:t>
                                    </m:r>
                                  </m:e>
                                  <m:sub>
                                    <m:r>
                                      <a:rPr lang="it-IT" sz="1400" b="0" i="1" dirty="0" smtClean="0">
                                        <a:latin typeface="Cambria Math" panose="02040503050406030204" pitchFamily="18" charset="0"/>
                                        <a:cs typeface="Arial" panose="020B0604020202020204" pitchFamily="34" charset="0"/>
                                      </a:rPr>
                                      <m:t>𝑠𝑡</m:t>
                                    </m:r>
                                  </m:sub>
                                </m:sSub>
                              </m:oMath>
                            </m:oMathPara>
                          </a14:m>
                          <a:endParaRPr lang="it-IT" sz="1400" b="0" dirty="0">
                            <a:latin typeface="+mn-lt"/>
                          </a:endParaRPr>
                        </a:p>
                      </a:txBody>
                      <a:tcPr/>
                    </a:tc>
                    <a:extLst>
                      <a:ext uri="{0D108BD9-81ED-4DB2-BD59-A6C34878D82A}">
                        <a16:rowId xmlns:a16="http://schemas.microsoft.com/office/drawing/2014/main" val="989296718"/>
                      </a:ext>
                    </a:extLst>
                  </a:tr>
                  <a:tr h="370840">
                    <a:tc>
                      <a:txBody>
                        <a:bodyPr/>
                        <a:lstStyle/>
                        <a:p>
                          <a:pPr algn="ctr"/>
                          <a:r>
                            <a:rPr lang="it-IT" sz="1400" b="0" dirty="0">
                              <a:latin typeface="+mn-lt"/>
                            </a:rPr>
                            <a:t>0,25</a:t>
                          </a:r>
                        </a:p>
                      </a:txBody>
                      <a:tcPr/>
                    </a:tc>
                    <a:tc>
                      <a:txBody>
                        <a:bodyPr/>
                        <a:lstStyle/>
                        <a:p>
                          <a:pPr algn="ctr"/>
                          <a:r>
                            <a:rPr lang="it-IT" sz="1400" b="0" dirty="0">
                              <a:latin typeface="+mn-lt"/>
                            </a:rPr>
                            <a:t>0,1109</a:t>
                          </a:r>
                        </a:p>
                      </a:txBody>
                      <a:tcPr/>
                    </a:tc>
                    <a:tc>
                      <a:txBody>
                        <a:bodyPr/>
                        <a:lstStyle/>
                        <a:p>
                          <a:pPr algn="ctr"/>
                          <a:r>
                            <a:rPr lang="it-IT" sz="1400" b="0" dirty="0">
                              <a:latin typeface="+mn-lt"/>
                            </a:rPr>
                            <a:t>0,763</a:t>
                          </a:r>
                        </a:p>
                      </a:txBody>
                      <a:tcPr/>
                    </a:tc>
                    <a:tc>
                      <a:txBody>
                        <a:bodyPr/>
                        <a:lstStyle/>
                        <a:p>
                          <a:pPr algn="ctr"/>
                          <a:r>
                            <a:rPr lang="it-IT" sz="1400" b="0" dirty="0">
                              <a:latin typeface="+mn-lt"/>
                            </a:rPr>
                            <a:t>39,79</a:t>
                          </a:r>
                        </a:p>
                      </a:txBody>
                      <a:tcPr/>
                    </a:tc>
                    <a:tc>
                      <a:txBody>
                        <a:bodyPr/>
                        <a:lstStyle/>
                        <a:p>
                          <a:pPr algn="ctr"/>
                          <a:r>
                            <a:rPr lang="it-IT" sz="1400" b="0" dirty="0">
                              <a:latin typeface="+mn-lt"/>
                            </a:rPr>
                            <a:t>30,22</a:t>
                          </a:r>
                        </a:p>
                      </a:txBody>
                      <a:tcPr/>
                    </a:tc>
                    <a:tc>
                      <a:txBody>
                        <a:bodyPr/>
                        <a:lstStyle/>
                        <a:p>
                          <a:pPr algn="ctr"/>
                          <a:r>
                            <a:rPr lang="it-IT" sz="1400" b="0" dirty="0">
                              <a:latin typeface="+mn-lt"/>
                            </a:rPr>
                            <a:t>0,523</a:t>
                          </a:r>
                        </a:p>
                      </a:txBody>
                      <a:tcPr/>
                    </a:tc>
                    <a:tc>
                      <a:txBody>
                        <a:bodyPr/>
                        <a:lstStyle/>
                        <a:p>
                          <a:pPr algn="ctr"/>
                          <a:r>
                            <a:rPr lang="it-IT" sz="1400" b="0" dirty="0">
                              <a:latin typeface="+mn-lt"/>
                            </a:rPr>
                            <a:t>0,81</a:t>
                          </a:r>
                        </a:p>
                      </a:txBody>
                      <a:tcPr/>
                    </a:tc>
                    <a:extLst>
                      <a:ext uri="{0D108BD9-81ED-4DB2-BD59-A6C34878D82A}">
                        <a16:rowId xmlns:a16="http://schemas.microsoft.com/office/drawing/2014/main" val="4146168389"/>
                      </a:ext>
                    </a:extLst>
                  </a:tr>
                </a:tbl>
              </a:graphicData>
            </a:graphic>
          </p:graphicFrame>
        </mc:Choice>
        <mc:Fallback xmlns="">
          <p:graphicFrame>
            <p:nvGraphicFramePr>
              <p:cNvPr id="33" name="Tabella 16">
                <a:extLst>
                  <a:ext uri="{FF2B5EF4-FFF2-40B4-BE49-F238E27FC236}">
                    <a16:creationId xmlns:a16="http://schemas.microsoft.com/office/drawing/2014/main" id="{EFCB73F8-F4B9-864C-93A8-6DCD00E855A2}"/>
                  </a:ext>
                </a:extLst>
              </p:cNvPr>
              <p:cNvGraphicFramePr>
                <a:graphicFrameLocks noGrp="1"/>
              </p:cNvGraphicFramePr>
              <p:nvPr>
                <p:extLst>
                  <p:ext uri="{D42A27DB-BD31-4B8C-83A1-F6EECF244321}">
                    <p14:modId xmlns:p14="http://schemas.microsoft.com/office/powerpoint/2010/main" val="2484447049"/>
                  </p:ext>
                </p:extLst>
              </p:nvPr>
            </p:nvGraphicFramePr>
            <p:xfrm>
              <a:off x="1792313" y="2414907"/>
              <a:ext cx="6304507" cy="889000"/>
            </p:xfrm>
            <a:graphic>
              <a:graphicData uri="http://schemas.openxmlformats.org/drawingml/2006/table">
                <a:tbl>
                  <a:tblPr firstRow="1" bandRow="1">
                    <a:tableStyleId>{5C22544A-7EE6-4342-B048-85BDC9FD1C3A}</a:tableStyleId>
                  </a:tblPr>
                  <a:tblGrid>
                    <a:gridCol w="914687">
                      <a:extLst>
                        <a:ext uri="{9D8B030D-6E8A-4147-A177-3AD203B41FA5}">
                          <a16:colId xmlns:a16="http://schemas.microsoft.com/office/drawing/2014/main" val="1871623082"/>
                        </a:ext>
                      </a:extLst>
                    </a:gridCol>
                    <a:gridCol w="708640">
                      <a:extLst>
                        <a:ext uri="{9D8B030D-6E8A-4147-A177-3AD203B41FA5}">
                          <a16:colId xmlns:a16="http://schemas.microsoft.com/office/drawing/2014/main" val="706959581"/>
                        </a:ext>
                      </a:extLst>
                    </a:gridCol>
                    <a:gridCol w="914687">
                      <a:extLst>
                        <a:ext uri="{9D8B030D-6E8A-4147-A177-3AD203B41FA5}">
                          <a16:colId xmlns:a16="http://schemas.microsoft.com/office/drawing/2014/main" val="3415375955"/>
                        </a:ext>
                      </a:extLst>
                    </a:gridCol>
                    <a:gridCol w="1240118">
                      <a:extLst>
                        <a:ext uri="{9D8B030D-6E8A-4147-A177-3AD203B41FA5}">
                          <a16:colId xmlns:a16="http://schemas.microsoft.com/office/drawing/2014/main" val="3337868109"/>
                        </a:ext>
                      </a:extLst>
                    </a:gridCol>
                    <a:gridCol w="914687">
                      <a:extLst>
                        <a:ext uri="{9D8B030D-6E8A-4147-A177-3AD203B41FA5}">
                          <a16:colId xmlns:a16="http://schemas.microsoft.com/office/drawing/2014/main" val="4192181308"/>
                        </a:ext>
                      </a:extLst>
                    </a:gridCol>
                    <a:gridCol w="914687">
                      <a:extLst>
                        <a:ext uri="{9D8B030D-6E8A-4147-A177-3AD203B41FA5}">
                          <a16:colId xmlns:a16="http://schemas.microsoft.com/office/drawing/2014/main" val="1005564572"/>
                        </a:ext>
                      </a:extLst>
                    </a:gridCol>
                    <a:gridCol w="697001">
                      <a:extLst>
                        <a:ext uri="{9D8B030D-6E8A-4147-A177-3AD203B41FA5}">
                          <a16:colId xmlns:a16="http://schemas.microsoft.com/office/drawing/2014/main" val="1973363158"/>
                        </a:ext>
                      </a:extLst>
                    </a:gridCol>
                  </a:tblGrid>
                  <a:tr h="518160">
                    <a:tc>
                      <a:txBody>
                        <a:bodyPr/>
                        <a:lstStyle/>
                        <a:p>
                          <a:endParaRPr lang="en-IT"/>
                        </a:p>
                      </a:txBody>
                      <a:tcPr>
                        <a:blipFill>
                          <a:blip r:embed="rId17"/>
                          <a:stretch>
                            <a:fillRect l="-1389" t="-2439" r="-593056" b="-75610"/>
                          </a:stretch>
                        </a:blipFill>
                      </a:tcPr>
                    </a:tc>
                    <a:tc>
                      <a:txBody>
                        <a:bodyPr/>
                        <a:lstStyle/>
                        <a:p>
                          <a:pPr algn="ctr"/>
                          <a:r>
                            <a:rPr lang="it-IT" sz="1400" b="0" dirty="0">
                              <a:latin typeface="+mn-lt"/>
                            </a:rPr>
                            <a:t>x</a:t>
                          </a:r>
                        </a:p>
                      </a:txBody>
                      <a:tcPr/>
                    </a:tc>
                    <a:tc>
                      <a:txBody>
                        <a:bodyPr/>
                        <a:lstStyle/>
                        <a:p>
                          <a:pPr algn="ctr"/>
                          <a:r>
                            <a:rPr lang="it-IT" sz="1400" b="0" dirty="0">
                              <a:latin typeface="+mn-lt"/>
                            </a:rPr>
                            <a:t>Pressione [</a:t>
                          </a:r>
                          <a:r>
                            <a:rPr lang="it-IT" sz="1400" b="0" dirty="0" err="1">
                              <a:latin typeface="+mn-lt"/>
                            </a:rPr>
                            <a:t>MPa</a:t>
                          </a:r>
                          <a:r>
                            <a:rPr lang="it-IT" sz="1400" b="0" dirty="0">
                              <a:latin typeface="+mn-lt"/>
                            </a:rPr>
                            <a:t>]</a:t>
                          </a:r>
                        </a:p>
                      </a:txBody>
                      <a:tcPr/>
                    </a:tc>
                    <a:tc>
                      <a:txBody>
                        <a:bodyPr/>
                        <a:lstStyle/>
                        <a:p>
                          <a:pPr algn="ctr"/>
                          <a:r>
                            <a:rPr lang="it-IT" sz="1400" b="0" dirty="0">
                              <a:latin typeface="+mn-lt"/>
                            </a:rPr>
                            <a:t>Temperatura [°C]</a:t>
                          </a:r>
                        </a:p>
                      </a:txBody>
                      <a:tcPr/>
                    </a:tc>
                    <a:tc>
                      <a:txBody>
                        <a:bodyPr/>
                        <a:lstStyle/>
                        <a:p>
                          <a:pPr algn="ctr"/>
                          <a:r>
                            <a:rPr lang="it-IT" sz="1400" b="0" dirty="0">
                              <a:latin typeface="+mn-lt"/>
                            </a:rPr>
                            <a:t>Velocità [m/s]</a:t>
                          </a:r>
                        </a:p>
                      </a:txBody>
                      <a:tcPr/>
                    </a:tc>
                    <a:tc>
                      <a:txBody>
                        <a:bodyPr/>
                        <a:lstStyle/>
                        <a:p>
                          <a:pPr algn="ctr"/>
                          <a:r>
                            <a:rPr lang="it-IT" sz="1400" b="0" dirty="0">
                              <a:latin typeface="+mn-lt"/>
                            </a:rPr>
                            <a:t>Mach</a:t>
                          </a:r>
                        </a:p>
                      </a:txBody>
                      <a:tcPr/>
                    </a:tc>
                    <a:tc>
                      <a:txBody>
                        <a:bodyPr/>
                        <a:lstStyle/>
                        <a:p>
                          <a:endParaRPr lang="en-IT"/>
                        </a:p>
                      </a:txBody>
                      <a:tcPr>
                        <a:blipFill>
                          <a:blip r:embed="rId17"/>
                          <a:stretch>
                            <a:fillRect l="-805455" t="-2439" r="-3636" b="-75610"/>
                          </a:stretch>
                        </a:blipFill>
                      </a:tcPr>
                    </a:tc>
                    <a:extLst>
                      <a:ext uri="{0D108BD9-81ED-4DB2-BD59-A6C34878D82A}">
                        <a16:rowId xmlns:a16="http://schemas.microsoft.com/office/drawing/2014/main" val="989296718"/>
                      </a:ext>
                    </a:extLst>
                  </a:tr>
                  <a:tr h="370840">
                    <a:tc>
                      <a:txBody>
                        <a:bodyPr/>
                        <a:lstStyle/>
                        <a:p>
                          <a:pPr algn="ctr"/>
                          <a:r>
                            <a:rPr lang="it-IT" sz="1400" b="0" dirty="0">
                              <a:latin typeface="+mn-lt"/>
                            </a:rPr>
                            <a:t>0,25</a:t>
                          </a:r>
                        </a:p>
                      </a:txBody>
                      <a:tcPr/>
                    </a:tc>
                    <a:tc>
                      <a:txBody>
                        <a:bodyPr/>
                        <a:lstStyle/>
                        <a:p>
                          <a:pPr algn="ctr"/>
                          <a:r>
                            <a:rPr lang="it-IT" sz="1400" b="0" dirty="0">
                              <a:latin typeface="+mn-lt"/>
                            </a:rPr>
                            <a:t>0,1109</a:t>
                          </a:r>
                        </a:p>
                      </a:txBody>
                      <a:tcPr/>
                    </a:tc>
                    <a:tc>
                      <a:txBody>
                        <a:bodyPr/>
                        <a:lstStyle/>
                        <a:p>
                          <a:pPr algn="ctr"/>
                          <a:r>
                            <a:rPr lang="it-IT" sz="1400" b="0" dirty="0">
                              <a:latin typeface="+mn-lt"/>
                            </a:rPr>
                            <a:t>0,763</a:t>
                          </a:r>
                        </a:p>
                      </a:txBody>
                      <a:tcPr/>
                    </a:tc>
                    <a:tc>
                      <a:txBody>
                        <a:bodyPr/>
                        <a:lstStyle/>
                        <a:p>
                          <a:pPr algn="ctr"/>
                          <a:r>
                            <a:rPr lang="it-IT" sz="1400" b="0" dirty="0">
                              <a:latin typeface="+mn-lt"/>
                            </a:rPr>
                            <a:t>39,79</a:t>
                          </a:r>
                        </a:p>
                      </a:txBody>
                      <a:tcPr/>
                    </a:tc>
                    <a:tc>
                      <a:txBody>
                        <a:bodyPr/>
                        <a:lstStyle/>
                        <a:p>
                          <a:pPr algn="ctr"/>
                          <a:r>
                            <a:rPr lang="it-IT" sz="1400" b="0" dirty="0">
                              <a:latin typeface="+mn-lt"/>
                            </a:rPr>
                            <a:t>30,22</a:t>
                          </a:r>
                        </a:p>
                      </a:txBody>
                      <a:tcPr/>
                    </a:tc>
                    <a:tc>
                      <a:txBody>
                        <a:bodyPr/>
                        <a:lstStyle/>
                        <a:p>
                          <a:pPr algn="ctr"/>
                          <a:r>
                            <a:rPr lang="it-IT" sz="1400" b="0" dirty="0">
                              <a:latin typeface="+mn-lt"/>
                            </a:rPr>
                            <a:t>0,523</a:t>
                          </a:r>
                        </a:p>
                      </a:txBody>
                      <a:tcPr/>
                    </a:tc>
                    <a:tc>
                      <a:txBody>
                        <a:bodyPr/>
                        <a:lstStyle/>
                        <a:p>
                          <a:pPr algn="ctr"/>
                          <a:r>
                            <a:rPr lang="it-IT" sz="1400" b="0" dirty="0">
                              <a:latin typeface="+mn-lt"/>
                            </a:rPr>
                            <a:t>0,81</a:t>
                          </a:r>
                        </a:p>
                      </a:txBody>
                      <a:tcPr/>
                    </a:tc>
                    <a:extLst>
                      <a:ext uri="{0D108BD9-81ED-4DB2-BD59-A6C34878D82A}">
                        <a16:rowId xmlns:a16="http://schemas.microsoft.com/office/drawing/2014/main" val="4146168389"/>
                      </a:ext>
                    </a:extLst>
                  </a:tr>
                </a:tbl>
              </a:graphicData>
            </a:graphic>
          </p:graphicFrame>
        </mc:Fallback>
      </mc:AlternateContent>
      <p:pic>
        <p:nvPicPr>
          <p:cNvPr id="35" name="Immagine 22">
            <a:extLst>
              <a:ext uri="{FF2B5EF4-FFF2-40B4-BE49-F238E27FC236}">
                <a16:creationId xmlns:a16="http://schemas.microsoft.com/office/drawing/2014/main" id="{62766A38-E93F-2240-BFB0-9801CECA5E21}"/>
              </a:ext>
            </a:extLst>
          </p:cNvPr>
          <p:cNvPicPr>
            <a:picLocks noChangeAspect="1"/>
          </p:cNvPicPr>
          <p:nvPr/>
        </p:nvPicPr>
        <p:blipFill>
          <a:blip r:embed="rId18"/>
          <a:stretch>
            <a:fillRect/>
          </a:stretch>
        </p:blipFill>
        <p:spPr>
          <a:xfrm>
            <a:off x="141258" y="3361776"/>
            <a:ext cx="4366512" cy="2977346"/>
          </a:xfrm>
          <a:prstGeom prst="rect">
            <a:avLst/>
          </a:prstGeom>
        </p:spPr>
      </p:pic>
      <p:sp>
        <p:nvSpPr>
          <p:cNvPr id="40" name="Segnaposto testo 4">
            <a:extLst>
              <a:ext uri="{FF2B5EF4-FFF2-40B4-BE49-F238E27FC236}">
                <a16:creationId xmlns:a16="http://schemas.microsoft.com/office/drawing/2014/main" id="{C5DBCF7F-F6D8-3A4F-BA2C-F76FED446A15}"/>
              </a:ext>
            </a:extLst>
          </p:cNvPr>
          <p:cNvSpPr txBox="1">
            <a:spLocks/>
          </p:cNvSpPr>
          <p:nvPr/>
        </p:nvSpPr>
        <p:spPr>
          <a:xfrm>
            <a:off x="4716017" y="1297068"/>
            <a:ext cx="3977795" cy="6577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400" dirty="0">
                <a:cs typeface="Arial" panose="020B0604020202020204" pitchFamily="34" charset="0"/>
              </a:rPr>
              <a:t>Portata totale in ingresso allo statore: 0,067 kg/</a:t>
            </a:r>
            <a:r>
              <a:rPr lang="it-IT" sz="1400" dirty="0" err="1">
                <a:cs typeface="Arial" panose="020B0604020202020204" pitchFamily="34" charset="0"/>
              </a:rPr>
              <a:t>s</a:t>
            </a:r>
            <a:endParaRPr lang="it-IT" sz="1400" dirty="0">
              <a:cs typeface="Arial" panose="020B0604020202020204" pitchFamily="34" charset="0"/>
            </a:endParaRPr>
          </a:p>
          <a:p>
            <a:pPr marL="0" indent="0" algn="ctr">
              <a:buFont typeface="Arial"/>
              <a:buNone/>
            </a:pPr>
            <a:r>
              <a:rPr lang="it-IT" sz="1400" dirty="0">
                <a:cs typeface="Arial" panose="020B0604020202020204" pitchFamily="34" charset="0"/>
              </a:rPr>
              <a:t>Numero dischi statorici: 10</a:t>
            </a:r>
          </a:p>
          <a:p>
            <a:pPr marL="0" indent="0" algn="ctr">
              <a:buFont typeface="Arial"/>
              <a:buNone/>
            </a:pPr>
            <a:r>
              <a:rPr lang="it-IT" sz="1400" dirty="0">
                <a:cs typeface="Arial" panose="020B0604020202020204" pitchFamily="34" charset="0"/>
              </a:rPr>
              <a:t>Numero ugelli in ogni disco</a:t>
            </a:r>
            <a:r>
              <a:rPr lang="it-IT" sz="1200" dirty="0">
                <a:cs typeface="Arial" panose="020B0604020202020204" pitchFamily="34" charset="0"/>
              </a:rPr>
              <a:t>: </a:t>
            </a:r>
            <a:r>
              <a:rPr lang="it-IT" sz="1400" dirty="0">
                <a:cs typeface="Arial" panose="020B0604020202020204" pitchFamily="34" charset="0"/>
              </a:rPr>
              <a:t>3</a:t>
            </a:r>
          </a:p>
          <a:p>
            <a:pPr marL="0" indent="0" algn="ctr">
              <a:buFont typeface="Arial"/>
              <a:buNone/>
            </a:pPr>
            <a:r>
              <a:rPr lang="it-IT" sz="1400" dirty="0">
                <a:cs typeface="Arial" panose="020B0604020202020204" pitchFamily="34" charset="0"/>
              </a:rPr>
              <a:t>Angolo in ingresso rotore: 88,93°</a:t>
            </a:r>
          </a:p>
        </p:txBody>
      </p:sp>
      <p:sp>
        <p:nvSpPr>
          <p:cNvPr id="41" name="Segnaposto testo 4">
            <a:extLst>
              <a:ext uri="{FF2B5EF4-FFF2-40B4-BE49-F238E27FC236}">
                <a16:creationId xmlns:a16="http://schemas.microsoft.com/office/drawing/2014/main" id="{7C7C3AA3-B569-C442-AEF7-9FD400CDA24C}"/>
              </a:ext>
            </a:extLst>
          </p:cNvPr>
          <p:cNvSpPr txBox="1">
            <a:spLocks/>
          </p:cNvSpPr>
          <p:nvPr/>
        </p:nvSpPr>
        <p:spPr>
          <a:xfrm>
            <a:off x="10407" y="2414907"/>
            <a:ext cx="1792313" cy="8882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it-IT" sz="1400" dirty="0">
                <a:latin typeface="Arial" panose="020B0604020202020204" pitchFamily="34" charset="0"/>
                <a:cs typeface="Arial" panose="020B0604020202020204" pitchFamily="34" charset="0"/>
              </a:rPr>
              <a:t>Caratteristiche nella sezione di gola dell’ugello</a:t>
            </a:r>
          </a:p>
        </p:txBody>
      </p:sp>
      <p:sp>
        <p:nvSpPr>
          <p:cNvPr id="20" name="CasellaDiTesto 9">
            <a:extLst>
              <a:ext uri="{FF2B5EF4-FFF2-40B4-BE49-F238E27FC236}">
                <a16:creationId xmlns:a16="http://schemas.microsoft.com/office/drawing/2014/main" id="{8BC6122A-EFA4-E242-9E98-4056D9BD4BF9}"/>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33685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Rotore </a:t>
            </a:r>
            <a:r>
              <a:rPr lang="it-IT" sz="1000" b="1" dirty="0">
                <a:solidFill>
                  <a:schemeClr val="accent1">
                    <a:lumMod val="75000"/>
                  </a:schemeClr>
                </a:solidFill>
                <a:latin typeface="Arial"/>
                <a:cs typeface="Arial"/>
              </a:rPr>
              <a:t>1/2</a:t>
            </a:r>
          </a:p>
        </p:txBody>
      </p:sp>
      <p:sp>
        <p:nvSpPr>
          <p:cNvPr id="8" name="CasellaDiTesto 7"/>
          <p:cNvSpPr txBox="1"/>
          <p:nvPr/>
        </p:nvSpPr>
        <p:spPr>
          <a:xfrm>
            <a:off x="648251" y="1780664"/>
            <a:ext cx="2331279" cy="369332"/>
          </a:xfrm>
          <a:prstGeom prst="rect">
            <a:avLst/>
          </a:prstGeom>
          <a:noFill/>
        </p:spPr>
        <p:txBody>
          <a:bodyPr wrap="none" rtlCol="0">
            <a:spAutoFit/>
          </a:bodyPr>
          <a:lstStyle/>
          <a:p>
            <a:r>
              <a:rPr lang="it-IT" b="1" dirty="0"/>
              <a:t>Conoscenze pregresse </a:t>
            </a:r>
            <a:endParaRPr lang="it-IT" b="1"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14</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3" name="Rectangle 2">
            <a:extLst>
              <a:ext uri="{FF2B5EF4-FFF2-40B4-BE49-F238E27FC236}">
                <a16:creationId xmlns:a16="http://schemas.microsoft.com/office/drawing/2014/main" id="{B0AA3B41-B7D3-3C4D-8D45-E40A92A36110}"/>
              </a:ext>
            </a:extLst>
          </p:cNvPr>
          <p:cNvSpPr/>
          <p:nvPr/>
        </p:nvSpPr>
        <p:spPr>
          <a:xfrm>
            <a:off x="648251" y="2218473"/>
            <a:ext cx="7606746" cy="2677656"/>
          </a:xfrm>
          <a:prstGeom prst="rect">
            <a:avLst/>
          </a:prstGeom>
        </p:spPr>
        <p:txBody>
          <a:bodyPr wrap="square">
            <a:spAutoFit/>
          </a:bodyPr>
          <a:lstStyle/>
          <a:p>
            <a:pPr algn="just"/>
            <a:r>
              <a:rPr lang="it-IT" sz="1400" dirty="0"/>
              <a:t>Da precedenti analisi bibliografiche (molte delle quali interne al dipartimento) sappiamo che:</a:t>
            </a:r>
          </a:p>
          <a:p>
            <a:pPr marL="285750" indent="-285750" algn="just">
              <a:buFontTx/>
              <a:buChar char="-"/>
            </a:pPr>
            <a:r>
              <a:rPr lang="it-IT" sz="1400" dirty="0"/>
              <a:t>il diametro del rotore proporzionale all’aumento di energia prodotta;</a:t>
            </a:r>
          </a:p>
          <a:p>
            <a:pPr marL="285750" indent="-285750" algn="just">
              <a:buFontTx/>
              <a:buChar char="-"/>
            </a:pPr>
            <a:r>
              <a:rPr lang="it-IT" sz="1400" dirty="0"/>
              <a:t>il rapporto dei diametri di ingresso e uscita del rotore è di fondamentale importanza, valori bassi consentono una migliore conversione di potenza all'interno della turbina ma all’aumentare del diametro del rotore è possibile selezionare velocità del rotore inferiori;</a:t>
            </a:r>
          </a:p>
          <a:p>
            <a:pPr marL="285750" indent="-285750" algn="just">
              <a:buFontTx/>
              <a:buChar char="-"/>
            </a:pPr>
            <a:r>
              <a:rPr lang="it-IT" sz="1400" dirty="0"/>
              <a:t>la velocità tangenziale di ingresso al rotore e la sua velocità di rotazione sono direttamente corrispondenti;</a:t>
            </a:r>
          </a:p>
          <a:p>
            <a:pPr marL="285750" indent="-285750" algn="just">
              <a:buFontTx/>
              <a:buChar char="-"/>
            </a:pPr>
            <a:r>
              <a:rPr lang="it-IT" sz="1400" b="1" dirty="0"/>
              <a:t>la potenza aumenta con il numero di Mach in ingresso al rotore e la sua velocità di rotazione;</a:t>
            </a:r>
          </a:p>
          <a:p>
            <a:pPr marL="285750" indent="-285750" algn="just">
              <a:buFontTx/>
              <a:buChar char="-"/>
            </a:pPr>
            <a:r>
              <a:rPr lang="it-IT" sz="1400" b="1" dirty="0"/>
              <a:t>la massima produzione di potenza si ottiene per maggiore portata massica e alte velocità di rotazione;</a:t>
            </a:r>
          </a:p>
          <a:p>
            <a:pPr marL="285750" indent="-285750" algn="just">
              <a:buFontTx/>
              <a:buChar char="-"/>
            </a:pPr>
            <a:r>
              <a:rPr lang="it-IT" sz="1400" dirty="0"/>
              <a:t>spazio tra i dischi: 1 mm;</a:t>
            </a:r>
          </a:p>
          <a:p>
            <a:pPr marL="285750" indent="-285750" algn="just">
              <a:buFontTx/>
              <a:buChar char="-"/>
            </a:pPr>
            <a:r>
              <a:rPr lang="it-IT" sz="1400" dirty="0"/>
              <a:t>distanza tra il rotore e il carter: circa 0,1 mm.</a:t>
            </a:r>
          </a:p>
        </p:txBody>
      </p:sp>
      <p:sp>
        <p:nvSpPr>
          <p:cNvPr id="16" name="Rectangle 15">
            <a:extLst>
              <a:ext uri="{FF2B5EF4-FFF2-40B4-BE49-F238E27FC236}">
                <a16:creationId xmlns:a16="http://schemas.microsoft.com/office/drawing/2014/main" id="{7974B602-909C-9646-843C-A2A3CF09346E}"/>
              </a:ext>
            </a:extLst>
          </p:cNvPr>
          <p:cNvSpPr/>
          <p:nvPr/>
        </p:nvSpPr>
        <p:spPr>
          <a:xfrm>
            <a:off x="608236" y="5139901"/>
            <a:ext cx="7606745" cy="1600438"/>
          </a:xfrm>
          <a:prstGeom prst="rect">
            <a:avLst/>
          </a:prstGeom>
        </p:spPr>
        <p:txBody>
          <a:bodyPr wrap="square">
            <a:spAutoFit/>
          </a:bodyPr>
          <a:lstStyle/>
          <a:p>
            <a:r>
              <a:rPr lang="it-IT" sz="1400" dirty="0"/>
              <a:t>Modello del flusso rotorico</a:t>
            </a:r>
          </a:p>
          <a:p>
            <a:pPr marL="285750" indent="-285750">
              <a:buFontTx/>
              <a:buChar char="-"/>
            </a:pPr>
            <a:r>
              <a:rPr lang="it-IT" sz="1400" b="1" dirty="0"/>
              <a:t>fluido reale (nessuna ipotesi di gas perfetto)</a:t>
            </a:r>
            <a:r>
              <a:rPr lang="it-IT" sz="1400" dirty="0"/>
              <a:t>, proprietà del fluido valutate localmente da EES;</a:t>
            </a:r>
          </a:p>
          <a:p>
            <a:pPr marL="285750" indent="-285750">
              <a:buFontTx/>
              <a:buChar char="-"/>
            </a:pPr>
            <a:r>
              <a:rPr lang="it-IT" sz="1400" dirty="0"/>
              <a:t>flusso laminare costante;</a:t>
            </a:r>
          </a:p>
          <a:p>
            <a:pPr marL="285750" indent="-285750">
              <a:buFontTx/>
              <a:buChar char="-"/>
            </a:pPr>
            <a:r>
              <a:rPr lang="it-IT" sz="1400" dirty="0"/>
              <a:t>forza viscosa agisce puntuale sul flusso;</a:t>
            </a:r>
          </a:p>
          <a:p>
            <a:pPr marL="285750" indent="-285750">
              <a:buFontTx/>
              <a:buChar char="-"/>
            </a:pPr>
            <a:r>
              <a:rPr lang="it-IT" sz="1400" dirty="0"/>
              <a:t>flusso bidimensionale: 𝑣</a:t>
            </a:r>
            <a:r>
              <a:rPr lang="it-IT" sz="1400" baseline="-25000" dirty="0"/>
              <a:t>𝑧</a:t>
            </a:r>
            <a:r>
              <a:rPr lang="it-IT" sz="1400" dirty="0"/>
              <a:t> = 0, 𝑣</a:t>
            </a:r>
            <a:r>
              <a:rPr lang="it-IT" sz="1400" baseline="-25000" dirty="0"/>
              <a:t>𝑟</a:t>
            </a:r>
            <a:r>
              <a:rPr lang="it-IT" sz="1400" dirty="0"/>
              <a:t> e 𝑣</a:t>
            </a:r>
            <a:r>
              <a:rPr lang="it-IT" sz="1400" baseline="-25000" dirty="0"/>
              <a:t>𝜃</a:t>
            </a:r>
            <a:r>
              <a:rPr lang="it-IT" sz="1400" dirty="0"/>
              <a:t> = costante attraverso il canale;</a:t>
            </a:r>
          </a:p>
          <a:p>
            <a:pPr marL="285750" indent="-285750">
              <a:buFontTx/>
              <a:buChar char="-"/>
            </a:pPr>
            <a:r>
              <a:rPr lang="it-IT" sz="1400" dirty="0"/>
              <a:t>campo di flusso simmetrico radiale, lo stesso per ogni </a:t>
            </a:r>
            <a:r>
              <a:rPr lang="it-IT" sz="1400" dirty="0" err="1"/>
              <a:t>θ</a:t>
            </a:r>
            <a:r>
              <a:rPr lang="it-IT" sz="1400" dirty="0"/>
              <a:t>;</a:t>
            </a:r>
          </a:p>
          <a:p>
            <a:pPr marL="285750" indent="-285750">
              <a:buFontTx/>
              <a:buChar char="-"/>
            </a:pPr>
            <a:r>
              <a:rPr lang="it-IT" sz="1400" dirty="0"/>
              <a:t>𝜕𝑝/𝜕𝜃 trascurabili vs alle forze di attrito della parete.</a:t>
            </a:r>
          </a:p>
        </p:txBody>
      </p:sp>
      <p:sp>
        <p:nvSpPr>
          <p:cNvPr id="13" name="CasellaDiTesto 9">
            <a:extLst>
              <a:ext uri="{FF2B5EF4-FFF2-40B4-BE49-F238E27FC236}">
                <a16:creationId xmlns:a16="http://schemas.microsoft.com/office/drawing/2014/main" id="{F327686A-C638-4349-8554-CA251EDC152E}"/>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381968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499"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Rotore </a:t>
            </a:r>
            <a:r>
              <a:rPr lang="it-IT" sz="1000" b="1" dirty="0">
                <a:solidFill>
                  <a:schemeClr val="accent1">
                    <a:lumMod val="75000"/>
                  </a:schemeClr>
                </a:solidFill>
                <a:latin typeface="Arial"/>
                <a:cs typeface="Arial"/>
              </a:rPr>
              <a:t>2/2</a:t>
            </a:r>
          </a:p>
        </p:txBody>
      </p:sp>
      <p:sp>
        <p:nvSpPr>
          <p:cNvPr id="8" name="CasellaDiTesto 7"/>
          <p:cNvSpPr txBox="1"/>
          <p:nvPr/>
        </p:nvSpPr>
        <p:spPr>
          <a:xfrm>
            <a:off x="648251" y="1780664"/>
            <a:ext cx="2331279" cy="369332"/>
          </a:xfrm>
          <a:prstGeom prst="rect">
            <a:avLst/>
          </a:prstGeom>
          <a:noFill/>
        </p:spPr>
        <p:txBody>
          <a:bodyPr wrap="none" rtlCol="0">
            <a:spAutoFit/>
          </a:bodyPr>
          <a:lstStyle/>
          <a:p>
            <a:r>
              <a:rPr lang="it-IT" b="1" dirty="0"/>
              <a:t>Conoscenze pregresse </a:t>
            </a:r>
            <a:endParaRPr lang="it-IT" b="1"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15</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15" name="CasellaDiTesto 8">
            <a:extLst>
              <a:ext uri="{FF2B5EF4-FFF2-40B4-BE49-F238E27FC236}">
                <a16:creationId xmlns:a16="http://schemas.microsoft.com/office/drawing/2014/main" id="{C9079844-A70F-8142-9B07-BFC0D5C42CA5}"/>
              </a:ext>
            </a:extLst>
          </p:cNvPr>
          <p:cNvSpPr txBox="1"/>
          <p:nvPr/>
        </p:nvSpPr>
        <p:spPr>
          <a:xfrm>
            <a:off x="829090" y="5445153"/>
            <a:ext cx="2775750" cy="1077218"/>
          </a:xfrm>
          <a:prstGeom prst="rect">
            <a:avLst/>
          </a:prstGeom>
          <a:noFill/>
        </p:spPr>
        <p:txBody>
          <a:bodyPr wrap="square" rtlCol="0">
            <a:spAutoFit/>
          </a:bodyPr>
          <a:lstStyle/>
          <a:p>
            <a:pPr algn="ctr"/>
            <a:r>
              <a:rPr lang="it-IT" sz="1200" dirty="0">
                <a:latin typeface="Arial"/>
                <a:cs typeface="Arial"/>
              </a:rPr>
              <a:t>Potenza par canale vs numero di Mach in ingresso rotore e velocità di rotazione</a:t>
            </a:r>
          </a:p>
          <a:p>
            <a:pPr algn="ctr"/>
            <a:r>
              <a:rPr lang="it-IT" sz="1400" dirty="0"/>
              <a:t>           </a:t>
            </a:r>
          </a:p>
          <a:p>
            <a:pPr algn="ctr"/>
            <a:r>
              <a:rPr lang="it-IT" sz="1400" dirty="0"/>
              <a:t>           </a:t>
            </a:r>
          </a:p>
        </p:txBody>
      </p:sp>
      <p:pic>
        <p:nvPicPr>
          <p:cNvPr id="16" name="Immagine 13" descr="Immagine che contiene monitor, elettronico, schermo, computer&#10;&#10;Descrizione generata automaticamente">
            <a:extLst>
              <a:ext uri="{FF2B5EF4-FFF2-40B4-BE49-F238E27FC236}">
                <a16:creationId xmlns:a16="http://schemas.microsoft.com/office/drawing/2014/main" id="{B896FED6-4099-1840-BBBF-3DCC9D3F77A9}"/>
              </a:ext>
            </a:extLst>
          </p:cNvPr>
          <p:cNvPicPr/>
          <p:nvPr/>
        </p:nvPicPr>
        <p:blipFill>
          <a:blip r:embed="rId4"/>
          <a:stretch>
            <a:fillRect/>
          </a:stretch>
        </p:blipFill>
        <p:spPr>
          <a:xfrm>
            <a:off x="52058" y="2149996"/>
            <a:ext cx="4616514" cy="3142628"/>
          </a:xfrm>
          <a:prstGeom prst="rect">
            <a:avLst/>
          </a:prstGeom>
        </p:spPr>
      </p:pic>
      <p:pic>
        <p:nvPicPr>
          <p:cNvPr id="17" name="Immagine 6">
            <a:extLst>
              <a:ext uri="{FF2B5EF4-FFF2-40B4-BE49-F238E27FC236}">
                <a16:creationId xmlns:a16="http://schemas.microsoft.com/office/drawing/2014/main" id="{B931856A-5333-474C-8979-FFA0446F0331}"/>
              </a:ext>
            </a:extLst>
          </p:cNvPr>
          <p:cNvPicPr/>
          <p:nvPr/>
        </p:nvPicPr>
        <p:blipFill>
          <a:blip r:embed="rId5"/>
          <a:stretch>
            <a:fillRect/>
          </a:stretch>
        </p:blipFill>
        <p:spPr>
          <a:xfrm>
            <a:off x="4537281" y="3801423"/>
            <a:ext cx="4156531" cy="2908685"/>
          </a:xfrm>
          <a:prstGeom prst="rect">
            <a:avLst/>
          </a:prstGeom>
        </p:spPr>
      </p:pic>
      <p:sp>
        <p:nvSpPr>
          <p:cNvPr id="18" name="Rectangle 17">
            <a:extLst>
              <a:ext uri="{FF2B5EF4-FFF2-40B4-BE49-F238E27FC236}">
                <a16:creationId xmlns:a16="http://schemas.microsoft.com/office/drawing/2014/main" id="{EE6C2DEC-9E1E-EA4E-8D88-EC658B50AE0E}"/>
              </a:ext>
            </a:extLst>
          </p:cNvPr>
          <p:cNvSpPr/>
          <p:nvPr/>
        </p:nvSpPr>
        <p:spPr>
          <a:xfrm>
            <a:off x="5395268" y="3281855"/>
            <a:ext cx="2756198" cy="461665"/>
          </a:xfrm>
          <a:prstGeom prst="rect">
            <a:avLst/>
          </a:prstGeom>
        </p:spPr>
        <p:txBody>
          <a:bodyPr wrap="square">
            <a:spAutoFit/>
          </a:bodyPr>
          <a:lstStyle/>
          <a:p>
            <a:pPr algn="ctr"/>
            <a:r>
              <a:rPr lang="en-IT" sz="1200" dirty="0">
                <a:latin typeface="Arial"/>
                <a:cs typeface="Arial"/>
              </a:rPr>
              <a:t>Potenza par canale vs portata massica totale e velocità di rotazione</a:t>
            </a:r>
          </a:p>
        </p:txBody>
      </p:sp>
      <p:sp>
        <p:nvSpPr>
          <p:cNvPr id="13" name="CasellaDiTesto 9">
            <a:extLst>
              <a:ext uri="{FF2B5EF4-FFF2-40B4-BE49-F238E27FC236}">
                <a16:creationId xmlns:a16="http://schemas.microsoft.com/office/drawing/2014/main" id="{D861D997-1469-8A44-86FD-3EEA68A75C69}"/>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391087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894" y="-355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Prototipazione</a:t>
            </a:r>
            <a:r>
              <a:rPr lang="it-IT" sz="1000" b="1" dirty="0">
                <a:solidFill>
                  <a:schemeClr val="accent1">
                    <a:lumMod val="75000"/>
                  </a:schemeClr>
                </a:solidFill>
                <a:cs typeface="Arial"/>
              </a:rPr>
              <a:t> 1/2</a:t>
            </a:r>
            <a:endParaRPr lang="it-IT" sz="2400" b="1" dirty="0">
              <a:solidFill>
                <a:schemeClr val="accent1">
                  <a:lumMod val="75000"/>
                </a:schemeClr>
              </a:solidFill>
              <a:cs typeface="Arial"/>
            </a:endParaRPr>
          </a:p>
        </p:txBody>
      </p:sp>
      <p:sp>
        <p:nvSpPr>
          <p:cNvPr id="8" name="CasellaDiTesto 7"/>
          <p:cNvSpPr txBox="1"/>
          <p:nvPr/>
        </p:nvSpPr>
        <p:spPr>
          <a:xfrm>
            <a:off x="648252" y="1991878"/>
            <a:ext cx="1614673" cy="369332"/>
          </a:xfrm>
          <a:prstGeom prst="rect">
            <a:avLst/>
          </a:prstGeom>
          <a:noFill/>
        </p:spPr>
        <p:txBody>
          <a:bodyPr wrap="none" rtlCol="0">
            <a:spAutoFit/>
          </a:bodyPr>
          <a:lstStyle/>
          <a:p>
            <a:r>
              <a:rPr lang="it-IT" b="1" dirty="0"/>
              <a:t>Configurazione</a:t>
            </a:r>
            <a:endParaRPr lang="it-IT" b="1" dirty="0">
              <a:latin typeface="Arial"/>
              <a:cs typeface="Arial"/>
            </a:endParaRPr>
          </a:p>
        </p:txBody>
      </p:sp>
      <p:sp>
        <p:nvSpPr>
          <p:cNvPr id="9" name="CasellaDiTesto 8"/>
          <p:cNvSpPr txBox="1"/>
          <p:nvPr/>
        </p:nvSpPr>
        <p:spPr>
          <a:xfrm>
            <a:off x="648252" y="2355066"/>
            <a:ext cx="5370582" cy="1169551"/>
          </a:xfrm>
          <a:prstGeom prst="rect">
            <a:avLst/>
          </a:prstGeom>
          <a:noFill/>
        </p:spPr>
        <p:txBody>
          <a:bodyPr wrap="square" rtlCol="0">
            <a:spAutoFit/>
          </a:bodyPr>
          <a:lstStyle/>
          <a:p>
            <a:pPr algn="just"/>
            <a:r>
              <a:rPr lang="it-IT" sz="1400" dirty="0"/>
              <a:t>In collaborazione con il Dipartimento di Ingegneria Meccanica e Industriale dell’Università di Brescia, è stato progettato l’espansore nel suo complesso.</a:t>
            </a:r>
          </a:p>
          <a:p>
            <a:pPr algn="just"/>
            <a:r>
              <a:rPr lang="it-IT" sz="1400" dirty="0"/>
              <a:t>L’espansore sarà testato al laboratorio Linea di </a:t>
            </a:r>
            <a:r>
              <a:rPr lang="it-IT" sz="1400" dirty="0" err="1"/>
              <a:t>UniFi</a:t>
            </a:r>
            <a:r>
              <a:rPr lang="it-IT" sz="1400" dirty="0"/>
              <a:t>.</a:t>
            </a:r>
          </a:p>
          <a:p>
            <a:pPr algn="just"/>
            <a:endParaRPr lang="it-IT" sz="1400" dirty="0">
              <a:highlight>
                <a:srgbClr val="FF0000"/>
              </a:highlight>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16</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graphicFrame>
        <p:nvGraphicFramePr>
          <p:cNvPr id="6" name="Table 5">
            <a:extLst>
              <a:ext uri="{FF2B5EF4-FFF2-40B4-BE49-F238E27FC236}">
                <a16:creationId xmlns:a16="http://schemas.microsoft.com/office/drawing/2014/main" id="{B65C5029-2D35-E34F-A37E-29EAB7A93474}"/>
              </a:ext>
            </a:extLst>
          </p:cNvPr>
          <p:cNvGraphicFramePr>
            <a:graphicFrameLocks noGrp="1"/>
          </p:cNvGraphicFramePr>
          <p:nvPr>
            <p:extLst>
              <p:ext uri="{D42A27DB-BD31-4B8C-83A1-F6EECF244321}">
                <p14:modId xmlns:p14="http://schemas.microsoft.com/office/powerpoint/2010/main" val="3994461419"/>
              </p:ext>
            </p:extLst>
          </p:nvPr>
        </p:nvGraphicFramePr>
        <p:xfrm>
          <a:off x="706052" y="3359770"/>
          <a:ext cx="5173579" cy="3401224"/>
        </p:xfrm>
        <a:graphic>
          <a:graphicData uri="http://schemas.openxmlformats.org/drawingml/2006/table">
            <a:tbl>
              <a:tblPr firstRow="1" firstCol="1" lastRow="1" lastCol="1" bandRow="1" bandCol="1">
                <a:tableStyleId>{5C22544A-7EE6-4342-B048-85BDC9FD1C3A}</a:tableStyleId>
              </a:tblPr>
              <a:tblGrid>
                <a:gridCol w="3232341">
                  <a:extLst>
                    <a:ext uri="{9D8B030D-6E8A-4147-A177-3AD203B41FA5}">
                      <a16:colId xmlns:a16="http://schemas.microsoft.com/office/drawing/2014/main" val="2516031602"/>
                    </a:ext>
                  </a:extLst>
                </a:gridCol>
                <a:gridCol w="914400">
                  <a:extLst>
                    <a:ext uri="{9D8B030D-6E8A-4147-A177-3AD203B41FA5}">
                      <a16:colId xmlns:a16="http://schemas.microsoft.com/office/drawing/2014/main" val="1959139579"/>
                    </a:ext>
                  </a:extLst>
                </a:gridCol>
                <a:gridCol w="1026838">
                  <a:extLst>
                    <a:ext uri="{9D8B030D-6E8A-4147-A177-3AD203B41FA5}">
                      <a16:colId xmlns:a16="http://schemas.microsoft.com/office/drawing/2014/main" val="516298351"/>
                    </a:ext>
                  </a:extLst>
                </a:gridCol>
              </a:tblGrid>
              <a:tr h="241914">
                <a:tc>
                  <a:txBody>
                    <a:bodyPr/>
                    <a:lstStyle/>
                    <a:p>
                      <a:pPr algn="ctr">
                        <a:lnSpc>
                          <a:spcPts val="1000"/>
                        </a:lnSpc>
                        <a:spcAft>
                          <a:spcPts val="400"/>
                        </a:spcAft>
                      </a:pPr>
                      <a:r>
                        <a:rPr lang="it-IT" sz="1400" b="0" noProof="0" dirty="0">
                          <a:effectLst/>
                        </a:rPr>
                        <a:t>Parametro</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Valore</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latin typeface="Times New Roman" panose="02020603050405020304" pitchFamily="18" charset="0"/>
                          <a:ea typeface="SimSun" panose="02010600030101010101" pitchFamily="2" charset="-122"/>
                        </a:rPr>
                        <a:t>Unità</a:t>
                      </a:r>
                    </a:p>
                  </a:txBody>
                  <a:tcPr marL="68580" marR="68580" marT="0" marB="0" anchor="b"/>
                </a:tc>
                <a:extLst>
                  <a:ext uri="{0D108BD9-81ED-4DB2-BD59-A6C34878D82A}">
                    <a16:rowId xmlns:a16="http://schemas.microsoft.com/office/drawing/2014/main" val="1491186371"/>
                  </a:ext>
                </a:extLst>
              </a:tr>
              <a:tr h="287210">
                <a:tc>
                  <a:txBody>
                    <a:bodyPr/>
                    <a:lstStyle/>
                    <a:p>
                      <a:pPr>
                        <a:lnSpc>
                          <a:spcPts val="1000"/>
                        </a:lnSpc>
                        <a:spcAft>
                          <a:spcPts val="400"/>
                        </a:spcAft>
                      </a:pPr>
                      <a:r>
                        <a:rPr lang="it-IT" sz="1400" b="0" noProof="0">
                          <a:effectLst/>
                        </a:rPr>
                        <a:t>Diametro ingresso statore</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0.25</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[m]</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832895576"/>
                  </a:ext>
                </a:extLst>
              </a:tr>
              <a:tr h="287210">
                <a:tc>
                  <a:txBody>
                    <a:bodyPr/>
                    <a:lstStyle/>
                    <a:p>
                      <a:pPr>
                        <a:lnSpc>
                          <a:spcPts val="1000"/>
                        </a:lnSpc>
                        <a:spcAft>
                          <a:spcPts val="400"/>
                        </a:spcAft>
                      </a:pPr>
                      <a:r>
                        <a:rPr lang="it-IT" sz="1400" b="0" noProof="0" dirty="0">
                          <a:effectLst/>
                        </a:rPr>
                        <a:t>Diametro uscita statore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0.201</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[m]</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711301930"/>
                  </a:ext>
                </a:extLst>
              </a:tr>
              <a:tr h="287210">
                <a:tc>
                  <a:txBody>
                    <a:bodyPr/>
                    <a:lstStyle/>
                    <a:p>
                      <a:pPr>
                        <a:lnSpc>
                          <a:spcPts val="1000"/>
                        </a:lnSpc>
                        <a:spcAft>
                          <a:spcPts val="400"/>
                        </a:spcAft>
                      </a:pPr>
                      <a:r>
                        <a:rPr lang="it-IT" sz="1400" b="0" noProof="0" dirty="0">
                          <a:effectLst/>
                        </a:rPr>
                        <a:t>Numero di ugelli</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4 (3)</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516535146"/>
                  </a:ext>
                </a:extLst>
              </a:tr>
              <a:tr h="287210">
                <a:tc>
                  <a:txBody>
                    <a:bodyPr/>
                    <a:lstStyle/>
                    <a:p>
                      <a:pPr>
                        <a:lnSpc>
                          <a:spcPts val="1000"/>
                        </a:lnSpc>
                        <a:spcAft>
                          <a:spcPts val="400"/>
                        </a:spcAft>
                      </a:pPr>
                      <a:r>
                        <a:rPr lang="it-IT" sz="1400" b="0" noProof="0" dirty="0">
                          <a:effectLst/>
                        </a:rPr>
                        <a:t>Angolo ingresso statore (direzione radiale)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0</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893631752"/>
                  </a:ext>
                </a:extLst>
              </a:tr>
              <a:tr h="287210">
                <a:tc>
                  <a:txBody>
                    <a:bodyPr/>
                    <a:lstStyle/>
                    <a:p>
                      <a:pPr>
                        <a:lnSpc>
                          <a:spcPts val="1000"/>
                        </a:lnSpc>
                        <a:spcAft>
                          <a:spcPts val="400"/>
                        </a:spcAft>
                      </a:pPr>
                      <a:r>
                        <a:rPr lang="it-IT" sz="1400" b="0" noProof="0" dirty="0">
                          <a:effectLst/>
                        </a:rPr>
                        <a:t>Angolo uscita statore (direzione radiale)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87</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950303240"/>
                  </a:ext>
                </a:extLst>
              </a:tr>
              <a:tr h="287210">
                <a:tc>
                  <a:txBody>
                    <a:bodyPr/>
                    <a:lstStyle/>
                    <a:p>
                      <a:pPr>
                        <a:lnSpc>
                          <a:spcPts val="1000"/>
                        </a:lnSpc>
                        <a:spcAft>
                          <a:spcPts val="400"/>
                        </a:spcAft>
                      </a:pPr>
                      <a:r>
                        <a:rPr lang="it-IT" sz="1400" b="0" noProof="0" dirty="0">
                          <a:effectLst/>
                        </a:rPr>
                        <a:t>Altezza ugello</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0.001</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[m]</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261072333"/>
                  </a:ext>
                </a:extLst>
              </a:tr>
              <a:tr h="287210">
                <a:tc>
                  <a:txBody>
                    <a:bodyPr/>
                    <a:lstStyle/>
                    <a:p>
                      <a:pPr>
                        <a:lnSpc>
                          <a:spcPts val="1000"/>
                        </a:lnSpc>
                        <a:spcAft>
                          <a:spcPts val="400"/>
                        </a:spcAft>
                      </a:pPr>
                      <a:r>
                        <a:rPr lang="it-IT" sz="1400" b="0" noProof="0" dirty="0">
                          <a:effectLst/>
                        </a:rPr>
                        <a:t>Diametro ingresso rotore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0.2</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[m]</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670720578"/>
                  </a:ext>
                </a:extLst>
              </a:tr>
              <a:tr h="287210">
                <a:tc>
                  <a:txBody>
                    <a:bodyPr/>
                    <a:lstStyle/>
                    <a:p>
                      <a:pPr>
                        <a:lnSpc>
                          <a:spcPts val="1000"/>
                        </a:lnSpc>
                        <a:spcAft>
                          <a:spcPts val="400"/>
                        </a:spcAft>
                      </a:pPr>
                      <a:r>
                        <a:rPr lang="it-IT" sz="1400" b="0" noProof="0" dirty="0">
                          <a:effectLst/>
                        </a:rPr>
                        <a:t>Diametro uscita rotore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0.04</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a:effectLst/>
                        </a:rPr>
                        <a:t>[m]</a:t>
                      </a:r>
                      <a:endParaRPr lang="it-IT" sz="1400" b="0" noProof="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26159011"/>
                  </a:ext>
                </a:extLst>
              </a:tr>
              <a:tr h="287210">
                <a:tc>
                  <a:txBody>
                    <a:bodyPr/>
                    <a:lstStyle/>
                    <a:p>
                      <a:pPr>
                        <a:lnSpc>
                          <a:spcPts val="1000"/>
                        </a:lnSpc>
                        <a:spcAft>
                          <a:spcPts val="400"/>
                        </a:spcAft>
                      </a:pPr>
                      <a:r>
                        <a:rPr lang="it-IT" sz="1400" b="0" noProof="0" dirty="0">
                          <a:effectLst/>
                        </a:rPr>
                        <a:t>Altezza canale rotore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0.001</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[m]</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606772896"/>
                  </a:ext>
                </a:extLst>
              </a:tr>
              <a:tr h="287210">
                <a:tc>
                  <a:txBody>
                    <a:bodyPr/>
                    <a:lstStyle/>
                    <a:p>
                      <a:pPr>
                        <a:lnSpc>
                          <a:spcPts val="1000"/>
                        </a:lnSpc>
                        <a:spcAft>
                          <a:spcPts val="400"/>
                        </a:spcAft>
                      </a:pPr>
                      <a:r>
                        <a:rPr lang="it-IT" sz="1400" b="0" noProof="0" dirty="0">
                          <a:effectLst/>
                        </a:rPr>
                        <a:t>Numero canale rotore</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ctr">
                        <a:lnSpc>
                          <a:spcPts val="1000"/>
                        </a:lnSpc>
                        <a:spcAft>
                          <a:spcPts val="400"/>
                        </a:spcAft>
                      </a:pPr>
                      <a:r>
                        <a:rPr lang="it-IT" sz="1400" b="0" noProof="0" dirty="0">
                          <a:effectLst/>
                        </a:rPr>
                        <a:t>0.04</a:t>
                      </a:r>
                      <a:endParaRPr lang="it-IT" sz="1400" b="0" kern="1200" noProof="0" dirty="0">
                        <a:solidFill>
                          <a:schemeClr val="dk1"/>
                        </a:solidFill>
                        <a:effectLst/>
                        <a:latin typeface="+mn-lt"/>
                        <a:ea typeface="+mn-ea"/>
                        <a:cs typeface="+mn-cs"/>
                      </a:endParaRPr>
                    </a:p>
                  </a:txBody>
                  <a:tcPr marL="68580" marR="68580" marT="0" marB="0" anchor="b"/>
                </a:tc>
                <a:tc>
                  <a:txBody>
                    <a:bodyPr/>
                    <a:lstStyle/>
                    <a:p>
                      <a:pPr algn="ctr">
                        <a:lnSpc>
                          <a:spcPts val="1000"/>
                        </a:lnSpc>
                        <a:spcAft>
                          <a:spcPts val="400"/>
                        </a:spcAft>
                      </a:pPr>
                      <a:r>
                        <a:rPr lang="it-IT" sz="1400" b="0" noProof="0" dirty="0">
                          <a:effectLst/>
                        </a:rPr>
                        <a:t>[-]</a:t>
                      </a: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646545224"/>
                  </a:ext>
                </a:extLst>
              </a:tr>
              <a:tr h="287210">
                <a:tc>
                  <a:txBody>
                    <a:bodyPr/>
                    <a:lstStyle/>
                    <a:p>
                      <a:pPr>
                        <a:lnSpc>
                          <a:spcPts val="1000"/>
                        </a:lnSpc>
                        <a:spcAft>
                          <a:spcPts val="400"/>
                        </a:spcAft>
                      </a:pP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noFill/>
                  </a:tcPr>
                </a:tc>
                <a:tc>
                  <a:txBody>
                    <a:bodyPr/>
                    <a:lstStyle/>
                    <a:p>
                      <a:pPr algn="ctr">
                        <a:lnSpc>
                          <a:spcPts val="1000"/>
                        </a:lnSpc>
                        <a:spcAft>
                          <a:spcPts val="400"/>
                        </a:spcAft>
                      </a:pPr>
                      <a:endParaRPr lang="it-IT" sz="1400" b="0" kern="1200" noProof="0" dirty="0">
                        <a:solidFill>
                          <a:schemeClr val="dk1"/>
                        </a:solidFill>
                        <a:effectLst/>
                        <a:latin typeface="+mn-lt"/>
                        <a:ea typeface="+mn-ea"/>
                        <a:cs typeface="+mn-cs"/>
                      </a:endParaRPr>
                    </a:p>
                  </a:txBody>
                  <a:tcPr marL="68580" marR="68580" marT="0" marB="0" anchor="b">
                    <a:noFill/>
                  </a:tcPr>
                </a:tc>
                <a:tc>
                  <a:txBody>
                    <a:bodyPr/>
                    <a:lstStyle/>
                    <a:p>
                      <a:pPr algn="ctr">
                        <a:lnSpc>
                          <a:spcPts val="1000"/>
                        </a:lnSpc>
                        <a:spcAft>
                          <a:spcPts val="400"/>
                        </a:spcAft>
                      </a:pPr>
                      <a:endParaRPr lang="it-IT" sz="1400" b="0" noProof="0" dirty="0">
                        <a:effectLst/>
                        <a:latin typeface="Times New Roman" panose="02020603050405020304" pitchFamily="18" charset="0"/>
                        <a:ea typeface="SimSun" panose="02010600030101010101" pitchFamily="2" charset="-122"/>
                      </a:endParaRPr>
                    </a:p>
                  </a:txBody>
                  <a:tcPr marL="68580" marR="68580" marT="0" marB="0" anchor="b">
                    <a:noFill/>
                  </a:tcPr>
                </a:tc>
                <a:extLst>
                  <a:ext uri="{0D108BD9-81ED-4DB2-BD59-A6C34878D82A}">
                    <a16:rowId xmlns:a16="http://schemas.microsoft.com/office/drawing/2014/main" val="3394676678"/>
                  </a:ext>
                </a:extLst>
              </a:tr>
            </a:tbl>
          </a:graphicData>
        </a:graphic>
      </p:graphicFrame>
      <p:pic>
        <p:nvPicPr>
          <p:cNvPr id="25" name="Picture 24">
            <a:extLst>
              <a:ext uri="{FF2B5EF4-FFF2-40B4-BE49-F238E27FC236}">
                <a16:creationId xmlns:a16="http://schemas.microsoft.com/office/drawing/2014/main" id="{5231AD33-8555-F947-938B-E6ACA4419464}"/>
              </a:ext>
            </a:extLst>
          </p:cNvPr>
          <p:cNvPicPr>
            <a:picLocks noChangeAspect="1"/>
          </p:cNvPicPr>
          <p:nvPr/>
        </p:nvPicPr>
        <p:blipFill rotWithShape="1">
          <a:blip r:embed="rId4"/>
          <a:srcRect l="11094" r="13540" b="4275"/>
          <a:stretch/>
        </p:blipFill>
        <p:spPr>
          <a:xfrm>
            <a:off x="5937546" y="1083331"/>
            <a:ext cx="3206454" cy="5264002"/>
          </a:xfrm>
          <a:prstGeom prst="rect">
            <a:avLst/>
          </a:prstGeom>
        </p:spPr>
      </p:pic>
      <p:sp>
        <p:nvSpPr>
          <p:cNvPr id="13" name="CasellaDiTesto 9">
            <a:extLst>
              <a:ext uri="{FF2B5EF4-FFF2-40B4-BE49-F238E27FC236}">
                <a16:creationId xmlns:a16="http://schemas.microsoft.com/office/drawing/2014/main" id="{9BC5D6EB-24A5-B043-A14C-BBE156460245}"/>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7880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5133"/>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Prototipazione</a:t>
            </a:r>
            <a:r>
              <a:rPr lang="it-IT" sz="1000" b="1" dirty="0">
                <a:solidFill>
                  <a:schemeClr val="accent1">
                    <a:lumMod val="75000"/>
                  </a:schemeClr>
                </a:solidFill>
                <a:cs typeface="Arial"/>
              </a:rPr>
              <a:t> 2/2</a:t>
            </a:r>
            <a:endParaRPr lang="it-IT" sz="2400" b="1" dirty="0">
              <a:solidFill>
                <a:schemeClr val="accent1">
                  <a:lumMod val="75000"/>
                </a:schemeClr>
              </a:solidFill>
              <a:cs typeface="Arial"/>
            </a:endParaRPr>
          </a:p>
        </p:txBody>
      </p:sp>
      <p:sp>
        <p:nvSpPr>
          <p:cNvPr id="8" name="CasellaDiTesto 7"/>
          <p:cNvSpPr txBox="1"/>
          <p:nvPr/>
        </p:nvSpPr>
        <p:spPr>
          <a:xfrm>
            <a:off x="648252" y="3878545"/>
            <a:ext cx="776559" cy="369332"/>
          </a:xfrm>
          <a:prstGeom prst="rect">
            <a:avLst/>
          </a:prstGeom>
          <a:noFill/>
        </p:spPr>
        <p:txBody>
          <a:bodyPr wrap="none" rtlCol="0">
            <a:spAutoFit/>
          </a:bodyPr>
          <a:lstStyle/>
          <a:p>
            <a:r>
              <a:rPr lang="it-IT" b="1" dirty="0"/>
              <a:t>Carter</a:t>
            </a:r>
            <a:endParaRPr lang="it-IT" b="1" dirty="0">
              <a:latin typeface="Arial"/>
              <a:cs typeface="Arial"/>
            </a:endParaRPr>
          </a:p>
        </p:txBody>
      </p:sp>
      <p:sp>
        <p:nvSpPr>
          <p:cNvPr id="9" name="CasellaDiTesto 8"/>
          <p:cNvSpPr txBox="1"/>
          <p:nvPr/>
        </p:nvSpPr>
        <p:spPr>
          <a:xfrm>
            <a:off x="603078" y="4268402"/>
            <a:ext cx="4583125" cy="738664"/>
          </a:xfrm>
          <a:prstGeom prst="rect">
            <a:avLst/>
          </a:prstGeom>
          <a:noFill/>
        </p:spPr>
        <p:txBody>
          <a:bodyPr wrap="square" rtlCol="0">
            <a:spAutoFit/>
          </a:bodyPr>
          <a:lstStyle/>
          <a:p>
            <a:pPr marL="285750" indent="-285750">
              <a:buFontTx/>
              <a:buChar char="-"/>
            </a:pPr>
            <a:r>
              <a:rPr lang="it-IT" sz="1400" b="1" dirty="0"/>
              <a:t>diviso in due</a:t>
            </a:r>
            <a:r>
              <a:rPr lang="it-IT" sz="1400" dirty="0"/>
              <a:t> per consentire il montaggio;</a:t>
            </a:r>
          </a:p>
          <a:p>
            <a:pPr marL="285750" indent="-285750">
              <a:buFontTx/>
              <a:buChar char="-"/>
            </a:pPr>
            <a:r>
              <a:rPr lang="it-IT" sz="1400" b="1" dirty="0"/>
              <a:t>camera di calma</a:t>
            </a:r>
            <a:r>
              <a:rPr lang="it-IT" sz="1400" dirty="0"/>
              <a:t>, per garantire una distribuzione; uniforme del flusso agli ugelli radiali.</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17</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3" name="Rectangle 2">
            <a:extLst>
              <a:ext uri="{FF2B5EF4-FFF2-40B4-BE49-F238E27FC236}">
                <a16:creationId xmlns:a16="http://schemas.microsoft.com/office/drawing/2014/main" id="{5F35298C-4F7E-554B-BE10-B21D4CA6A71F}"/>
              </a:ext>
            </a:extLst>
          </p:cNvPr>
          <p:cNvSpPr/>
          <p:nvPr/>
        </p:nvSpPr>
        <p:spPr>
          <a:xfrm>
            <a:off x="626317" y="5388308"/>
            <a:ext cx="4572000" cy="954107"/>
          </a:xfrm>
          <a:prstGeom prst="rect">
            <a:avLst/>
          </a:prstGeom>
        </p:spPr>
        <p:txBody>
          <a:bodyPr>
            <a:spAutoFit/>
          </a:bodyPr>
          <a:lstStyle/>
          <a:p>
            <a:pPr marL="285750" indent="-285750">
              <a:buFontTx/>
              <a:buChar char="-"/>
            </a:pPr>
            <a:r>
              <a:rPr lang="it-IT" sz="1400" b="1" dirty="0"/>
              <a:t>design modulare </a:t>
            </a:r>
            <a:r>
              <a:rPr lang="it-IT" sz="1400" dirty="0"/>
              <a:t>per l’assemblaggio come dischi impilati per applicazioni di piccolissima potenza a qualche kW;</a:t>
            </a:r>
          </a:p>
          <a:p>
            <a:pPr marL="285750" indent="-285750">
              <a:buFontTx/>
              <a:buChar char="-"/>
            </a:pPr>
            <a:r>
              <a:rPr lang="it-IT" sz="1400" b="1" dirty="0"/>
              <a:t>ugelli ottimizzati</a:t>
            </a:r>
            <a:r>
              <a:rPr lang="it-IT" sz="1400" dirty="0"/>
              <a:t> ricavati nei dischi e ciascuno di essi alimenta un canali del rotore.</a:t>
            </a:r>
          </a:p>
        </p:txBody>
      </p:sp>
      <p:sp>
        <p:nvSpPr>
          <p:cNvPr id="15" name="CasellaDiTesto 7">
            <a:extLst>
              <a:ext uri="{FF2B5EF4-FFF2-40B4-BE49-F238E27FC236}">
                <a16:creationId xmlns:a16="http://schemas.microsoft.com/office/drawing/2014/main" id="{E699D496-A1B8-7346-A8FC-F56294E8FAC3}"/>
              </a:ext>
            </a:extLst>
          </p:cNvPr>
          <p:cNvSpPr txBox="1"/>
          <p:nvPr/>
        </p:nvSpPr>
        <p:spPr>
          <a:xfrm>
            <a:off x="603078" y="5007066"/>
            <a:ext cx="879215" cy="369332"/>
          </a:xfrm>
          <a:prstGeom prst="rect">
            <a:avLst/>
          </a:prstGeom>
          <a:noFill/>
        </p:spPr>
        <p:txBody>
          <a:bodyPr wrap="none" rtlCol="0">
            <a:spAutoFit/>
          </a:bodyPr>
          <a:lstStyle/>
          <a:p>
            <a:r>
              <a:rPr lang="it-IT" b="1" dirty="0"/>
              <a:t>Statore</a:t>
            </a:r>
            <a:endParaRPr lang="it-IT" b="1" dirty="0">
              <a:latin typeface="Arial"/>
              <a:cs typeface="Arial"/>
            </a:endParaRPr>
          </a:p>
        </p:txBody>
      </p:sp>
      <p:sp>
        <p:nvSpPr>
          <p:cNvPr id="4" name="Rectangle 3">
            <a:extLst>
              <a:ext uri="{FF2B5EF4-FFF2-40B4-BE49-F238E27FC236}">
                <a16:creationId xmlns:a16="http://schemas.microsoft.com/office/drawing/2014/main" id="{CD2BE356-2E05-924B-B161-F0F469494D28}"/>
              </a:ext>
            </a:extLst>
          </p:cNvPr>
          <p:cNvSpPr/>
          <p:nvPr/>
        </p:nvSpPr>
        <p:spPr>
          <a:xfrm>
            <a:off x="659378" y="1761891"/>
            <a:ext cx="5068303" cy="2031325"/>
          </a:xfrm>
          <a:prstGeom prst="rect">
            <a:avLst/>
          </a:prstGeom>
        </p:spPr>
        <p:txBody>
          <a:bodyPr wrap="square">
            <a:spAutoFit/>
          </a:bodyPr>
          <a:lstStyle/>
          <a:p>
            <a:pPr algn="just"/>
            <a:r>
              <a:rPr lang="it-IT" sz="1400" dirty="0"/>
              <a:t>Nel sistema statore – rotore le perdite di pressione si hanno immediatamente dopo la sezione di gola dell’ugello quando il fluido deve entrare nei micro-canali del rotore. Il gap tra statore e rotore fa si che il fluido tende a insinuarsi in questo gap e a generare una perdita di pressione, che precedenti prove hanno valutato in circa il 10%.</a:t>
            </a:r>
          </a:p>
          <a:p>
            <a:pPr algn="just"/>
            <a:r>
              <a:rPr lang="it-IT" sz="1400" dirty="0"/>
              <a:t>La presenza delle tenute a labirinto e una eventuale aggiunta di una tenuta a scorrimento dovrebbe attenuare sensibilmente questo tipo di perdita.</a:t>
            </a:r>
          </a:p>
        </p:txBody>
      </p:sp>
      <p:pic>
        <p:nvPicPr>
          <p:cNvPr id="19" name="Picture 18">
            <a:extLst>
              <a:ext uri="{FF2B5EF4-FFF2-40B4-BE49-F238E27FC236}">
                <a16:creationId xmlns:a16="http://schemas.microsoft.com/office/drawing/2014/main" id="{7DC117F8-AC58-7C40-8BF0-9D24A60A183D}"/>
              </a:ext>
            </a:extLst>
          </p:cNvPr>
          <p:cNvPicPr>
            <a:picLocks noChangeAspect="1"/>
          </p:cNvPicPr>
          <p:nvPr/>
        </p:nvPicPr>
        <p:blipFill rotWithShape="1">
          <a:blip r:embed="rId4"/>
          <a:srcRect l="40733" t="1" r="17122" b="46526"/>
          <a:stretch/>
        </p:blipFill>
        <p:spPr>
          <a:xfrm>
            <a:off x="6046173" y="1302603"/>
            <a:ext cx="2915726" cy="4982451"/>
          </a:xfrm>
          <a:prstGeom prst="rect">
            <a:avLst/>
          </a:prstGeom>
        </p:spPr>
      </p:pic>
      <p:sp>
        <p:nvSpPr>
          <p:cNvPr id="17" name="CasellaDiTesto 9">
            <a:extLst>
              <a:ext uri="{FF2B5EF4-FFF2-40B4-BE49-F238E27FC236}">
                <a16:creationId xmlns:a16="http://schemas.microsoft.com/office/drawing/2014/main" id="{B9954F71-21DF-274B-B014-79E49F8A569F}"/>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304931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9A5F61C-BE88-BF4E-9810-F1F47A600C42}"/>
              </a:ext>
            </a:extLst>
          </p:cNvPr>
          <p:cNvPicPr>
            <a:picLocks noChangeAspect="1"/>
          </p:cNvPicPr>
          <p:nvPr/>
        </p:nvPicPr>
        <p:blipFill rotWithShape="1">
          <a:blip r:embed="rId3"/>
          <a:srcRect l="7980" t="2333" r="5636" b="755"/>
          <a:stretch/>
        </p:blipFill>
        <p:spPr>
          <a:xfrm>
            <a:off x="3855687" y="934880"/>
            <a:ext cx="5047563" cy="5845342"/>
          </a:xfrm>
          <a:prstGeom prst="rect">
            <a:avLst/>
          </a:prstGeom>
        </p:spPr>
      </p:pic>
      <p:pic>
        <p:nvPicPr>
          <p:cNvPr id="2" name="Immagine 1"/>
          <p:cNvPicPr>
            <a:picLocks noChangeAspect="1"/>
          </p:cNvPicPr>
          <p:nvPr/>
        </p:nvPicPr>
        <p:blipFill>
          <a:blip r:embed="rId4"/>
          <a:stretch>
            <a:fillRect/>
          </a:stretch>
        </p:blipFill>
        <p:spPr>
          <a:xfrm>
            <a:off x="0" y="714"/>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Prototipazione</a:t>
            </a:r>
            <a:r>
              <a:rPr lang="it-IT" sz="1000" b="1" dirty="0">
                <a:solidFill>
                  <a:schemeClr val="accent1">
                    <a:lumMod val="75000"/>
                  </a:schemeClr>
                </a:solidFill>
                <a:cs typeface="Arial"/>
              </a:rPr>
              <a:t> 2/2</a:t>
            </a:r>
            <a:endParaRPr lang="it-IT" sz="2400" b="1" dirty="0">
              <a:solidFill>
                <a:schemeClr val="accent1">
                  <a:lumMod val="75000"/>
                </a:schemeClr>
              </a:solidFill>
              <a:cs typeface="Arial"/>
            </a:endParaRPr>
          </a:p>
        </p:txBody>
      </p:sp>
      <p:sp>
        <p:nvSpPr>
          <p:cNvPr id="8" name="CasellaDiTesto 7"/>
          <p:cNvSpPr txBox="1"/>
          <p:nvPr/>
        </p:nvSpPr>
        <p:spPr>
          <a:xfrm>
            <a:off x="648252" y="1991878"/>
            <a:ext cx="829843" cy="369332"/>
          </a:xfrm>
          <a:prstGeom prst="rect">
            <a:avLst/>
          </a:prstGeom>
          <a:noFill/>
        </p:spPr>
        <p:txBody>
          <a:bodyPr wrap="none" rtlCol="0">
            <a:spAutoFit/>
          </a:bodyPr>
          <a:lstStyle/>
          <a:p>
            <a:r>
              <a:rPr lang="it-IT" b="1" dirty="0"/>
              <a:t>Rotore</a:t>
            </a:r>
            <a:endParaRPr lang="it-IT" b="1"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18</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9" name="CasellaDiTesto 8"/>
          <p:cNvSpPr txBox="1"/>
          <p:nvPr/>
        </p:nvSpPr>
        <p:spPr>
          <a:xfrm>
            <a:off x="648254" y="2372287"/>
            <a:ext cx="3356588" cy="4832092"/>
          </a:xfrm>
          <a:prstGeom prst="rect">
            <a:avLst/>
          </a:prstGeom>
          <a:noFill/>
        </p:spPr>
        <p:txBody>
          <a:bodyPr wrap="square" rtlCol="0">
            <a:spAutoFit/>
          </a:bodyPr>
          <a:lstStyle/>
          <a:p>
            <a:pPr marL="285750" indent="-285750">
              <a:buFontTx/>
              <a:buChar char="-"/>
            </a:pPr>
            <a:r>
              <a:rPr lang="it-IT" sz="1400" dirty="0"/>
              <a:t>sistemi di </a:t>
            </a:r>
            <a:r>
              <a:rPr lang="it-IT" sz="1400" b="1" dirty="0"/>
              <a:t>tenuta a labirinto </a:t>
            </a:r>
            <a:r>
              <a:rPr lang="it-IT" sz="1400" dirty="0"/>
              <a:t>progettati per garantire che la minor quantità possibile di fluido passi attorno al rotore;</a:t>
            </a:r>
          </a:p>
          <a:p>
            <a:pPr marL="285750" indent="-285750">
              <a:buFontTx/>
              <a:buChar char="-"/>
            </a:pPr>
            <a:r>
              <a:rPr lang="it-IT" sz="1400" dirty="0"/>
              <a:t>canale per una eventuale </a:t>
            </a:r>
            <a:r>
              <a:rPr lang="it-IT" sz="1400" b="1" dirty="0"/>
              <a:t>tenuta a scorrimento</a:t>
            </a:r>
            <a:r>
              <a:rPr lang="it-IT" sz="1400" dirty="0"/>
              <a:t>, nel caso in cui la tenuta a labirinto non consentisse il completo blocco del flusso di perdita</a:t>
            </a:r>
          </a:p>
          <a:p>
            <a:pPr marL="285750" indent="-285750">
              <a:buFontTx/>
              <a:buChar char="-"/>
            </a:pPr>
            <a:r>
              <a:rPr lang="it-IT" sz="1400" dirty="0"/>
              <a:t>un albero con un </a:t>
            </a:r>
            <a:r>
              <a:rPr lang="it-IT" sz="1400" b="1" dirty="0"/>
              <a:t>cuscinetti per ogni lato</a:t>
            </a:r>
            <a:r>
              <a:rPr lang="it-IT" sz="1400" dirty="0"/>
              <a:t>;</a:t>
            </a:r>
          </a:p>
          <a:p>
            <a:pPr marL="285750" indent="-285750">
              <a:buFontTx/>
              <a:buChar char="-"/>
            </a:pPr>
            <a:r>
              <a:rPr lang="it-IT" sz="1400" b="1" dirty="0"/>
              <a:t>uscita del fluido longitudinale</a:t>
            </a:r>
            <a:r>
              <a:rPr lang="it-IT" sz="1400" dirty="0"/>
              <a:t> all’albero di rotazione;</a:t>
            </a:r>
          </a:p>
          <a:p>
            <a:pPr marL="285750" indent="-285750">
              <a:buFontTx/>
              <a:buChar char="-"/>
            </a:pPr>
            <a:r>
              <a:rPr lang="it-IT" sz="1400" b="1" dirty="0"/>
              <a:t>ottimizzazione del condotto</a:t>
            </a:r>
            <a:r>
              <a:rPr lang="it-IT" sz="1400" dirty="0"/>
              <a:t> anche in relazione alle forze in gioco che influiscono sensibilmente visto le pressioni in gioco;</a:t>
            </a:r>
          </a:p>
          <a:p>
            <a:pPr marL="285750" indent="-285750">
              <a:buFontTx/>
              <a:buChar char="-"/>
            </a:pPr>
            <a:r>
              <a:rPr lang="en-IT" sz="1400" dirty="0"/>
              <a:t>introduzione di un </a:t>
            </a:r>
            <a:r>
              <a:rPr lang="en-IT" sz="1400" b="1" dirty="0"/>
              <a:t>diffusore all'uscita</a:t>
            </a:r>
            <a:r>
              <a:rPr lang="en-IT" sz="1400" dirty="0"/>
              <a:t> del rotore, che permette il recupero dell'energia cinetica in pressione, aumentando l'efficienza dell’espansore.</a:t>
            </a:r>
            <a:endParaRPr lang="it-IT" sz="1400" dirty="0"/>
          </a:p>
          <a:p>
            <a:pPr marL="285750" indent="-285750">
              <a:buFontTx/>
              <a:buChar char="-"/>
            </a:pPr>
            <a:endParaRPr lang="it-IT" sz="1400" dirty="0"/>
          </a:p>
          <a:p>
            <a:pPr marL="285750" indent="-285750">
              <a:buFontTx/>
              <a:buChar char="-"/>
            </a:pPr>
            <a:endParaRPr lang="it-IT" sz="1400" dirty="0"/>
          </a:p>
        </p:txBody>
      </p:sp>
      <p:sp>
        <p:nvSpPr>
          <p:cNvPr id="13" name="CasellaDiTesto 9">
            <a:extLst>
              <a:ext uri="{FF2B5EF4-FFF2-40B4-BE49-F238E27FC236}">
                <a16:creationId xmlns:a16="http://schemas.microsoft.com/office/drawing/2014/main" id="{698CBA2F-DC92-8D48-8A5A-6AF73675B809}"/>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400862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Banco prova</a:t>
            </a:r>
            <a:endParaRPr lang="it-IT" sz="2400" b="1" dirty="0">
              <a:solidFill>
                <a:schemeClr val="accent1">
                  <a:lumMod val="75000"/>
                </a:schemeClr>
              </a:solidFill>
              <a:cs typeface="Arial"/>
            </a:endParaRPr>
          </a:p>
        </p:txBody>
      </p:sp>
      <p:sp>
        <p:nvSpPr>
          <p:cNvPr id="8" name="CasellaDiTesto 7"/>
          <p:cNvSpPr txBox="1"/>
          <p:nvPr/>
        </p:nvSpPr>
        <p:spPr>
          <a:xfrm>
            <a:off x="648252" y="1991878"/>
            <a:ext cx="1402435" cy="369332"/>
          </a:xfrm>
          <a:prstGeom prst="rect">
            <a:avLst/>
          </a:prstGeom>
          <a:noFill/>
        </p:spPr>
        <p:txBody>
          <a:bodyPr wrap="none" rtlCol="0">
            <a:spAutoFit/>
          </a:bodyPr>
          <a:lstStyle/>
          <a:p>
            <a:r>
              <a:rPr lang="it-IT" b="1" dirty="0"/>
              <a:t>Allestimento</a:t>
            </a:r>
            <a:endParaRPr lang="it-IT" b="1"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19</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9" name="CasellaDiTesto 8"/>
          <p:cNvSpPr txBox="1"/>
          <p:nvPr/>
        </p:nvSpPr>
        <p:spPr>
          <a:xfrm>
            <a:off x="648253" y="2372287"/>
            <a:ext cx="7606745" cy="1015663"/>
          </a:xfrm>
          <a:prstGeom prst="rect">
            <a:avLst/>
          </a:prstGeom>
          <a:noFill/>
        </p:spPr>
        <p:txBody>
          <a:bodyPr wrap="square" rtlCol="0">
            <a:spAutoFit/>
          </a:bodyPr>
          <a:lstStyle/>
          <a:p>
            <a:pPr marL="285750" indent="-285750">
              <a:buFontTx/>
              <a:buChar char="-"/>
            </a:pPr>
            <a:r>
              <a:rPr lang="it-IT" sz="1400" dirty="0"/>
              <a:t>flessibilità per successive modifiche;</a:t>
            </a:r>
          </a:p>
          <a:p>
            <a:pPr marL="285750" indent="-285750">
              <a:buFontTx/>
              <a:buChar char="-"/>
            </a:pPr>
            <a:r>
              <a:rPr lang="it-IT" sz="1400" dirty="0"/>
              <a:t>copertura di sicurezza.</a:t>
            </a:r>
            <a:r>
              <a:rPr lang="it-IT" dirty="0"/>
              <a:t> </a:t>
            </a:r>
            <a:endParaRPr lang="it-IT" sz="1400" dirty="0"/>
          </a:p>
          <a:p>
            <a:pPr marL="285750" indent="-285750">
              <a:buFontTx/>
              <a:buChar char="-"/>
            </a:pPr>
            <a:endParaRPr lang="it-IT" sz="1400" dirty="0"/>
          </a:p>
          <a:p>
            <a:endParaRPr lang="it-IT" sz="1400" dirty="0"/>
          </a:p>
        </p:txBody>
      </p:sp>
      <p:pic>
        <p:nvPicPr>
          <p:cNvPr id="6" name="Picture 5">
            <a:extLst>
              <a:ext uri="{FF2B5EF4-FFF2-40B4-BE49-F238E27FC236}">
                <a16:creationId xmlns:a16="http://schemas.microsoft.com/office/drawing/2014/main" id="{1577C0F2-AD0A-1B4F-8504-0FF50F7880E7}"/>
              </a:ext>
            </a:extLst>
          </p:cNvPr>
          <p:cNvPicPr>
            <a:picLocks noChangeAspect="1"/>
          </p:cNvPicPr>
          <p:nvPr/>
        </p:nvPicPr>
        <p:blipFill rotWithShape="1">
          <a:blip r:embed="rId4"/>
          <a:srcRect l="25891" t="13542" r="20348" b="8181"/>
          <a:stretch/>
        </p:blipFill>
        <p:spPr>
          <a:xfrm>
            <a:off x="5360664" y="970097"/>
            <a:ext cx="3542587" cy="4802425"/>
          </a:xfrm>
          <a:prstGeom prst="rect">
            <a:avLst/>
          </a:prstGeom>
        </p:spPr>
      </p:pic>
      <p:pic>
        <p:nvPicPr>
          <p:cNvPr id="15" name="Picture 14">
            <a:extLst>
              <a:ext uri="{FF2B5EF4-FFF2-40B4-BE49-F238E27FC236}">
                <a16:creationId xmlns:a16="http://schemas.microsoft.com/office/drawing/2014/main" id="{261CEEE5-8A8C-7D49-BD54-A6169870AF61}"/>
              </a:ext>
            </a:extLst>
          </p:cNvPr>
          <p:cNvPicPr>
            <a:picLocks noChangeAspect="1"/>
          </p:cNvPicPr>
          <p:nvPr/>
        </p:nvPicPr>
        <p:blipFill rotWithShape="1">
          <a:blip r:embed="rId5"/>
          <a:srcRect l="22618" t="13252" r="24817"/>
          <a:stretch/>
        </p:blipFill>
        <p:spPr>
          <a:xfrm>
            <a:off x="889002" y="3291950"/>
            <a:ext cx="3135086" cy="2905262"/>
          </a:xfrm>
          <a:prstGeom prst="rect">
            <a:avLst/>
          </a:prstGeom>
        </p:spPr>
      </p:pic>
      <p:sp>
        <p:nvSpPr>
          <p:cNvPr id="18" name="CasellaDiTesto 9">
            <a:extLst>
              <a:ext uri="{FF2B5EF4-FFF2-40B4-BE49-F238E27FC236}">
                <a16:creationId xmlns:a16="http://schemas.microsoft.com/office/drawing/2014/main" id="{E225B7FD-10C2-D946-B0BF-DE1835DAE5D4}"/>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72237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1305402"/>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Presentazione</a:t>
            </a:r>
          </a:p>
        </p:txBody>
      </p:sp>
      <p:sp>
        <p:nvSpPr>
          <p:cNvPr id="8" name="CasellaDiTesto 7"/>
          <p:cNvSpPr txBox="1"/>
          <p:nvPr/>
        </p:nvSpPr>
        <p:spPr>
          <a:xfrm>
            <a:off x="648252" y="1991878"/>
            <a:ext cx="1805302" cy="369332"/>
          </a:xfrm>
          <a:prstGeom prst="rect">
            <a:avLst/>
          </a:prstGeom>
          <a:noFill/>
        </p:spPr>
        <p:txBody>
          <a:bodyPr wrap="none" rtlCol="0">
            <a:spAutoFit/>
          </a:bodyPr>
          <a:lstStyle/>
          <a:p>
            <a:r>
              <a:rPr lang="it-IT" b="1" dirty="0"/>
              <a:t>Massimo Amato</a:t>
            </a:r>
          </a:p>
        </p:txBody>
      </p:sp>
      <p:sp>
        <p:nvSpPr>
          <p:cNvPr id="9" name="CasellaDiTesto 8"/>
          <p:cNvSpPr txBox="1"/>
          <p:nvPr/>
        </p:nvSpPr>
        <p:spPr>
          <a:xfrm>
            <a:off x="648253" y="2650078"/>
            <a:ext cx="7606746" cy="2893100"/>
          </a:xfrm>
          <a:prstGeom prst="rect">
            <a:avLst/>
          </a:prstGeom>
          <a:noFill/>
        </p:spPr>
        <p:txBody>
          <a:bodyPr wrap="square" rtlCol="0">
            <a:spAutoFit/>
          </a:bodyPr>
          <a:lstStyle/>
          <a:p>
            <a:pPr algn="just"/>
            <a:r>
              <a:rPr lang="it-IT" sz="1400" dirty="0"/>
              <a:t>Laurea in Ingegneria Aerospaziale, presso Università di Pisa (relatore prof. Giorgio Cavallini), 2001</a:t>
            </a:r>
          </a:p>
          <a:p>
            <a:pPr algn="just"/>
            <a:endParaRPr lang="it-IT" sz="1400" dirty="0"/>
          </a:p>
          <a:p>
            <a:pPr algn="just"/>
            <a:r>
              <a:rPr lang="it-IT" sz="1400" dirty="0"/>
              <a:t>Ingegnere presso </a:t>
            </a:r>
            <a:r>
              <a:rPr lang="it-IT" sz="1400" dirty="0" err="1"/>
              <a:t>Enseco</a:t>
            </a:r>
            <a:r>
              <a:rPr lang="it-IT" sz="1400" dirty="0"/>
              <a:t> s.r.l. fino al 2003 (GE Nuovo Pignone – compressori alternativi)</a:t>
            </a:r>
          </a:p>
          <a:p>
            <a:pPr algn="just"/>
            <a:r>
              <a:rPr lang="it-IT" sz="1400" dirty="0"/>
              <a:t>Ingegnere presso Rossi Impianti s.r.l. fino al 2005 (impianti elettrici civili e industriali)</a:t>
            </a:r>
          </a:p>
          <a:p>
            <a:pPr algn="just"/>
            <a:r>
              <a:rPr lang="it-IT" sz="1400" dirty="0"/>
              <a:t>Dal 2005 Docente di Matematica e Fisica Scuole Sec. Superiori</a:t>
            </a:r>
          </a:p>
          <a:p>
            <a:pPr algn="just"/>
            <a:endParaRPr lang="it-IT" sz="1400" dirty="0"/>
          </a:p>
          <a:p>
            <a:pPr algn="just"/>
            <a:r>
              <a:rPr lang="it-IT" sz="1400" dirty="0"/>
              <a:t>Alcuni progetti sviluppati: </a:t>
            </a:r>
          </a:p>
          <a:p>
            <a:pPr marL="285750" indent="-285750" algn="just">
              <a:buFontTx/>
              <a:buChar char="-"/>
            </a:pPr>
            <a:r>
              <a:rPr lang="it-IT" sz="1400" dirty="0"/>
              <a:t>prototipazione turbina eolica ad asse verticale</a:t>
            </a:r>
          </a:p>
          <a:p>
            <a:pPr marL="285750" indent="-285750" algn="just">
              <a:buFontTx/>
              <a:buChar char="-"/>
            </a:pPr>
            <a:r>
              <a:rPr lang="it-IT" sz="1400" dirty="0"/>
              <a:t>progettazione di digestore modulare per biogas</a:t>
            </a:r>
          </a:p>
          <a:p>
            <a:pPr marL="285750" indent="-285750" algn="just">
              <a:buFontTx/>
              <a:buChar char="-"/>
            </a:pPr>
            <a:r>
              <a:rPr lang="it-IT" sz="1400" dirty="0"/>
              <a:t>prototipazione di banco per stampa ecologica su pelle e tessuti </a:t>
            </a:r>
          </a:p>
          <a:p>
            <a:pPr marL="285750" indent="-285750" algn="just">
              <a:buFontTx/>
              <a:buChar char="-"/>
            </a:pPr>
            <a:endParaRPr lang="it-IT" sz="1400" dirty="0"/>
          </a:p>
          <a:p>
            <a:pPr marL="285750" indent="-285750" algn="just">
              <a:buFontTx/>
              <a:buChar char="-"/>
            </a:pPr>
            <a:endParaRPr lang="it-IT" sz="1400" dirty="0"/>
          </a:p>
          <a:p>
            <a:pPr marL="285750" indent="-285750" algn="just">
              <a:buFontTx/>
              <a:buChar char="-"/>
            </a:pPr>
            <a:endParaRPr lang="it-IT" sz="1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a:t>
            </a:fld>
            <a:endParaRPr lang="it-IT" b="1" dirty="0">
              <a:solidFill>
                <a:schemeClr val="bg1"/>
              </a:solidFill>
              <a:latin typeface="Arial"/>
              <a:cs typeface="Arial"/>
            </a:endParaRPr>
          </a:p>
        </p:txBody>
      </p:sp>
      <p:sp>
        <p:nvSpPr>
          <p:cNvPr id="10" name="CasellaDiTesto 9"/>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sz="800" dirty="0"/>
          </a:p>
          <a:p>
            <a:endParaRPr lang="it-IT" dirty="0"/>
          </a:p>
        </p:txBody>
      </p:sp>
    </p:spTree>
    <p:extLst>
      <p:ext uri="{BB962C8B-B14F-4D97-AF65-F5344CB8AC3E}">
        <p14:creationId xmlns:p14="http://schemas.microsoft.com/office/powerpoint/2010/main" val="301643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714"/>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Conclusioni</a:t>
            </a:r>
            <a:endParaRPr lang="it-IT" sz="2400" b="1" dirty="0">
              <a:solidFill>
                <a:schemeClr val="accent1">
                  <a:lumMod val="75000"/>
                </a:schemeClr>
              </a:solidFil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20</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9" name="CasellaDiTesto 8"/>
          <p:cNvSpPr txBox="1"/>
          <p:nvPr/>
        </p:nvSpPr>
        <p:spPr>
          <a:xfrm>
            <a:off x="648253" y="2034832"/>
            <a:ext cx="7606745" cy="3970318"/>
          </a:xfrm>
          <a:prstGeom prst="rect">
            <a:avLst/>
          </a:prstGeom>
          <a:noFill/>
        </p:spPr>
        <p:txBody>
          <a:bodyPr wrap="square" rtlCol="0">
            <a:spAutoFit/>
          </a:bodyPr>
          <a:lstStyle/>
          <a:p>
            <a:pPr algn="just"/>
            <a:r>
              <a:rPr lang="it-IT" sz="1400" dirty="0"/>
              <a:t>In questo primo anno di dottorato è stato messo a punto il design di un espansore di tipo Tesla. La turbina Tesla può essere competitiva con espansori convenzionali per applicazioni a bassa potenza, ma non potrebbe diventare un antagonista per potenze medio-alte a causa delle numerose perdite coinvolte. La potenza nei canali aumenta direttamente con il numero di Mach in ingresso, ma questa velocità di flusso crea una grande perdita di energia cinetica allo scarico. La velocità di rotazione dei dischi ha una forte influenza sulla potenza e sull'efficienza dell'espansore, ma generalmente la turbina può essere dimensionata per funzionare correttamente entro 4000-6000 </a:t>
            </a:r>
            <a:r>
              <a:rPr lang="it-IT" sz="1400" dirty="0" err="1"/>
              <a:t>rpm</a:t>
            </a:r>
            <a:r>
              <a:rPr lang="it-IT" sz="1400" dirty="0"/>
              <a:t>.</a:t>
            </a:r>
          </a:p>
          <a:p>
            <a:pPr algn="just"/>
            <a:r>
              <a:rPr lang="it-IT" sz="1400" dirty="0"/>
              <a:t>Il design è stato definito valutando analiticamente le prestazioni del fluido R1234ze(E) partendo dalle considerazioni e risultati ottenuti in precedenti ricerche interne al dipartimento e presenti in letteratura. L’espansore concepito ha un design modulare e robusto per ottenere potenze di bassa potenza in un </a:t>
            </a:r>
            <a:r>
              <a:rPr lang="it-IT" sz="1400" dirty="0" err="1"/>
              <a:t>range</a:t>
            </a:r>
            <a:r>
              <a:rPr lang="it-IT" sz="1400" dirty="0"/>
              <a:t> di 500W - 5kW.</a:t>
            </a:r>
          </a:p>
          <a:p>
            <a:pPr algn="just"/>
            <a:r>
              <a:rPr lang="it-IT" sz="1400" dirty="0"/>
              <a:t>I </a:t>
            </a:r>
            <a:r>
              <a:rPr lang="it-IT" sz="1400" b="1" dirty="0"/>
              <a:t>punti di forza </a:t>
            </a:r>
            <a:r>
              <a:rPr lang="it-IT" sz="1400" dirty="0"/>
              <a:t>di questa progettazione sono:</a:t>
            </a:r>
          </a:p>
          <a:p>
            <a:pPr marL="285750" indent="-285750" algn="just">
              <a:buFontTx/>
              <a:buChar char="-"/>
            </a:pPr>
            <a:r>
              <a:rPr lang="it-IT" sz="1400" b="1" dirty="0"/>
              <a:t>efficienza migliorata nello statore</a:t>
            </a:r>
            <a:r>
              <a:rPr lang="it-IT" sz="1400" dirty="0"/>
              <a:t>;</a:t>
            </a:r>
          </a:p>
          <a:p>
            <a:pPr marL="285750" indent="-285750" algn="just">
              <a:buFontTx/>
              <a:buChar char="-"/>
            </a:pPr>
            <a:r>
              <a:rPr lang="it-IT" sz="1400" b="1" dirty="0"/>
              <a:t>efficienza migliorata nel rotore</a:t>
            </a:r>
            <a:r>
              <a:rPr lang="it-IT" sz="1400" dirty="0"/>
              <a:t>, attraverso l'applicazione di una avanzata configurazione di tenute;</a:t>
            </a:r>
          </a:p>
          <a:p>
            <a:pPr marL="285750" indent="-285750" algn="just">
              <a:buFontTx/>
              <a:buChar char="-"/>
            </a:pPr>
            <a:r>
              <a:rPr lang="it-IT" sz="1400" dirty="0"/>
              <a:t>la </a:t>
            </a:r>
            <a:r>
              <a:rPr lang="it-IT" sz="1400" b="1" dirty="0"/>
              <a:t>potenza nominale prevista del prototipo è di 200 </a:t>
            </a:r>
            <a:r>
              <a:rPr lang="it-IT" sz="1400" b="1" dirty="0" err="1"/>
              <a:t>W</a:t>
            </a:r>
            <a:r>
              <a:rPr lang="it-IT" sz="1400" b="1" dirty="0"/>
              <a:t> </a:t>
            </a:r>
            <a:r>
              <a:rPr lang="it-IT" sz="1400" dirty="0"/>
              <a:t>e l'efficienza del rotore attesa del 70%, per una portata massica totale di 0,201 kg/</a:t>
            </a:r>
            <a:r>
              <a:rPr lang="it-IT" sz="1400" dirty="0" err="1"/>
              <a:t>s</a:t>
            </a:r>
            <a:r>
              <a:rPr lang="it-IT" sz="1400" dirty="0"/>
              <a:t> in un totale di 10 dischi rotorici;</a:t>
            </a:r>
          </a:p>
          <a:p>
            <a:pPr marL="285750" indent="-285750" algn="just">
              <a:buFontTx/>
              <a:buChar char="-"/>
            </a:pPr>
            <a:r>
              <a:rPr lang="it-IT" sz="1400" dirty="0"/>
              <a:t>i risultati indicano che la turbina Tesla appare potenzialmente competitiva con altri espansori bifase grazie al suo </a:t>
            </a:r>
            <a:r>
              <a:rPr lang="it-IT" sz="1400" b="1" dirty="0"/>
              <a:t>design semplice e adattabile</a:t>
            </a:r>
            <a:r>
              <a:rPr lang="it-IT" sz="1400" dirty="0"/>
              <a:t> e ai promettenti valori di potenza ottenuti.</a:t>
            </a:r>
          </a:p>
        </p:txBody>
      </p:sp>
      <p:sp>
        <p:nvSpPr>
          <p:cNvPr id="13" name="CasellaDiTesto 9">
            <a:extLst>
              <a:ext uri="{FF2B5EF4-FFF2-40B4-BE49-F238E27FC236}">
                <a16:creationId xmlns:a16="http://schemas.microsoft.com/office/drawing/2014/main" id="{124B25DE-13E9-A042-A583-246FADC3085D}"/>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55704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Prossimo anno di ricerca</a:t>
            </a:r>
            <a:endParaRPr lang="it-IT" sz="2400" b="1" dirty="0">
              <a:solidFill>
                <a:schemeClr val="accent1">
                  <a:lumMod val="75000"/>
                </a:schemeClr>
              </a:solidFill>
              <a:cs typeface="Arial"/>
            </a:endParaRPr>
          </a:p>
        </p:txBody>
      </p:sp>
      <p:sp>
        <p:nvSpPr>
          <p:cNvPr id="8" name="CasellaDiTesto 7"/>
          <p:cNvSpPr txBox="1"/>
          <p:nvPr/>
        </p:nvSpPr>
        <p:spPr>
          <a:xfrm>
            <a:off x="648252" y="1991878"/>
            <a:ext cx="1804789" cy="369332"/>
          </a:xfrm>
          <a:prstGeom prst="rect">
            <a:avLst/>
          </a:prstGeom>
          <a:noFill/>
        </p:spPr>
        <p:txBody>
          <a:bodyPr wrap="none" rtlCol="0">
            <a:spAutoFit/>
          </a:bodyPr>
          <a:lstStyle/>
          <a:p>
            <a:r>
              <a:rPr lang="it-IT" b="1" dirty="0"/>
              <a:t>Acquisizione dati</a:t>
            </a:r>
            <a:endParaRPr lang="it-IT" b="1" dirty="0">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21</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sp>
        <p:nvSpPr>
          <p:cNvPr id="9" name="CasellaDiTesto 8"/>
          <p:cNvSpPr txBox="1"/>
          <p:nvPr/>
        </p:nvSpPr>
        <p:spPr>
          <a:xfrm>
            <a:off x="648253" y="2372287"/>
            <a:ext cx="7606745" cy="1231106"/>
          </a:xfrm>
          <a:prstGeom prst="rect">
            <a:avLst/>
          </a:prstGeom>
          <a:noFill/>
        </p:spPr>
        <p:txBody>
          <a:bodyPr wrap="square" rtlCol="0">
            <a:spAutoFit/>
          </a:bodyPr>
          <a:lstStyle/>
          <a:p>
            <a:pPr marL="285750" indent="-285750">
              <a:buFontTx/>
              <a:buChar char="-"/>
            </a:pPr>
            <a:r>
              <a:rPr lang="it-IT" sz="1400" dirty="0"/>
              <a:t>Programma di acquisizione con </a:t>
            </a:r>
            <a:r>
              <a:rPr lang="it-IT" sz="1400" dirty="0" err="1"/>
              <a:t>sw</a:t>
            </a:r>
            <a:r>
              <a:rPr lang="it-IT" sz="1400" dirty="0"/>
              <a:t> </a:t>
            </a:r>
            <a:r>
              <a:rPr lang="it-IT" sz="1400" dirty="0" err="1"/>
              <a:t>LabView</a:t>
            </a:r>
            <a:r>
              <a:rPr lang="it-IT" sz="1400" dirty="0"/>
              <a:t>;</a:t>
            </a:r>
          </a:p>
          <a:p>
            <a:pPr marL="285750" indent="-285750">
              <a:buFontTx/>
              <a:buChar char="-"/>
            </a:pPr>
            <a:r>
              <a:rPr lang="it-IT" sz="1400" dirty="0"/>
              <a:t>Campagna di acquisizione dati;</a:t>
            </a:r>
          </a:p>
          <a:p>
            <a:pPr marL="285750" indent="-285750">
              <a:buFontTx/>
              <a:buChar char="-"/>
            </a:pPr>
            <a:r>
              <a:rPr lang="it-IT" sz="1400" dirty="0"/>
              <a:t>Eventuali modifiche degli ugelli.</a:t>
            </a:r>
            <a:r>
              <a:rPr lang="it-IT" dirty="0"/>
              <a:t> </a:t>
            </a:r>
            <a:endParaRPr lang="it-IT" sz="1400" dirty="0"/>
          </a:p>
          <a:p>
            <a:pPr marL="285750" indent="-285750">
              <a:buFontTx/>
              <a:buChar char="-"/>
            </a:pPr>
            <a:endParaRPr lang="it-IT" sz="1400" dirty="0"/>
          </a:p>
          <a:p>
            <a:endParaRPr lang="it-IT" sz="1400" dirty="0"/>
          </a:p>
        </p:txBody>
      </p:sp>
      <p:sp>
        <p:nvSpPr>
          <p:cNvPr id="18" name="CasellaDiTesto 9">
            <a:extLst>
              <a:ext uri="{FF2B5EF4-FFF2-40B4-BE49-F238E27FC236}">
                <a16:creationId xmlns:a16="http://schemas.microsoft.com/office/drawing/2014/main" id="{E225B7FD-10C2-D946-B0BF-DE1835DAE5D4}"/>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18021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103326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Bibliografia</a:t>
            </a:r>
            <a:r>
              <a:rPr lang="it-IT" sz="1000" b="1" dirty="0">
                <a:solidFill>
                  <a:schemeClr val="accent1">
                    <a:lumMod val="75000"/>
                  </a:schemeClr>
                </a:solidFill>
                <a:latin typeface="Arial"/>
                <a:cs typeface="Arial"/>
              </a:rPr>
              <a:t> 1/3</a:t>
            </a:r>
            <a:endParaRPr lang="it-IT" sz="2400" b="1" dirty="0">
              <a:solidFill>
                <a:schemeClr val="accent1">
                  <a:lumMod val="75000"/>
                </a:schemeClr>
              </a:solidFill>
              <a:latin typeface="Arial"/>
              <a:cs typeface="Arial"/>
            </a:endParaRPr>
          </a:p>
        </p:txBody>
      </p:sp>
      <p:sp>
        <p:nvSpPr>
          <p:cNvPr id="9" name="CasellaDiTesto 8"/>
          <p:cNvSpPr txBox="1"/>
          <p:nvPr/>
        </p:nvSpPr>
        <p:spPr>
          <a:xfrm>
            <a:off x="648252" y="1494928"/>
            <a:ext cx="7606746" cy="4832092"/>
          </a:xfrm>
          <a:prstGeom prst="rect">
            <a:avLst/>
          </a:prstGeom>
          <a:noFill/>
        </p:spPr>
        <p:txBody>
          <a:bodyPr wrap="square" rtlCol="0">
            <a:spAutoFit/>
          </a:bodyPr>
          <a:lstStyle/>
          <a:p>
            <a:pPr marL="285750" indent="-285750">
              <a:buFontTx/>
              <a:buChar char="-"/>
            </a:pPr>
            <a:r>
              <a:rPr lang="en-GB" sz="1400" dirty="0"/>
              <a:t>Tesla, N., “Turbine”, U.S. Patent No. 1 061 206, (1913);</a:t>
            </a:r>
          </a:p>
          <a:p>
            <a:pPr marL="285750" indent="-285750">
              <a:buFontTx/>
              <a:buChar char="-"/>
            </a:pPr>
            <a:r>
              <a:rPr lang="en-GB" sz="1400" dirty="0"/>
              <a:t>Carey, V.P., “Assessment of Tesla Turbine Performance for Small Scale Rankine Combined Heat and Power Systems”, Journal of Eng. for Gas Turbines and Power, Vol. 132, (2010);</a:t>
            </a:r>
          </a:p>
          <a:p>
            <a:pPr marL="285750" lvl="0" indent="-285750">
              <a:buFontTx/>
              <a:buChar char="-"/>
            </a:pPr>
            <a:r>
              <a:rPr lang="en-GB" sz="1400" dirty="0"/>
              <a:t>Carey, V.P., “Computational/Theoretical </a:t>
            </a:r>
            <a:r>
              <a:rPr lang="en-GB" sz="1400" dirty="0" err="1"/>
              <a:t>Modeling</a:t>
            </a:r>
            <a:r>
              <a:rPr lang="en-GB" sz="1400" dirty="0"/>
              <a:t> of Flow Physics and Transport in Disk Rotor Drag Turbine Expanders for Green Energy Conversion Technologies”, Proceedings of the ASME 2010 International Mechanical Engineering Congress and Exposition (2010);</a:t>
            </a:r>
          </a:p>
          <a:p>
            <a:pPr marL="285750" indent="-285750">
              <a:buFontTx/>
              <a:buChar char="-"/>
            </a:pPr>
            <a:r>
              <a:rPr lang="en-US" sz="1400" dirty="0" err="1"/>
              <a:t>Awad</a:t>
            </a:r>
            <a:r>
              <a:rPr lang="en-US" sz="1400" dirty="0"/>
              <a:t> MM., </a:t>
            </a:r>
            <a:r>
              <a:rPr lang="en-US" sz="1400" dirty="0" err="1"/>
              <a:t>Muzychka</a:t>
            </a:r>
            <a:r>
              <a:rPr lang="en-US" sz="1400" dirty="0"/>
              <a:t> YS., “Two-phase flow modeling in microchannels and </a:t>
            </a:r>
            <a:r>
              <a:rPr lang="en-US" sz="1400" dirty="0" err="1"/>
              <a:t>minichannels</a:t>
            </a:r>
            <a:r>
              <a:rPr lang="en-US" sz="1400" dirty="0"/>
              <a:t>”, Heat Transfer Engineering, 31, (2010);</a:t>
            </a:r>
          </a:p>
          <a:p>
            <a:pPr marL="285750" lvl="0" indent="-285750">
              <a:buFontTx/>
              <a:buChar char="-"/>
            </a:pPr>
            <a:r>
              <a:rPr lang="en-GB" sz="1400" dirty="0" err="1"/>
              <a:t>Qiu</a:t>
            </a:r>
            <a:r>
              <a:rPr lang="en-GB" sz="1400" dirty="0"/>
              <a:t> G., Liu H., </a:t>
            </a:r>
            <a:r>
              <a:rPr lang="en-GB" sz="1400" dirty="0" err="1"/>
              <a:t>Riffat</a:t>
            </a:r>
            <a:r>
              <a:rPr lang="en-GB" sz="1400" dirty="0"/>
              <a:t> S., “Expanders for micro-CHP systems with organic Rankine cycle”, Application Thermal Engineering, 31, (2011);</a:t>
            </a:r>
          </a:p>
          <a:p>
            <a:pPr marL="285750" lvl="0" indent="-285750">
              <a:buFontTx/>
              <a:buChar char="-"/>
            </a:pPr>
            <a:r>
              <a:rPr lang="en-GB" sz="1400" dirty="0"/>
              <a:t>J. Fischer, “Comparison of trilateral cycles and organic Rankine cycles”, Energy, 36, (2011);</a:t>
            </a:r>
          </a:p>
          <a:p>
            <a:pPr marL="285750" indent="-285750">
              <a:buFontTx/>
              <a:buChar char="-"/>
            </a:pPr>
            <a:r>
              <a:rPr lang="en-GB" sz="1400" dirty="0"/>
              <a:t>Peshlakai A, “Challenging the Versatility of the Tesla Turbine: Working Fluid Variations and Turbine Performance”, M.S. Thesis, Arizona State University, (2012);</a:t>
            </a:r>
          </a:p>
          <a:p>
            <a:pPr marL="285750" indent="-285750">
              <a:buFontTx/>
              <a:buChar char="-"/>
            </a:pPr>
            <a:r>
              <a:rPr lang="en-GB" sz="1400" dirty="0"/>
              <a:t>Guha, A., and Sengupta S., “The fluid dynamics of the rotating flow in a Tesla disc turbine”, European Journal of Mechanics B/Fluids, Vol. 37, (2013);</a:t>
            </a:r>
          </a:p>
          <a:p>
            <a:pPr marL="285750" indent="-285750">
              <a:buFontTx/>
              <a:buChar char="-"/>
            </a:pPr>
            <a:r>
              <a:rPr lang="en-GB" sz="1400" dirty="0"/>
              <a:t>Guha, A., and Smiley, B., “Experiment and analysis for an improved design of the inlet and nozzle in Tesla disc turbines”, Proceedings of the Institution of Mechanical Engineers, Part A: Journal of Power and Energy, (2013);</a:t>
            </a:r>
          </a:p>
          <a:p>
            <a:pPr marL="285750" indent="-285750">
              <a:buFontTx/>
              <a:buChar char="-"/>
            </a:pPr>
            <a:r>
              <a:rPr lang="en-GB" sz="1400" dirty="0" err="1"/>
              <a:t>Fiaschi</a:t>
            </a:r>
            <a:r>
              <a:rPr lang="en-GB" sz="1400" dirty="0"/>
              <a:t>, D., </a:t>
            </a:r>
            <a:r>
              <a:rPr lang="en-GB" sz="1400" dirty="0" err="1"/>
              <a:t>Innocenti</a:t>
            </a:r>
            <a:r>
              <a:rPr lang="en-GB" sz="1400" dirty="0"/>
              <a:t>, I., </a:t>
            </a:r>
            <a:r>
              <a:rPr lang="en-GB" sz="1400" dirty="0" err="1"/>
              <a:t>Manfrida</a:t>
            </a:r>
            <a:r>
              <a:rPr lang="en-GB" sz="1400" dirty="0"/>
              <a:t>, G., </a:t>
            </a:r>
            <a:r>
              <a:rPr lang="en-GB" sz="1400" dirty="0" err="1"/>
              <a:t>Maraschiello</a:t>
            </a:r>
            <a:r>
              <a:rPr lang="en-GB" sz="1400" dirty="0"/>
              <a:t>, F., “Design of micro radial turboexpanders for ORC power cycles: From 0D to 3D”, Applied Thermal Engineering, Vol. 99, (2016);</a:t>
            </a:r>
          </a:p>
          <a:p>
            <a:pPr marL="285750" lvl="0" indent="-285750">
              <a:buFontTx/>
              <a:buChar char="-"/>
            </a:pPr>
            <a:r>
              <a:rPr lang="en-GB" sz="1400" dirty="0"/>
              <a:t>M. Imran, M. Usman, B.S. Park, D.H. Lee, “Volumetric expanders for low grade heat and waste heat recovery applications Renew”. Sustain. Energy Rev, 57, (2016);</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22</a:t>
            </a:fld>
            <a:endParaRPr lang="it-IT"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sz="800" dirty="0"/>
          </a:p>
          <a:p>
            <a:endParaRPr lang="it-IT" dirty="0"/>
          </a:p>
        </p:txBody>
      </p:sp>
      <p:sp>
        <p:nvSpPr>
          <p:cNvPr id="13" name="CasellaDiTesto 9">
            <a:extLst>
              <a:ext uri="{FF2B5EF4-FFF2-40B4-BE49-F238E27FC236}">
                <a16:creationId xmlns:a16="http://schemas.microsoft.com/office/drawing/2014/main" id="{15CC9A4D-82DF-E046-AA20-538FBD6C631A}"/>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1423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1033258"/>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Bibliografia</a:t>
            </a:r>
            <a:r>
              <a:rPr lang="it-IT" sz="1000" b="1" dirty="0">
                <a:solidFill>
                  <a:schemeClr val="accent1">
                    <a:lumMod val="75000"/>
                  </a:schemeClr>
                </a:solidFill>
                <a:latin typeface="Arial"/>
                <a:cs typeface="Arial"/>
              </a:rPr>
              <a:t> 2/3</a:t>
            </a:r>
            <a:endParaRPr lang="it-IT" sz="2400" b="1" dirty="0">
              <a:solidFill>
                <a:schemeClr val="accent1">
                  <a:lumMod val="75000"/>
                </a:schemeClr>
              </a:solidFill>
              <a:latin typeface="Arial"/>
              <a:cs typeface="Arial"/>
            </a:endParaRPr>
          </a:p>
        </p:txBody>
      </p:sp>
      <p:sp>
        <p:nvSpPr>
          <p:cNvPr id="9" name="CasellaDiTesto 8"/>
          <p:cNvSpPr txBox="1"/>
          <p:nvPr/>
        </p:nvSpPr>
        <p:spPr>
          <a:xfrm>
            <a:off x="648252" y="1494923"/>
            <a:ext cx="7606746" cy="4832092"/>
          </a:xfrm>
          <a:prstGeom prst="rect">
            <a:avLst/>
          </a:prstGeom>
          <a:noFill/>
        </p:spPr>
        <p:txBody>
          <a:bodyPr wrap="square" rtlCol="0">
            <a:spAutoFit/>
          </a:bodyPr>
          <a:lstStyle/>
          <a:p>
            <a:pPr marL="285750" lvl="0" indent="-285750">
              <a:buFontTx/>
              <a:buChar char="-"/>
            </a:pPr>
            <a:r>
              <a:rPr lang="en-GB" sz="1400" dirty="0" err="1"/>
              <a:t>Schosser</a:t>
            </a:r>
            <a:r>
              <a:rPr lang="en-GB" sz="1400" dirty="0"/>
              <a:t> C., Fuchs T., Hain R., </a:t>
            </a:r>
            <a:r>
              <a:rPr lang="en-GB" sz="1400" dirty="0" err="1"/>
              <a:t>Lecheler</a:t>
            </a:r>
            <a:r>
              <a:rPr lang="en-GB" sz="1400" dirty="0"/>
              <a:t> S., Kahler C., “Three–dimensional particle tracking velocimetry in a Tesla turbine rotor using a non–intrusive calibration method”, in: 18th International Symposium on the Application of Laser and Imaging Techniques to Fluid Mechanics, Lisbon, (2016);</a:t>
            </a:r>
          </a:p>
          <a:p>
            <a:pPr marL="285750" lvl="0" indent="-285750">
              <a:buFontTx/>
              <a:buChar char="-"/>
            </a:pPr>
            <a:r>
              <a:rPr lang="en-US" sz="1400" dirty="0" err="1"/>
              <a:t>Fiaschi</a:t>
            </a:r>
            <a:r>
              <a:rPr lang="en-US" sz="1400" dirty="0"/>
              <a:t> D., Ferrara G., </a:t>
            </a:r>
            <a:r>
              <a:rPr lang="en-US" sz="1400" dirty="0" err="1"/>
              <a:t>Galoppi</a:t>
            </a:r>
            <a:r>
              <a:rPr lang="en-US" sz="1400" dirty="0"/>
              <a:t> G., “Energy Recovery in new and retrofitted heat pumps using a dedicated expander concept”, </a:t>
            </a:r>
            <a:r>
              <a:rPr lang="en-GB" sz="1400" dirty="0"/>
              <a:t>S1 - SME Actions </a:t>
            </a:r>
            <a:r>
              <a:rPr lang="en-AU" sz="1400" dirty="0"/>
              <a:t>Research for the Benefit of SMEs</a:t>
            </a:r>
            <a:r>
              <a:rPr lang="it-IT" sz="1400" dirty="0"/>
              <a:t>, </a:t>
            </a:r>
            <a:r>
              <a:rPr lang="en-US" sz="1400" dirty="0"/>
              <a:t>Final Workshop, March 13, 2017(2017); </a:t>
            </a:r>
          </a:p>
          <a:p>
            <a:pPr marL="285750" indent="-285750">
              <a:buFontTx/>
              <a:buChar char="-"/>
            </a:pPr>
            <a:r>
              <a:rPr lang="en-US" sz="1400" dirty="0"/>
              <a:t>Li X., </a:t>
            </a:r>
            <a:r>
              <a:rPr lang="en-US" sz="1400" dirty="0" err="1"/>
              <a:t>Hibiki</a:t>
            </a:r>
            <a:r>
              <a:rPr lang="en-US" sz="1400" dirty="0"/>
              <a:t> T., “Frictional pressure drop correlation for two-phase flows in mini and micro multi channels”, App. Thermal Eng., 16, (2017);</a:t>
            </a:r>
          </a:p>
          <a:p>
            <a:pPr marL="285750" indent="-285750">
              <a:buFontTx/>
              <a:buChar char="-"/>
            </a:pPr>
            <a:r>
              <a:rPr lang="en-GB" sz="1400" dirty="0"/>
              <a:t>Song J., Gu C.W., Li X.S., “Performance estimation of Tesla turbine applied in small scale Organic Rankine Cycle (ORC) system”, in: Appl. Therm. Eng., 110, (2017);</a:t>
            </a:r>
          </a:p>
          <a:p>
            <a:pPr marL="285750" indent="-285750">
              <a:buFontTx/>
              <a:buChar char="-"/>
            </a:pPr>
            <a:r>
              <a:rPr lang="en-GB" sz="1400" dirty="0" err="1"/>
              <a:t>Manfrida</a:t>
            </a:r>
            <a:r>
              <a:rPr lang="en-GB" sz="1400" dirty="0"/>
              <a:t> G., </a:t>
            </a:r>
            <a:r>
              <a:rPr lang="en-GB" sz="1400" dirty="0" err="1"/>
              <a:t>Pacini</a:t>
            </a:r>
            <a:r>
              <a:rPr lang="en-GB" sz="1400" dirty="0"/>
              <a:t> L., </a:t>
            </a:r>
            <a:r>
              <a:rPr lang="en-GB" sz="1400" dirty="0" err="1"/>
              <a:t>Talluri</a:t>
            </a:r>
            <a:r>
              <a:rPr lang="en-GB" sz="1400" dirty="0"/>
              <a:t> L., “A revised Tesla turbine concept for ORC applications”, in: Energy Procedia, 129, (2017);</a:t>
            </a:r>
            <a:endParaRPr lang="en-IT" sz="1400" dirty="0"/>
          </a:p>
          <a:p>
            <a:pPr marL="285750" indent="-285750">
              <a:buFontTx/>
              <a:buChar char="-"/>
            </a:pPr>
            <a:r>
              <a:rPr lang="en-US" sz="1400" dirty="0" err="1"/>
              <a:t>Niknam</a:t>
            </a:r>
            <a:r>
              <a:rPr lang="en-US" sz="1400" dirty="0"/>
              <a:t> PH., </a:t>
            </a:r>
            <a:r>
              <a:rPr lang="en-US" sz="1400" dirty="0" err="1"/>
              <a:t>Fiaschi</a:t>
            </a:r>
            <a:r>
              <a:rPr lang="en-US" sz="1400" dirty="0"/>
              <a:t> D., </a:t>
            </a:r>
            <a:r>
              <a:rPr lang="en-US" sz="1400" dirty="0" err="1"/>
              <a:t>Mortaheb</a:t>
            </a:r>
            <a:r>
              <a:rPr lang="en-US" sz="1400" dirty="0"/>
              <a:t> HR., </a:t>
            </a:r>
            <a:r>
              <a:rPr lang="en-US" sz="1400" dirty="0" err="1"/>
              <a:t>Mokhtarani</a:t>
            </a:r>
            <a:r>
              <a:rPr lang="en-US" sz="1400" dirty="0"/>
              <a:t>, “An improved formulation for speed of sound in two-phase systems and development of 1D model for supersonic nozzles”, Fluid Phase Equilibria, 446, (2017);</a:t>
            </a:r>
            <a:endParaRPr lang="en-IT" sz="1400" dirty="0"/>
          </a:p>
          <a:p>
            <a:pPr marL="285750" indent="-285750">
              <a:buFontTx/>
              <a:buChar char="-"/>
            </a:pPr>
            <a:r>
              <a:rPr lang="en-GB" sz="1400" dirty="0" err="1"/>
              <a:t>Talluri</a:t>
            </a:r>
            <a:r>
              <a:rPr lang="en-GB" sz="1400" dirty="0"/>
              <a:t> L., </a:t>
            </a:r>
            <a:r>
              <a:rPr lang="en-GB" sz="1400" dirty="0" err="1"/>
              <a:t>Fiaschi</a:t>
            </a:r>
            <a:r>
              <a:rPr lang="en-GB" sz="1400" dirty="0"/>
              <a:t> D., </a:t>
            </a:r>
            <a:r>
              <a:rPr lang="en-GB" sz="1400" dirty="0" err="1"/>
              <a:t>Neri</a:t>
            </a:r>
            <a:r>
              <a:rPr lang="en-GB" sz="1400" dirty="0"/>
              <a:t> G., </a:t>
            </a:r>
            <a:r>
              <a:rPr lang="en-GB" sz="1400" dirty="0" err="1"/>
              <a:t>Ciappi</a:t>
            </a:r>
            <a:r>
              <a:rPr lang="en-GB" sz="1400" dirty="0"/>
              <a:t> L., “Design and optimization of a Tesla turbine for ORC applications”, in: Appl. Energy, 226, (2018);</a:t>
            </a:r>
            <a:endParaRPr lang="en-IT" sz="1400" dirty="0"/>
          </a:p>
          <a:p>
            <a:pPr marL="285750" indent="-285750">
              <a:buFontTx/>
              <a:buChar char="-"/>
            </a:pPr>
            <a:r>
              <a:rPr lang="en-GB" sz="1400" dirty="0" err="1"/>
              <a:t>Manfrida</a:t>
            </a:r>
            <a:r>
              <a:rPr lang="en-GB" sz="1400" dirty="0"/>
              <a:t> G., </a:t>
            </a:r>
            <a:r>
              <a:rPr lang="en-GB" sz="1400" dirty="0" err="1"/>
              <a:t>Pacini</a:t>
            </a:r>
            <a:r>
              <a:rPr lang="en-GB" sz="1400" dirty="0"/>
              <a:t> L., </a:t>
            </a:r>
            <a:r>
              <a:rPr lang="en-GB" sz="1400" dirty="0" err="1"/>
              <a:t>Talluri</a:t>
            </a:r>
            <a:r>
              <a:rPr lang="en-GB" sz="1400" dirty="0"/>
              <a:t> L., “An upgrade Tesla turbine concept for ORC applications”, in: Energy, 158, (2018);</a:t>
            </a:r>
          </a:p>
          <a:p>
            <a:pPr marL="285750" lvl="0" indent="-285750">
              <a:buFontTx/>
              <a:buChar char="-"/>
            </a:pPr>
            <a:r>
              <a:rPr lang="en-GB" sz="1400" dirty="0" err="1"/>
              <a:t>Manfrida</a:t>
            </a:r>
            <a:r>
              <a:rPr lang="en-GB" sz="1400" dirty="0"/>
              <a:t> G., </a:t>
            </a:r>
            <a:r>
              <a:rPr lang="en-GB" sz="1400" dirty="0" err="1"/>
              <a:t>Talluri</a:t>
            </a:r>
            <a:r>
              <a:rPr lang="en-GB" sz="1400" dirty="0"/>
              <a:t> L., “Fluid dynamics assessment of the Tesla turbine rotor”, in: Thermal Science, (2019);</a:t>
            </a:r>
            <a:endParaRPr lang="en-IT" sz="1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23</a:t>
            </a:fld>
            <a:endParaRPr lang="it-IT"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sz="800" dirty="0"/>
          </a:p>
          <a:p>
            <a:endParaRPr lang="it-IT" dirty="0"/>
          </a:p>
        </p:txBody>
      </p:sp>
      <p:sp>
        <p:nvSpPr>
          <p:cNvPr id="13" name="CasellaDiTesto 9">
            <a:extLst>
              <a:ext uri="{FF2B5EF4-FFF2-40B4-BE49-F238E27FC236}">
                <a16:creationId xmlns:a16="http://schemas.microsoft.com/office/drawing/2014/main" id="{A6E773BE-C3E0-F643-AFDB-D29A8A4D38F7}"/>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929393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1033256"/>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Bibliografia</a:t>
            </a:r>
            <a:r>
              <a:rPr lang="it-IT" sz="1000" b="1" dirty="0">
                <a:solidFill>
                  <a:schemeClr val="accent1">
                    <a:lumMod val="75000"/>
                  </a:schemeClr>
                </a:solidFill>
                <a:latin typeface="Arial"/>
                <a:cs typeface="Arial"/>
              </a:rPr>
              <a:t> 3/3</a:t>
            </a:r>
            <a:endParaRPr lang="it-IT" sz="2400" b="1" dirty="0">
              <a:solidFill>
                <a:schemeClr val="accent1">
                  <a:lumMod val="75000"/>
                </a:schemeClr>
              </a:solidFill>
              <a:latin typeface="Arial"/>
              <a:cs typeface="Arial"/>
            </a:endParaRPr>
          </a:p>
        </p:txBody>
      </p:sp>
      <p:sp>
        <p:nvSpPr>
          <p:cNvPr id="9" name="CasellaDiTesto 8"/>
          <p:cNvSpPr txBox="1"/>
          <p:nvPr/>
        </p:nvSpPr>
        <p:spPr>
          <a:xfrm>
            <a:off x="648252" y="1494921"/>
            <a:ext cx="7606746" cy="5693866"/>
          </a:xfrm>
          <a:prstGeom prst="rect">
            <a:avLst/>
          </a:prstGeom>
          <a:noFill/>
        </p:spPr>
        <p:txBody>
          <a:bodyPr wrap="square" rtlCol="0">
            <a:spAutoFit/>
          </a:bodyPr>
          <a:lstStyle/>
          <a:p>
            <a:pPr marL="285750" indent="-285750">
              <a:buFontTx/>
              <a:buChar char="-"/>
            </a:pPr>
            <a:r>
              <a:rPr lang="en-GB" sz="1400" dirty="0" err="1"/>
              <a:t>Renuke</a:t>
            </a:r>
            <a:r>
              <a:rPr lang="en-GB" sz="1400" dirty="0"/>
              <a:t> A., Traverso A., </a:t>
            </a:r>
            <a:r>
              <a:rPr lang="en-GB" sz="1400" dirty="0" err="1"/>
              <a:t>Pascenti</a:t>
            </a:r>
            <a:r>
              <a:rPr lang="en-GB" sz="1400" dirty="0"/>
              <a:t> M., “Experimental and computational investigation of Tesla Air Micro-Expanders”, in: International Gas Turbine Congress (IGTC), Tokyo, (2019);</a:t>
            </a:r>
            <a:endParaRPr lang="en-IT" sz="1400" dirty="0"/>
          </a:p>
          <a:p>
            <a:pPr marL="285750" indent="-285750">
              <a:buFontTx/>
              <a:buChar char="-"/>
            </a:pPr>
            <a:r>
              <a:rPr lang="en-US" sz="1400" dirty="0" err="1"/>
              <a:t>Galoppi</a:t>
            </a:r>
            <a:r>
              <a:rPr lang="en-US" sz="1400" dirty="0"/>
              <a:t> G., Ferrari L., Ferrara G., </a:t>
            </a:r>
            <a:r>
              <a:rPr lang="en-US" sz="1400" dirty="0" err="1"/>
              <a:t>Fiaschi</a:t>
            </a:r>
            <a:r>
              <a:rPr lang="en-US" sz="1400" dirty="0"/>
              <a:t> D., “Development and characterization of a compact rig to test expanders for superheated and saturated organic fluids”, </a:t>
            </a:r>
            <a:r>
              <a:rPr lang="en-US" sz="1400" dirty="0" err="1"/>
              <a:t>En</a:t>
            </a:r>
            <a:r>
              <a:rPr lang="en-US" sz="1400" dirty="0"/>
              <a:t>. Conv. And Man., (2019);</a:t>
            </a:r>
            <a:endParaRPr lang="it-IT" sz="1400" dirty="0"/>
          </a:p>
          <a:p>
            <a:pPr marL="285750" indent="-285750">
              <a:buFontTx/>
              <a:buChar char="-"/>
            </a:pPr>
            <a:r>
              <a:rPr lang="en-GB" sz="1400" dirty="0" err="1"/>
              <a:t>Talluri</a:t>
            </a:r>
            <a:r>
              <a:rPr lang="en-GB" sz="1400" dirty="0"/>
              <a:t> L., Dumont O., </a:t>
            </a:r>
            <a:r>
              <a:rPr lang="en-GB" sz="1400" dirty="0" err="1"/>
              <a:t>Manfrida</a:t>
            </a:r>
            <a:r>
              <a:rPr lang="en-GB" sz="1400" dirty="0"/>
              <a:t> G., </a:t>
            </a:r>
            <a:r>
              <a:rPr lang="en-GB" sz="1400" dirty="0" err="1"/>
              <a:t>Lemort</a:t>
            </a:r>
            <a:r>
              <a:rPr lang="en-GB" sz="1400" dirty="0"/>
              <a:t> V., </a:t>
            </a:r>
            <a:r>
              <a:rPr lang="en-GB" sz="1400" dirty="0" err="1"/>
              <a:t>Fiaschi</a:t>
            </a:r>
            <a:r>
              <a:rPr lang="en-GB" sz="1400" dirty="0"/>
              <a:t> D., “Geometry and performance assessment of Tesla turbines for ORC”, in: Proceedings of ORC2019, 5th International Seminar on ORC Power Systems, September 9-11, Athens, Greece, (2019);</a:t>
            </a:r>
          </a:p>
          <a:p>
            <a:pPr marL="285750" lvl="0" indent="-285750">
              <a:buFontTx/>
              <a:buChar char="-"/>
            </a:pPr>
            <a:r>
              <a:rPr lang="en-US" sz="1400" dirty="0"/>
              <a:t>Traverso A., Reggio F., Silvestri P., Rizzo S., Engelbrecht G., </a:t>
            </a:r>
            <a:r>
              <a:rPr lang="en-US" sz="1400" dirty="0" err="1"/>
              <a:t>Chasoglous</a:t>
            </a:r>
            <a:r>
              <a:rPr lang="en-US" sz="1400" dirty="0"/>
              <a:t> A., “Two-phase flow expansions: development of an innovative test-rig for flow characterization and CFD validation”, E3S Web Conf., Vol. 113, (2019);</a:t>
            </a:r>
          </a:p>
          <a:p>
            <a:pPr marL="285750" lvl="0" indent="-285750">
              <a:buFontTx/>
              <a:buChar char="-"/>
            </a:pPr>
            <a:r>
              <a:rPr lang="en-GB" sz="1400" dirty="0"/>
              <a:t>P. </a:t>
            </a:r>
            <a:r>
              <a:rPr lang="en-GB" sz="1400" dirty="0" err="1"/>
              <a:t>Iora</a:t>
            </a:r>
            <a:r>
              <a:rPr lang="en-GB" sz="1400" dirty="0"/>
              <a:t>, A. </a:t>
            </a:r>
            <a:r>
              <a:rPr lang="en-GB" sz="1400" dirty="0" err="1"/>
              <a:t>Cassago</a:t>
            </a:r>
            <a:r>
              <a:rPr lang="en-GB" sz="1400" dirty="0"/>
              <a:t>, C. </a:t>
            </a:r>
            <a:r>
              <a:rPr lang="en-GB" sz="1400" dirty="0" err="1"/>
              <a:t>Invernizzi</a:t>
            </a:r>
            <a:r>
              <a:rPr lang="en-GB" sz="1400" dirty="0"/>
              <a:t>, G. di </a:t>
            </a:r>
            <a:r>
              <a:rPr lang="en-GB" sz="1400" dirty="0" err="1"/>
              <a:t>Marcoberardino</a:t>
            </a:r>
            <a:r>
              <a:rPr lang="en-GB" sz="1400" dirty="0"/>
              <a:t>, A. </a:t>
            </a:r>
            <a:r>
              <a:rPr lang="en-GB" sz="1400" dirty="0" err="1"/>
              <a:t>Copeta</a:t>
            </a:r>
            <a:r>
              <a:rPr lang="en-GB" sz="1400" dirty="0"/>
              <a:t>, S. Uberti, D. </a:t>
            </a:r>
            <a:r>
              <a:rPr lang="en-GB" sz="1400" dirty="0" err="1"/>
              <a:t>Fiaschi</a:t>
            </a:r>
            <a:r>
              <a:rPr lang="en-GB" sz="1400" dirty="0"/>
              <a:t>, L. </a:t>
            </a:r>
            <a:r>
              <a:rPr lang="en-GB" sz="1400" dirty="0" err="1"/>
              <a:t>Talluri</a:t>
            </a:r>
            <a:r>
              <a:rPr lang="en-GB" sz="1400" dirty="0"/>
              <a:t>, </a:t>
            </a:r>
            <a:r>
              <a:rPr lang="en-GB" sz="1400" dirty="0" err="1"/>
              <a:t>L.Tribioli</a:t>
            </a:r>
            <a:r>
              <a:rPr lang="en-GB" sz="1400" dirty="0"/>
              <a:t>, Assessment of Energy Consumption and Range in Electric Vehicles with High Efficiency HVAC Systems Based on the Tesla Expander,” SAE Technical Paper 2019-24-0244, (2019)</a:t>
            </a:r>
            <a:endParaRPr lang="en-IT" sz="1400" dirty="0"/>
          </a:p>
          <a:p>
            <a:pPr marL="285750" lvl="0" indent="-285750">
              <a:buFontTx/>
              <a:buChar char="-"/>
            </a:pPr>
            <a:r>
              <a:rPr lang="en-US" sz="1400" dirty="0" err="1"/>
              <a:t>Sheikhnejad</a:t>
            </a:r>
            <a:r>
              <a:rPr lang="en-US" sz="1400" dirty="0"/>
              <a:t> Y., </a:t>
            </a:r>
            <a:r>
              <a:rPr lang="en-US" sz="1400" dirty="0" err="1"/>
              <a:t>Simoes</a:t>
            </a:r>
            <a:r>
              <a:rPr lang="en-US" sz="1400" dirty="0"/>
              <a:t> J., Martins N., Energy harvesting by a novel substitution for expansion valves: special focus on city gate station of high-pressure natural gas pipelines, energies, (2020)</a:t>
            </a:r>
            <a:endParaRPr lang="en-IT" sz="1400" dirty="0"/>
          </a:p>
          <a:p>
            <a:pPr marL="285750" lvl="0" indent="-285750">
              <a:buFontTx/>
              <a:buChar char="-"/>
            </a:pPr>
            <a:r>
              <a:rPr lang="en-US" sz="1400" dirty="0" err="1"/>
              <a:t>Sheikhnejad</a:t>
            </a:r>
            <a:r>
              <a:rPr lang="en-US" sz="1400" dirty="0"/>
              <a:t> Y., </a:t>
            </a:r>
            <a:r>
              <a:rPr lang="en-US" sz="1400" dirty="0" err="1"/>
              <a:t>Simoes</a:t>
            </a:r>
            <a:r>
              <a:rPr lang="en-US" sz="1400" dirty="0"/>
              <a:t> J., Martins N., Introducing Tesla turbine to enhance energy efficiency of refrigeration cycle, Energy Reports, 6, (2020)</a:t>
            </a:r>
            <a:endParaRPr lang="en-IT" sz="1400" dirty="0"/>
          </a:p>
          <a:p>
            <a:pPr marL="285750" lvl="0" indent="-285750">
              <a:buFontTx/>
              <a:buChar char="-"/>
            </a:pPr>
            <a:r>
              <a:rPr lang="en-GB" sz="1400" dirty="0" err="1"/>
              <a:t>Talluri</a:t>
            </a:r>
            <a:r>
              <a:rPr lang="en-GB" sz="1400" dirty="0"/>
              <a:t> L., Dumont O., </a:t>
            </a:r>
            <a:r>
              <a:rPr lang="en-GB" sz="1400" dirty="0" err="1"/>
              <a:t>Manfrida</a:t>
            </a:r>
            <a:r>
              <a:rPr lang="en-GB" sz="1400" dirty="0"/>
              <a:t> G., </a:t>
            </a:r>
            <a:r>
              <a:rPr lang="en-GB" sz="1400" dirty="0" err="1"/>
              <a:t>Lemort</a:t>
            </a:r>
            <a:r>
              <a:rPr lang="en-GB" sz="1400" dirty="0"/>
              <a:t> V., </a:t>
            </a:r>
            <a:r>
              <a:rPr lang="en-GB" sz="1400" dirty="0" err="1"/>
              <a:t>Fiaschi</a:t>
            </a:r>
            <a:r>
              <a:rPr lang="en-GB" sz="1400" dirty="0"/>
              <a:t> D., Experimental investigation of an Organic Rankine Cycle Tesla turbine working with R1233zd(E), Applied Thermal Engineering, 174, 2020</a:t>
            </a:r>
          </a:p>
          <a:p>
            <a:pPr marL="285750" lvl="0" indent="-285750">
              <a:buFontTx/>
              <a:buChar char="-"/>
            </a:pPr>
            <a:r>
              <a:rPr lang="en-GB" sz="1400" dirty="0"/>
              <a:t>EHPA (European Heat Pump Association) Heat pumps on the rise – time to move to system integration!, </a:t>
            </a:r>
            <a:r>
              <a:rPr lang="en-GB" sz="1400" u="sng" dirty="0">
                <a:hlinkClick r:id="rId4"/>
              </a:rPr>
              <a:t>http://www.ehpa.org/about/news/article/heat-pumps-on-the-rise-time-to-move-to-system-integration/</a:t>
            </a:r>
            <a:r>
              <a:rPr lang="en-GB" sz="1400" dirty="0"/>
              <a:t>, 2016, last access June 12, (2020)</a:t>
            </a:r>
          </a:p>
          <a:p>
            <a:pPr marL="285750" indent="-285750">
              <a:buFontTx/>
              <a:buChar char="-"/>
            </a:pPr>
            <a:r>
              <a:rPr lang="en-GB" sz="1400" dirty="0"/>
              <a:t>K. </a:t>
            </a:r>
            <a:r>
              <a:rPr lang="en-GB" sz="1400" dirty="0" err="1"/>
              <a:t>Rusin</a:t>
            </a:r>
            <a:r>
              <a:rPr lang="en-GB" sz="1400" dirty="0"/>
              <a:t>, W. </a:t>
            </a:r>
            <a:r>
              <a:rPr lang="en-GB" sz="1400" dirty="0" err="1"/>
              <a:t>Wróblewski</a:t>
            </a:r>
            <a:r>
              <a:rPr lang="en-GB" sz="1400" dirty="0"/>
              <a:t>, M. </a:t>
            </a:r>
            <a:r>
              <a:rPr lang="en-GB" sz="1400" dirty="0" err="1"/>
              <a:t>Majkut</a:t>
            </a:r>
            <a:r>
              <a:rPr lang="en-GB" sz="1400" dirty="0"/>
              <a:t>, M. </a:t>
            </a:r>
            <a:r>
              <a:rPr lang="en-GB" sz="1400" dirty="0" err="1"/>
              <a:t>Strozik</a:t>
            </a:r>
            <a:r>
              <a:rPr lang="en-GB" sz="1400" dirty="0"/>
              <a:t>, S. </a:t>
            </a:r>
            <a:r>
              <a:rPr lang="en-GB" sz="1400" dirty="0" err="1"/>
              <a:t>Rulik</a:t>
            </a:r>
            <a:r>
              <a:rPr lang="en-GB" sz="1400" dirty="0"/>
              <a:t>, “Investigation of the influence of the selected parameters on Tesla turbine characteristics”, 6th International Conference CPOTE (2020)  </a:t>
            </a:r>
          </a:p>
          <a:p>
            <a:pPr marL="285750" lvl="0" indent="-285750">
              <a:buFontTx/>
              <a:buChar char="-"/>
            </a:pPr>
            <a:endParaRPr lang="en-GB" sz="1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24</a:t>
            </a:fld>
            <a:endParaRPr lang="it-IT"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sz="800" dirty="0"/>
          </a:p>
          <a:p>
            <a:endParaRPr lang="it-IT" dirty="0"/>
          </a:p>
        </p:txBody>
      </p:sp>
      <p:sp>
        <p:nvSpPr>
          <p:cNvPr id="13" name="CasellaDiTesto 9">
            <a:extLst>
              <a:ext uri="{FF2B5EF4-FFF2-40B4-BE49-F238E27FC236}">
                <a16:creationId xmlns:a16="http://schemas.microsoft.com/office/drawing/2014/main" id="{DFF5B7DA-718F-914F-A6CD-4CEBE97696D6}"/>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31647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038930" y="6347762"/>
            <a:ext cx="2545261" cy="522390"/>
          </a:xfrm>
          <a:prstGeom prst="rect">
            <a:avLst/>
          </a:prstGeom>
        </p:spPr>
      </p:pic>
      <p:pic>
        <p:nvPicPr>
          <p:cNvPr id="4" name="Immagine 3"/>
          <p:cNvPicPr>
            <a:picLocks noChangeAspect="1"/>
          </p:cNvPicPr>
          <p:nvPr/>
        </p:nvPicPr>
        <p:blipFill>
          <a:blip r:embed="rId3"/>
          <a:stretch>
            <a:fillRect/>
          </a:stretch>
        </p:blipFill>
        <p:spPr>
          <a:xfrm>
            <a:off x="0" y="3369"/>
            <a:ext cx="9144000" cy="6845300"/>
          </a:xfrm>
          <a:prstGeom prst="rect">
            <a:avLst/>
          </a:prstGeom>
        </p:spPr>
      </p:pic>
      <p:sp>
        <p:nvSpPr>
          <p:cNvPr id="8" name="CasellaDiTesto 7"/>
          <p:cNvSpPr txBox="1"/>
          <p:nvPr/>
        </p:nvSpPr>
        <p:spPr>
          <a:xfrm>
            <a:off x="3948055" y="2417453"/>
            <a:ext cx="3531591" cy="646331"/>
          </a:xfrm>
          <a:prstGeom prst="rect">
            <a:avLst/>
          </a:prstGeom>
          <a:noFill/>
        </p:spPr>
        <p:txBody>
          <a:bodyPr wrap="square" rtlCol="0">
            <a:spAutoFit/>
          </a:bodyPr>
          <a:lstStyle/>
          <a:p>
            <a:pPr algn="r"/>
            <a:r>
              <a:rPr lang="it-IT" dirty="0"/>
              <a:t>Prototipazione per applicazioni con fluidi organici in bifase</a:t>
            </a:r>
          </a:p>
        </p:txBody>
      </p:sp>
      <p:sp>
        <p:nvSpPr>
          <p:cNvPr id="11" name="CasellaDiTesto 10"/>
          <p:cNvSpPr txBox="1"/>
          <p:nvPr/>
        </p:nvSpPr>
        <p:spPr>
          <a:xfrm>
            <a:off x="6370140" y="4590468"/>
            <a:ext cx="2174377" cy="338554"/>
          </a:xfrm>
          <a:prstGeom prst="rect">
            <a:avLst/>
          </a:prstGeom>
          <a:noFill/>
        </p:spPr>
        <p:txBody>
          <a:bodyPr wrap="none" rtlCol="0">
            <a:spAutoFit/>
          </a:bodyPr>
          <a:lstStyle/>
          <a:p>
            <a:pPr algn="r"/>
            <a:r>
              <a:rPr lang="it-IT" sz="1600" b="1" dirty="0">
                <a:latin typeface=""/>
              </a:rPr>
              <a:t>Ing. Massimo Amato</a:t>
            </a:r>
          </a:p>
        </p:txBody>
      </p:sp>
      <p:sp>
        <p:nvSpPr>
          <p:cNvPr id="13" name="CasellaDiTesto 12"/>
          <p:cNvSpPr txBox="1"/>
          <p:nvPr/>
        </p:nvSpPr>
        <p:spPr>
          <a:xfrm>
            <a:off x="6813300" y="6474363"/>
            <a:ext cx="1614546" cy="307777"/>
          </a:xfrm>
          <a:prstGeom prst="rect">
            <a:avLst/>
          </a:prstGeom>
          <a:noFill/>
        </p:spPr>
        <p:txBody>
          <a:bodyPr wrap="none" rtlCol="0">
            <a:spAutoFit/>
            <a:scene3d>
              <a:camera prst="orthographicFront"/>
              <a:lightRig rig="threePt" dir="t"/>
            </a:scene3d>
            <a:flatTx/>
          </a:bodyPr>
          <a:lstStyle/>
          <a:p>
            <a:pPr algn="r"/>
            <a:r>
              <a:rPr lang="it-IT" sz="1400" dirty="0">
                <a:ln w="12700" cap="flat" cmpd="sng">
                  <a:solidFill>
                    <a:schemeClr val="bg1"/>
                  </a:solidFill>
                  <a:prstDash val="solid"/>
                  <a:round/>
                </a:ln>
                <a:noFill/>
              </a:rPr>
              <a:t>Firenze, 07.10.2020</a:t>
            </a:r>
          </a:p>
        </p:txBody>
      </p:sp>
      <p:sp>
        <p:nvSpPr>
          <p:cNvPr id="15" name="CasellaDiTesto 14"/>
          <p:cNvSpPr txBox="1"/>
          <p:nvPr/>
        </p:nvSpPr>
        <p:spPr>
          <a:xfrm>
            <a:off x="3345084" y="1786288"/>
            <a:ext cx="4134564" cy="584775"/>
          </a:xfrm>
          <a:prstGeom prst="rect">
            <a:avLst/>
          </a:prstGeom>
          <a:noFill/>
        </p:spPr>
        <p:txBody>
          <a:bodyPr wrap="square" rtlCol="0">
            <a:spAutoFit/>
          </a:bodyPr>
          <a:lstStyle/>
          <a:p>
            <a:pPr algn="r"/>
            <a:r>
              <a:rPr lang="it-IT" sz="3200" b="1" dirty="0">
                <a:solidFill>
                  <a:schemeClr val="accent1">
                    <a:lumMod val="75000"/>
                  </a:schemeClr>
                </a:solidFill>
                <a:latin typeface=""/>
              </a:rPr>
              <a:t>Espansore Tesla</a:t>
            </a:r>
          </a:p>
        </p:txBody>
      </p:sp>
      <p:sp>
        <p:nvSpPr>
          <p:cNvPr id="10" name="CasellaDiTesto 14">
            <a:extLst>
              <a:ext uri="{FF2B5EF4-FFF2-40B4-BE49-F238E27FC236}">
                <a16:creationId xmlns:a16="http://schemas.microsoft.com/office/drawing/2014/main" id="{3E10BF69-C0CA-BA4F-88CE-AC1E88D6AD92}"/>
              </a:ext>
            </a:extLst>
          </p:cNvPr>
          <p:cNvSpPr txBox="1"/>
          <p:nvPr/>
        </p:nvSpPr>
        <p:spPr>
          <a:xfrm>
            <a:off x="1883755" y="3566776"/>
            <a:ext cx="5736818" cy="584775"/>
          </a:xfrm>
          <a:prstGeom prst="rect">
            <a:avLst/>
          </a:prstGeom>
          <a:noFill/>
        </p:spPr>
        <p:txBody>
          <a:bodyPr wrap="square" rtlCol="0">
            <a:spAutoFit/>
          </a:bodyPr>
          <a:lstStyle/>
          <a:p>
            <a:pPr algn="r"/>
            <a:r>
              <a:rPr lang="it-IT" sz="3200" b="1" dirty="0">
                <a:solidFill>
                  <a:schemeClr val="accent1">
                    <a:lumMod val="75000"/>
                  </a:schemeClr>
                </a:solidFill>
                <a:latin typeface=""/>
              </a:rPr>
              <a:t>GRAZIE PER L’ATTENZIONE</a:t>
            </a:r>
          </a:p>
        </p:txBody>
      </p:sp>
      <p:pic>
        <p:nvPicPr>
          <p:cNvPr id="12" name="Picture 11">
            <a:extLst>
              <a:ext uri="{FF2B5EF4-FFF2-40B4-BE49-F238E27FC236}">
                <a16:creationId xmlns:a16="http://schemas.microsoft.com/office/drawing/2014/main" id="{B06C0FFA-3062-D04C-8191-559A695610CC}"/>
              </a:ext>
            </a:extLst>
          </p:cNvPr>
          <p:cNvPicPr>
            <a:picLocks noChangeAspect="1"/>
          </p:cNvPicPr>
          <p:nvPr/>
        </p:nvPicPr>
        <p:blipFill rotWithShape="1">
          <a:blip r:embed="rId4"/>
          <a:srcRect l="11558" t="7740" r="20679" b="5157"/>
          <a:stretch/>
        </p:blipFill>
        <p:spPr>
          <a:xfrm>
            <a:off x="7662441" y="868892"/>
            <a:ext cx="1481559" cy="2017772"/>
          </a:xfrm>
          <a:prstGeom prst="rect">
            <a:avLst/>
          </a:prstGeom>
        </p:spPr>
      </p:pic>
      <p:pic>
        <p:nvPicPr>
          <p:cNvPr id="2049" name="Picture 1" descr="page4image74921792">
            <a:extLst>
              <a:ext uri="{FF2B5EF4-FFF2-40B4-BE49-F238E27FC236}">
                <a16:creationId xmlns:a16="http://schemas.microsoft.com/office/drawing/2014/main" id="{02B9FBF5-2F12-5648-81C1-E078D5088D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58" t="10289" r="22448"/>
          <a:stretch/>
        </p:blipFill>
        <p:spPr bwMode="auto">
          <a:xfrm>
            <a:off x="120078" y="4568985"/>
            <a:ext cx="2043328" cy="227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5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2" y="1305402"/>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Introduzione</a:t>
            </a:r>
          </a:p>
        </p:txBody>
      </p:sp>
      <p:sp>
        <p:nvSpPr>
          <p:cNvPr id="8" name="CasellaDiTesto 7"/>
          <p:cNvSpPr txBox="1"/>
          <p:nvPr/>
        </p:nvSpPr>
        <p:spPr>
          <a:xfrm>
            <a:off x="648252" y="1991878"/>
            <a:ext cx="2069797" cy="369332"/>
          </a:xfrm>
          <a:prstGeom prst="rect">
            <a:avLst/>
          </a:prstGeom>
          <a:noFill/>
        </p:spPr>
        <p:txBody>
          <a:bodyPr wrap="none" rtlCol="0">
            <a:spAutoFit/>
          </a:bodyPr>
          <a:lstStyle/>
          <a:p>
            <a:r>
              <a:rPr lang="it-IT" b="1" dirty="0">
                <a:latin typeface="Arial"/>
                <a:cs typeface="Arial"/>
              </a:rPr>
              <a:t>107 anni di storia</a:t>
            </a:r>
          </a:p>
        </p:txBody>
      </p:sp>
      <p:sp>
        <p:nvSpPr>
          <p:cNvPr id="9" name="CasellaDiTesto 8"/>
          <p:cNvSpPr txBox="1"/>
          <p:nvPr/>
        </p:nvSpPr>
        <p:spPr>
          <a:xfrm>
            <a:off x="648253" y="2650078"/>
            <a:ext cx="7606746" cy="4185761"/>
          </a:xfrm>
          <a:prstGeom prst="rect">
            <a:avLst/>
          </a:prstGeom>
          <a:noFill/>
        </p:spPr>
        <p:txBody>
          <a:bodyPr wrap="square" rtlCol="0">
            <a:spAutoFit/>
          </a:bodyPr>
          <a:lstStyle/>
          <a:p>
            <a:pPr algn="just"/>
            <a:r>
              <a:rPr lang="it-IT" sz="1400" dirty="0"/>
              <a:t>La turbina Tesla è un espansore che funziona con l’azione di taglio dell’attrito di un fluido sulle pareti di un disco che trasmette una coppia all’albero di rotazione. </a:t>
            </a:r>
            <a:r>
              <a:rPr lang="en-IT" sz="1400" dirty="0"/>
              <a:t>La turbina di Tesla è un valido candidato per svolgere un ruolo importante nel campo della piccola e micro generazione di energia. </a:t>
            </a:r>
          </a:p>
          <a:p>
            <a:pPr algn="just"/>
            <a:r>
              <a:rPr lang="it-IT" sz="1400" dirty="0"/>
              <a:t>Il principio di funzionamento dimostrato da Nikola Tesla nel 1913 con l’utilizzo dell’aria ha alcune caratteristiche interessanti quando applicato agli espansori in bifase che utilizzano fluidi organici. </a:t>
            </a:r>
            <a:r>
              <a:rPr lang="en-IT" sz="1400" dirty="0"/>
              <a:t>La loro struttura è relativamente semplice, costi bassi, affidabilità, modularità e versatilità. La macchina è in grado di lavorare con fluidi sia newtoniani che non, fluidi misti, flussi carichi di particelle e bifase.</a:t>
            </a:r>
          </a:p>
          <a:p>
            <a:pPr algn="just"/>
            <a:r>
              <a:rPr lang="en-IT" sz="1400" dirty="0"/>
              <a:t>Gli aspetti più critici sono il design dell'ugello, il profilo di velocità del getto nel rotore e le perdite di pressione. Ad ogni modo la turbina di Tesla può essere competitiva in applicazioni su piccola e micro scala</a:t>
            </a:r>
            <a:r>
              <a:rPr lang="it-IT" sz="1400" dirty="0"/>
              <a:t>, specialmente se impiegata in centrali elettriche ORC. L’utilizzo di fluidi organici consente di sviluppare espansori con dimensioni del rotore da 0,10 a 0,25 m di diametro, con portate limitate, potenze con </a:t>
            </a:r>
            <a:r>
              <a:rPr lang="it-IT" sz="1400" dirty="0" err="1"/>
              <a:t>range</a:t>
            </a:r>
            <a:r>
              <a:rPr lang="it-IT" sz="1400" dirty="0"/>
              <a:t> da 500 </a:t>
            </a:r>
            <a:r>
              <a:rPr lang="it-IT" sz="1400" dirty="0" err="1"/>
              <a:t>W</a:t>
            </a:r>
            <a:r>
              <a:rPr lang="it-IT" sz="1400" dirty="0"/>
              <a:t> a 5 kW e velocità di rotazione che vanno da 500 a 10000 </a:t>
            </a:r>
            <a:r>
              <a:rPr lang="it-IT" sz="1400" dirty="0" err="1"/>
              <a:t>rpm</a:t>
            </a:r>
            <a:r>
              <a:rPr lang="it-IT" sz="1400" dirty="0"/>
              <a:t>.</a:t>
            </a:r>
            <a:endParaRPr lang="it-IT" sz="1400" dirty="0">
              <a:solidFill>
                <a:srgbClr val="FF0000"/>
              </a:solidFill>
            </a:endParaRPr>
          </a:p>
          <a:p>
            <a:pPr algn="just"/>
            <a:r>
              <a:rPr lang="it-IT" sz="1400" dirty="0"/>
              <a:t>L’espansore è progettato per il funzionamento in bifase, riconsiderando la configurazione dell'intera macchina. Il modello di flusso è stato sviluppato utilizzando ipotesi complete di fluidi reali e comprende diversi nuovi concetti e, anche alla luce dei risultati ottenuti tramite precedenti analisi CFD, l’ottimizzazione è stata eseguita in funzione della scelta dei fluidi organici disponibili, predisponendo in modo e in numero opportuni i canali di adduzione del fluido nello statore. Il design dell’espansore in oggetto è di tipo modulare, al fine di coprire un’ampia gamma di potenze, garantito dalla possibilità di aumentare il numero dei dischi di coppia. </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3</a:t>
            </a:fld>
            <a:endParaRPr lang="it-IT" b="1" dirty="0">
              <a:solidFill>
                <a:schemeClr val="bg1"/>
              </a:solidFill>
              <a:latin typeface="Arial"/>
              <a:cs typeface="Arial"/>
            </a:endParaRPr>
          </a:p>
        </p:txBody>
      </p:sp>
      <p:sp>
        <p:nvSpPr>
          <p:cNvPr id="14" name="CasellaDiTesto 13"/>
          <p:cNvSpPr txBox="1"/>
          <p:nvPr/>
        </p:nvSpPr>
        <p:spPr>
          <a:xfrm>
            <a:off x="7082015" y="403482"/>
            <a:ext cx="1621846" cy="492443"/>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sz="800" dirty="0"/>
          </a:p>
          <a:p>
            <a:endParaRPr lang="it-IT" dirty="0"/>
          </a:p>
        </p:txBody>
      </p:sp>
      <p:pic>
        <p:nvPicPr>
          <p:cNvPr id="9218" name="Picture 2">
            <a:extLst>
              <a:ext uri="{FF2B5EF4-FFF2-40B4-BE49-F238E27FC236}">
                <a16:creationId xmlns:a16="http://schemas.microsoft.com/office/drawing/2014/main" id="{C593FDA3-A948-BF45-8699-214E5F649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673" y="683664"/>
            <a:ext cx="3031326" cy="2012684"/>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9">
            <a:extLst>
              <a:ext uri="{FF2B5EF4-FFF2-40B4-BE49-F238E27FC236}">
                <a16:creationId xmlns:a16="http://schemas.microsoft.com/office/drawing/2014/main" id="{8FE9C752-C455-6D4D-9A88-C6EB7C2BA561}"/>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21834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
            <a:extLst>
              <a:ext uri="{FF2B5EF4-FFF2-40B4-BE49-F238E27FC236}">
                <a16:creationId xmlns:a16="http://schemas.microsoft.com/office/drawing/2014/main" id="{CA4829C8-70E9-5E4F-9B95-2FF618F363B4}"/>
              </a:ext>
            </a:extLst>
          </p:cNvPr>
          <p:cNvPicPr>
            <a:picLocks noChangeAspect="1"/>
          </p:cNvPicPr>
          <p:nvPr/>
        </p:nvPicPr>
        <p:blipFill>
          <a:blip r:embed="rId3"/>
          <a:stretch>
            <a:fillRect/>
          </a:stretch>
        </p:blipFill>
        <p:spPr>
          <a:xfrm>
            <a:off x="0" y="5599"/>
            <a:ext cx="9180512" cy="6872633"/>
          </a:xfrm>
          <a:prstGeom prst="rect">
            <a:avLst/>
          </a:prstGeom>
        </p:spPr>
      </p:pic>
      <p:pic>
        <p:nvPicPr>
          <p:cNvPr id="2" name="Immagine 1"/>
          <p:cNvPicPr>
            <a:picLocks noChangeAspect="1"/>
          </p:cNvPicPr>
          <p:nvPr/>
        </p:nvPicPr>
        <p:blipFill>
          <a:blip r:embed="rId3"/>
          <a:stretch>
            <a:fillRect/>
          </a:stretch>
        </p:blipFill>
        <p:spPr>
          <a:xfrm>
            <a:off x="2526" y="-5075"/>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Statore</a:t>
            </a:r>
          </a:p>
        </p:txBody>
      </p:sp>
      <p:sp>
        <p:nvSpPr>
          <p:cNvPr id="8" name="CasellaDiTesto 7"/>
          <p:cNvSpPr txBox="1"/>
          <p:nvPr/>
        </p:nvSpPr>
        <p:spPr>
          <a:xfrm>
            <a:off x="648252" y="1991878"/>
            <a:ext cx="2242665" cy="369332"/>
          </a:xfrm>
          <a:prstGeom prst="rect">
            <a:avLst/>
          </a:prstGeom>
          <a:noFill/>
        </p:spPr>
        <p:txBody>
          <a:bodyPr wrap="none" rtlCol="0">
            <a:spAutoFit/>
          </a:bodyPr>
          <a:lstStyle/>
          <a:p>
            <a:r>
              <a:rPr lang="it-IT" b="1" dirty="0"/>
              <a:t>Considerazioni iniziali</a:t>
            </a:r>
            <a:endParaRPr lang="it-IT" b="1" dirty="0">
              <a:latin typeface="Arial"/>
              <a:cs typeface="Arial"/>
            </a:endParaRPr>
          </a:p>
        </p:txBody>
      </p:sp>
      <p:sp>
        <p:nvSpPr>
          <p:cNvPr id="9" name="CasellaDiTesto 8"/>
          <p:cNvSpPr txBox="1"/>
          <p:nvPr/>
        </p:nvSpPr>
        <p:spPr>
          <a:xfrm>
            <a:off x="648253" y="2650078"/>
            <a:ext cx="4107350" cy="738664"/>
          </a:xfrm>
          <a:prstGeom prst="rect">
            <a:avLst/>
          </a:prstGeom>
          <a:noFill/>
        </p:spPr>
        <p:txBody>
          <a:bodyPr wrap="square" rtlCol="0">
            <a:spAutoFit/>
          </a:bodyPr>
          <a:lstStyle/>
          <a:p>
            <a:pPr algn="just"/>
            <a:r>
              <a:rPr lang="it-IT" sz="1400" dirty="0"/>
              <a:t>La modellazione dello statore è di fondamentale importanza, in quanto è il componente che introduce le maggiori perdite all’interno della turbina. </a:t>
            </a:r>
            <a:endParaRPr lang="it-IT" sz="1400" dirty="0">
              <a:highlight>
                <a:srgbClr val="FF0000"/>
              </a:highlight>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4</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graphicFrame>
        <p:nvGraphicFramePr>
          <p:cNvPr id="19" name="Table 18">
            <a:extLst>
              <a:ext uri="{FF2B5EF4-FFF2-40B4-BE49-F238E27FC236}">
                <a16:creationId xmlns:a16="http://schemas.microsoft.com/office/drawing/2014/main" id="{BEEB8EDB-7401-B04C-8544-8867CF3218B1}"/>
              </a:ext>
            </a:extLst>
          </p:cNvPr>
          <p:cNvGraphicFramePr>
            <a:graphicFrameLocks noGrp="1"/>
          </p:cNvGraphicFramePr>
          <p:nvPr>
            <p:extLst>
              <p:ext uri="{D42A27DB-BD31-4B8C-83A1-F6EECF244321}">
                <p14:modId xmlns:p14="http://schemas.microsoft.com/office/powerpoint/2010/main" val="3001888943"/>
              </p:ext>
            </p:extLst>
          </p:nvPr>
        </p:nvGraphicFramePr>
        <p:xfrm>
          <a:off x="1155734" y="4068359"/>
          <a:ext cx="6832531" cy="1948930"/>
        </p:xfrm>
        <a:graphic>
          <a:graphicData uri="http://schemas.openxmlformats.org/drawingml/2006/table">
            <a:tbl>
              <a:tblPr firstRow="1" bandRow="1">
                <a:tableStyleId>{5C22544A-7EE6-4342-B048-85BDC9FD1C3A}</a:tableStyleId>
              </a:tblPr>
              <a:tblGrid>
                <a:gridCol w="5205511">
                  <a:extLst>
                    <a:ext uri="{9D8B030D-6E8A-4147-A177-3AD203B41FA5}">
                      <a16:colId xmlns:a16="http://schemas.microsoft.com/office/drawing/2014/main" val="741770879"/>
                    </a:ext>
                  </a:extLst>
                </a:gridCol>
                <a:gridCol w="1627020">
                  <a:extLst>
                    <a:ext uri="{9D8B030D-6E8A-4147-A177-3AD203B41FA5}">
                      <a16:colId xmlns:a16="http://schemas.microsoft.com/office/drawing/2014/main" val="1664479837"/>
                    </a:ext>
                  </a:extLst>
                </a:gridCol>
              </a:tblGrid>
              <a:tr h="0">
                <a:tc>
                  <a:txBody>
                    <a:bodyPr/>
                    <a:lstStyle/>
                    <a:p>
                      <a:pPr algn="ctr"/>
                      <a:r>
                        <a:rPr lang="it-IT" sz="1200" b="0" dirty="0"/>
                        <a:t>Parametri di input</a:t>
                      </a:r>
                    </a:p>
                  </a:txBody>
                  <a:tcPr/>
                </a:tc>
                <a:tc>
                  <a:txBody>
                    <a:bodyPr/>
                    <a:lstStyle/>
                    <a:p>
                      <a:pPr algn="ctr"/>
                      <a:r>
                        <a:rPr lang="it-IT" sz="1200" b="0" dirty="0"/>
                        <a:t>Valori</a:t>
                      </a:r>
                    </a:p>
                  </a:txBody>
                  <a:tcPr/>
                </a:tc>
                <a:extLst>
                  <a:ext uri="{0D108BD9-81ED-4DB2-BD59-A6C34878D82A}">
                    <a16:rowId xmlns:a16="http://schemas.microsoft.com/office/drawing/2014/main" val="616339151"/>
                  </a:ext>
                </a:extLst>
              </a:tr>
              <a:tr h="169803">
                <a:tc>
                  <a:txBody>
                    <a:bodyPr/>
                    <a:lstStyle/>
                    <a:p>
                      <a:pPr algn="ctr"/>
                      <a:r>
                        <a:rPr lang="it-IT" sz="1200" dirty="0"/>
                        <a:t>Raggio di ingresso dello statore (R</a:t>
                      </a:r>
                      <a:r>
                        <a:rPr lang="it-IT" sz="900" dirty="0"/>
                        <a:t>0</a:t>
                      </a:r>
                      <a:r>
                        <a:rPr lang="it-IT" sz="1200" dirty="0"/>
                        <a:t>)</a:t>
                      </a:r>
                    </a:p>
                  </a:txBody>
                  <a:tcPr/>
                </a:tc>
                <a:tc>
                  <a:txBody>
                    <a:bodyPr/>
                    <a:lstStyle/>
                    <a:p>
                      <a:pPr algn="ctr"/>
                      <a:r>
                        <a:rPr lang="it-IT" sz="1200" dirty="0"/>
                        <a:t>0,125 m</a:t>
                      </a:r>
                    </a:p>
                  </a:txBody>
                  <a:tcPr/>
                </a:tc>
                <a:extLst>
                  <a:ext uri="{0D108BD9-81ED-4DB2-BD59-A6C34878D82A}">
                    <a16:rowId xmlns:a16="http://schemas.microsoft.com/office/drawing/2014/main" val="2057679405"/>
                  </a:ext>
                </a:extLst>
              </a:tr>
              <a:tr h="169803">
                <a:tc>
                  <a:txBody>
                    <a:bodyPr/>
                    <a:lstStyle/>
                    <a:p>
                      <a:pPr algn="ctr"/>
                      <a:r>
                        <a:rPr lang="it-IT" sz="1200" dirty="0"/>
                        <a:t>Raggio di uscita dello statore (R</a:t>
                      </a:r>
                      <a:r>
                        <a:rPr lang="it-IT" sz="900" dirty="0"/>
                        <a:t>1</a:t>
                      </a:r>
                      <a:r>
                        <a:rPr lang="it-IT" sz="1200" dirty="0"/>
                        <a:t>)</a:t>
                      </a:r>
                    </a:p>
                  </a:txBody>
                  <a:tcPr/>
                </a:tc>
                <a:tc>
                  <a:txBody>
                    <a:bodyPr/>
                    <a:lstStyle/>
                    <a:p>
                      <a:pPr algn="ctr"/>
                      <a:r>
                        <a:rPr lang="it-IT" sz="1200" dirty="0"/>
                        <a:t>0,100 m</a:t>
                      </a:r>
                    </a:p>
                  </a:txBody>
                  <a:tcPr/>
                </a:tc>
                <a:extLst>
                  <a:ext uri="{0D108BD9-81ED-4DB2-BD59-A6C34878D82A}">
                    <a16:rowId xmlns:a16="http://schemas.microsoft.com/office/drawing/2014/main" val="2087516391"/>
                  </a:ext>
                </a:extLst>
              </a:tr>
              <a:tr h="169803">
                <a:tc>
                  <a:txBody>
                    <a:bodyPr/>
                    <a:lstStyle/>
                    <a:p>
                      <a:pPr algn="ctr"/>
                      <a:r>
                        <a:rPr lang="it-IT" sz="1200" dirty="0"/>
                        <a:t>Altezza di gola dell’ugello (H</a:t>
                      </a:r>
                      <a:r>
                        <a:rPr lang="it-IT" sz="900" dirty="0"/>
                        <a:t>s</a:t>
                      </a:r>
                      <a:r>
                        <a:rPr lang="it-IT" sz="1200" dirty="0"/>
                        <a:t>)</a:t>
                      </a:r>
                    </a:p>
                  </a:txBody>
                  <a:tcPr/>
                </a:tc>
                <a:tc>
                  <a:txBody>
                    <a:bodyPr/>
                    <a:lstStyle/>
                    <a:p>
                      <a:pPr algn="ctr"/>
                      <a:r>
                        <a:rPr lang="it-IT" sz="1200" dirty="0"/>
                        <a:t>0,001 m</a:t>
                      </a:r>
                    </a:p>
                  </a:txBody>
                  <a:tcPr/>
                </a:tc>
                <a:extLst>
                  <a:ext uri="{0D108BD9-81ED-4DB2-BD59-A6C34878D82A}">
                    <a16:rowId xmlns:a16="http://schemas.microsoft.com/office/drawing/2014/main" val="1114205201"/>
                  </a:ext>
                </a:extLst>
              </a:tr>
              <a:tr h="288665">
                <a:tc>
                  <a:txBody>
                    <a:bodyPr/>
                    <a:lstStyle/>
                    <a:p>
                      <a:pPr algn="ctr"/>
                      <a:r>
                        <a:rPr lang="it-IT" sz="1200" dirty="0"/>
                        <a:t>Angolo di ingresso del flusso (rispetto alla direzione radiale) </a:t>
                      </a:r>
                    </a:p>
                  </a:txBody>
                  <a:tcPr/>
                </a:tc>
                <a:tc>
                  <a:txBody>
                    <a:bodyPr/>
                    <a:lstStyle/>
                    <a:p>
                      <a:pPr algn="ctr"/>
                      <a:r>
                        <a:rPr lang="it-IT" sz="1200" dirty="0"/>
                        <a:t>0</a:t>
                      </a:r>
                    </a:p>
                  </a:txBody>
                  <a:tcPr/>
                </a:tc>
                <a:extLst>
                  <a:ext uri="{0D108BD9-81ED-4DB2-BD59-A6C34878D82A}">
                    <a16:rowId xmlns:a16="http://schemas.microsoft.com/office/drawing/2014/main" val="1749883547"/>
                  </a:ext>
                </a:extLst>
              </a:tr>
              <a:tr h="2886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Angolo di uscita del flusso (rispetto alla direzione radiale) </a:t>
                      </a:r>
                    </a:p>
                  </a:txBody>
                  <a:tcPr/>
                </a:tc>
                <a:tc>
                  <a:txBody>
                    <a:bodyPr/>
                    <a:lstStyle/>
                    <a:p>
                      <a:pPr algn="ctr"/>
                      <a:r>
                        <a:rPr lang="it-IT" sz="1200" dirty="0"/>
                        <a:t>&gt;85°</a:t>
                      </a:r>
                    </a:p>
                  </a:txBody>
                  <a:tcPr/>
                </a:tc>
                <a:extLst>
                  <a:ext uri="{0D108BD9-81ED-4DB2-BD59-A6C34878D82A}">
                    <a16:rowId xmlns:a16="http://schemas.microsoft.com/office/drawing/2014/main" val="1594060437"/>
                  </a:ext>
                </a:extLst>
              </a:tr>
              <a:tr h="169803">
                <a:tc>
                  <a:txBody>
                    <a:bodyPr/>
                    <a:lstStyle/>
                    <a:p>
                      <a:pPr algn="ctr"/>
                      <a:r>
                        <a:rPr lang="it-IT" sz="1200" dirty="0"/>
                        <a:t>Numero di ugelli per ogni disco statorico</a:t>
                      </a:r>
                    </a:p>
                  </a:txBody>
                  <a:tcPr/>
                </a:tc>
                <a:tc>
                  <a:txBody>
                    <a:bodyPr/>
                    <a:lstStyle/>
                    <a:p>
                      <a:pPr algn="ctr"/>
                      <a:r>
                        <a:rPr lang="it-IT" sz="1200" dirty="0"/>
                        <a:t>4</a:t>
                      </a:r>
                    </a:p>
                  </a:txBody>
                  <a:tcPr/>
                </a:tc>
                <a:extLst>
                  <a:ext uri="{0D108BD9-81ED-4DB2-BD59-A6C34878D82A}">
                    <a16:rowId xmlns:a16="http://schemas.microsoft.com/office/drawing/2014/main" val="1686126066"/>
                  </a:ext>
                </a:extLst>
              </a:tr>
            </a:tbl>
          </a:graphicData>
        </a:graphic>
      </p:graphicFrame>
      <p:pic>
        <p:nvPicPr>
          <p:cNvPr id="6" name="Picture 5">
            <a:extLst>
              <a:ext uri="{FF2B5EF4-FFF2-40B4-BE49-F238E27FC236}">
                <a16:creationId xmlns:a16="http://schemas.microsoft.com/office/drawing/2014/main" id="{FFF73703-2D54-B146-A900-83B40B3F6875}"/>
              </a:ext>
            </a:extLst>
          </p:cNvPr>
          <p:cNvPicPr>
            <a:picLocks noChangeAspect="1"/>
          </p:cNvPicPr>
          <p:nvPr/>
        </p:nvPicPr>
        <p:blipFill>
          <a:blip r:embed="rId4"/>
          <a:stretch>
            <a:fillRect/>
          </a:stretch>
        </p:blipFill>
        <p:spPr>
          <a:xfrm>
            <a:off x="4755603" y="1140022"/>
            <a:ext cx="3740144" cy="2837351"/>
          </a:xfrm>
          <a:prstGeom prst="rect">
            <a:avLst/>
          </a:prstGeom>
        </p:spPr>
      </p:pic>
      <p:sp>
        <p:nvSpPr>
          <p:cNvPr id="13" name="CasellaDiTesto 9">
            <a:extLst>
              <a:ext uri="{FF2B5EF4-FFF2-40B4-BE49-F238E27FC236}">
                <a16:creationId xmlns:a16="http://schemas.microsoft.com/office/drawing/2014/main" id="{2ACF7EE5-A2B2-A84A-9739-5C992D636139}"/>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78470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Ugelli statorici </a:t>
            </a:r>
            <a:r>
              <a:rPr lang="it-IT" sz="1000" b="1" dirty="0">
                <a:solidFill>
                  <a:schemeClr val="accent1">
                    <a:lumMod val="75000"/>
                  </a:schemeClr>
                </a:solidFill>
                <a:latin typeface="Arial"/>
                <a:cs typeface="Arial"/>
              </a:rPr>
              <a:t>1/3</a:t>
            </a:r>
          </a:p>
        </p:txBody>
      </p:sp>
      <p:sp>
        <p:nvSpPr>
          <p:cNvPr id="9" name="CasellaDiTesto 8"/>
          <p:cNvSpPr txBox="1"/>
          <p:nvPr/>
        </p:nvSpPr>
        <p:spPr>
          <a:xfrm>
            <a:off x="651026" y="1869607"/>
            <a:ext cx="4590826" cy="1384995"/>
          </a:xfrm>
          <a:prstGeom prst="rect">
            <a:avLst/>
          </a:prstGeom>
          <a:noFill/>
        </p:spPr>
        <p:txBody>
          <a:bodyPr wrap="square" rtlCol="0">
            <a:spAutoFit/>
          </a:bodyPr>
          <a:lstStyle/>
          <a:p>
            <a:pPr algn="just"/>
            <a:r>
              <a:rPr lang="it-IT" sz="1400" dirty="0"/>
              <a:t>Lo statore valutato è composto da 4 ugelli, per ogni disco. </a:t>
            </a:r>
          </a:p>
          <a:p>
            <a:pPr algn="just"/>
            <a:endParaRPr lang="it-IT" sz="1400" dirty="0"/>
          </a:p>
          <a:p>
            <a:pPr algn="just"/>
            <a:r>
              <a:rPr lang="it-IT" sz="1400" dirty="0"/>
              <a:t>Gli ugelli sono curvilinei, il cui dimensionamento preliminare è derivato da profili NACA serie 4, per partire da un ingresso radiale e arrivare a un’uscita quasi tangenziale, in modo da fornire la giusta direzione del flusso all'ingresso del rotore.</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5</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F7DB209-1D98-AC41-A265-2F77F3E9C6FD}"/>
                  </a:ext>
                </a:extLst>
              </p:cNvPr>
              <p:cNvSpPr/>
              <p:nvPr/>
            </p:nvSpPr>
            <p:spPr>
              <a:xfrm>
                <a:off x="648251" y="3507420"/>
                <a:ext cx="7884737" cy="2563587"/>
              </a:xfrm>
              <a:prstGeom prst="rect">
                <a:avLst/>
              </a:prstGeom>
            </p:spPr>
            <p:txBody>
              <a:bodyPr wrap="square">
                <a:spAutoFit/>
              </a:bodyPr>
              <a:lstStyle/>
              <a:p>
                <a:r>
                  <a:rPr lang="it-IT" sz="1400" dirty="0">
                    <a:cs typeface="Arial" panose="020B0604020202020204" pitchFamily="34" charset="0"/>
                  </a:rPr>
                  <a:t>L’ugello è stato diviso in </a:t>
                </a:r>
                <a:r>
                  <a:rPr lang="it-IT" sz="1400" dirty="0" err="1">
                    <a:cs typeface="Arial" panose="020B0604020202020204" pitchFamily="34" charset="0"/>
                  </a:rPr>
                  <a:t>N</a:t>
                </a:r>
                <a:r>
                  <a:rPr lang="it-IT" sz="1400" dirty="0">
                    <a:cs typeface="Arial" panose="020B0604020202020204" pitchFamily="34" charset="0"/>
                  </a:rPr>
                  <a:t> sezioni, per ciascuna sezione i-esima il profilo è descritto da:</a:t>
                </a:r>
              </a:p>
              <a:p>
                <a:endParaRPr lang="it-IT" sz="1400" dirty="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Ascissa radiale: </a:t>
                </a:r>
                <a14:m>
                  <m:oMath xmlns:m="http://schemas.openxmlformats.org/officeDocument/2006/math">
                    <m:r>
                      <a:rPr lang="it-IT" sz="1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it-IT" sz="1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𝑖</m:t>
                        </m:r>
                      </m:e>
                    </m:d>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𝑖</m:t>
                        </m:r>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it-IT"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𝑑</m:t>
                    </m:r>
                  </m:oMath>
                </a14:m>
                <a:endParaRPr lang="it-IT" sz="14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it-IT" sz="8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Profilo superiore: </a:t>
                </a:r>
                <a14:m>
                  <m:oMath xmlns:m="http://schemas.openxmlformats.org/officeDocument/2006/math">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num>
                      <m:den>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𝑎</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sup>
                        </m:sSup>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[0]</m:t>
                    </m:r>
                  </m:oMath>
                </a14:m>
                <a:endParaRPr lang="it-IT" sz="14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it-IT" sz="8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Profilo inferiore: </a:t>
                </a:r>
                <a14:m>
                  <m:oMath xmlns:m="http://schemas.openxmlformats.org/officeDocument/2006/math">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num>
                      <m:den>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𝑛</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𝑎</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sup>
                        </m:sSup>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[0]</m:t>
                    </m:r>
                  </m:oMath>
                </a14:m>
                <a:endParaRPr lang="it-IT" sz="14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it-IT" sz="8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Profilo medio:        </a:t>
                </a:r>
                <a14:m>
                  <m:oMath xmlns:m="http://schemas.openxmlformats.org/officeDocument/2006/math">
                    <m:r>
                      <a:rPr lang="it-IT" sz="1400" i="1">
                        <a:solidFill>
                          <a:schemeClr val="tx1"/>
                        </a:solidFill>
                        <a:latin typeface="Cambria Math" panose="02040503050406030204" pitchFamily="18" charset="0"/>
                        <a:ea typeface="Cambria Math" panose="02040503050406030204" pitchFamily="18" charset="0"/>
                      </a:rPr>
                      <m:t>𝑢𝑏𝑚</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i="1">
                            <a:solidFill>
                              <a:schemeClr val="tx1"/>
                            </a:solidFill>
                            <a:latin typeface="Cambria Math" panose="02040503050406030204" pitchFamily="18" charset="0"/>
                            <a:ea typeface="Cambria Math" panose="02040503050406030204" pitchFamily="18" charset="0"/>
                          </a:rPr>
                          <m:t>𝑖</m:t>
                        </m:r>
                      </m:e>
                    </m:d>
                    <m:r>
                      <a:rPr lang="it-IT" sz="1400">
                        <a:solidFill>
                          <a:schemeClr val="tx1"/>
                        </a:solidFill>
                        <a:latin typeface="Cambria Math" panose="02040503050406030204" pitchFamily="18" charset="0"/>
                        <a:ea typeface="Cambria Math" panose="02040503050406030204" pitchFamily="18" charset="0"/>
                      </a:rPr>
                      <m:t>=</m:t>
                    </m:r>
                    <m:f>
                      <m:fPr>
                        <m:ctrlPr>
                          <a:rPr lang="it-IT" sz="1400" i="1">
                            <a:solidFill>
                              <a:schemeClr val="tx1"/>
                            </a:solidFill>
                            <a:latin typeface="Cambria Math" panose="02040503050406030204" pitchFamily="18" charset="0"/>
                            <a:ea typeface="Cambria Math" panose="02040503050406030204" pitchFamily="18" charset="0"/>
                          </a:rPr>
                        </m:ctrlPr>
                      </m:fPr>
                      <m:num>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i="1">
                                <a:solidFill>
                                  <a:schemeClr val="tx1"/>
                                </a:solidFill>
                                <a:latin typeface="Cambria Math" panose="02040503050406030204" pitchFamily="18" charset="0"/>
                                <a:ea typeface="Cambria Math" panose="02040503050406030204" pitchFamily="18" charset="0"/>
                              </a:rPr>
                              <m:t>𝑢</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i="1">
                                    <a:solidFill>
                                      <a:schemeClr val="tx1"/>
                                    </a:solidFill>
                                    <a:latin typeface="Cambria Math" panose="02040503050406030204" pitchFamily="18" charset="0"/>
                                    <a:ea typeface="Cambria Math" panose="02040503050406030204" pitchFamily="18" charset="0"/>
                                  </a:rPr>
                                  <m:t>𝑖</m:t>
                                </m:r>
                              </m:e>
                            </m:d>
                            <m:r>
                              <a:rPr lang="it-IT" sz="1400">
                                <a:solidFill>
                                  <a:schemeClr val="tx1"/>
                                </a:solidFill>
                                <a:latin typeface="Cambria Math" panose="02040503050406030204" pitchFamily="18" charset="0"/>
                                <a:ea typeface="Cambria Math" panose="02040503050406030204" pitchFamily="18" charset="0"/>
                              </a:rPr>
                              <m:t>+</m:t>
                            </m:r>
                            <m:r>
                              <a:rPr lang="it-IT" sz="1400" i="1">
                                <a:solidFill>
                                  <a:schemeClr val="tx1"/>
                                </a:solidFill>
                                <a:latin typeface="Cambria Math" panose="02040503050406030204" pitchFamily="18" charset="0"/>
                                <a:ea typeface="Cambria Math" panose="02040503050406030204" pitchFamily="18" charset="0"/>
                              </a:rPr>
                              <m:t>𝑏</m:t>
                            </m:r>
                            <m:r>
                              <a:rPr lang="it-IT" sz="1400">
                                <a:solidFill>
                                  <a:schemeClr val="tx1"/>
                                </a:solidFill>
                                <a:latin typeface="Cambria Math" panose="02040503050406030204" pitchFamily="18" charset="0"/>
                                <a:ea typeface="Cambria Math" panose="02040503050406030204" pitchFamily="18" charset="0"/>
                              </a:rPr>
                              <m:t>[</m:t>
                            </m:r>
                            <m:r>
                              <a:rPr lang="it-IT" sz="1400" i="1">
                                <a:solidFill>
                                  <a:schemeClr val="tx1"/>
                                </a:solidFill>
                                <a:latin typeface="Cambria Math" panose="02040503050406030204" pitchFamily="18" charset="0"/>
                                <a:ea typeface="Cambria Math" panose="02040503050406030204" pitchFamily="18" charset="0"/>
                              </a:rPr>
                              <m:t>𝑖</m:t>
                            </m:r>
                          </m:e>
                        </m:d>
                      </m:num>
                      <m:den>
                        <m:r>
                          <a:rPr lang="it-IT" sz="1400">
                            <a:solidFill>
                              <a:schemeClr val="tx1"/>
                            </a:solidFill>
                            <a:latin typeface="Cambria Math" panose="02040503050406030204" pitchFamily="18" charset="0"/>
                            <a:ea typeface="Cambria Math" panose="02040503050406030204" pitchFamily="18" charset="0"/>
                          </a:rPr>
                          <m:t>2</m:t>
                        </m:r>
                      </m:den>
                    </m:f>
                  </m:oMath>
                </a14:m>
                <a:endParaRPr lang="it-IT" sz="14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it-IT" sz="8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Area verticale: </a:t>
                </a:r>
                <a14:m>
                  <m:oMath xmlns:m="http://schemas.openxmlformats.org/officeDocument/2006/math">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𝑣</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𝐻</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𝑠</m:t>
                        </m:r>
                      </m:sub>
                    </m:sSub>
                  </m:oMath>
                </a14:m>
                <a:endParaRPr lang="it-IT" sz="1400" dirty="0">
                  <a:solidFill>
                    <a:schemeClr val="tx1"/>
                  </a:solidFill>
                  <a:ea typeface="Cambria Math" panose="02040503050406030204" pitchFamily="18" charset="0"/>
                  <a:cs typeface="Arial" panose="020B0604020202020204" pitchFamily="34" charset="0"/>
                </a:endParaRPr>
              </a:p>
            </p:txBody>
          </p:sp>
        </mc:Choice>
        <mc:Fallback>
          <p:sp>
            <p:nvSpPr>
              <p:cNvPr id="3" name="Rectangle 2">
                <a:extLst>
                  <a:ext uri="{FF2B5EF4-FFF2-40B4-BE49-F238E27FC236}">
                    <a16:creationId xmlns:a16="http://schemas.microsoft.com/office/drawing/2014/main" id="{5F7DB209-1D98-AC41-A265-2F77F3E9C6FD}"/>
                  </a:ext>
                </a:extLst>
              </p:cNvPr>
              <p:cNvSpPr>
                <a:spLocks noRot="1" noChangeAspect="1" noMove="1" noResize="1" noEditPoints="1" noAdjustHandles="1" noChangeArrowheads="1" noChangeShapeType="1" noTextEdit="1"/>
              </p:cNvSpPr>
              <p:nvPr/>
            </p:nvSpPr>
            <p:spPr>
              <a:xfrm>
                <a:off x="648251" y="3507420"/>
                <a:ext cx="7884737" cy="2563587"/>
              </a:xfrm>
              <a:prstGeom prst="rect">
                <a:avLst/>
              </a:prstGeom>
              <a:blipFill>
                <a:blip r:embed="rId4"/>
                <a:stretch>
                  <a:fillRect l="-161" t="-493" b="-1478"/>
                </a:stretch>
              </a:blipFill>
            </p:spPr>
            <p:txBody>
              <a:bodyPr/>
              <a:lstStyle/>
              <a:p>
                <a:r>
                  <a:rPr lang="en-IT">
                    <a:noFill/>
                  </a:rPr>
                  <a:t> </a:t>
                </a:r>
              </a:p>
            </p:txBody>
          </p:sp>
        </mc:Fallback>
      </mc:AlternateContent>
      <p:pic>
        <p:nvPicPr>
          <p:cNvPr id="23" name="Immagine 8">
            <a:extLst>
              <a:ext uri="{FF2B5EF4-FFF2-40B4-BE49-F238E27FC236}">
                <a16:creationId xmlns:a16="http://schemas.microsoft.com/office/drawing/2014/main" id="{88652D48-AF14-984E-AB5F-A25ADE6C0E5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3985" y="1828043"/>
            <a:ext cx="4590826" cy="1816920"/>
          </a:xfrm>
          <a:prstGeom prst="rect">
            <a:avLst/>
          </a:prstGeom>
          <a:noFill/>
          <a:ln>
            <a:noFill/>
          </a:ln>
        </p:spPr>
      </p:pic>
      <p:sp>
        <p:nvSpPr>
          <p:cNvPr id="13" name="CasellaDiTesto 9">
            <a:extLst>
              <a:ext uri="{FF2B5EF4-FFF2-40B4-BE49-F238E27FC236}">
                <a16:creationId xmlns:a16="http://schemas.microsoft.com/office/drawing/2014/main" id="{8A5712BA-A125-4947-BB5D-F446B8617873}"/>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108445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Ugelli statorici </a:t>
            </a:r>
            <a:r>
              <a:rPr lang="it-IT" sz="1000" b="1" dirty="0">
                <a:solidFill>
                  <a:schemeClr val="accent1">
                    <a:lumMod val="75000"/>
                  </a:schemeClr>
                </a:solidFill>
                <a:latin typeface="Arial"/>
                <a:cs typeface="Arial"/>
              </a:rPr>
              <a:t>2/3</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6</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EE741A0-AEF2-8343-914B-23661DBAD400}"/>
                  </a:ext>
                </a:extLst>
              </p:cNvPr>
              <p:cNvSpPr/>
              <p:nvPr/>
            </p:nvSpPr>
            <p:spPr>
              <a:xfrm>
                <a:off x="648251" y="1921529"/>
                <a:ext cx="7887511" cy="2039917"/>
              </a:xfrm>
              <a:prstGeom prst="rect">
                <a:avLst/>
              </a:prstGeom>
            </p:spPr>
            <p:txBody>
              <a:bodyPr wrap="square">
                <a:spAutoFit/>
              </a:bodyPr>
              <a:lstStyle/>
              <a:p>
                <a:r>
                  <a:rPr lang="it-IT" sz="1400" dirty="0">
                    <a:solidFill>
                      <a:schemeClr val="tx1"/>
                    </a:solidFill>
                    <a:ea typeface="Cambria Math" panose="02040503050406030204" pitchFamily="18" charset="0"/>
                    <a:cs typeface="Arial" panose="020B0604020202020204" pitchFamily="34" charset="0"/>
                  </a:rPr>
                  <a:t>La singola sezione di passaggio del </a:t>
                </a:r>
                <a:r>
                  <a:rPr lang="it-IT" sz="1400" dirty="0">
                    <a:ea typeface="Cambria Math" panose="02040503050406030204" pitchFamily="18" charset="0"/>
                    <a:cs typeface="Arial" panose="020B0604020202020204" pitchFamily="34" charset="0"/>
                  </a:rPr>
                  <a:t>fluido relativa al profilo medio è </a:t>
                </a:r>
                <a:r>
                  <a:rPr lang="it-IT" sz="1400" dirty="0">
                    <a:solidFill>
                      <a:schemeClr val="tx1"/>
                    </a:solidFill>
                    <a:ea typeface="Cambria Math" panose="02040503050406030204" pitchFamily="18" charset="0"/>
                    <a:cs typeface="Arial" panose="020B0604020202020204" pitchFamily="34" charset="0"/>
                  </a:rPr>
                  <a:t>caratterizzata da</a:t>
                </a:r>
                <a:r>
                  <a:rPr lang="it-IT" sz="1400" dirty="0">
                    <a:ea typeface="Cambria Math" panose="02040503050406030204" pitchFamily="18" charset="0"/>
                    <a:cs typeface="Arial" panose="020B0604020202020204" pitchFamily="34" charset="0"/>
                  </a:rPr>
                  <a:t>:</a:t>
                </a:r>
              </a:p>
              <a:p>
                <a:endParaRPr lang="it-IT" sz="1000" u="sng"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Coefficiente angolare della tangente al profilo medio:   </a:t>
                </a:r>
              </a:p>
              <a:p>
                <a:r>
                  <a:rPr lang="it-IT" sz="1400" dirty="0">
                    <a:solidFill>
                      <a:schemeClr val="tx1"/>
                    </a:solidFill>
                    <a:ea typeface="Cambria Math" panose="02040503050406030204" pitchFamily="18" charset="0"/>
                    <a:cs typeface="Arial" panose="020B0604020202020204" pitchFamily="34" charset="0"/>
                  </a:rPr>
                  <a:t>        </a:t>
                </a:r>
                <a14:m>
                  <m:oMath xmlns:m="http://schemas.openxmlformats.org/officeDocument/2006/math">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num>
                      <m:den>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6</m:t>
                        </m:r>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𝑎</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𝑢</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e>
                    </m:d>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5</m:t>
                        </m:r>
                      </m:num>
                      <m:den>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6</m:t>
                        </m:r>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𝑎</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𝑐h</m:t>
                                        </m:r>
                                      </m:e>
                                      <m:sub>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𝑏</m:t>
                                        </m:r>
                                      </m:sub>
                                    </m:sSub>
                                  </m:den>
                                </m:f>
                              </m:e>
                            </m:d>
                          </m:e>
                          <m:sup>
                            <m:r>
                              <a:rPr lang="it-IT" sz="14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e>
                    </m:d>
                  </m:oMath>
                </a14:m>
                <a:endParaRPr lang="it-IT" sz="1000" dirty="0">
                  <a:solidFill>
                    <a:schemeClr val="tx1"/>
                  </a:solidFill>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Coefficiente angolare della normale al profilo medio: </a:t>
                </a:r>
                <a14:m>
                  <m:oMath xmlns:m="http://schemas.openxmlformats.org/officeDocument/2006/math">
                    <m:sSub>
                      <m:sSubPr>
                        <m:ctrlPr>
                          <a:rPr lang="it-IT" sz="1400" i="1">
                            <a:solidFill>
                              <a:schemeClr val="tx1"/>
                            </a:solidFill>
                            <a:latin typeface="Cambria Math" panose="02040503050406030204" pitchFamily="18" charset="0"/>
                            <a:ea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 </m:t>
                        </m:r>
                        <m:r>
                          <a:rPr lang="it-IT" sz="1400" i="1">
                            <a:solidFill>
                              <a:schemeClr val="tx1"/>
                            </a:solidFill>
                            <a:latin typeface="Cambria Math" panose="02040503050406030204" pitchFamily="18" charset="0"/>
                            <a:ea typeface="Cambria Math" panose="02040503050406030204" pitchFamily="18" charset="0"/>
                          </a:rPr>
                          <m:t>𝑚</m:t>
                        </m:r>
                      </m:e>
                      <m:sub>
                        <m:r>
                          <a:rPr lang="it-IT" sz="1400" i="1">
                            <a:solidFill>
                              <a:schemeClr val="tx1"/>
                            </a:solidFill>
                            <a:latin typeface="Cambria Math" panose="02040503050406030204" pitchFamily="18" charset="0"/>
                            <a:ea typeface="Cambria Math" panose="02040503050406030204" pitchFamily="18" charset="0"/>
                          </a:rPr>
                          <m:t>𝑝𝑒𝑟𝑝</m:t>
                        </m:r>
                      </m:sub>
                    </m:sSub>
                    <m:r>
                      <a:rPr lang="it-IT" sz="1400" i="1">
                        <a:solidFill>
                          <a:schemeClr val="tx1"/>
                        </a:solidFill>
                        <a:latin typeface="Cambria Math" panose="02040503050406030204" pitchFamily="18" charset="0"/>
                        <a:ea typeface="Cambria Math" panose="02040503050406030204" pitchFamily="18" charset="0"/>
                      </a:rPr>
                      <m:t>= −</m:t>
                    </m:r>
                    <m:f>
                      <m:fPr>
                        <m:ctrlPr>
                          <a:rPr lang="it-IT" sz="1400" i="1">
                            <a:solidFill>
                              <a:schemeClr val="tx1"/>
                            </a:solidFill>
                            <a:latin typeface="Cambria Math" panose="02040503050406030204" pitchFamily="18" charset="0"/>
                            <a:ea typeface="Cambria Math" panose="02040503050406030204" pitchFamily="18" charset="0"/>
                          </a:rPr>
                        </m:ctrlPr>
                      </m:fPr>
                      <m:num>
                        <m:r>
                          <a:rPr lang="it-IT" sz="1400" i="1">
                            <a:solidFill>
                              <a:schemeClr val="tx1"/>
                            </a:solidFill>
                            <a:latin typeface="Cambria Math" panose="02040503050406030204" pitchFamily="18" charset="0"/>
                            <a:ea typeface="Cambria Math" panose="02040503050406030204" pitchFamily="18" charset="0"/>
                          </a:rPr>
                          <m:t>1</m:t>
                        </m:r>
                      </m:num>
                      <m:den>
                        <m:r>
                          <a:rPr lang="it-IT" sz="1400" i="1">
                            <a:solidFill>
                              <a:schemeClr val="tx1"/>
                            </a:solidFill>
                            <a:latin typeface="Cambria Math" panose="02040503050406030204" pitchFamily="18" charset="0"/>
                            <a:ea typeface="Cambria Math" panose="02040503050406030204" pitchFamily="18" charset="0"/>
                          </a:rPr>
                          <m:t>𝑚</m:t>
                        </m:r>
                        <m:r>
                          <a:rPr lang="it-IT" sz="1400" i="1">
                            <a:solidFill>
                              <a:schemeClr val="tx1"/>
                            </a:solidFill>
                            <a:latin typeface="Cambria Math" panose="02040503050406030204" pitchFamily="18" charset="0"/>
                            <a:ea typeface="Cambria Math" panose="02040503050406030204" pitchFamily="18" charset="0"/>
                          </a:rPr>
                          <m:t>[</m:t>
                        </m:r>
                        <m:r>
                          <a:rPr lang="it-IT" sz="1400" i="1">
                            <a:solidFill>
                              <a:schemeClr val="tx1"/>
                            </a:solidFill>
                            <a:latin typeface="Cambria Math" panose="02040503050406030204" pitchFamily="18" charset="0"/>
                            <a:ea typeface="Cambria Math" panose="02040503050406030204" pitchFamily="18" charset="0"/>
                          </a:rPr>
                          <m:t>𝑖</m:t>
                        </m:r>
                        <m:r>
                          <a:rPr lang="it-IT" sz="1400" i="1">
                            <a:solidFill>
                              <a:schemeClr val="tx1"/>
                            </a:solidFill>
                            <a:latin typeface="Cambria Math" panose="02040503050406030204" pitchFamily="18" charset="0"/>
                            <a:ea typeface="Cambria Math" panose="02040503050406030204" pitchFamily="18" charset="0"/>
                          </a:rPr>
                          <m:t>]</m:t>
                        </m:r>
                      </m:den>
                    </m:f>
                  </m:oMath>
                </a14:m>
                <a:endParaRPr lang="it-IT" sz="1000" dirty="0">
                  <a:solidFill>
                    <a:schemeClr val="tx1"/>
                  </a:solidFill>
                  <a:ea typeface="Cambria Math" panose="02040503050406030204" pitchFamily="18" charset="0"/>
                </a:endParaRPr>
              </a:p>
              <a:p>
                <a:pPr marL="285750" indent="-285750">
                  <a:buFont typeface="Arial" panose="020B0604020202020204" pitchFamily="34" charset="0"/>
                  <a:buChar char="•"/>
                </a:pPr>
                <a:r>
                  <a:rPr lang="it-IT" sz="1400" dirty="0">
                    <a:solidFill>
                      <a:schemeClr val="tx1"/>
                    </a:solidFill>
                    <a:ea typeface="Cambria Math" panose="02040503050406030204" pitchFamily="18" charset="0"/>
                    <a:cs typeface="Arial" panose="020B0604020202020204" pitchFamily="34" charset="0"/>
                  </a:rPr>
                  <a:t>Sezione i-esima di passaggio:</a:t>
                </a:r>
                <a14:m>
                  <m:oMath xmlns:m="http://schemas.openxmlformats.org/officeDocument/2006/math">
                    <m:r>
                      <a:rPr lang="it-IT" sz="1400">
                        <a:solidFill>
                          <a:schemeClr val="tx1"/>
                        </a:solidFill>
                        <a:latin typeface="Cambria Math" panose="02040503050406030204" pitchFamily="18" charset="0"/>
                        <a:ea typeface="Cambria Math" panose="02040503050406030204" pitchFamily="18" charset="0"/>
                      </a:rPr>
                      <m:t>  </m:t>
                    </m:r>
                    <m:r>
                      <a:rPr lang="it-IT" sz="1400" b="0" i="1">
                        <a:solidFill>
                          <a:schemeClr val="tx1"/>
                        </a:solidFill>
                        <a:latin typeface="Cambria Math" panose="02040503050406030204" pitchFamily="18" charset="0"/>
                        <a:ea typeface="Cambria Math" panose="02040503050406030204" pitchFamily="18" charset="0"/>
                      </a:rPr>
                      <m:t>𝐴</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b="0" i="1">
                            <a:solidFill>
                              <a:schemeClr val="tx1"/>
                            </a:solidFill>
                            <a:latin typeface="Cambria Math" panose="02040503050406030204" pitchFamily="18" charset="0"/>
                            <a:ea typeface="Cambria Math" panose="02040503050406030204" pitchFamily="18" charset="0"/>
                          </a:rPr>
                          <m:t>𝑖</m:t>
                        </m:r>
                      </m:e>
                    </m:d>
                    <m:r>
                      <a:rPr lang="it-IT" sz="1400" b="0" i="1">
                        <a:solidFill>
                          <a:schemeClr val="tx1"/>
                        </a:solidFill>
                        <a:latin typeface="Cambria Math" panose="02040503050406030204" pitchFamily="18" charset="0"/>
                        <a:ea typeface="Cambria Math" panose="02040503050406030204" pitchFamily="18" charset="0"/>
                      </a:rPr>
                      <m:t>=</m:t>
                    </m:r>
                    <m:d>
                      <m:dPr>
                        <m:ctrlPr>
                          <a:rPr lang="it-IT" sz="1400" i="1">
                            <a:solidFill>
                              <a:schemeClr val="tx1"/>
                            </a:solidFill>
                            <a:latin typeface="Cambria Math" panose="02040503050406030204" pitchFamily="18" charset="0"/>
                            <a:ea typeface="Cambria Math" panose="02040503050406030204" pitchFamily="18" charset="0"/>
                          </a:rPr>
                        </m:ctrlPr>
                      </m:dPr>
                      <m:e>
                        <m:r>
                          <a:rPr lang="it-IT" sz="1400" b="0" i="1">
                            <a:solidFill>
                              <a:schemeClr val="tx1"/>
                            </a:solidFill>
                            <a:latin typeface="Cambria Math" panose="02040503050406030204" pitchFamily="18" charset="0"/>
                            <a:ea typeface="Cambria Math" panose="02040503050406030204" pitchFamily="18" charset="0"/>
                          </a:rPr>
                          <m:t>𝑢</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b="0" i="1">
                                <a:solidFill>
                                  <a:schemeClr val="tx1"/>
                                </a:solidFill>
                                <a:latin typeface="Cambria Math" panose="02040503050406030204" pitchFamily="18" charset="0"/>
                                <a:ea typeface="Cambria Math" panose="02040503050406030204" pitchFamily="18" charset="0"/>
                              </a:rPr>
                              <m:t>𝑖</m:t>
                            </m:r>
                          </m:e>
                        </m:d>
                        <m:r>
                          <a:rPr lang="it-IT" sz="1400" b="0" i="1">
                            <a:solidFill>
                              <a:schemeClr val="tx1"/>
                            </a:solidFill>
                            <a:latin typeface="Cambria Math" panose="02040503050406030204" pitchFamily="18" charset="0"/>
                            <a:ea typeface="Cambria Math" panose="02040503050406030204" pitchFamily="18" charset="0"/>
                          </a:rPr>
                          <m:t>−</m:t>
                        </m:r>
                        <m:r>
                          <a:rPr lang="it-IT" sz="1400" b="0" i="1">
                            <a:solidFill>
                              <a:schemeClr val="tx1"/>
                            </a:solidFill>
                            <a:latin typeface="Cambria Math" panose="02040503050406030204" pitchFamily="18" charset="0"/>
                            <a:ea typeface="Cambria Math" panose="02040503050406030204" pitchFamily="18" charset="0"/>
                          </a:rPr>
                          <m:t>𝑏</m:t>
                        </m:r>
                        <m:d>
                          <m:dPr>
                            <m:begChr m:val="["/>
                            <m:endChr m:val="]"/>
                            <m:ctrlPr>
                              <a:rPr lang="it-IT" sz="1400" i="1">
                                <a:solidFill>
                                  <a:schemeClr val="tx1"/>
                                </a:solidFill>
                                <a:latin typeface="Cambria Math" panose="02040503050406030204" pitchFamily="18" charset="0"/>
                                <a:ea typeface="Cambria Math" panose="02040503050406030204" pitchFamily="18" charset="0"/>
                              </a:rPr>
                            </m:ctrlPr>
                          </m:dPr>
                          <m:e>
                            <m:r>
                              <a:rPr lang="it-IT" sz="1400" b="0" i="1">
                                <a:solidFill>
                                  <a:schemeClr val="tx1"/>
                                </a:solidFill>
                                <a:latin typeface="Cambria Math" panose="02040503050406030204" pitchFamily="18" charset="0"/>
                                <a:ea typeface="Cambria Math" panose="02040503050406030204" pitchFamily="18" charset="0"/>
                              </a:rPr>
                              <m:t>𝑖</m:t>
                            </m:r>
                          </m:e>
                        </m:d>
                      </m:e>
                    </m:d>
                    <m:r>
                      <a:rPr lang="it-IT" sz="1400" b="0" i="1">
                        <a:solidFill>
                          <a:schemeClr val="tx1"/>
                        </a:solidFill>
                        <a:latin typeface="Cambria Math" panose="02040503050406030204" pitchFamily="18" charset="0"/>
                        <a:ea typeface="Cambria Math" panose="02040503050406030204" pitchFamily="18" charset="0"/>
                      </a:rPr>
                      <m:t>∙</m:t>
                    </m:r>
                    <m:sSub>
                      <m:sSubPr>
                        <m:ctrlPr>
                          <a:rPr lang="it-IT" sz="1400" i="1">
                            <a:solidFill>
                              <a:schemeClr val="tx1"/>
                            </a:solidFill>
                            <a:latin typeface="Cambria Math" panose="02040503050406030204" pitchFamily="18" charset="0"/>
                            <a:ea typeface="Cambria Math" panose="02040503050406030204" pitchFamily="18" charset="0"/>
                          </a:rPr>
                        </m:ctrlPr>
                      </m:sSubPr>
                      <m:e>
                        <m:r>
                          <a:rPr lang="it-IT" sz="1400" b="0" i="1">
                            <a:solidFill>
                              <a:schemeClr val="tx1"/>
                            </a:solidFill>
                            <a:latin typeface="Cambria Math" panose="02040503050406030204" pitchFamily="18" charset="0"/>
                            <a:ea typeface="Cambria Math" panose="02040503050406030204" pitchFamily="18" charset="0"/>
                          </a:rPr>
                          <m:t>𝐻</m:t>
                        </m:r>
                      </m:e>
                      <m:sub>
                        <m:r>
                          <a:rPr lang="it-IT" sz="1400" b="0" i="1">
                            <a:solidFill>
                              <a:schemeClr val="tx1"/>
                            </a:solidFill>
                            <a:latin typeface="Cambria Math" panose="02040503050406030204" pitchFamily="18" charset="0"/>
                            <a:ea typeface="Cambria Math" panose="02040503050406030204" pitchFamily="18" charset="0"/>
                          </a:rPr>
                          <m:t>𝑠</m:t>
                        </m:r>
                      </m:sub>
                    </m:sSub>
                    <m:r>
                      <a:rPr lang="it-IT" sz="1400" b="0" i="1">
                        <a:solidFill>
                          <a:schemeClr val="tx1"/>
                        </a:solidFill>
                        <a:latin typeface="Cambria Math" panose="02040503050406030204" pitchFamily="18" charset="0"/>
                        <a:ea typeface="Cambria Math" panose="02040503050406030204" pitchFamily="18" charset="0"/>
                      </a:rPr>
                      <m:t> ∙</m:t>
                    </m:r>
                    <m:r>
                      <a:rPr lang="it-IT" sz="1400" b="0" i="1">
                        <a:solidFill>
                          <a:schemeClr val="tx1"/>
                        </a:solidFill>
                        <a:latin typeface="Cambria Math" panose="02040503050406030204" pitchFamily="18" charset="0"/>
                        <a:ea typeface="Cambria Math" panose="02040503050406030204" pitchFamily="18" charset="0"/>
                      </a:rPr>
                      <m:t>𝑠𝑖𝑛</m:t>
                    </m:r>
                    <m:r>
                      <a:rPr lang="it-IT" sz="1400" b="0" i="1">
                        <a:solidFill>
                          <a:schemeClr val="tx1"/>
                        </a:solidFill>
                        <a:latin typeface="Cambria Math" panose="02040503050406030204" pitchFamily="18" charset="0"/>
                        <a:ea typeface="Cambria Math" panose="02040503050406030204" pitchFamily="18" charset="0"/>
                      </a:rPr>
                      <m:t>(</m:t>
                    </m:r>
                    <m:func>
                      <m:funcPr>
                        <m:ctrlPr>
                          <a:rPr lang="it-IT" sz="1400" b="0" i="1" smtClean="0">
                            <a:solidFill>
                              <a:schemeClr val="tx1"/>
                            </a:solidFill>
                            <a:latin typeface="Cambria Math" panose="02040503050406030204" pitchFamily="18" charset="0"/>
                            <a:ea typeface="Cambria Math" panose="02040503050406030204" pitchFamily="18" charset="0"/>
                          </a:rPr>
                        </m:ctrlPr>
                      </m:funcPr>
                      <m:fName>
                        <m:r>
                          <m:rPr>
                            <m:sty m:val="p"/>
                          </m:rPr>
                          <a:rPr lang="it-IT" sz="1400" b="0" i="0" smtClean="0">
                            <a:solidFill>
                              <a:schemeClr val="tx1"/>
                            </a:solidFill>
                            <a:latin typeface="Cambria Math" panose="02040503050406030204" pitchFamily="18" charset="0"/>
                            <a:ea typeface="Cambria Math" panose="02040503050406030204" pitchFamily="18" charset="0"/>
                          </a:rPr>
                          <m:t>arctan</m:t>
                        </m:r>
                      </m:fName>
                      <m:e>
                        <m:d>
                          <m:dPr>
                            <m:ctrlPr>
                              <a:rPr lang="it-IT" sz="1400" b="0" i="1" smtClean="0">
                                <a:solidFill>
                                  <a:schemeClr val="tx1"/>
                                </a:solidFill>
                                <a:latin typeface="Cambria Math" panose="02040503050406030204" pitchFamily="18" charset="0"/>
                                <a:ea typeface="Cambria Math" panose="02040503050406030204" pitchFamily="18" charset="0"/>
                              </a:rPr>
                            </m:ctrlPr>
                          </m:dPr>
                          <m:e>
                            <m:r>
                              <a:rPr lang="it-IT" sz="1400" b="0" i="1" smtClean="0">
                                <a:solidFill>
                                  <a:schemeClr val="tx1"/>
                                </a:solidFill>
                                <a:latin typeface="Cambria Math" panose="02040503050406030204" pitchFamily="18" charset="0"/>
                                <a:ea typeface="Cambria Math" panose="02040503050406030204" pitchFamily="18" charset="0"/>
                              </a:rPr>
                              <m:t>𝑚</m:t>
                            </m:r>
                            <m:r>
                              <a:rPr lang="it-IT" sz="1400" b="0" i="1" baseline="-25000" smtClean="0">
                                <a:solidFill>
                                  <a:schemeClr val="tx1"/>
                                </a:solidFill>
                                <a:latin typeface="Cambria Math" panose="02040503050406030204" pitchFamily="18" charset="0"/>
                                <a:ea typeface="Cambria Math" panose="02040503050406030204" pitchFamily="18" charset="0"/>
                              </a:rPr>
                              <m:t>𝑝𝑒𝑟𝑝</m:t>
                            </m:r>
                          </m:e>
                        </m:d>
                      </m:e>
                    </m:func>
                    <m:r>
                      <a:rPr lang="it-IT" sz="1400" b="0" i="1" smtClean="0">
                        <a:solidFill>
                          <a:schemeClr val="tx1"/>
                        </a:solidFill>
                        <a:latin typeface="Cambria Math" panose="02040503050406030204" pitchFamily="18" charset="0"/>
                        <a:ea typeface="Cambria Math" panose="02040503050406030204" pitchFamily="18" charset="0"/>
                      </a:rPr>
                      <m:t>)</m:t>
                    </m:r>
                  </m:oMath>
                </a14:m>
                <a:endParaRPr lang="it-IT" sz="1400" i="1" dirty="0">
                  <a:solidFill>
                    <a:schemeClr val="tx1"/>
                  </a:solidFill>
                  <a:ea typeface="Cambria Math" panose="020405030504060302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0EE741A0-AEF2-8343-914B-23661DBAD400}"/>
                  </a:ext>
                </a:extLst>
              </p:cNvPr>
              <p:cNvSpPr>
                <a:spLocks noRot="1" noChangeAspect="1" noMove="1" noResize="1" noEditPoints="1" noAdjustHandles="1" noChangeArrowheads="1" noChangeShapeType="1" noTextEdit="1"/>
              </p:cNvSpPr>
              <p:nvPr/>
            </p:nvSpPr>
            <p:spPr>
              <a:xfrm>
                <a:off x="648251" y="1921529"/>
                <a:ext cx="7887511" cy="2039917"/>
              </a:xfrm>
              <a:prstGeom prst="rect">
                <a:avLst/>
              </a:prstGeom>
              <a:blipFill>
                <a:blip r:embed="rId4"/>
                <a:stretch>
                  <a:fillRect l="-161" t="-11180" b="-31056"/>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3" name="Segnaposto testo 4">
                <a:extLst>
                  <a:ext uri="{FF2B5EF4-FFF2-40B4-BE49-F238E27FC236}">
                    <a16:creationId xmlns:a16="http://schemas.microsoft.com/office/drawing/2014/main" id="{31B7D348-0BCC-EC48-855E-A3F0B56DD213}"/>
                  </a:ext>
                </a:extLst>
              </p:cNvPr>
              <p:cNvSpPr txBox="1">
                <a:spLocks/>
              </p:cNvSpPr>
              <p:nvPr/>
            </p:nvSpPr>
            <p:spPr>
              <a:xfrm>
                <a:off x="648251" y="4225185"/>
                <a:ext cx="8165458" cy="21606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1400" dirty="0">
                    <a:solidFill>
                      <a:schemeClr val="tx1"/>
                    </a:solidFill>
                    <a:cs typeface="Arial" panose="020B0604020202020204" pitchFamily="34" charset="0"/>
                  </a:rPr>
                  <a:t>Caratteristiche geometriche fondamentali per l’analisi termodinamica dell’ugello:</a:t>
                </a:r>
              </a:p>
              <a:p>
                <a:pPr marL="0" indent="0">
                  <a:buFont typeface="Arial"/>
                  <a:buNone/>
                </a:pPr>
                <a:endParaRPr lang="it-IT" sz="1000" dirty="0">
                  <a:solidFill>
                    <a:schemeClr val="tx1"/>
                  </a:solidFill>
                  <a:cs typeface="Arial" panose="020B0604020202020204" pitchFamily="34" charset="0"/>
                </a:endParaRPr>
              </a:p>
              <a:p>
                <a:pPr marL="285750" lvl="0" indent="-285750">
                  <a:lnSpc>
                    <a:spcPct val="107000"/>
                  </a:lnSpc>
                  <a:buFont typeface="Arial" panose="020B0604020202020204" pitchFamily="34" charset="0"/>
                  <a:buChar char="•"/>
                </a:pPr>
                <a:r>
                  <a:rPr lang="it-IT" sz="1400" dirty="0">
                    <a:solidFill>
                      <a:schemeClr val="tx1"/>
                    </a:solidFill>
                    <a:ea typeface="Calibri" panose="020F0502020204030204" pitchFamily="34" charset="0"/>
                    <a:cs typeface="Arial" panose="020B0604020202020204" pitchFamily="34" charset="0"/>
                  </a:rPr>
                  <a:t>angolo di uscita del flusso da ogni sezione i-esima</a:t>
                </a:r>
                <a14:m>
                  <m:oMath xmlns:m="http://schemas.openxmlformats.org/officeDocument/2006/math">
                    <m:r>
                      <a:rPr lang="it-IT" sz="1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arctan</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𝑚</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endParaRPr lang="it-IT" sz="1400" dirty="0">
                  <a:solidFill>
                    <a:schemeClr val="tx1"/>
                  </a:solidFill>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it-IT" sz="1400" dirty="0">
                    <a:solidFill>
                      <a:schemeClr val="tx1"/>
                    </a:solidFill>
                    <a:ea typeface="Calibri" panose="020F0502020204030204" pitchFamily="34" charset="0"/>
                    <a:cs typeface="Arial" panose="020B0604020202020204" pitchFamily="34" charset="0"/>
                  </a:rPr>
                  <a:t>angolo tra il profilo inferiore e la direzione radiale:  </a:t>
                </a:r>
                <a14:m>
                  <m:oMath xmlns:m="http://schemas.openxmlformats.org/officeDocument/2006/math">
                    <m:r>
                      <a:rPr lang="it-IT" sz="1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       </m:t>
                    </m:r>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Γ</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i</m:t>
                        </m:r>
                      </m:e>
                    </m:d>
                    <m: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m:t>
                    </m:r>
                    <m:func>
                      <m:func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arctan</m:t>
                        </m:r>
                      </m:fName>
                      <m:e>
                        <m:d>
                          <m:d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f>
                              <m:f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num>
                              <m:den>
                                <m:sSub>
                                  <m:sSub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𝑖𝑛</m:t>
                                    </m:r>
                                  </m:sub>
                                </m:s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den>
                            </m:f>
                          </m:e>
                        </m:d>
                      </m:e>
                    </m:func>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𝛼</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oMath>
                </a14:m>
                <a:endParaRPr lang="it-IT" sz="1400" dirty="0">
                  <a:solidFill>
                    <a:schemeClr val="tx1"/>
                  </a:solidFill>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it-IT" sz="1400" dirty="0">
                    <a:solidFill>
                      <a:schemeClr val="tx1"/>
                    </a:solidFill>
                    <a:ea typeface="Calibri" panose="020F0502020204030204" pitchFamily="34" charset="0"/>
                    <a:cs typeface="Arial" panose="020B0604020202020204" pitchFamily="34" charset="0"/>
                  </a:rPr>
                  <a:t>distanza tra il centro dello statore e il profilo medio:</a:t>
                </a:r>
                <a14:m>
                  <m:oMath xmlns:m="http://schemas.openxmlformats.org/officeDocument/2006/math">
                    <m:r>
                      <a:rPr lang="it-IT" sz="1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      </m:t>
                    </m:r>
                    <m:sSub>
                      <m:sSub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𝑢𝑏𝑚</m:t>
                        </m:r>
                      </m:sub>
                    </m:sSub>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radPr>
                      <m:deg/>
                      <m:e>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𝑖𝑛</m:t>
                                </m:r>
                              </m:sub>
                            </m:s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𝑢𝑏𝑚</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e>
                    </m:rad>
                  </m:oMath>
                </a14:m>
                <a:endParaRPr lang="it-IT" sz="1400" dirty="0">
                  <a:solidFill>
                    <a:schemeClr val="tx1"/>
                  </a:solidFill>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it-IT" sz="1400" dirty="0">
                    <a:solidFill>
                      <a:schemeClr val="tx1"/>
                    </a:solidFill>
                    <a:ea typeface="Calibri" panose="020F0502020204030204" pitchFamily="34" charset="0"/>
                    <a:cs typeface="Arial" panose="020B0604020202020204" pitchFamily="34" charset="0"/>
                  </a:rPr>
                  <a:t>distanza tra il centro dello statore e il profilo inferiore</a:t>
                </a:r>
                <a14:m>
                  <m:oMath xmlns:m="http://schemas.openxmlformats.org/officeDocument/2006/math">
                    <m:r>
                      <a:rPr lang="it-IT" sz="1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radPr>
                      <m:deg/>
                      <m:e>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b>
                              <m:sSub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b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𝑅</m:t>
                                </m:r>
                              </m:e>
                              <m: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𝑖𝑛</m:t>
                                </m:r>
                              </m:sub>
                            </m:sSub>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𝐴𝑥</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e>
                    </m:rad>
                  </m:oMath>
                </a14:m>
                <a:r>
                  <a:rPr lang="it-IT" sz="1400" dirty="0">
                    <a:solidFill>
                      <a:schemeClr val="tx1"/>
                    </a:solidFill>
                    <a:ea typeface="Calibri" panose="020F0502020204030204" pitchFamily="34" charset="0"/>
                    <a:cs typeface="Arial" panose="020B0604020202020204" pitchFamily="34" charset="0"/>
                  </a:rPr>
                  <a:t>  </a:t>
                </a:r>
              </a:p>
              <a:p>
                <a:pPr marL="285750" lvl="0" indent="-285750">
                  <a:lnSpc>
                    <a:spcPct val="107000"/>
                  </a:lnSpc>
                  <a:buFont typeface="Arial" panose="020B0604020202020204" pitchFamily="34" charset="0"/>
                  <a:buChar char="•"/>
                </a:pPr>
                <a:r>
                  <a:rPr lang="it-IT" sz="1400" dirty="0">
                    <a:solidFill>
                      <a:schemeClr val="tx1"/>
                    </a:solidFill>
                    <a:ea typeface="Calibri" panose="020F0502020204030204" pitchFamily="34" charset="0"/>
                    <a:cs typeface="Arial" panose="020B0604020202020204" pitchFamily="34" charset="0"/>
                  </a:rPr>
                  <a:t>distanza tra due punti consecutivi del profilo medio</a:t>
                </a:r>
                <a14:m>
                  <m:oMath xmlns:m="http://schemas.openxmlformats.org/officeDocument/2006/math">
                    <m:r>
                      <a:rPr lang="it-IT" sz="1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 </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𝐶𝐻𝑂𝑅𝐷</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radPr>
                      <m:deg/>
                      <m:e>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𝑑</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sSup>
                          <m:sSupPr>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sSup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𝑢𝑏𝑚</m:t>
                            </m:r>
                            <m:d>
                              <m:dPr>
                                <m:begChr m:val="["/>
                                <m:endChr m:val="]"/>
                                <m:ctrlP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ctrlPr>
                              </m:dPr>
                              <m:e>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e>
                            </m:d>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𝑢𝑏𝑚</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𝑖</m:t>
                            </m:r>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−1])</m:t>
                            </m:r>
                          </m:e>
                          <m:sup>
                            <m:r>
                              <a:rPr lang="it-IT" sz="1400" i="1">
                                <a:solidFill>
                                  <a:schemeClr val="tx1"/>
                                </a:solidFill>
                                <a:latin typeface="Cambria Math" panose="02040503050406030204" pitchFamily="18" charset="0"/>
                                <a:ea typeface="Calibri" panose="020F0502020204030204" pitchFamily="34" charset="0"/>
                                <a:cs typeface="Arial" panose="020B0604020202020204" pitchFamily="34" charset="0"/>
                              </a:rPr>
                              <m:t>2</m:t>
                            </m:r>
                          </m:sup>
                        </m:sSup>
                      </m:e>
                    </m:rad>
                  </m:oMath>
                </a14:m>
                <a:endParaRPr lang="it-IT" sz="1400" dirty="0">
                  <a:solidFill>
                    <a:schemeClr val="tx1"/>
                  </a:solidFill>
                  <a:ea typeface="Calibri" panose="020F0502020204030204" pitchFamily="34" charset="0"/>
                  <a:cs typeface="Arial" panose="020B0604020202020204" pitchFamily="34" charset="0"/>
                </a:endParaRPr>
              </a:p>
            </p:txBody>
          </p:sp>
        </mc:Choice>
        <mc:Fallback xmlns="">
          <p:sp>
            <p:nvSpPr>
              <p:cNvPr id="13" name="Segnaposto testo 4">
                <a:extLst>
                  <a:ext uri="{FF2B5EF4-FFF2-40B4-BE49-F238E27FC236}">
                    <a16:creationId xmlns:a16="http://schemas.microsoft.com/office/drawing/2014/main" id="{31B7D348-0BCC-EC48-855E-A3F0B56DD213}"/>
                  </a:ext>
                </a:extLst>
              </p:cNvPr>
              <p:cNvSpPr txBox="1">
                <a:spLocks noRot="1" noChangeAspect="1" noMove="1" noResize="1" noEditPoints="1" noAdjustHandles="1" noChangeArrowheads="1" noChangeShapeType="1" noTextEdit="1"/>
              </p:cNvSpPr>
              <p:nvPr/>
            </p:nvSpPr>
            <p:spPr>
              <a:xfrm>
                <a:off x="648251" y="4225185"/>
                <a:ext cx="8165458" cy="2160615"/>
              </a:xfrm>
              <a:prstGeom prst="rect">
                <a:avLst/>
              </a:prstGeom>
              <a:blipFill>
                <a:blip r:embed="rId5"/>
                <a:stretch>
                  <a:fillRect l="-155" t="-581" b="-2326"/>
                </a:stretch>
              </a:blipFill>
            </p:spPr>
            <p:txBody>
              <a:bodyPr/>
              <a:lstStyle/>
              <a:p>
                <a:r>
                  <a:rPr lang="en-IT">
                    <a:noFill/>
                  </a:rPr>
                  <a:t> </a:t>
                </a:r>
              </a:p>
            </p:txBody>
          </p:sp>
        </mc:Fallback>
      </mc:AlternateContent>
      <p:sp>
        <p:nvSpPr>
          <p:cNvPr id="15" name="CasellaDiTesto 9">
            <a:extLst>
              <a:ext uri="{FF2B5EF4-FFF2-40B4-BE49-F238E27FC236}">
                <a16:creationId xmlns:a16="http://schemas.microsoft.com/office/drawing/2014/main" id="{3E14B031-615C-CF48-8F74-9C6E39A00B46}"/>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4495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33"/>
            <a:ext cx="9180512" cy="6872633"/>
          </a:xfrm>
          <a:prstGeom prst="rect">
            <a:avLst/>
          </a:prstGeom>
        </p:spPr>
      </p:pic>
      <p:pic>
        <p:nvPicPr>
          <p:cNvPr id="15" name="Immagine 16">
            <a:extLst>
              <a:ext uri="{FF2B5EF4-FFF2-40B4-BE49-F238E27FC236}">
                <a16:creationId xmlns:a16="http://schemas.microsoft.com/office/drawing/2014/main" id="{D902C9FA-8545-A24F-8C31-7C0DCF1C0F68}"/>
              </a:ext>
            </a:extLst>
          </p:cNvPr>
          <p:cNvPicPr>
            <a:picLocks noChangeAspect="1"/>
          </p:cNvPicPr>
          <p:nvPr/>
        </p:nvPicPr>
        <p:blipFill>
          <a:blip r:embed="rId4"/>
          <a:stretch>
            <a:fillRect/>
          </a:stretch>
        </p:blipFill>
        <p:spPr>
          <a:xfrm rot="2700000">
            <a:off x="808818" y="1335942"/>
            <a:ext cx="2540970" cy="3039004"/>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Ugelli statorici </a:t>
            </a:r>
            <a:r>
              <a:rPr lang="it-IT" sz="1000" b="1" dirty="0">
                <a:solidFill>
                  <a:schemeClr val="accent1">
                    <a:lumMod val="75000"/>
                  </a:schemeClr>
                </a:solidFill>
                <a:latin typeface="Arial"/>
                <a:cs typeface="Arial"/>
              </a:rPr>
              <a:t>3/3</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7</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pic>
        <p:nvPicPr>
          <p:cNvPr id="16" name="Immagine 7">
            <a:extLst>
              <a:ext uri="{FF2B5EF4-FFF2-40B4-BE49-F238E27FC236}">
                <a16:creationId xmlns:a16="http://schemas.microsoft.com/office/drawing/2014/main" id="{60E62990-E4F9-FF49-AAE3-B94170BD17D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5666" y="3889094"/>
            <a:ext cx="3731966" cy="2728197"/>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7"/>
              <a:stretch>
                <a:fillRect/>
              </a:stretch>
            </p:blipFill>
            <p:spPr>
              <a:xfrm>
                <a:off x="7069532" y="281387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9"/>
              <a:stretch>
                <a:fillRect/>
              </a:stretch>
            </p:blipFill>
            <p:spPr>
              <a:xfrm>
                <a:off x="7018167" y="260698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7"/>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2"/>
              <a:stretch>
                <a:fillRect/>
              </a:stretch>
            </p:blipFill>
            <p:spPr>
              <a:xfrm>
                <a:off x="7945167" y="265090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4"/>
              <a:stretch>
                <a:fillRect/>
              </a:stretch>
            </p:blipFill>
            <p:spPr>
              <a:xfrm>
                <a:off x="7895127" y="2616349"/>
                <a:ext cx="362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k 47">
                <a:extLst>
                  <a:ext uri="{FF2B5EF4-FFF2-40B4-BE49-F238E27FC236}">
                    <a16:creationId xmlns:a16="http://schemas.microsoft.com/office/drawing/2014/main" id="{827A0595-3083-524C-BD68-26FDCD19492B}"/>
                  </a:ext>
                </a:extLst>
              </p14:cNvPr>
              <p14:cNvContentPartPr/>
              <p14:nvPr/>
            </p14:nvContentPartPr>
            <p14:xfrm>
              <a:off x="7285647" y="2654149"/>
              <a:ext cx="118800" cy="23040"/>
            </p14:xfrm>
          </p:contentPart>
        </mc:Choice>
        <mc:Fallback xmlns="">
          <p:pic>
            <p:nvPicPr>
              <p:cNvPr id="48" name="Ink 47">
                <a:extLst>
                  <a:ext uri="{FF2B5EF4-FFF2-40B4-BE49-F238E27FC236}">
                    <a16:creationId xmlns:a16="http://schemas.microsoft.com/office/drawing/2014/main" id="{827A0595-3083-524C-BD68-26FDCD19492B}"/>
                  </a:ext>
                </a:extLst>
              </p:cNvPr>
              <p:cNvPicPr/>
              <p:nvPr/>
            </p:nvPicPr>
            <p:blipFill>
              <a:blip r:embed="rId16"/>
              <a:stretch>
                <a:fillRect/>
              </a:stretch>
            </p:blipFill>
            <p:spPr>
              <a:xfrm>
                <a:off x="7276647" y="2645509"/>
                <a:ext cx="136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k 48">
                <a:extLst>
                  <a:ext uri="{FF2B5EF4-FFF2-40B4-BE49-F238E27FC236}">
                    <a16:creationId xmlns:a16="http://schemas.microsoft.com/office/drawing/2014/main" id="{5951803E-894A-8C47-BBCB-1584342A7FF6}"/>
                  </a:ext>
                </a:extLst>
              </p14:cNvPr>
              <p14:cNvContentPartPr/>
              <p14:nvPr/>
            </p14:nvContentPartPr>
            <p14:xfrm>
              <a:off x="7244607" y="2557669"/>
              <a:ext cx="214200" cy="146160"/>
            </p14:xfrm>
          </p:contentPart>
        </mc:Choice>
        <mc:Fallback xmlns="">
          <p:pic>
            <p:nvPicPr>
              <p:cNvPr id="49" name="Ink 48">
                <a:extLst>
                  <a:ext uri="{FF2B5EF4-FFF2-40B4-BE49-F238E27FC236}">
                    <a16:creationId xmlns:a16="http://schemas.microsoft.com/office/drawing/2014/main" id="{5951803E-894A-8C47-BBCB-1584342A7FF6}"/>
                  </a:ext>
                </a:extLst>
              </p:cNvPr>
              <p:cNvPicPr/>
              <p:nvPr/>
            </p:nvPicPr>
            <p:blipFill>
              <a:blip r:embed="rId18"/>
              <a:stretch>
                <a:fillRect/>
              </a:stretch>
            </p:blipFill>
            <p:spPr>
              <a:xfrm>
                <a:off x="7226967" y="2540029"/>
                <a:ext cx="24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20"/>
              <a:stretch>
                <a:fillRect/>
              </a:stretch>
            </p:blipFill>
            <p:spPr>
              <a:xfrm>
                <a:off x="6791367" y="263542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7"/>
              <a:stretch>
                <a:fillRect/>
              </a:stretch>
            </p:blipFill>
            <p:spPr>
              <a:xfrm>
                <a:off x="6609207" y="2629309"/>
                <a:ext cx="36000" cy="36000"/>
              </a:xfrm>
              <a:prstGeom prst="rect">
                <a:avLst/>
              </a:prstGeom>
            </p:spPr>
          </p:pic>
        </mc:Fallback>
      </mc:AlternateContent>
      <p:pic>
        <p:nvPicPr>
          <p:cNvPr id="77" name="Immagine 8">
            <a:extLst>
              <a:ext uri="{FF2B5EF4-FFF2-40B4-BE49-F238E27FC236}">
                <a16:creationId xmlns:a16="http://schemas.microsoft.com/office/drawing/2014/main" id="{618D810B-0EC4-B84E-8681-A459E79874F6}"/>
              </a:ext>
            </a:extLst>
          </p:cNvPr>
          <p:cNvPicPr>
            <a:picLocks noChangeAspect="1"/>
          </p:cNvPicPr>
          <p:nvPr/>
        </p:nvPicPr>
        <p:blipFill>
          <a:blip r:embed="rId22"/>
          <a:stretch>
            <a:fillRect/>
          </a:stretch>
        </p:blipFill>
        <p:spPr>
          <a:xfrm>
            <a:off x="4374982" y="3889094"/>
            <a:ext cx="3864508" cy="2693037"/>
          </a:xfrm>
          <a:prstGeom prst="rect">
            <a:avLst/>
          </a:prstGeom>
        </p:spPr>
      </p:pic>
      <p:pic>
        <p:nvPicPr>
          <p:cNvPr id="78" name="Immagine 5">
            <a:extLst>
              <a:ext uri="{FF2B5EF4-FFF2-40B4-BE49-F238E27FC236}">
                <a16:creationId xmlns:a16="http://schemas.microsoft.com/office/drawing/2014/main" id="{DBC679DA-A6A0-E44D-92AD-9FF4C20016A5}"/>
              </a:ext>
            </a:extLst>
          </p:cNvPr>
          <p:cNvPicPr>
            <a:picLocks noChangeAspect="1"/>
          </p:cNvPicPr>
          <p:nvPr/>
        </p:nvPicPr>
        <p:blipFill>
          <a:blip r:embed="rId23"/>
          <a:stretch>
            <a:fillRect/>
          </a:stretch>
        </p:blipFill>
        <p:spPr>
          <a:xfrm>
            <a:off x="3096468" y="1469762"/>
            <a:ext cx="2569485" cy="1428967"/>
          </a:xfrm>
          <a:prstGeom prst="rect">
            <a:avLst/>
          </a:prstGeom>
        </p:spPr>
      </p:pic>
      <mc:AlternateContent xmlns:mc="http://schemas.openxmlformats.org/markup-compatibility/2006" xmlns:a14="http://schemas.microsoft.com/office/drawing/2010/main">
        <mc:Choice Requires="a14">
          <p:sp>
            <p:nvSpPr>
              <p:cNvPr id="79" name="CasellaDiTesto 9">
                <a:extLst>
                  <a:ext uri="{FF2B5EF4-FFF2-40B4-BE49-F238E27FC236}">
                    <a16:creationId xmlns:a16="http://schemas.microsoft.com/office/drawing/2014/main" id="{7EBD3573-1796-534B-9CE9-7A1821FDD426}"/>
                  </a:ext>
                </a:extLst>
              </p:cNvPr>
              <p:cNvSpPr txBox="1"/>
              <p:nvPr/>
            </p:nvSpPr>
            <p:spPr>
              <a:xfrm>
                <a:off x="4572000" y="1796919"/>
                <a:ext cx="702949" cy="308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300" i="1" smtClean="0">
                              <a:ln>
                                <a:noFill/>
                              </a:ln>
                              <a:solidFill>
                                <a:sysClr val="windowText" lastClr="000000"/>
                              </a:solidFill>
                              <a:latin typeface="Cambria Math" panose="02040503050406030204" pitchFamily="18" charset="0"/>
                              <a:cs typeface="Arial" panose="020B0604020202020204" pitchFamily="34" charset="0"/>
                            </a:rPr>
                          </m:ctrlPr>
                        </m:sSubPr>
                        <m:e>
                          <m:r>
                            <a:rPr lang="it-IT" sz="1300" i="1">
                              <a:ln>
                                <a:noFill/>
                              </a:ln>
                              <a:solidFill>
                                <a:sysClr val="windowText" lastClr="000000"/>
                              </a:solidFill>
                              <a:latin typeface="Cambria Math" panose="02040503050406030204" pitchFamily="18" charset="0"/>
                              <a:ea typeface="Calibri" panose="020F0502020204030204" pitchFamily="34" charset="0"/>
                              <a:cs typeface="Arial" panose="020B0604020202020204" pitchFamily="34" charset="0"/>
                            </a:rPr>
                            <m:t>𝛼</m:t>
                          </m:r>
                        </m:e>
                        <m:sub>
                          <m:r>
                            <a:rPr lang="it-IT" sz="1300" b="0" i="1" smtClean="0">
                              <a:ln>
                                <a:noFill/>
                              </a:ln>
                              <a:solidFill>
                                <a:sysClr val="windowText" lastClr="000000"/>
                              </a:solidFill>
                              <a:latin typeface="Cambria Math" panose="02040503050406030204" pitchFamily="18" charset="0"/>
                              <a:cs typeface="Arial" panose="020B0604020202020204" pitchFamily="34" charset="0"/>
                            </a:rPr>
                            <m:t>𝑓𝑖𝑛𝑎𝑙𝑒</m:t>
                          </m:r>
                        </m:sub>
                      </m:sSub>
                    </m:oMath>
                  </m:oMathPara>
                </a14:m>
                <a:endParaRPr lang="it-IT" sz="1300" dirty="0">
                  <a:ln>
                    <a:noFill/>
                  </a:ln>
                  <a:solidFill>
                    <a:sysClr val="windowText" lastClr="000000"/>
                  </a:solidFill>
                </a:endParaRPr>
              </a:p>
            </p:txBody>
          </p:sp>
        </mc:Choice>
        <mc:Fallback xmlns="">
          <p:sp>
            <p:nvSpPr>
              <p:cNvPr id="79" name="CasellaDiTesto 9">
                <a:extLst>
                  <a:ext uri="{FF2B5EF4-FFF2-40B4-BE49-F238E27FC236}">
                    <a16:creationId xmlns:a16="http://schemas.microsoft.com/office/drawing/2014/main" id="{7EBD3573-1796-534B-9CE9-7A1821FDD426}"/>
                  </a:ext>
                </a:extLst>
              </p:cNvPr>
              <p:cNvSpPr txBox="1">
                <a:spLocks noRot="1" noChangeAspect="1" noMove="1" noResize="1" noEditPoints="1" noAdjustHandles="1" noChangeArrowheads="1" noChangeShapeType="1" noTextEdit="1"/>
              </p:cNvSpPr>
              <p:nvPr/>
            </p:nvSpPr>
            <p:spPr>
              <a:xfrm>
                <a:off x="4572000" y="1796919"/>
                <a:ext cx="702949" cy="308354"/>
              </a:xfrm>
              <a:prstGeom prst="rect">
                <a:avLst/>
              </a:prstGeom>
              <a:blipFill>
                <a:blip r:embed="rId24"/>
                <a:stretch>
                  <a:fillRect b="-4000"/>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80" name="CasellaDiTesto 10">
                <a:extLst>
                  <a:ext uri="{FF2B5EF4-FFF2-40B4-BE49-F238E27FC236}">
                    <a16:creationId xmlns:a16="http://schemas.microsoft.com/office/drawing/2014/main" id="{03703D01-6907-B54E-A682-AE5E0BE006E5}"/>
                  </a:ext>
                </a:extLst>
              </p:cNvPr>
              <p:cNvSpPr txBox="1"/>
              <p:nvPr/>
            </p:nvSpPr>
            <p:spPr>
              <a:xfrm>
                <a:off x="4655096" y="2232644"/>
                <a:ext cx="1030660" cy="325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ysClr val="windowText" lastClr="000000"/>
                              </a:solidFill>
                              <a:latin typeface="Cambria Math" panose="02040503050406030204" pitchFamily="18" charset="0"/>
                              <a:cs typeface="Arial" panose="020B0604020202020204" pitchFamily="34" charset="0"/>
                            </a:rPr>
                          </m:ctrlPr>
                        </m:sSubPr>
                        <m:e>
                          <m:r>
                            <m:rPr>
                              <m:sty m:val="p"/>
                            </m:rPr>
                            <a:rPr lang="el-GR" sz="1400" i="1">
                              <a:solidFill>
                                <a:sysClr val="windowText" lastClr="000000"/>
                              </a:solidFill>
                              <a:latin typeface="Cambria Math" panose="02040503050406030204" pitchFamily="18" charset="0"/>
                              <a:ea typeface="Calibri" panose="020F0502020204030204" pitchFamily="34" charset="0"/>
                              <a:cs typeface="Arial" panose="020B0604020202020204" pitchFamily="34" charset="0"/>
                            </a:rPr>
                            <m:t>γ</m:t>
                          </m:r>
                        </m:e>
                        <m:sub>
                          <m:r>
                            <a:rPr lang="it-IT" sz="1400" i="1">
                              <a:solidFill>
                                <a:sysClr val="windowText" lastClr="000000"/>
                              </a:solidFill>
                              <a:latin typeface="Cambria Math" panose="02040503050406030204" pitchFamily="18" charset="0"/>
                              <a:cs typeface="Arial" panose="020B0604020202020204" pitchFamily="34" charset="0"/>
                            </a:rPr>
                            <m:t>𝑓𝑖𝑛𝑎𝑙𝑒</m:t>
                          </m:r>
                        </m:sub>
                      </m:sSub>
                    </m:oMath>
                  </m:oMathPara>
                </a14:m>
                <a:endParaRPr lang="it-IT" sz="1300" dirty="0">
                  <a:solidFill>
                    <a:sysClr val="windowText" lastClr="000000"/>
                  </a:solidFill>
                </a:endParaRPr>
              </a:p>
            </p:txBody>
          </p:sp>
        </mc:Choice>
        <mc:Fallback xmlns="">
          <p:sp>
            <p:nvSpPr>
              <p:cNvPr id="80" name="CasellaDiTesto 10">
                <a:extLst>
                  <a:ext uri="{FF2B5EF4-FFF2-40B4-BE49-F238E27FC236}">
                    <a16:creationId xmlns:a16="http://schemas.microsoft.com/office/drawing/2014/main" id="{03703D01-6907-B54E-A682-AE5E0BE006E5}"/>
                  </a:ext>
                </a:extLst>
              </p:cNvPr>
              <p:cNvSpPr txBox="1">
                <a:spLocks noRot="1" noChangeAspect="1" noMove="1" noResize="1" noEditPoints="1" noAdjustHandles="1" noChangeArrowheads="1" noChangeShapeType="1" noTextEdit="1"/>
              </p:cNvSpPr>
              <p:nvPr/>
            </p:nvSpPr>
            <p:spPr>
              <a:xfrm>
                <a:off x="4655096" y="2232644"/>
                <a:ext cx="1030660" cy="325025"/>
              </a:xfrm>
              <a:prstGeom prst="rect">
                <a:avLst/>
              </a:prstGeom>
              <a:blipFill>
                <a:blip r:embed="rId25"/>
                <a:stretch>
                  <a:fillRect b="-3704"/>
                </a:stretch>
              </a:blipFill>
            </p:spPr>
            <p:txBody>
              <a:bodyPr/>
              <a:lstStyle/>
              <a:p>
                <a:r>
                  <a:rPr lang="en-IT">
                    <a:noFill/>
                  </a:rPr>
                  <a:t> </a:t>
                </a:r>
              </a:p>
            </p:txBody>
          </p:sp>
        </mc:Fallback>
      </mc:AlternateContent>
      <p:pic>
        <p:nvPicPr>
          <p:cNvPr id="82" name="Immagine 18" descr="Immagine che contiene oggetto, orologio&#10;&#10;Descrizione generata automaticamente">
            <a:extLst>
              <a:ext uri="{FF2B5EF4-FFF2-40B4-BE49-F238E27FC236}">
                <a16:creationId xmlns:a16="http://schemas.microsoft.com/office/drawing/2014/main" id="{E8243D10-726F-EB42-B13E-1D69E4DF0F83}"/>
              </a:ext>
            </a:extLst>
          </p:cNvPr>
          <p:cNvPicPr/>
          <p:nvPr/>
        </p:nvPicPr>
        <p:blipFill>
          <a:blip r:embed="rId26" cstate="print">
            <a:extLst>
              <a:ext uri="{28A0092B-C50C-407E-A947-70E740481C1C}">
                <a14:useLocalDpi xmlns:a14="http://schemas.microsoft.com/office/drawing/2010/main" val="0"/>
              </a:ext>
            </a:extLst>
          </a:blip>
          <a:stretch>
            <a:fillRect/>
          </a:stretch>
        </p:blipFill>
        <p:spPr>
          <a:xfrm>
            <a:off x="5685757" y="1136362"/>
            <a:ext cx="3188758" cy="2606091"/>
          </a:xfrm>
          <a:prstGeom prst="rect">
            <a:avLst/>
          </a:prstGeom>
        </p:spPr>
      </p:pic>
      <p:sp>
        <p:nvSpPr>
          <p:cNvPr id="24" name="CasellaDiTesto 9">
            <a:extLst>
              <a:ext uri="{FF2B5EF4-FFF2-40B4-BE49-F238E27FC236}">
                <a16:creationId xmlns:a16="http://schemas.microsoft.com/office/drawing/2014/main" id="{87D74D71-EC73-1943-97B4-7F289F7C7CDB}"/>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22410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Analisi del flusso statorico</a:t>
            </a:r>
            <a:endParaRPr lang="it-IT" sz="10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8</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p:pic>
        <p:nvPicPr>
          <p:cNvPr id="15" name="image157.png">
            <a:extLst>
              <a:ext uri="{FF2B5EF4-FFF2-40B4-BE49-F238E27FC236}">
                <a16:creationId xmlns:a16="http://schemas.microsoft.com/office/drawing/2014/main" id="{8603C528-636E-D745-AF7C-6EE4DD9629A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60981" y="733592"/>
            <a:ext cx="3757587" cy="5720926"/>
          </a:xfrm>
          <a:prstGeom prst="rect">
            <a:avLst/>
          </a:prstGeom>
        </p:spPr>
      </p:pic>
      <p:pic>
        <p:nvPicPr>
          <p:cNvPr id="17" name="Immagine 6">
            <a:extLst>
              <a:ext uri="{FF2B5EF4-FFF2-40B4-BE49-F238E27FC236}">
                <a16:creationId xmlns:a16="http://schemas.microsoft.com/office/drawing/2014/main" id="{F5655A81-2552-4D42-BC19-B3ABF6E40505}"/>
              </a:ext>
            </a:extLst>
          </p:cNvPr>
          <p:cNvPicPr/>
          <p:nvPr/>
        </p:nvPicPr>
        <p:blipFill rotWithShape="1">
          <a:blip r:embed="rId5">
            <a:extLst>
              <a:ext uri="{28A0092B-C50C-407E-A947-70E740481C1C}">
                <a14:useLocalDpi xmlns:a14="http://schemas.microsoft.com/office/drawing/2010/main" val="0"/>
              </a:ext>
            </a:extLst>
          </a:blip>
          <a:srcRect l="1" r="24471"/>
          <a:stretch/>
        </p:blipFill>
        <p:spPr bwMode="auto">
          <a:xfrm>
            <a:off x="3784922" y="4074812"/>
            <a:ext cx="2274235" cy="2150136"/>
          </a:xfrm>
          <a:prstGeom prst="rect">
            <a:avLst/>
          </a:prstGeom>
          <a:noFill/>
        </p:spPr>
      </p:pic>
      <mc:AlternateContent xmlns:mc="http://schemas.openxmlformats.org/markup-compatibility/2006">
        <mc:Choice xmlns:a14="http://schemas.microsoft.com/office/drawing/2010/main" Requires="a14">
          <p:sp>
            <p:nvSpPr>
              <p:cNvPr id="21" name="Segnaposto testo 4">
                <a:extLst>
                  <a:ext uri="{FF2B5EF4-FFF2-40B4-BE49-F238E27FC236}">
                    <a16:creationId xmlns:a16="http://schemas.microsoft.com/office/drawing/2014/main" id="{22044221-D587-D341-AD81-753304950B71}"/>
                  </a:ext>
                </a:extLst>
              </p:cNvPr>
              <p:cNvSpPr txBox="1">
                <a:spLocks/>
              </p:cNvSpPr>
              <p:nvPr/>
            </p:nvSpPr>
            <p:spPr>
              <a:xfrm>
                <a:off x="663570" y="4026447"/>
                <a:ext cx="4500181" cy="26253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1500" b="1" dirty="0">
                    <a:cs typeface="Arial" panose="020B0604020202020204" pitchFamily="34" charset="0"/>
                  </a:rPr>
                  <a:t>0 e 00</a:t>
                </a:r>
                <a:r>
                  <a:rPr lang="it-IT" sz="1500" dirty="0">
                    <a:cs typeface="Arial" panose="020B0604020202020204" pitchFamily="34" charset="0"/>
                  </a:rPr>
                  <a:t>: definiti da </a:t>
                </a:r>
                <a14:m>
                  <m:oMath xmlns:m="http://schemas.openxmlformats.org/officeDocument/2006/math">
                    <m:sSub>
                      <m:sSubPr>
                        <m:ctrlPr>
                          <a:rPr lang="it-IT" sz="1500" i="1" smtClean="0">
                            <a:latin typeface="Cambria Math" panose="02040503050406030204" pitchFamily="18" charset="0"/>
                            <a:cs typeface="Arial" panose="020B0604020202020204" pitchFamily="34" charset="0"/>
                          </a:rPr>
                        </m:ctrlPr>
                      </m:sSubPr>
                      <m:e>
                        <m:acc>
                          <m:accPr>
                            <m:chr m:val="̇"/>
                            <m:ctrlPr>
                              <a:rPr lang="it-IT" sz="1500" i="1" smtClean="0">
                                <a:latin typeface="Cambria Math" panose="02040503050406030204" pitchFamily="18" charset="0"/>
                                <a:cs typeface="Arial" panose="020B0604020202020204" pitchFamily="34" charset="0"/>
                              </a:rPr>
                            </m:ctrlPr>
                          </m:accPr>
                          <m:e>
                            <m:r>
                              <a:rPr lang="it-IT" sz="1500" i="1" smtClean="0">
                                <a:latin typeface="Cambria Math" panose="02040503050406030204" pitchFamily="18" charset="0"/>
                                <a:cs typeface="Arial" panose="020B0604020202020204" pitchFamily="34" charset="0"/>
                              </a:rPr>
                              <m:t>𝑚</m:t>
                            </m:r>
                          </m:e>
                        </m:acc>
                      </m:e>
                      <m:sub>
                        <m:r>
                          <a:rPr lang="it-IT" sz="1500" i="1" smtClean="0">
                            <a:latin typeface="Cambria Math" panose="02040503050406030204" pitchFamily="18" charset="0"/>
                            <a:cs typeface="Arial" panose="020B0604020202020204" pitchFamily="34" charset="0"/>
                          </a:rPr>
                          <m:t>𝑑𝑜𝑡</m:t>
                        </m:r>
                        <m:r>
                          <a:rPr lang="it-IT" sz="1500" i="1" smtClean="0">
                            <a:latin typeface="Cambria Math" panose="02040503050406030204" pitchFamily="18" charset="0"/>
                            <a:cs typeface="Arial" panose="020B0604020202020204" pitchFamily="34" charset="0"/>
                          </a:rPr>
                          <m:t>_</m:t>
                        </m:r>
                        <m:r>
                          <a:rPr lang="it-IT" sz="1500" i="1" smtClean="0">
                            <a:latin typeface="Cambria Math" panose="02040503050406030204" pitchFamily="18" charset="0"/>
                            <a:cs typeface="Arial" panose="020B0604020202020204" pitchFamily="34" charset="0"/>
                          </a:rPr>
                          <m:t>𝑡𝑜𝑡</m:t>
                        </m:r>
                      </m:sub>
                    </m:sSub>
                    <m:r>
                      <a:rPr lang="it-IT" sz="1500" i="1" smtClean="0">
                        <a:latin typeface="Cambria Math" panose="02040503050406030204" pitchFamily="18" charset="0"/>
                        <a:cs typeface="Arial" panose="020B0604020202020204" pitchFamily="34" charset="0"/>
                      </a:rPr>
                      <m:t>,</m:t>
                    </m:r>
                  </m:oMath>
                </a14:m>
                <a:r>
                  <a:rPr lang="it-IT" sz="1500" dirty="0">
                    <a:cs typeface="Arial" panose="020B0604020202020204" pitchFamily="34" charset="0"/>
                  </a:rPr>
                  <a:t> </a:t>
                </a:r>
                <a:r>
                  <a:rPr lang="it-IT" sz="1500" dirty="0">
                    <a:ea typeface="Times New Roman" panose="02020603050405020304" pitchFamily="18" charset="0"/>
                    <a:cs typeface="Arial" panose="020B0604020202020204" pitchFamily="34" charset="0"/>
                  </a:rPr>
                  <a:t>P</a:t>
                </a:r>
                <a:r>
                  <a:rPr lang="it-IT" sz="1500" baseline="-25000" dirty="0">
                    <a:ea typeface="Times New Roman" panose="02020603050405020304" pitchFamily="18" charset="0"/>
                    <a:cs typeface="Arial" panose="020B0604020202020204" pitchFamily="34" charset="0"/>
                  </a:rPr>
                  <a:t>00</a:t>
                </a:r>
                <a:r>
                  <a:rPr lang="it-IT" sz="1500" i="1" dirty="0">
                    <a:ea typeface="Times New Roman" panose="02020603050405020304" pitchFamily="18" charset="0"/>
                    <a:cs typeface="Arial" panose="020B0604020202020204" pitchFamily="34" charset="0"/>
                  </a:rPr>
                  <a:t> e </a:t>
                </a:r>
                <a:r>
                  <a:rPr lang="it-IT" sz="1500" dirty="0">
                    <a:ea typeface="Times New Roman" panose="02020603050405020304" pitchFamily="18" charset="0"/>
                    <a:cs typeface="Arial" panose="020B0604020202020204" pitchFamily="34" charset="0"/>
                  </a:rPr>
                  <a:t>x</a:t>
                </a:r>
                <a:r>
                  <a:rPr lang="it-IT" sz="1500" baseline="-25000" dirty="0">
                    <a:ea typeface="Times New Roman" panose="02020603050405020304" pitchFamily="18" charset="0"/>
                    <a:cs typeface="Arial" panose="020B0604020202020204" pitchFamily="34" charset="0"/>
                  </a:rPr>
                  <a:t>00</a:t>
                </a:r>
              </a:p>
              <a:p>
                <a:pPr marL="0" indent="0">
                  <a:buFont typeface="Arial"/>
                  <a:buNone/>
                </a:pPr>
                <a:r>
                  <a:rPr lang="it-IT" sz="1500" b="1" dirty="0">
                    <a:cs typeface="Arial" panose="020B0604020202020204" pitchFamily="34" charset="0"/>
                  </a:rPr>
                  <a:t>1s, 1 e 01</a:t>
                </a:r>
                <a:r>
                  <a:rPr lang="it-IT" sz="1500" dirty="0">
                    <a:cs typeface="Arial" panose="020B0604020202020204" pitchFamily="34" charset="0"/>
                  </a:rPr>
                  <a:t>: definiti con 2 iterazioni su:</a:t>
                </a:r>
              </a:p>
              <a:p>
                <a:r>
                  <a:rPr lang="it-IT" sz="1500" dirty="0">
                    <a:cs typeface="Arial" panose="020B0604020202020204" pitchFamily="34" charset="0"/>
                  </a:rPr>
                  <a:t>Portata massica </a:t>
                </a:r>
                <a14:m>
                  <m:oMath xmlns:m="http://schemas.openxmlformats.org/officeDocument/2006/math">
                    <m:acc>
                      <m:accPr>
                        <m:chr m:val="̇"/>
                        <m:ctrlPr>
                          <a:rPr lang="it-IT" sz="1500" i="1" smtClean="0">
                            <a:latin typeface="Cambria Math" panose="02040503050406030204" pitchFamily="18" charset="0"/>
                            <a:cs typeface="Arial" panose="020B0604020202020204" pitchFamily="34" charset="0"/>
                          </a:rPr>
                        </m:ctrlPr>
                      </m:accPr>
                      <m:e>
                        <m:r>
                          <a:rPr lang="it-IT" sz="1500" i="1">
                            <a:latin typeface="Cambria Math" panose="02040503050406030204" pitchFamily="18" charset="0"/>
                            <a:ea typeface="Times New Roman" panose="02020603050405020304" pitchFamily="18" charset="0"/>
                            <a:cs typeface="Arial" panose="020B0604020202020204" pitchFamily="34" charset="0"/>
                          </a:rPr>
                          <m:t>𝑚</m:t>
                        </m:r>
                      </m:e>
                    </m:acc>
                  </m:oMath>
                </a14:m>
                <a:endParaRPr lang="it-IT" sz="1500" dirty="0">
                  <a:cs typeface="Arial" panose="020B0604020202020204" pitchFamily="34" charset="0"/>
                </a:endParaRPr>
              </a:p>
              <a:p>
                <a:r>
                  <a:rPr lang="it-IT" sz="1500" dirty="0">
                    <a:cs typeface="Arial" panose="020B0604020202020204" pitchFamily="34" charset="0"/>
                  </a:rPr>
                  <a:t>Coefficienti di perdita  </a:t>
                </a:r>
                <a14:m>
                  <m:oMath xmlns:m="http://schemas.openxmlformats.org/officeDocument/2006/math">
                    <m:sSub>
                      <m:sSubPr>
                        <m:ctrlPr>
                          <a:rPr lang="it-IT" sz="1500" i="1" smtClean="0">
                            <a:latin typeface="Cambria Math" panose="02040503050406030204" pitchFamily="18" charset="0"/>
                            <a:cs typeface="Arial" panose="020B0604020202020204" pitchFamily="34" charset="0"/>
                          </a:rPr>
                        </m:ctrlPr>
                      </m:sSubPr>
                      <m:e>
                        <m:r>
                          <m:rPr>
                            <m:sty m:val="p"/>
                          </m:rPr>
                          <a:rPr lang="it-IT" sz="1500">
                            <a:latin typeface="Cambria Math" panose="02040503050406030204" pitchFamily="18" charset="0"/>
                            <a:ea typeface="Times New Roman" panose="02020603050405020304" pitchFamily="18" charset="0"/>
                            <a:cs typeface="Arial" panose="020B0604020202020204" pitchFamily="34" charset="0"/>
                          </a:rPr>
                          <m:t>ζ</m:t>
                        </m:r>
                      </m:e>
                      <m:sub>
                        <m:r>
                          <a:rPr lang="it-IT" sz="1500" i="1">
                            <a:latin typeface="Cambria Math" panose="02040503050406030204" pitchFamily="18" charset="0"/>
                            <a:ea typeface="Times New Roman" panose="02020603050405020304" pitchFamily="18" charset="0"/>
                            <a:cs typeface="Arial" panose="020B0604020202020204" pitchFamily="34" charset="0"/>
                          </a:rPr>
                          <m:t>𝐷</m:t>
                        </m:r>
                      </m:sub>
                    </m:sSub>
                  </m:oMath>
                </a14:m>
                <a:r>
                  <a:rPr lang="it-IT" sz="1500" dirty="0">
                    <a:cs typeface="Arial" panose="020B0604020202020204" pitchFamily="34" charset="0"/>
                  </a:rPr>
                  <a:t> e </a:t>
                </a:r>
                <a14:m>
                  <m:oMath xmlns:m="http://schemas.openxmlformats.org/officeDocument/2006/math">
                    <m:sSub>
                      <m:sSubPr>
                        <m:ctrlPr>
                          <a:rPr lang="it-IT" sz="1500" i="1">
                            <a:latin typeface="Cambria Math" panose="02040503050406030204" pitchFamily="18" charset="0"/>
                          </a:rPr>
                        </m:ctrlPr>
                      </m:sSubPr>
                      <m:e>
                        <m:r>
                          <m:rPr>
                            <m:sty m:val="p"/>
                          </m:rPr>
                          <a:rPr lang="it-IT" sz="1500">
                            <a:latin typeface="Cambria Math" panose="02040503050406030204" pitchFamily="18" charset="0"/>
                          </a:rPr>
                          <m:t>ζ</m:t>
                        </m:r>
                      </m:e>
                      <m:sub>
                        <m:r>
                          <a:rPr lang="it-IT" sz="1500" i="1">
                            <a:latin typeface="Cambria Math" panose="02040503050406030204" pitchFamily="18" charset="0"/>
                          </a:rPr>
                          <m:t>𝑅</m:t>
                        </m:r>
                      </m:sub>
                    </m:sSub>
                  </m:oMath>
                </a14:m>
                <a:endParaRPr lang="it-IT" sz="1500" i="1" dirty="0"/>
              </a:p>
              <a:p>
                <a:pPr marL="0" indent="0">
                  <a:buFont typeface="Arial"/>
                  <a:buNone/>
                </a:pPr>
                <a:endParaRPr lang="it-IT" sz="500" i="1" dirty="0"/>
              </a:p>
              <a:p>
                <a:pPr marL="0" indent="0">
                  <a:buFont typeface="Arial"/>
                  <a:buNone/>
                </a:pPr>
                <a14:m>
                  <m:oMathPara xmlns:m="http://schemas.openxmlformats.org/officeDocument/2006/math">
                    <m:oMathParaPr>
                      <m:jc m:val="left"/>
                    </m:oMathParaPr>
                    <m:oMath xmlns:m="http://schemas.openxmlformats.org/officeDocument/2006/math">
                      <m:sSub>
                        <m:sSubPr>
                          <m:ctrlPr>
                            <a:rPr lang="it-IT" sz="1400" i="1">
                              <a:latin typeface="Cambria Math" panose="02040503050406030204" pitchFamily="18" charset="0"/>
                            </a:rPr>
                          </m:ctrlPr>
                        </m:sSubPr>
                        <m:e>
                          <m:r>
                            <m:rPr>
                              <m:sty m:val="p"/>
                            </m:rPr>
                            <a:rPr lang="it-IT" sz="1400">
                              <a:latin typeface="Cambria Math" panose="02040503050406030204" pitchFamily="18" charset="0"/>
                            </a:rPr>
                            <m:t>ζ</m:t>
                          </m:r>
                        </m:e>
                        <m:sub>
                          <m:r>
                            <a:rPr lang="it-IT" sz="1400" i="1">
                              <a:latin typeface="Cambria Math" panose="02040503050406030204" pitchFamily="18" charset="0"/>
                            </a:rPr>
                            <m:t>𝐷</m:t>
                          </m:r>
                        </m:sub>
                      </m:sSub>
                      <m:r>
                        <a:rPr lang="it-IT" sz="1400" i="1">
                          <a:latin typeface="Cambria Math" panose="02040503050406030204" pitchFamily="18" charset="0"/>
                        </a:rPr>
                        <m:t>=</m:t>
                      </m:r>
                      <m:f>
                        <m:fPr>
                          <m:ctrlPr>
                            <a:rPr lang="it-IT" sz="1400" i="1">
                              <a:latin typeface="Cambria Math" panose="020405030504060302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rPr>
                                <m:t>h</m:t>
                              </m:r>
                            </m:e>
                            <m:sub>
                              <m:r>
                                <a:rPr lang="it-IT" sz="1400" i="1">
                                  <a:latin typeface="Cambria Math" panose="02040503050406030204" pitchFamily="18" charset="0"/>
                                </a:rPr>
                                <m:t>1</m:t>
                              </m:r>
                            </m:sub>
                          </m:sSub>
                          <m:r>
                            <a:rPr lang="it-IT" sz="1400" i="1">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h</m:t>
                              </m:r>
                            </m:e>
                            <m:sub>
                              <m:r>
                                <a:rPr lang="it-IT" sz="1400" i="1">
                                  <a:latin typeface="Cambria Math" panose="02040503050406030204" pitchFamily="18" charset="0"/>
                                </a:rPr>
                                <m:t>1</m:t>
                              </m:r>
                              <m:r>
                                <a:rPr lang="it-IT" sz="1400" i="1">
                                  <a:latin typeface="Cambria Math" panose="02040503050406030204" pitchFamily="18" charset="0"/>
                                </a:rPr>
                                <m:t>𝑠</m:t>
                              </m:r>
                            </m:sub>
                          </m:sSub>
                        </m:num>
                        <m:den>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2</m:t>
                              </m:r>
                            </m:den>
                          </m:f>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𝑣</m:t>
                                  </m:r>
                                </m:e>
                                <m:sub>
                                  <m:r>
                                    <a:rPr lang="it-IT" sz="1400" i="1">
                                      <a:latin typeface="Cambria Math" panose="02040503050406030204" pitchFamily="18" charset="0"/>
                                    </a:rPr>
                                    <m:t>1</m:t>
                                  </m:r>
                                </m:sub>
                              </m:sSub>
                            </m:e>
                            <m:sup>
                              <m:r>
                                <a:rPr lang="it-IT" sz="1400" i="1">
                                  <a:latin typeface="Cambria Math" panose="02040503050406030204" pitchFamily="18" charset="0"/>
                                </a:rPr>
                                <m:t>2</m:t>
                              </m:r>
                            </m:sup>
                          </m:sSup>
                        </m:den>
                      </m:f>
                      <m:r>
                        <a:rPr lang="it-IT" sz="1400" i="1">
                          <a:latin typeface="Cambria Math" panose="020405030504060302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sSup>
                            <m:sSupPr>
                              <m:ctrlPr>
                                <a:rPr lang="it-IT" sz="1400" i="1">
                                  <a:latin typeface="Cambria Math" panose="02040503050406030204" pitchFamily="18" charset="0"/>
                                </a:rPr>
                              </m:ctrlPr>
                            </m:sSupPr>
                            <m:e>
                              <m:r>
                                <a:rPr lang="it-IT" sz="1400" i="1">
                                  <a:latin typeface="Cambria Math" panose="02040503050406030204" pitchFamily="18" charset="0"/>
                                </a:rPr>
                                <m:t>(</m:t>
                              </m:r>
                              <m:f>
                                <m:fPr>
                                  <m:ctrlPr>
                                    <a:rPr lang="it-IT" sz="1400" i="1">
                                      <a:latin typeface="Cambria Math" panose="020405030504060302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rPr>
                                        <m:t>𝑣</m:t>
                                      </m:r>
                                    </m:e>
                                    <m:sub>
                                      <m:r>
                                        <a:rPr lang="it-IT" sz="1400" i="1">
                                          <a:latin typeface="Cambria Math" panose="02040503050406030204" pitchFamily="18" charset="0"/>
                                        </a:rPr>
                                        <m:t>1</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𝑣</m:t>
                                      </m:r>
                                    </m:e>
                                    <m:sub>
                                      <m:sSub>
                                        <m:sSubPr>
                                          <m:ctrlPr>
                                            <a:rPr lang="it-IT" sz="1400" i="1">
                                              <a:latin typeface="Cambria Math" panose="02040503050406030204" pitchFamily="18" charset="0"/>
                                            </a:rPr>
                                          </m:ctrlPr>
                                        </m:sSubPr>
                                        <m:e>
                                          <m:r>
                                            <a:rPr lang="it-IT" sz="1400" i="1">
                                              <a:latin typeface="Cambria Math" panose="02040503050406030204" pitchFamily="18" charset="0"/>
                                            </a:rPr>
                                            <m:t>1</m:t>
                                          </m:r>
                                        </m:e>
                                        <m:sub>
                                          <m:r>
                                            <a:rPr lang="it-IT" sz="1400" i="1">
                                              <a:latin typeface="Cambria Math" panose="02040503050406030204" pitchFamily="18" charset="0"/>
                                            </a:rPr>
                                            <m:t>𝑖𝑠</m:t>
                                          </m:r>
                                        </m:sub>
                                      </m:sSub>
                                    </m:sub>
                                  </m:sSub>
                                </m:den>
                              </m:f>
                              <m:r>
                                <a:rPr lang="it-IT" sz="1400" i="1">
                                  <a:latin typeface="Cambria Math" panose="02040503050406030204" pitchFamily="18" charset="0"/>
                                </a:rPr>
                                <m:t>)</m:t>
                              </m:r>
                            </m:e>
                            <m:sup>
                              <m:r>
                                <a:rPr lang="it-IT" sz="1400" i="1">
                                  <a:latin typeface="Cambria Math" panose="02040503050406030204" pitchFamily="18" charset="0"/>
                                </a:rPr>
                                <m:t>2</m:t>
                              </m:r>
                            </m:sup>
                          </m:sSup>
                        </m:den>
                      </m:f>
                      <m:r>
                        <a:rPr lang="it-IT" sz="1400" i="1">
                          <a:latin typeface="Cambria Math" panose="02040503050406030204" pitchFamily="18" charset="0"/>
                        </a:rPr>
                        <m:t>−1</m:t>
                      </m:r>
                    </m:oMath>
                  </m:oMathPara>
                </a14:m>
                <a:endParaRPr lang="it-IT" sz="1400" i="1" dirty="0">
                  <a:latin typeface="Cambria Math" panose="02040503050406030204" pitchFamily="18" charset="0"/>
                </a:endParaRPr>
              </a:p>
              <a:p>
                <a:pPr marL="0" indent="0">
                  <a:buNone/>
                </a:pPr>
                <a14:m>
                  <m:oMath xmlns:m="http://schemas.openxmlformats.org/officeDocument/2006/math">
                    <m:sSub>
                      <m:sSubPr>
                        <m:ctrlPr>
                          <a:rPr lang="it-IT" sz="1400" i="1">
                            <a:latin typeface="Cambria Math" panose="02040503050406030204" pitchFamily="18" charset="0"/>
                          </a:rPr>
                        </m:ctrlPr>
                      </m:sSubPr>
                      <m:e>
                        <m:r>
                          <m:rPr>
                            <m:sty m:val="p"/>
                          </m:rPr>
                          <a:rPr lang="it-IT" sz="1400">
                            <a:latin typeface="Cambria Math" panose="02040503050406030204" pitchFamily="18" charset="0"/>
                          </a:rPr>
                          <m:t>ζ</m:t>
                        </m:r>
                      </m:e>
                      <m:sub>
                        <m:r>
                          <a:rPr lang="it-IT" sz="1400" i="1">
                            <a:latin typeface="Cambria Math" panose="02040503050406030204" pitchFamily="18" charset="0"/>
                          </a:rPr>
                          <m:t>𝑅</m:t>
                        </m:r>
                      </m:sub>
                    </m:sSub>
                    <m:r>
                      <a:rPr lang="it-IT" sz="1400" i="1">
                        <a:latin typeface="Cambria Math" panose="020405030504060302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0,05</m:t>
                        </m:r>
                      </m:num>
                      <m:den>
                        <m:sSup>
                          <m:sSupPr>
                            <m:ctrlPr>
                              <a:rPr lang="it-IT" sz="1400" i="1">
                                <a:latin typeface="Cambria Math" panose="02040503050406030204" pitchFamily="18" charset="0"/>
                              </a:rPr>
                            </m:ctrlPr>
                          </m:sSupPr>
                          <m:e>
                            <m:r>
                              <a:rPr lang="it-IT" sz="1400" b="0" i="1" smtClean="0">
                                <a:latin typeface="Cambria Math" panose="02040503050406030204" pitchFamily="18" charset="0"/>
                              </a:rPr>
                              <m:t>𝑅𝑒</m:t>
                            </m:r>
                          </m:e>
                          <m:sup>
                            <m:r>
                              <a:rPr lang="it-IT" sz="1400" i="1">
                                <a:latin typeface="Cambria Math" panose="02040503050406030204" pitchFamily="18" charset="0"/>
                              </a:rPr>
                              <m:t>0,2</m:t>
                            </m:r>
                          </m:sup>
                        </m:sSup>
                      </m:den>
                    </m:f>
                    <m:r>
                      <a:rPr lang="it-IT" sz="1400" i="1">
                        <a:latin typeface="Cambria Math" panose="020405030504060302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3∙</m:t>
                        </m:r>
                        <m:r>
                          <a:rPr lang="it-IT" sz="1400" i="1">
                            <a:latin typeface="Cambria Math" panose="02040503050406030204" pitchFamily="18" charset="0"/>
                          </a:rPr>
                          <m:t>𝑡𝑔</m:t>
                        </m:r>
                        <m:d>
                          <m:dPr>
                            <m:ctrlPr>
                              <a:rPr lang="it-IT" sz="1400" i="1">
                                <a:latin typeface="Cambria Math" panose="02040503050406030204" pitchFamily="18" charset="0"/>
                              </a:rPr>
                            </m:ctrlPr>
                          </m:dPr>
                          <m:e>
                            <m:r>
                              <a:rPr lang="it-IT" sz="1400" i="1">
                                <a:latin typeface="Cambria Math" panose="02040503050406030204" pitchFamily="18" charset="0"/>
                              </a:rPr>
                              <m:t>𝛼</m:t>
                            </m:r>
                          </m:e>
                        </m:d>
                      </m:num>
                      <m:den>
                        <m:f>
                          <m:fPr>
                            <m:ctrlPr>
                              <a:rPr lang="it-IT" sz="1400" i="1">
                                <a:latin typeface="Cambria Math" panose="02040503050406030204" pitchFamily="18" charset="0"/>
                              </a:rPr>
                            </m:ctrlPr>
                          </m:fPr>
                          <m:num>
                            <m:r>
                              <a:rPr lang="it-IT" sz="1400">
                                <a:latin typeface="Cambria Math" panose="02040503050406030204" pitchFamily="18" charset="0"/>
                              </a:rPr>
                              <m:t>2∙</m:t>
                            </m:r>
                            <m:r>
                              <a:rPr lang="it-IT" sz="1400" i="1">
                                <a:latin typeface="Cambria Math" panose="02040503050406030204" pitchFamily="18" charset="0"/>
                              </a:rPr>
                              <m:t>𝜋</m:t>
                            </m:r>
                            <m:r>
                              <a:rPr lang="it-IT" sz="140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𝑅</m:t>
                                </m:r>
                              </m:e>
                              <m:sub>
                                <m:r>
                                  <a:rPr lang="it-IT" sz="1400">
                                    <a:latin typeface="Cambria Math" panose="02040503050406030204" pitchFamily="18" charset="0"/>
                                  </a:rPr>
                                  <m:t>1</m:t>
                                </m:r>
                              </m:sub>
                            </m:sSub>
                          </m:num>
                          <m:den>
                            <m:sSub>
                              <m:sSubPr>
                                <m:ctrlPr>
                                  <a:rPr lang="it-IT" sz="1400" i="1">
                                    <a:latin typeface="Cambria Math" panose="02040503050406030204" pitchFamily="18" charset="0"/>
                                  </a:rPr>
                                </m:ctrlPr>
                              </m:sSubPr>
                              <m:e>
                                <m:r>
                                  <a:rPr lang="it-IT" sz="1400" b="0" i="1" smtClean="0">
                                    <a:latin typeface="Cambria Math" panose="02040503050406030204" pitchFamily="18" charset="0"/>
                                  </a:rPr>
                                  <m:t>𝑥</m:t>
                                </m:r>
                                <m:r>
                                  <a:rPr lang="it-IT" sz="1400" b="0" i="1" smtClean="0">
                                    <a:latin typeface="Cambria Math" panose="02040503050406030204" pitchFamily="18" charset="0"/>
                                  </a:rPr>
                                  <m:t> </m:t>
                                </m:r>
                                <m:r>
                                  <a:rPr lang="it-IT" sz="1400" i="1">
                                    <a:latin typeface="Cambria Math" panose="02040503050406030204" pitchFamily="18" charset="0"/>
                                  </a:rPr>
                                  <m:t>𝑍</m:t>
                                </m:r>
                              </m:e>
                              <m:sub>
                                <m:r>
                                  <a:rPr lang="it-IT" sz="1400" i="1">
                                    <a:latin typeface="Cambria Math" panose="02040503050406030204" pitchFamily="18" charset="0"/>
                                  </a:rPr>
                                  <m:t>𝑠𝑡𝑎𝑡</m:t>
                                </m:r>
                              </m:sub>
                            </m:sSub>
                          </m:den>
                        </m:f>
                      </m:den>
                    </m:f>
                    <m:r>
                      <a:rPr lang="it-IT" sz="1400" i="1">
                        <a:latin typeface="Cambria Math" panose="02040503050406030204" pitchFamily="18" charset="0"/>
                      </a:rPr>
                      <m:t>+</m:t>
                    </m:r>
                    <m:f>
                      <m:fPr>
                        <m:ctrlPr>
                          <a:rPr lang="it-IT" sz="1400" i="1">
                            <a:latin typeface="Cambria Math" panose="02040503050406030204" pitchFamily="18" charset="0"/>
                          </a:rPr>
                        </m:ctrlPr>
                      </m:fPr>
                      <m:num>
                        <m:f>
                          <m:fPr>
                            <m:ctrlPr>
                              <a:rPr lang="it-IT" sz="1400" i="1">
                                <a:latin typeface="Cambria Math" panose="02040503050406030204" pitchFamily="18" charset="0"/>
                              </a:rPr>
                            </m:ctrlPr>
                          </m:fPr>
                          <m:num>
                            <m:r>
                              <a:rPr lang="it-IT" sz="1400">
                                <a:latin typeface="Cambria Math" panose="02040503050406030204" pitchFamily="18" charset="0"/>
                              </a:rPr>
                              <m:t>2∙</m:t>
                            </m:r>
                            <m:r>
                              <a:rPr lang="it-IT" sz="1400" i="1">
                                <a:latin typeface="Cambria Math" panose="02040503050406030204" pitchFamily="18" charset="0"/>
                              </a:rPr>
                              <m:t>𝜋</m:t>
                            </m:r>
                            <m:r>
                              <a:rPr lang="it-IT" sz="140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𝑅</m:t>
                                </m:r>
                              </m:e>
                              <m:sub>
                                <m:r>
                                  <a:rPr lang="it-IT" sz="1400">
                                    <a:latin typeface="Cambria Math" panose="02040503050406030204" pitchFamily="18" charset="0"/>
                                  </a:rPr>
                                  <m:t>1</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𝑍</m:t>
                                </m:r>
                              </m:e>
                              <m:sub>
                                <m:r>
                                  <a:rPr lang="it-IT" sz="1400" i="1">
                                    <a:latin typeface="Cambria Math" panose="02040503050406030204" pitchFamily="18" charset="0"/>
                                  </a:rPr>
                                  <m:t>𝑠𝑡𝑎𝑡</m:t>
                                </m:r>
                              </m:sub>
                            </m:sSub>
                          </m:den>
                        </m:f>
                        <m:r>
                          <a:rPr lang="it-IT" sz="1400" i="1">
                            <a:latin typeface="Cambria Math" panose="02040503050406030204" pitchFamily="18" charset="0"/>
                          </a:rPr>
                          <m:t>∙</m:t>
                        </m:r>
                        <m:func>
                          <m:funcPr>
                            <m:ctrlPr>
                              <a:rPr lang="it-IT" sz="1400" i="1">
                                <a:latin typeface="Cambria Math" panose="02040503050406030204" pitchFamily="18" charset="0"/>
                              </a:rPr>
                            </m:ctrlPr>
                          </m:funcPr>
                          <m:fName>
                            <m:r>
                              <m:rPr>
                                <m:sty m:val="p"/>
                              </m:rPr>
                              <a:rPr lang="it-IT" sz="1400">
                                <a:latin typeface="Cambria Math" panose="02040503050406030204" pitchFamily="18" charset="0"/>
                              </a:rPr>
                              <m:t>cos</m:t>
                            </m:r>
                          </m:fName>
                          <m:e>
                            <m:d>
                              <m:dPr>
                                <m:ctrlPr>
                                  <a:rPr lang="it-IT" sz="1400" i="1">
                                    <a:latin typeface="Cambria Math" panose="02040503050406030204" pitchFamily="18" charset="0"/>
                                  </a:rPr>
                                </m:ctrlPr>
                              </m:dPr>
                              <m:e>
                                <m:r>
                                  <a:rPr lang="it-IT" sz="1400" i="1">
                                    <a:latin typeface="Cambria Math" panose="02040503050406030204" pitchFamily="18" charset="0"/>
                                  </a:rPr>
                                  <m:t>𝛼</m:t>
                                </m:r>
                              </m:e>
                            </m:d>
                          </m:e>
                        </m:func>
                      </m:num>
                      <m:den>
                        <m:sSub>
                          <m:sSubPr>
                            <m:ctrlPr>
                              <a:rPr lang="it-IT" sz="1400" i="1">
                                <a:latin typeface="Cambria Math" panose="02040503050406030204" pitchFamily="18" charset="0"/>
                              </a:rPr>
                            </m:ctrlPr>
                          </m:sSubPr>
                          <m:e>
                            <m:r>
                              <a:rPr lang="it-IT" sz="1400" i="1">
                                <a:latin typeface="Cambria Math" panose="02040503050406030204" pitchFamily="18" charset="0"/>
                              </a:rPr>
                              <m:t>𝐻</m:t>
                            </m:r>
                          </m:e>
                          <m:sub>
                            <m:r>
                              <a:rPr lang="it-IT" sz="1400" i="1">
                                <a:latin typeface="Cambria Math" panose="02040503050406030204" pitchFamily="18" charset="0"/>
                              </a:rPr>
                              <m:t>𝑠</m:t>
                            </m:r>
                          </m:sub>
                        </m:sSub>
                      </m:den>
                    </m:f>
                  </m:oMath>
                </a14:m>
                <a:r>
                  <a:rPr lang="it-IT" sz="1400" i="1" dirty="0">
                    <a:latin typeface="Cambria Math" panose="02040503050406030204" pitchFamily="18" charset="0"/>
                  </a:rPr>
                  <a:t>)</a:t>
                </a:r>
              </a:p>
            </p:txBody>
          </p:sp>
        </mc:Choice>
        <mc:Fallback>
          <p:sp>
            <p:nvSpPr>
              <p:cNvPr id="21" name="Segnaposto testo 4">
                <a:extLst>
                  <a:ext uri="{FF2B5EF4-FFF2-40B4-BE49-F238E27FC236}">
                    <a16:creationId xmlns:a16="http://schemas.microsoft.com/office/drawing/2014/main" id="{22044221-D587-D341-AD81-753304950B71}"/>
                  </a:ext>
                </a:extLst>
              </p:cNvPr>
              <p:cNvSpPr txBox="1">
                <a:spLocks noRot="1" noChangeAspect="1" noMove="1" noResize="1" noEditPoints="1" noAdjustHandles="1" noChangeArrowheads="1" noChangeShapeType="1" noTextEdit="1"/>
              </p:cNvSpPr>
              <p:nvPr/>
            </p:nvSpPr>
            <p:spPr>
              <a:xfrm>
                <a:off x="663570" y="4026447"/>
                <a:ext cx="4500181" cy="2625385"/>
              </a:xfrm>
              <a:prstGeom prst="rect">
                <a:avLst/>
              </a:prstGeom>
              <a:blipFill>
                <a:blip r:embed="rId6"/>
                <a:stretch>
                  <a:fillRect l="-563" t="-966"/>
                </a:stretch>
              </a:blipFill>
            </p:spPr>
            <p:txBody>
              <a:bodyPr/>
              <a:lstStyle/>
              <a:p>
                <a:r>
                  <a:rPr lang="en-IT">
                    <a:noFill/>
                  </a:rPr>
                  <a:t> </a:t>
                </a:r>
              </a:p>
            </p:txBody>
          </p:sp>
        </mc:Fallback>
      </mc:AlternateContent>
      <p:sp>
        <p:nvSpPr>
          <p:cNvPr id="13" name="CasellaDiTesto 8">
            <a:extLst>
              <a:ext uri="{FF2B5EF4-FFF2-40B4-BE49-F238E27FC236}">
                <a16:creationId xmlns:a16="http://schemas.microsoft.com/office/drawing/2014/main" id="{DDABB8F0-B0C1-0C4E-ACA2-CADEDF894EE0}"/>
              </a:ext>
            </a:extLst>
          </p:cNvPr>
          <p:cNvSpPr txBox="1"/>
          <p:nvPr/>
        </p:nvSpPr>
        <p:spPr>
          <a:xfrm>
            <a:off x="651025" y="1828043"/>
            <a:ext cx="4337664" cy="2246769"/>
          </a:xfrm>
          <a:prstGeom prst="rect">
            <a:avLst/>
          </a:prstGeom>
          <a:noFill/>
        </p:spPr>
        <p:txBody>
          <a:bodyPr wrap="square" rtlCol="0">
            <a:spAutoFit/>
          </a:bodyPr>
          <a:lstStyle/>
          <a:p>
            <a:pPr algn="just"/>
            <a:r>
              <a:rPr lang="it-IT" sz="1400" dirty="0"/>
              <a:t>L’utilizzo di un fluido organico reale in bifase necessita la definizione dei coefficienti di perdita, </a:t>
            </a:r>
            <a:r>
              <a:rPr lang="el-GR" sz="1400" dirty="0"/>
              <a:t>ζ</a:t>
            </a:r>
            <a:r>
              <a:rPr lang="it-IT" sz="1400" baseline="-25000" dirty="0"/>
              <a:t>D</a:t>
            </a:r>
            <a:r>
              <a:rPr lang="it-IT" sz="1400" dirty="0"/>
              <a:t> e </a:t>
            </a:r>
            <a:r>
              <a:rPr lang="el-GR" sz="1400" dirty="0"/>
              <a:t>ζ</a:t>
            </a:r>
            <a:r>
              <a:rPr lang="it-IT" sz="1400" baseline="-25000" dirty="0" err="1"/>
              <a:t>R</a:t>
            </a:r>
            <a:r>
              <a:rPr lang="it-IT" sz="1400" dirty="0"/>
              <a:t>, in modo iterativo, uguagliandoli fino a raggiungere la convergenza per una data geometria.</a:t>
            </a:r>
          </a:p>
          <a:p>
            <a:pPr algn="just"/>
            <a:endParaRPr lang="it-IT" sz="1400" dirty="0"/>
          </a:p>
          <a:p>
            <a:pPr algn="just"/>
            <a:r>
              <a:rPr lang="it-IT" sz="1400" dirty="0"/>
              <a:t>Il modello di flusso considera il fluido di lavoro come un fluido reale, le cui proprietà termodinamiche sono valutate sezione per sezione, utilizzando i dati delle librerie EES.</a:t>
            </a:r>
          </a:p>
          <a:p>
            <a:pPr algn="just"/>
            <a:endParaRPr lang="it-IT" sz="1400" dirty="0"/>
          </a:p>
        </p:txBody>
      </p:sp>
      <p:sp>
        <p:nvSpPr>
          <p:cNvPr id="16" name="CasellaDiTesto 9">
            <a:extLst>
              <a:ext uri="{FF2B5EF4-FFF2-40B4-BE49-F238E27FC236}">
                <a16:creationId xmlns:a16="http://schemas.microsoft.com/office/drawing/2014/main" id="{7079A6EB-0ECC-AD47-B122-423492C62651}"/>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276132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701"/>
            <a:ext cx="9180512" cy="6872633"/>
          </a:xfrm>
          <a:prstGeom prst="rect">
            <a:avLst/>
          </a:prstGeom>
        </p:spPr>
      </p:pic>
      <p:sp>
        <p:nvSpPr>
          <p:cNvPr id="7" name="CasellaDiTesto 6"/>
          <p:cNvSpPr txBox="1"/>
          <p:nvPr/>
        </p:nvSpPr>
        <p:spPr>
          <a:xfrm>
            <a:off x="648252" y="1302603"/>
            <a:ext cx="7606747"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R1234ze(E) </a:t>
            </a:r>
            <a:r>
              <a:rPr lang="it-IT" sz="1000" b="1" dirty="0">
                <a:solidFill>
                  <a:schemeClr val="accent1">
                    <a:lumMod val="75000"/>
                  </a:schemeClr>
                </a:solidFill>
                <a:latin typeface="Arial"/>
                <a:cs typeface="Arial"/>
              </a:rPr>
              <a:t>1/5</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9</a:t>
            </a:fld>
            <a:endParaRPr lang="it-IT" b="1" dirty="0">
              <a:solidFill>
                <a:schemeClr val="bg1"/>
              </a:solidFill>
              <a:latin typeface="Arial"/>
              <a:cs typeface="Arial"/>
            </a:endParaRPr>
          </a:p>
        </p:txBody>
      </p:sp>
      <p:sp>
        <p:nvSpPr>
          <p:cNvPr id="14" name="CasellaDiTesto 13"/>
          <p:cNvSpPr txBox="1"/>
          <p:nvPr/>
        </p:nvSpPr>
        <p:spPr>
          <a:xfrm>
            <a:off x="7599071" y="403482"/>
            <a:ext cx="1104790" cy="215444"/>
          </a:xfrm>
          <a:prstGeom prst="rect">
            <a:avLst/>
          </a:prstGeom>
          <a:noFill/>
        </p:spPr>
        <p:txBody>
          <a:bodyPr wrap="none" rtlCol="0">
            <a:spAutoFit/>
          </a:bodyPr>
          <a:lstStyle/>
          <a:p>
            <a:pPr algn="r"/>
            <a:r>
              <a:rPr lang="it-IT" sz="800" dirty="0">
                <a:solidFill>
                  <a:schemeClr val="bg1"/>
                </a:solidFill>
                <a:latin typeface="Arial"/>
                <a:cs typeface="Arial"/>
              </a:rPr>
              <a:t>Firenze, 07/10/2020</a:t>
            </a:r>
            <a:endParaRPr lang="it-IT" dirty="0"/>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871ABCE0-B6CB-694F-92EA-CDBA2F2724DE}"/>
                  </a:ext>
                </a:extLst>
              </p14:cNvPr>
              <p14:cNvContentPartPr/>
              <p14:nvPr/>
            </p14:nvContentPartPr>
            <p14:xfrm>
              <a:off x="7087172" y="2831512"/>
              <a:ext cx="360" cy="360"/>
            </p14:xfrm>
          </p:contentPart>
        </mc:Choice>
        <mc:Fallback xmlns="">
          <p:pic>
            <p:nvPicPr>
              <p:cNvPr id="31" name="Ink 30">
                <a:extLst>
                  <a:ext uri="{FF2B5EF4-FFF2-40B4-BE49-F238E27FC236}">
                    <a16:creationId xmlns:a16="http://schemas.microsoft.com/office/drawing/2014/main" id="{871ABCE0-B6CB-694F-92EA-CDBA2F2724DE}"/>
                  </a:ext>
                </a:extLst>
              </p:cNvPr>
              <p:cNvPicPr/>
              <p:nvPr/>
            </p:nvPicPr>
            <p:blipFill>
              <a:blip r:embed="rId5"/>
              <a:stretch>
                <a:fillRect/>
              </a:stretch>
            </p:blipFill>
            <p:spPr>
              <a:xfrm>
                <a:off x="7069172" y="281351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7AD304B-6F12-B643-B1B7-9A5F188F9D66}"/>
                  </a:ext>
                </a:extLst>
              </p14:cNvPr>
              <p14:cNvContentPartPr/>
              <p14:nvPr/>
            </p14:nvContentPartPr>
            <p14:xfrm>
              <a:off x="7035807" y="2624629"/>
              <a:ext cx="654840" cy="62640"/>
            </p14:xfrm>
          </p:contentPart>
        </mc:Choice>
        <mc:Fallback xmlns="">
          <p:pic>
            <p:nvPicPr>
              <p:cNvPr id="38" name="Ink 37">
                <a:extLst>
                  <a:ext uri="{FF2B5EF4-FFF2-40B4-BE49-F238E27FC236}">
                    <a16:creationId xmlns:a16="http://schemas.microsoft.com/office/drawing/2014/main" id="{87AD304B-6F12-B643-B1B7-9A5F188F9D66}"/>
                  </a:ext>
                </a:extLst>
              </p:cNvPr>
              <p:cNvPicPr/>
              <p:nvPr/>
            </p:nvPicPr>
            <p:blipFill>
              <a:blip r:embed="rId7"/>
              <a:stretch>
                <a:fillRect/>
              </a:stretch>
            </p:blipFill>
            <p:spPr>
              <a:xfrm>
                <a:off x="7017807" y="2606629"/>
                <a:ext cx="69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C8F4FA46-D856-A444-9F7F-59CFF1E6B396}"/>
                  </a:ext>
                </a:extLst>
              </p14:cNvPr>
              <p14:cNvContentPartPr/>
              <p14:nvPr/>
            </p14:nvContentPartPr>
            <p14:xfrm>
              <a:off x="7315527" y="2743429"/>
              <a:ext cx="360" cy="360"/>
            </p14:xfrm>
          </p:contentPart>
        </mc:Choice>
        <mc:Fallback xmlns="">
          <p:pic>
            <p:nvPicPr>
              <p:cNvPr id="44" name="Ink 43">
                <a:extLst>
                  <a:ext uri="{FF2B5EF4-FFF2-40B4-BE49-F238E27FC236}">
                    <a16:creationId xmlns:a16="http://schemas.microsoft.com/office/drawing/2014/main" id="{C8F4FA46-D856-A444-9F7F-59CFF1E6B396}"/>
                  </a:ext>
                </a:extLst>
              </p:cNvPr>
              <p:cNvPicPr/>
              <p:nvPr/>
            </p:nvPicPr>
            <p:blipFill>
              <a:blip r:embed="rId5"/>
              <a:stretch>
                <a:fillRect/>
              </a:stretch>
            </p:blipFill>
            <p:spPr>
              <a:xfrm>
                <a:off x="7297527" y="27254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9231F6B0-4FF5-9340-961C-4F973C1A8A0D}"/>
                  </a:ext>
                </a:extLst>
              </p14:cNvPr>
              <p14:cNvContentPartPr/>
              <p14:nvPr/>
            </p14:nvContentPartPr>
            <p14:xfrm>
              <a:off x="7954167" y="2659549"/>
              <a:ext cx="209520" cy="12960"/>
            </p14:xfrm>
          </p:contentPart>
        </mc:Choice>
        <mc:Fallback xmlns="">
          <p:pic>
            <p:nvPicPr>
              <p:cNvPr id="46" name="Ink 45">
                <a:extLst>
                  <a:ext uri="{FF2B5EF4-FFF2-40B4-BE49-F238E27FC236}">
                    <a16:creationId xmlns:a16="http://schemas.microsoft.com/office/drawing/2014/main" id="{9231F6B0-4FF5-9340-961C-4F973C1A8A0D}"/>
                  </a:ext>
                </a:extLst>
              </p:cNvPr>
              <p:cNvPicPr/>
              <p:nvPr/>
            </p:nvPicPr>
            <p:blipFill>
              <a:blip r:embed="rId10"/>
              <a:stretch>
                <a:fillRect/>
              </a:stretch>
            </p:blipFill>
            <p:spPr>
              <a:xfrm>
                <a:off x="7945167" y="2650549"/>
                <a:ext cx="22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k 46">
                <a:extLst>
                  <a:ext uri="{FF2B5EF4-FFF2-40B4-BE49-F238E27FC236}">
                    <a16:creationId xmlns:a16="http://schemas.microsoft.com/office/drawing/2014/main" id="{48AD25CC-FFF5-AF44-AEC6-3417AD62C2F9}"/>
                  </a:ext>
                </a:extLst>
              </p14:cNvPr>
              <p14:cNvContentPartPr/>
              <p14:nvPr/>
            </p14:nvContentPartPr>
            <p14:xfrm>
              <a:off x="7913127" y="2634349"/>
              <a:ext cx="326880" cy="46080"/>
            </p14:xfrm>
          </p:contentPart>
        </mc:Choice>
        <mc:Fallback xmlns="">
          <p:pic>
            <p:nvPicPr>
              <p:cNvPr id="47" name="Ink 46">
                <a:extLst>
                  <a:ext uri="{FF2B5EF4-FFF2-40B4-BE49-F238E27FC236}">
                    <a16:creationId xmlns:a16="http://schemas.microsoft.com/office/drawing/2014/main" id="{48AD25CC-FFF5-AF44-AEC6-3417AD62C2F9}"/>
                  </a:ext>
                </a:extLst>
              </p:cNvPr>
              <p:cNvPicPr/>
              <p:nvPr/>
            </p:nvPicPr>
            <p:blipFill>
              <a:blip r:embed="rId12"/>
              <a:stretch>
                <a:fillRect/>
              </a:stretch>
            </p:blipFill>
            <p:spPr>
              <a:xfrm>
                <a:off x="7895147" y="2616349"/>
                <a:ext cx="362481"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827A0595-3083-524C-BD68-26FDCD19492B}"/>
                  </a:ext>
                </a:extLst>
              </p14:cNvPr>
              <p14:cNvContentPartPr/>
              <p14:nvPr/>
            </p14:nvContentPartPr>
            <p14:xfrm>
              <a:off x="7285647" y="2654149"/>
              <a:ext cx="118800" cy="23040"/>
            </p14:xfrm>
          </p:contentPart>
        </mc:Choice>
        <mc:Fallback xmlns="">
          <p:pic>
            <p:nvPicPr>
              <p:cNvPr id="48" name="Ink 47">
                <a:extLst>
                  <a:ext uri="{FF2B5EF4-FFF2-40B4-BE49-F238E27FC236}">
                    <a16:creationId xmlns:a16="http://schemas.microsoft.com/office/drawing/2014/main" id="{827A0595-3083-524C-BD68-26FDCD19492B}"/>
                  </a:ext>
                </a:extLst>
              </p:cNvPr>
              <p:cNvPicPr/>
              <p:nvPr/>
            </p:nvPicPr>
            <p:blipFill>
              <a:blip r:embed="rId14"/>
              <a:stretch>
                <a:fillRect/>
              </a:stretch>
            </p:blipFill>
            <p:spPr>
              <a:xfrm>
                <a:off x="7276647" y="2645006"/>
                <a:ext cx="136440" cy="4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5951803E-894A-8C47-BBCB-1584342A7FF6}"/>
                  </a:ext>
                </a:extLst>
              </p14:cNvPr>
              <p14:cNvContentPartPr/>
              <p14:nvPr/>
            </p14:nvContentPartPr>
            <p14:xfrm>
              <a:off x="7244607" y="2557669"/>
              <a:ext cx="214200" cy="146160"/>
            </p14:xfrm>
          </p:contentPart>
        </mc:Choice>
        <mc:Fallback xmlns="">
          <p:pic>
            <p:nvPicPr>
              <p:cNvPr id="49" name="Ink 48">
                <a:extLst>
                  <a:ext uri="{FF2B5EF4-FFF2-40B4-BE49-F238E27FC236}">
                    <a16:creationId xmlns:a16="http://schemas.microsoft.com/office/drawing/2014/main" id="{5951803E-894A-8C47-BBCB-1584342A7FF6}"/>
                  </a:ext>
                </a:extLst>
              </p:cNvPr>
              <p:cNvPicPr/>
              <p:nvPr/>
            </p:nvPicPr>
            <p:blipFill>
              <a:blip r:embed="rId16"/>
              <a:stretch>
                <a:fillRect/>
              </a:stretch>
            </p:blipFill>
            <p:spPr>
              <a:xfrm>
                <a:off x="7226607" y="2539669"/>
                <a:ext cx="249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Ink 53">
                <a:extLst>
                  <a:ext uri="{FF2B5EF4-FFF2-40B4-BE49-F238E27FC236}">
                    <a16:creationId xmlns:a16="http://schemas.microsoft.com/office/drawing/2014/main" id="{93F748D8-549B-DD41-B178-9D5382D2EA44}"/>
                  </a:ext>
                </a:extLst>
              </p14:cNvPr>
              <p14:cNvContentPartPr/>
              <p14:nvPr/>
            </p14:nvContentPartPr>
            <p14:xfrm>
              <a:off x="6809007" y="2653069"/>
              <a:ext cx="159120" cy="67320"/>
            </p14:xfrm>
          </p:contentPart>
        </mc:Choice>
        <mc:Fallback xmlns="">
          <p:pic>
            <p:nvPicPr>
              <p:cNvPr id="54" name="Ink 53">
                <a:extLst>
                  <a:ext uri="{FF2B5EF4-FFF2-40B4-BE49-F238E27FC236}">
                    <a16:creationId xmlns:a16="http://schemas.microsoft.com/office/drawing/2014/main" id="{93F748D8-549B-DD41-B178-9D5382D2EA44}"/>
                  </a:ext>
                </a:extLst>
              </p:cNvPr>
              <p:cNvPicPr/>
              <p:nvPr/>
            </p:nvPicPr>
            <p:blipFill>
              <a:blip r:embed="rId18"/>
              <a:stretch>
                <a:fillRect/>
              </a:stretch>
            </p:blipFill>
            <p:spPr>
              <a:xfrm>
                <a:off x="6791007" y="2635069"/>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4368D9F9-68AB-AD41-9059-19C79FC020A7}"/>
                  </a:ext>
                </a:extLst>
              </p14:cNvPr>
              <p14:cNvContentPartPr/>
              <p14:nvPr/>
            </p14:nvContentPartPr>
            <p14:xfrm>
              <a:off x="6627207" y="2646949"/>
              <a:ext cx="360" cy="360"/>
            </p14:xfrm>
          </p:contentPart>
        </mc:Choice>
        <mc:Fallback xmlns="">
          <p:pic>
            <p:nvPicPr>
              <p:cNvPr id="69" name="Ink 68">
                <a:extLst>
                  <a:ext uri="{FF2B5EF4-FFF2-40B4-BE49-F238E27FC236}">
                    <a16:creationId xmlns:a16="http://schemas.microsoft.com/office/drawing/2014/main" id="{4368D9F9-68AB-AD41-9059-19C79FC020A7}"/>
                  </a:ext>
                </a:extLst>
              </p:cNvPr>
              <p:cNvPicPr/>
              <p:nvPr/>
            </p:nvPicPr>
            <p:blipFill>
              <a:blip r:embed="rId5"/>
              <a:stretch>
                <a:fillRect/>
              </a:stretch>
            </p:blipFill>
            <p:spPr>
              <a:xfrm>
                <a:off x="6609207" y="2628949"/>
                <a:ext cx="36000" cy="36000"/>
              </a:xfrm>
              <a:prstGeom prst="rect">
                <a:avLst/>
              </a:prstGeom>
            </p:spPr>
          </p:pic>
        </mc:Fallback>
      </mc:AlternateContent>
      <p:pic>
        <p:nvPicPr>
          <p:cNvPr id="64" name="Picture 2" descr="R1234ZE - Esseti Gas - Como">
            <a:extLst>
              <a:ext uri="{FF2B5EF4-FFF2-40B4-BE49-F238E27FC236}">
                <a16:creationId xmlns:a16="http://schemas.microsoft.com/office/drawing/2014/main" id="{84D7CDFE-629C-9640-A2CF-083AA9DFE1C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0647" y="770290"/>
            <a:ext cx="922032" cy="1383048"/>
          </a:xfrm>
          <a:prstGeom prst="rect">
            <a:avLst/>
          </a:prstGeom>
          <a:noFill/>
          <a:extLst>
            <a:ext uri="{909E8E84-426E-40DD-AFC4-6F175D3DCCD1}">
              <a14:hiddenFill xmlns:a14="http://schemas.microsoft.com/office/drawing/2010/main">
                <a:solidFill>
                  <a:srgbClr val="FFFFFF"/>
                </a:solidFill>
              </a14:hiddenFill>
            </a:ext>
          </a:extLst>
        </p:spPr>
      </p:pic>
      <p:sp>
        <p:nvSpPr>
          <p:cNvPr id="66" name="CasellaDiTesto 8">
            <a:extLst>
              <a:ext uri="{FF2B5EF4-FFF2-40B4-BE49-F238E27FC236}">
                <a16:creationId xmlns:a16="http://schemas.microsoft.com/office/drawing/2014/main" id="{5AD04BBF-C8F9-F441-ADAC-802D68161953}"/>
              </a:ext>
            </a:extLst>
          </p:cNvPr>
          <p:cNvSpPr txBox="1"/>
          <p:nvPr/>
        </p:nvSpPr>
        <p:spPr>
          <a:xfrm>
            <a:off x="648251" y="2077181"/>
            <a:ext cx="7887512" cy="3693319"/>
          </a:xfrm>
          <a:prstGeom prst="rect">
            <a:avLst/>
          </a:prstGeom>
          <a:noFill/>
        </p:spPr>
        <p:txBody>
          <a:bodyPr wrap="square" rtlCol="0">
            <a:spAutoFit/>
          </a:bodyPr>
          <a:lstStyle/>
          <a:p>
            <a:r>
              <a:rPr lang="it-IT" sz="1400" dirty="0"/>
              <a:t>La potenza e l'efficienza, sono sensibilmente dipendenti dal fluido di lavoro. L'efficienza della turbina Tesla potrebbe raggiungere un valore molto elevato a scapito di una bassa produzione di energia.</a:t>
            </a:r>
          </a:p>
          <a:p>
            <a:r>
              <a:rPr lang="it-IT" sz="1400" dirty="0"/>
              <a:t>In letteratura sono stati testate analiticamente diversi fluidi, tra cui R404a, R245fa, R1233zd(E), R1234yf e </a:t>
            </a:r>
            <a:r>
              <a:rPr lang="it-IT" sz="1400" dirty="0" err="1"/>
              <a:t>n</a:t>
            </a:r>
            <a:r>
              <a:rPr lang="it-IT" sz="1400" dirty="0"/>
              <a:t>-esano.</a:t>
            </a:r>
          </a:p>
          <a:p>
            <a:endParaRPr lang="it-IT" sz="1000" dirty="0"/>
          </a:p>
          <a:p>
            <a:r>
              <a:rPr lang="it-IT" sz="1400" dirty="0"/>
              <a:t>Il fluido di lavoro selezionato per il dimensionamento dell'espansore è il refrigerante R1234ze(E), un HFO di nuova generazione con:</a:t>
            </a:r>
          </a:p>
          <a:p>
            <a:pPr marL="285750" indent="-285750">
              <a:buFontTx/>
              <a:buChar char="-"/>
            </a:pPr>
            <a:r>
              <a:rPr lang="it-IT" sz="1400" dirty="0"/>
              <a:t>Peso molecolare: 114,0 g/</a:t>
            </a:r>
            <a:r>
              <a:rPr lang="it-IT" sz="1400" dirty="0" err="1"/>
              <a:t>mol</a:t>
            </a:r>
            <a:endParaRPr lang="it-IT" sz="1400" dirty="0"/>
          </a:p>
          <a:p>
            <a:pPr marL="285750" indent="-285750">
              <a:buFontTx/>
              <a:buChar char="-"/>
            </a:pPr>
            <a:r>
              <a:rPr lang="it-IT" sz="1400" dirty="0"/>
              <a:t>Punto di ebollizione: -19°C</a:t>
            </a:r>
          </a:p>
          <a:p>
            <a:pPr marL="285750" indent="-285750">
              <a:buFontTx/>
              <a:buChar char="-"/>
            </a:pPr>
            <a:r>
              <a:rPr lang="it-IT" sz="1400" dirty="0"/>
              <a:t>Temperatura critica: 109,4°C</a:t>
            </a:r>
          </a:p>
          <a:p>
            <a:pPr marL="285750" indent="-285750">
              <a:buFontTx/>
              <a:buChar char="-"/>
            </a:pPr>
            <a:r>
              <a:rPr lang="it-IT" sz="1400" dirty="0"/>
              <a:t>Pressione critica: 3,64 </a:t>
            </a:r>
            <a:r>
              <a:rPr lang="it-IT" sz="1400" dirty="0" err="1"/>
              <a:t>Mpa</a:t>
            </a:r>
            <a:endParaRPr lang="it-IT" sz="1400" dirty="0"/>
          </a:p>
          <a:p>
            <a:pPr marL="285750" indent="-285750">
              <a:buFontTx/>
              <a:buChar char="-"/>
            </a:pPr>
            <a:r>
              <a:rPr lang="it-IT" sz="1400" dirty="0"/>
              <a:t>Densità critica: 1170 kg/m</a:t>
            </a:r>
            <a:r>
              <a:rPr lang="it-IT" sz="1400" baseline="30000" dirty="0"/>
              <a:t>3</a:t>
            </a:r>
          </a:p>
          <a:p>
            <a:pPr marL="285750" indent="-285750">
              <a:buFontTx/>
              <a:buChar char="-"/>
            </a:pPr>
            <a:r>
              <a:rPr lang="it-IT" sz="1400" dirty="0"/>
              <a:t>Pressione di vapore a 20°C: 0,43 </a:t>
            </a:r>
            <a:r>
              <a:rPr lang="it-IT" sz="1400" dirty="0" err="1"/>
              <a:t>Mpa</a:t>
            </a:r>
            <a:endParaRPr lang="it-IT" sz="1400" dirty="0"/>
          </a:p>
          <a:p>
            <a:pPr marL="285750" indent="-285750">
              <a:buFontTx/>
              <a:buChar char="-"/>
            </a:pPr>
            <a:r>
              <a:rPr lang="it-IT" sz="1400" dirty="0"/>
              <a:t>Pressione di vapore a 54°C: 1,12 </a:t>
            </a:r>
            <a:r>
              <a:rPr lang="it-IT" sz="1400" dirty="0" err="1"/>
              <a:t>Mpa</a:t>
            </a:r>
            <a:endParaRPr lang="it-IT" sz="1400" dirty="0"/>
          </a:p>
          <a:p>
            <a:pPr marL="285750" indent="-285750">
              <a:buFontTx/>
              <a:buChar char="-"/>
            </a:pPr>
            <a:r>
              <a:rPr lang="it-IT" sz="1400" dirty="0"/>
              <a:t>Temperatura di </a:t>
            </a:r>
            <a:r>
              <a:rPr lang="it-IT" sz="1400" dirty="0" err="1"/>
              <a:t>autoignizione</a:t>
            </a:r>
            <a:r>
              <a:rPr lang="it-IT" sz="1400" dirty="0"/>
              <a:t>: 368°C</a:t>
            </a:r>
          </a:p>
          <a:p>
            <a:pPr marL="285750" indent="-285750">
              <a:buFontTx/>
              <a:buChar char="-"/>
            </a:pPr>
            <a:r>
              <a:rPr lang="it-IT" sz="1400" b="1" dirty="0"/>
              <a:t>Global </a:t>
            </a:r>
            <a:r>
              <a:rPr lang="it-IT" sz="1400" b="1" dirty="0" err="1"/>
              <a:t>Warming</a:t>
            </a:r>
            <a:r>
              <a:rPr lang="it-IT" sz="1400" b="1" dirty="0"/>
              <a:t> </a:t>
            </a:r>
            <a:r>
              <a:rPr lang="it-IT" sz="1400" b="1" dirty="0" err="1"/>
              <a:t>Potential</a:t>
            </a:r>
            <a:r>
              <a:rPr lang="it-IT" sz="1400" b="1" dirty="0"/>
              <a:t>: pari a 7</a:t>
            </a:r>
          </a:p>
          <a:p>
            <a:pPr marL="285750" indent="-285750">
              <a:buFontTx/>
              <a:buChar char="-"/>
            </a:pPr>
            <a:r>
              <a:rPr lang="it-IT" sz="1400" b="1" dirty="0" err="1"/>
              <a:t>Ozone</a:t>
            </a:r>
            <a:r>
              <a:rPr lang="it-IT" sz="1400" b="1" dirty="0"/>
              <a:t> </a:t>
            </a:r>
            <a:r>
              <a:rPr lang="it-IT" sz="1400" b="1" dirty="0" err="1"/>
              <a:t>Depletion</a:t>
            </a:r>
            <a:r>
              <a:rPr lang="it-IT" sz="1400" b="1" dirty="0"/>
              <a:t> </a:t>
            </a:r>
            <a:r>
              <a:rPr lang="it-IT" sz="1400" b="1" dirty="0" err="1"/>
              <a:t>Potential</a:t>
            </a:r>
            <a:r>
              <a:rPr lang="it-IT" sz="1400" b="1" dirty="0"/>
              <a:t> nullo </a:t>
            </a:r>
          </a:p>
        </p:txBody>
      </p:sp>
      <p:pic>
        <p:nvPicPr>
          <p:cNvPr id="4" name="Picture 3">
            <a:extLst>
              <a:ext uri="{FF2B5EF4-FFF2-40B4-BE49-F238E27FC236}">
                <a16:creationId xmlns:a16="http://schemas.microsoft.com/office/drawing/2014/main" id="{D0CE8704-C0B2-8540-90BD-A7A8FCEEE219}"/>
              </a:ext>
            </a:extLst>
          </p:cNvPr>
          <p:cNvPicPr>
            <a:picLocks noChangeAspect="1"/>
          </p:cNvPicPr>
          <p:nvPr/>
        </p:nvPicPr>
        <p:blipFill>
          <a:blip r:embed="rId21"/>
          <a:stretch>
            <a:fillRect/>
          </a:stretch>
        </p:blipFill>
        <p:spPr>
          <a:xfrm rot="5400000">
            <a:off x="4822471" y="2472591"/>
            <a:ext cx="2909350" cy="4622106"/>
          </a:xfrm>
          <a:prstGeom prst="rect">
            <a:avLst/>
          </a:prstGeom>
        </p:spPr>
      </p:pic>
      <p:sp>
        <p:nvSpPr>
          <p:cNvPr id="70" name="CasellaDiTesto 8">
            <a:extLst>
              <a:ext uri="{FF2B5EF4-FFF2-40B4-BE49-F238E27FC236}">
                <a16:creationId xmlns:a16="http://schemas.microsoft.com/office/drawing/2014/main" id="{82F74ABD-265E-1A4C-BC62-89C8BEAA402F}"/>
              </a:ext>
            </a:extLst>
          </p:cNvPr>
          <p:cNvSpPr txBox="1"/>
          <p:nvPr/>
        </p:nvSpPr>
        <p:spPr>
          <a:xfrm>
            <a:off x="648320" y="5691261"/>
            <a:ext cx="3506991" cy="1169551"/>
          </a:xfrm>
          <a:prstGeom prst="rect">
            <a:avLst/>
          </a:prstGeom>
          <a:noFill/>
        </p:spPr>
        <p:txBody>
          <a:bodyPr wrap="square" rtlCol="0">
            <a:spAutoFit/>
          </a:bodyPr>
          <a:lstStyle/>
          <a:p>
            <a:pPr algn="just"/>
            <a:r>
              <a:rPr lang="it-IT" sz="1400" dirty="0"/>
              <a:t>Con il R1234ze(E) sono state analizzate varie configurazioni:</a:t>
            </a:r>
          </a:p>
          <a:p>
            <a:pPr marL="285750" indent="-285750" algn="just">
              <a:buFontTx/>
              <a:buChar char="-"/>
            </a:pPr>
            <a:r>
              <a:rPr lang="it-IT" sz="1400" dirty="0"/>
              <a:t>al variare della sezione di gola degli ugelli</a:t>
            </a:r>
          </a:p>
          <a:p>
            <a:pPr marL="285750" indent="-285750" algn="just">
              <a:buFontTx/>
              <a:buChar char="-"/>
            </a:pPr>
            <a:r>
              <a:rPr lang="it-IT" sz="1400" dirty="0"/>
              <a:t>al variare del numero di ugelli</a:t>
            </a:r>
          </a:p>
          <a:p>
            <a:pPr marL="285750" indent="-285750" algn="just">
              <a:buFontTx/>
              <a:buChar char="-"/>
            </a:pPr>
            <a:r>
              <a:rPr lang="it-IT" sz="1400" dirty="0"/>
              <a:t>all’aumentare della portata massica</a:t>
            </a:r>
          </a:p>
        </p:txBody>
      </p:sp>
      <p:sp>
        <p:nvSpPr>
          <p:cNvPr id="21" name="CasellaDiTesto 9">
            <a:extLst>
              <a:ext uri="{FF2B5EF4-FFF2-40B4-BE49-F238E27FC236}">
                <a16:creationId xmlns:a16="http://schemas.microsoft.com/office/drawing/2014/main" id="{49BA8FE9-D7A2-B641-BD35-2DE09A3AE3F8}"/>
              </a:ext>
            </a:extLst>
          </p:cNvPr>
          <p:cNvSpPr txBox="1"/>
          <p:nvPr/>
        </p:nvSpPr>
        <p:spPr>
          <a:xfrm>
            <a:off x="6045331" y="51433"/>
            <a:ext cx="2648482" cy="338554"/>
          </a:xfrm>
          <a:prstGeom prst="rect">
            <a:avLst/>
          </a:prstGeom>
          <a:noFill/>
        </p:spPr>
        <p:txBody>
          <a:bodyPr wrap="none" rtlCol="0">
            <a:spAutoFit/>
          </a:bodyPr>
          <a:lstStyle/>
          <a:p>
            <a:pPr algn="r"/>
            <a:r>
              <a:rPr lang="it-IT" sz="800" b="1" dirty="0">
                <a:solidFill>
                  <a:schemeClr val="bg1"/>
                </a:solidFill>
                <a:latin typeface="Arial"/>
                <a:cs typeface="Arial"/>
              </a:rPr>
              <a:t>Espansore Tesla</a:t>
            </a:r>
          </a:p>
          <a:p>
            <a:pPr algn="r"/>
            <a:r>
              <a:rPr lang="it-IT" sz="800" dirty="0">
                <a:solidFill>
                  <a:schemeClr val="bg1"/>
                </a:solidFill>
              </a:rPr>
              <a:t> </a:t>
            </a:r>
            <a:r>
              <a:rPr lang="en-GB" sz="800" dirty="0" err="1">
                <a:solidFill>
                  <a:schemeClr val="bg1"/>
                </a:solidFill>
              </a:rPr>
              <a:t>Prototipazione</a:t>
            </a:r>
            <a:r>
              <a:rPr lang="en-GB" sz="800" dirty="0">
                <a:solidFill>
                  <a:schemeClr val="bg1"/>
                </a:solidFill>
              </a:rPr>
              <a:t> per </a:t>
            </a:r>
            <a:r>
              <a:rPr lang="en-GB" sz="800" dirty="0" err="1">
                <a:solidFill>
                  <a:schemeClr val="bg1"/>
                </a:solidFill>
              </a:rPr>
              <a:t>applicazioni</a:t>
            </a:r>
            <a:r>
              <a:rPr lang="en-GB" sz="800" dirty="0">
                <a:solidFill>
                  <a:schemeClr val="bg1"/>
                </a:solidFill>
              </a:rPr>
              <a:t> con </a:t>
            </a:r>
            <a:r>
              <a:rPr lang="en-GB" sz="800" dirty="0" err="1">
                <a:solidFill>
                  <a:schemeClr val="bg1"/>
                </a:solidFill>
              </a:rPr>
              <a:t>fluidi</a:t>
            </a:r>
            <a:r>
              <a:rPr lang="en-GB" sz="800" dirty="0">
                <a:solidFill>
                  <a:schemeClr val="bg1"/>
                </a:solidFill>
              </a:rPr>
              <a:t> </a:t>
            </a:r>
            <a:r>
              <a:rPr lang="en-GB" sz="800" dirty="0" err="1">
                <a:solidFill>
                  <a:schemeClr val="bg1"/>
                </a:solidFill>
              </a:rPr>
              <a:t>organici</a:t>
            </a:r>
            <a:r>
              <a:rPr lang="en-GB" sz="800" dirty="0">
                <a:solidFill>
                  <a:schemeClr val="bg1"/>
                </a:solidFill>
              </a:rPr>
              <a:t> in </a:t>
            </a:r>
            <a:r>
              <a:rPr lang="en-GB" sz="800" dirty="0" err="1">
                <a:solidFill>
                  <a:schemeClr val="bg1"/>
                </a:solidFill>
              </a:rPr>
              <a:t>bifase</a:t>
            </a:r>
            <a:endParaRPr lang="it-IT" sz="800" dirty="0">
              <a:solidFill>
                <a:schemeClr val="bg1"/>
              </a:solidFill>
            </a:endParaRPr>
          </a:p>
        </p:txBody>
      </p:sp>
    </p:spTree>
    <p:extLst>
      <p:ext uri="{BB962C8B-B14F-4D97-AF65-F5344CB8AC3E}">
        <p14:creationId xmlns:p14="http://schemas.microsoft.com/office/powerpoint/2010/main" val="8810860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15342</TotalTime>
  <Words>3831</Words>
  <Application>Microsoft Macintosh PowerPoint</Application>
  <PresentationFormat>On-screen Show (4:3)</PresentationFormat>
  <Paragraphs>447</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 Math</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susanna</dc:creator>
  <cp:lastModifiedBy>Microsoft Office User</cp:lastModifiedBy>
  <cp:revision>123</cp:revision>
  <dcterms:created xsi:type="dcterms:W3CDTF">2012-12-06T09:21:12Z</dcterms:created>
  <dcterms:modified xsi:type="dcterms:W3CDTF">2020-10-07T06:21:09Z</dcterms:modified>
</cp:coreProperties>
</file>