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5" r:id="rId3"/>
    <p:sldId id="288" r:id="rId4"/>
    <p:sldId id="307" r:id="rId5"/>
    <p:sldId id="313" r:id="rId6"/>
    <p:sldId id="314" r:id="rId7"/>
    <p:sldId id="266" r:id="rId8"/>
    <p:sldId id="311" r:id="rId9"/>
    <p:sldId id="318" r:id="rId10"/>
    <p:sldId id="260" r:id="rId11"/>
    <p:sldId id="274" r:id="rId12"/>
    <p:sldId id="277" r:id="rId13"/>
    <p:sldId id="280" r:id="rId14"/>
    <p:sldId id="319" r:id="rId15"/>
    <p:sldId id="320" r:id="rId16"/>
  </p:sldIdLst>
  <p:sldSz cx="12192000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70" autoAdjust="0"/>
  </p:normalViewPr>
  <p:slideViewPr>
    <p:cSldViewPr snapToObjects="1">
      <p:cViewPr varScale="1">
        <p:scale>
          <a:sx n="107" d="100"/>
          <a:sy n="107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Foglio1!$A$2:$A$3</c:f>
              <c:strCache>
                <c:ptCount val="2"/>
                <c:pt idx="0">
                  <c:v>Full 3D</c:v>
                </c:pt>
                <c:pt idx="1">
                  <c:v>Reduced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18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25-4F87-885F-17D069F7F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2491968"/>
        <c:axId val="-82488160"/>
      </c:barChart>
      <c:catAx>
        <c:axId val="-8249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2488160"/>
        <c:crosses val="autoZero"/>
        <c:auto val="1"/>
        <c:lblAlgn val="ctr"/>
        <c:lblOffset val="100"/>
        <c:noMultiLvlLbl val="0"/>
      </c:catAx>
      <c:valAx>
        <c:axId val="-8248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dirty="0"/>
                  <a:t>Time  [h]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249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69159-4415-4104-A338-ADB1F10021B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40A40-B69D-48EA-8835-9FA8B907E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4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40A40-B69D-48EA-8835-9FA8B907E2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u="none" dirty="0">
              <a:effectLst/>
              <a:highlight>
                <a:srgbClr val="FFFF00"/>
              </a:highligh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40A40-B69D-48EA-8835-9FA8B907E2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2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40A40-B69D-48EA-8835-9FA8B907E2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9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40A40-B69D-48EA-8835-9FA8B907E2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6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40A40-B69D-48EA-8835-9FA8B907E2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49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40A40-B69D-48EA-8835-9FA8B907E2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8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4626"/>
            <a:ext cx="12192000" cy="66833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503712" y="1692419"/>
            <a:ext cx="8264283" cy="1908032"/>
          </a:xfrm>
        </p:spPr>
        <p:txBody>
          <a:bodyPr anchor="t">
            <a:normAutofit/>
          </a:bodyPr>
          <a:lstStyle>
            <a:lvl1pPr marL="0" algn="r" defTabSz="457200" rtl="0" eaLnBrk="1" latinLnBrk="0" hangingPunct="1">
              <a:spcBef>
                <a:spcPct val="0"/>
              </a:spcBef>
              <a:buNone/>
              <a:defRPr lang="it-IT" sz="3600" b="1" kern="1200" dirty="0">
                <a:solidFill>
                  <a:srgbClr val="0032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it-IT" dirty="0"/>
              <a:t>Titolo Tesi Titolo Tesi Titolo Tesi Titolo Tesi Titolo Tesi Titolo Tesi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7618219" y="3717032"/>
            <a:ext cx="4149775" cy="576064"/>
          </a:xfrm>
        </p:spPr>
        <p:txBody>
          <a:bodyPr>
            <a:normAutofit/>
          </a:bodyPr>
          <a:lstStyle>
            <a:lvl1pPr marL="0" indent="0" algn="r" defTabSz="457200" rtl="0" eaLnBrk="1" latinLnBrk="0" hangingPunct="1">
              <a:buNone/>
              <a:defRPr lang="it-IT" sz="2000" b="1" kern="1200" dirty="0">
                <a:solidFill>
                  <a:srgbClr val="0032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Laureando</a:t>
            </a:r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8711840" y="6387185"/>
            <a:ext cx="252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"/>
              </a:rPr>
              <a:t>01-02 July 2013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3"/>
          <a:srcRect l="315" r="84"/>
          <a:stretch/>
        </p:blipFill>
        <p:spPr>
          <a:xfrm>
            <a:off x="0" y="0"/>
            <a:ext cx="12192000" cy="1063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143339" y="6597353"/>
            <a:ext cx="7691040" cy="196131"/>
          </a:xfrm>
        </p:spPr>
        <p:txBody>
          <a:bodyPr/>
          <a:lstStyle>
            <a:lvl1pPr marL="0" algn="l" defTabSz="457200" rtl="0" eaLnBrk="1" fontAlgn="auto" latinLnBrk="0" hangingPunct="1">
              <a:spcBef>
                <a:spcPct val="50000"/>
              </a:spcBef>
              <a:spcAft>
                <a:spcPts val="0"/>
              </a:spcAft>
              <a:defRPr lang="it-IT" sz="1100" b="1" i="0" kern="1200" dirty="0">
                <a:solidFill>
                  <a:schemeClr val="tx2"/>
                </a:solidFill>
                <a:latin typeface="Leelawadee" pitchFamily="34" charset="-34"/>
                <a:ea typeface="+mn-ea"/>
                <a:cs typeface="Leelawadee" pitchFamily="34" charset="-34"/>
              </a:defRPr>
            </a:lvl1pPr>
          </a:lstStyle>
          <a:p>
            <a:pPr>
              <a:defRPr/>
            </a:pPr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Tesi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203861" y="6597353"/>
            <a:ext cx="2844800" cy="196131"/>
          </a:xfrm>
        </p:spPr>
        <p:txBody>
          <a:bodyPr/>
          <a:lstStyle>
            <a:lvl1pPr>
              <a:defRPr lang="it-IT" sz="1100" b="1" kern="1200" smtClean="0">
                <a:solidFill>
                  <a:schemeClr val="tx2"/>
                </a:solidFill>
                <a:latin typeface="Leelawadee" pitchFamily="34" charset="-34"/>
                <a:ea typeface="+mn-ea"/>
                <a:cs typeface="Leelawadee" pitchFamily="34" charset="-34"/>
              </a:defRPr>
            </a:lvl1pPr>
          </a:lstStyle>
          <a:p>
            <a:fld id="{2CB06865-0A5C-4946-9ED1-740E2A2631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-8467" y="6525344"/>
            <a:ext cx="12216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2639617" y="188640"/>
            <a:ext cx="9313201" cy="418058"/>
          </a:xfrm>
        </p:spPr>
        <p:txBody>
          <a:bodyPr>
            <a:no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/>
          </p:nvPr>
        </p:nvSpPr>
        <p:spPr>
          <a:xfrm>
            <a:off x="239185" y="908050"/>
            <a:ext cx="11713633" cy="54737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alom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63426"/>
            <a:ext cx="2885248" cy="1694575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Titolo della Tesi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6865-0A5C-4946-9ED1-740E2A2631BD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7" name="Immagine 6" descr="header.png"/>
          <p:cNvPicPr>
            <a:picLocks noChangeAspect="1"/>
          </p:cNvPicPr>
          <p:nvPr/>
        </p:nvPicPr>
        <p:blipFill rotWithShape="1">
          <a:blip r:embed="rId5"/>
          <a:srcRect l="252" r="145"/>
          <a:stretch/>
        </p:blipFill>
        <p:spPr>
          <a:xfrm>
            <a:off x="-1" y="-1"/>
            <a:ext cx="12192001" cy="7975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2.png"/><Relationship Id="rId10" Type="http://schemas.openxmlformats.org/officeDocument/2006/relationships/chart" Target="../charts/chart1.xml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jpg"/><Relationship Id="rId12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emf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5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11" Type="http://schemas.openxmlformats.org/officeDocument/2006/relationships/image" Target="../media/image31.png"/><Relationship Id="rId5" Type="http://schemas.openxmlformats.org/officeDocument/2006/relationships/image" Target="../media/image21.png"/><Relationship Id="rId10" Type="http://schemas.openxmlformats.org/officeDocument/2006/relationships/image" Target="../media/image29.jpg"/><Relationship Id="rId4" Type="http://schemas.openxmlformats.org/officeDocument/2006/relationships/image" Target="../media/image55.jpg"/><Relationship Id="rId9" Type="http://schemas.openxmlformats.org/officeDocument/2006/relationships/image" Target="../media/image28.pn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10">
            <a:extLst>
              <a:ext uri="{FF2B5EF4-FFF2-40B4-BE49-F238E27FC236}">
                <a16:creationId xmlns:a16="http://schemas.microsoft.com/office/drawing/2014/main" id="{A12CD5C2-6A46-4CE7-AE26-2E59D8F5A924}"/>
              </a:ext>
            </a:extLst>
          </p:cNvPr>
          <p:cNvSpPr/>
          <p:nvPr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004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4D80"/>
              </a:solidFill>
            </a:endParaRPr>
          </a:p>
        </p:txBody>
      </p:sp>
      <p:sp>
        <p:nvSpPr>
          <p:cNvPr id="6" name="Segnaposto piè di pagina 11">
            <a:extLst>
              <a:ext uri="{FF2B5EF4-FFF2-40B4-BE49-F238E27FC236}">
                <a16:creationId xmlns:a16="http://schemas.microsoft.com/office/drawing/2014/main" id="{D7237963-94E3-454A-B721-21741097B752}"/>
              </a:ext>
            </a:extLst>
          </p:cNvPr>
          <p:cNvSpPr txBox="1">
            <a:spLocks/>
          </p:cNvSpPr>
          <p:nvPr/>
        </p:nvSpPr>
        <p:spPr>
          <a:xfrm>
            <a:off x="1412978" y="6492875"/>
            <a:ext cx="97155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bg1"/>
                </a:solidFill>
              </a:rPr>
              <a:t>Dottorato in Ingegneria Industriale - Ciclo XXXV - Energetica e Tecnologie Industriali ed Ambientali Innovative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1844B53D-1493-4471-9099-0689F9986530}"/>
              </a:ext>
            </a:extLst>
          </p:cNvPr>
          <p:cNvSpPr txBox="1">
            <a:spLocks/>
          </p:cNvSpPr>
          <p:nvPr/>
        </p:nvSpPr>
        <p:spPr>
          <a:xfrm>
            <a:off x="1698728" y="3861048"/>
            <a:ext cx="9144000" cy="2256222"/>
          </a:xfrm>
          <a:prstGeom prst="rect">
            <a:avLst/>
          </a:prstGeom>
        </p:spPr>
        <p:txBody>
          <a:bodyPr numCol="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Candidate:</a:t>
            </a:r>
          </a:p>
          <a:p>
            <a:pPr algn="l">
              <a:defRPr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Alberto Amerini</a:t>
            </a:r>
          </a:p>
          <a:p>
            <a:pPr algn="l">
              <a:defRPr/>
            </a:pPr>
            <a:endParaRPr lang="it-IT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>
              <a:spcBef>
                <a:spcPts val="0"/>
              </a:spcBef>
              <a:defRPr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Tutor:									Coordinatore:</a:t>
            </a:r>
          </a:p>
          <a:p>
            <a:pPr algn="l">
              <a:defRPr/>
            </a:pP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Bruno Facchini						Prof. Giampaolo Manfrida</a:t>
            </a:r>
          </a:p>
          <a:p>
            <a:pPr algn="l">
              <a:defRPr/>
            </a:pPr>
            <a:r>
              <a:rPr lang="it-IT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Co-Tutor:</a:t>
            </a:r>
            <a:endParaRPr lang="it-IT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defRPr/>
            </a:pP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Dott. Ing. Antonio Andreini			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C602DA48-1972-4D56-80D0-BC78D68CBFC8}"/>
              </a:ext>
            </a:extLst>
          </p:cNvPr>
          <p:cNvSpPr txBox="1">
            <a:spLocks/>
          </p:cNvSpPr>
          <p:nvPr/>
        </p:nvSpPr>
        <p:spPr bwMode="auto">
          <a:xfrm>
            <a:off x="1698728" y="1412776"/>
            <a:ext cx="9144000" cy="5746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it-IT" altLang="it-IT" sz="2800" dirty="0">
                <a:solidFill>
                  <a:srgbClr val="004D80"/>
                </a:solidFill>
              </a:rPr>
              <a:t>1</a:t>
            </a:r>
            <a:r>
              <a:rPr lang="it-IT" altLang="it-IT" sz="2800" baseline="30000" dirty="0">
                <a:solidFill>
                  <a:srgbClr val="004D80"/>
                </a:solidFill>
              </a:rPr>
              <a:t>st</a:t>
            </a:r>
            <a:r>
              <a:rPr lang="it-IT" altLang="it-IT" sz="2800" dirty="0">
                <a:solidFill>
                  <a:srgbClr val="004D80"/>
                </a:solidFill>
              </a:rPr>
              <a:t> Year Presentation - 07/10/2020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66C084BC-7B55-472E-AF08-5A871CB8D1EF}"/>
              </a:ext>
            </a:extLst>
          </p:cNvPr>
          <p:cNvSpPr txBox="1">
            <a:spLocks/>
          </p:cNvSpPr>
          <p:nvPr/>
        </p:nvSpPr>
        <p:spPr>
          <a:xfrm>
            <a:off x="1698728" y="2177247"/>
            <a:ext cx="9144000" cy="13314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4D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Development of uncertainty quantification-based methodologies for robust design and optimization of high temperature components of turbomachines</a:t>
            </a:r>
            <a:endParaRPr lang="en-US" sz="2800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327C39AD-2766-482A-A8F4-E62EAB374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7" t="16817" r="4049" b="14493"/>
          <a:stretch/>
        </p:blipFill>
        <p:spPr>
          <a:xfrm>
            <a:off x="5864286" y="1315176"/>
            <a:ext cx="3816424" cy="1745726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3DD98B7-80E4-4DD4-8C63-CF839B56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043E82EC-1EA9-4C20-AF30-4C812B18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Methodology – numerical setup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F475FEE2-DBAA-4CB2-A2DC-4937A308EB1E}"/>
              </a:ext>
            </a:extLst>
          </p:cNvPr>
          <p:cNvSpPr/>
          <p:nvPr/>
        </p:nvSpPr>
        <p:spPr>
          <a:xfrm>
            <a:off x="2726852" y="2022517"/>
            <a:ext cx="602388" cy="16552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530AF5F1-3CF3-47E0-89B2-D3ED41EF9881}"/>
              </a:ext>
            </a:extLst>
          </p:cNvPr>
          <p:cNvSpPr txBox="1">
            <a:spLocks/>
          </p:cNvSpPr>
          <p:nvPr/>
        </p:nvSpPr>
        <p:spPr>
          <a:xfrm>
            <a:off x="6620370" y="962950"/>
            <a:ext cx="2304256" cy="282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REDUCED 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egnaposto testo 4">
                <a:extLst>
                  <a:ext uri="{FF2B5EF4-FFF2-40B4-BE49-F238E27FC236}">
                    <a16:creationId xmlns:a16="http://schemas.microsoft.com/office/drawing/2014/main" id="{31D58AA5-243F-4535-AB53-12AB7F52CE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380" y="4486760"/>
                <a:ext cx="3976794" cy="21105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2000" b="1" dirty="0"/>
                  <a:t>RANS </a:t>
                </a:r>
                <a:r>
                  <a:rPr lang="it-IT" sz="2000" dirty="0" err="1"/>
                  <a:t>Approach</a:t>
                </a:r>
                <a:endParaRPr lang="it-IT" sz="2000" dirty="0"/>
              </a:p>
              <a:p>
                <a:r>
                  <a:rPr lang="it-IT" sz="2000" dirty="0"/>
                  <a:t>Turbolence model: k-</a:t>
                </a:r>
                <a:r>
                  <a:rPr lang="el-GR" sz="2000" dirty="0"/>
                  <a:t>ω</a:t>
                </a:r>
                <a:r>
                  <a:rPr lang="it-IT" sz="2000" dirty="0"/>
                  <a:t> SST</a:t>
                </a:r>
              </a:p>
              <a:p>
                <a:r>
                  <a:rPr lang="it-IT" sz="2000" dirty="0"/>
                  <a:t>Second order discretization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b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it-IT" sz="2000" dirty="0"/>
                  <a:t>: imposed</a:t>
                </a:r>
                <a:r>
                  <a:rPr lang="it-IT" sz="2000" b="1" dirty="0"/>
                  <a:t> </a:t>
                </a:r>
                <a:r>
                  <a:rPr lang="it-IT" sz="2000" dirty="0"/>
                  <a:t>pressure</a:t>
                </a:r>
                <a:r>
                  <a:rPr lang="it-IT" sz="2000" b="1" dirty="0"/>
                  <a:t> </a:t>
                </a:r>
              </a:p>
              <a:p>
                <a:r>
                  <a:rPr lang="en-GB" sz="2000" dirty="0"/>
                  <a:t>Periodicity</a:t>
                </a:r>
              </a:p>
              <a:p>
                <a:pPr marL="0" indent="0">
                  <a:buNone/>
                </a:pPr>
                <a:endParaRPr lang="it-IT" sz="1700" b="1" dirty="0"/>
              </a:p>
              <a:p>
                <a:pPr algn="ctr"/>
                <a:endParaRPr lang="it-IT" b="1" dirty="0"/>
              </a:p>
              <a:p>
                <a:pPr algn="ctr"/>
                <a:endParaRPr lang="it-IT" b="1" dirty="0"/>
              </a:p>
            </p:txBody>
          </p:sp>
        </mc:Choice>
        <mc:Fallback xmlns="">
          <p:sp>
            <p:nvSpPr>
              <p:cNvPr id="15" name="Segnaposto testo 4">
                <a:extLst>
                  <a:ext uri="{FF2B5EF4-FFF2-40B4-BE49-F238E27FC236}">
                    <a16:creationId xmlns:a16="http://schemas.microsoft.com/office/drawing/2014/main" id="{31D58AA5-243F-4535-AB53-12AB7F52C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80" y="4486760"/>
                <a:ext cx="3976794" cy="2110593"/>
              </a:xfrm>
              <a:prstGeom prst="rect">
                <a:avLst/>
              </a:prstGeom>
              <a:blipFill>
                <a:blip r:embed="rId3"/>
                <a:stretch>
                  <a:fillRect l="-1380" t="-14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magine 44">
            <a:extLst>
              <a:ext uri="{FF2B5EF4-FFF2-40B4-BE49-F238E27FC236}">
                <a16:creationId xmlns:a16="http://schemas.microsoft.com/office/drawing/2014/main" id="{AC32FB3F-BA3A-4B3E-9677-59F37D287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467" y="1073070"/>
            <a:ext cx="2100725" cy="2100725"/>
          </a:xfrm>
          <a:prstGeom prst="rect">
            <a:avLst/>
          </a:prstGeom>
        </p:spPr>
      </p:pic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3C711E6D-2FE9-4C2B-BB88-C11993ADD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730649"/>
              </p:ext>
            </p:extLst>
          </p:nvPr>
        </p:nvGraphicFramePr>
        <p:xfrm>
          <a:off x="10131298" y="990825"/>
          <a:ext cx="178777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280">
                  <a:extLst>
                    <a:ext uri="{9D8B030D-6E8A-4147-A177-3AD203B41FA5}">
                      <a16:colId xmlns:a16="http://schemas.microsoft.com/office/drawing/2014/main" val="1940706428"/>
                    </a:ext>
                  </a:extLst>
                </a:gridCol>
                <a:gridCol w="944499">
                  <a:extLst>
                    <a:ext uri="{9D8B030D-6E8A-4147-A177-3AD203B41FA5}">
                      <a16:colId xmlns:a16="http://schemas.microsoft.com/office/drawing/2014/main" val="2661466987"/>
                    </a:ext>
                  </a:extLst>
                </a:gridCol>
              </a:tblGrid>
              <a:tr h="285715"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Mesh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38734"/>
                  </a:ext>
                </a:extLst>
              </a:tr>
              <a:tr h="285715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Full 3D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Reduced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412785"/>
                  </a:ext>
                </a:extLst>
              </a:tr>
              <a:tr h="285715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20.5M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894503"/>
                  </a:ext>
                </a:extLst>
              </a:tr>
            </a:tbl>
          </a:graphicData>
        </a:graphic>
      </p:graphicFrame>
      <p:pic>
        <p:nvPicPr>
          <p:cNvPr id="21" name="Immagine 20">
            <a:extLst>
              <a:ext uri="{FF2B5EF4-FFF2-40B4-BE49-F238E27FC236}">
                <a16:creationId xmlns:a16="http://schemas.microsoft.com/office/drawing/2014/main" id="{2BC3C4B3-30D1-4BC3-B716-D21D67A2998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1034" r="19477" b="10343"/>
          <a:stretch/>
        </p:blipFill>
        <p:spPr>
          <a:xfrm>
            <a:off x="732186" y="836712"/>
            <a:ext cx="1942653" cy="2371609"/>
          </a:xfrm>
          <a:prstGeom prst="rect">
            <a:avLst/>
          </a:prstGeom>
        </p:spPr>
      </p:pic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30C4C611-6BD5-43F9-98E4-0D8354156ADD}"/>
              </a:ext>
            </a:extLst>
          </p:cNvPr>
          <p:cNvSpPr/>
          <p:nvPr/>
        </p:nvSpPr>
        <p:spPr>
          <a:xfrm>
            <a:off x="5164159" y="2034037"/>
            <a:ext cx="602388" cy="17878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egnaposto testo 5">
                <a:extLst>
                  <a:ext uri="{FF2B5EF4-FFF2-40B4-BE49-F238E27FC236}">
                    <a16:creationId xmlns:a16="http://schemas.microsoft.com/office/drawing/2014/main" id="{AC6A6979-F29D-4ECE-9478-3C42599460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380" y="3755051"/>
                <a:ext cx="5690128" cy="1669125"/>
              </a:xfrm>
              <a:prstGeom prst="rect">
                <a:avLst/>
              </a:prstGeom>
              <a:ln w="38100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en-US" sz="2000" b="1" dirty="0"/>
                  <a:t>Film cooling on </a:t>
                </a:r>
                <a:r>
                  <a:rPr lang="en-US" sz="2000" b="1" u="sng" dirty="0"/>
                  <a:t>suction side </a:t>
                </a:r>
                <a:r>
                  <a:rPr lang="en-US" sz="2000" b="1" dirty="0"/>
                  <a:t>only</a:t>
                </a:r>
              </a:p>
              <a:p>
                <a:pPr fontAlgn="t"/>
                <a:r>
                  <a:rPr lang="en-US" sz="2000" dirty="0"/>
                  <a:t>Heat-mass transfer anology:  </a:t>
                </a:r>
                <a14:m>
                  <m:oMath xmlns:m="http://schemas.openxmlformats.org/officeDocument/2006/math">
                    <m:r>
                      <a:rPr lang="it-IT" sz="2000" b="1" i="1">
                        <a:latin typeface="Cambria Math" panose="02040503050406030204" pitchFamily="18" charset="0"/>
                      </a:rPr>
                      <m:t>𝑨𝒊𝒓</m:t>
                    </m:r>
                    <m:r>
                      <a:rPr lang="it-IT" sz="20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>
                            <a:latin typeface="Cambria Math" panose="02040503050406030204" pitchFamily="18" charset="0"/>
                          </a:rPr>
                          <m:t>𝑪𝑶</m:t>
                        </m:r>
                      </m:e>
                      <m:sub>
                        <m:r>
                          <a:rPr lang="it-IT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it-IT" sz="2000" dirty="0"/>
                  <a:t> mixture</a:t>
                </a:r>
              </a:p>
            </p:txBody>
          </p:sp>
        </mc:Choice>
        <mc:Fallback xmlns="">
          <p:sp>
            <p:nvSpPr>
              <p:cNvPr id="24" name="Segnaposto testo 5">
                <a:extLst>
                  <a:ext uri="{FF2B5EF4-FFF2-40B4-BE49-F238E27FC236}">
                    <a16:creationId xmlns:a16="http://schemas.microsoft.com/office/drawing/2014/main" id="{AC6A6979-F29D-4ECE-9478-3C4259946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80" y="3755051"/>
                <a:ext cx="5690128" cy="1669125"/>
              </a:xfrm>
              <a:prstGeom prst="rect">
                <a:avLst/>
              </a:prstGeom>
              <a:blipFill>
                <a:blip r:embed="rId6"/>
                <a:stretch>
                  <a:fillRect l="-965" t="-2190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1AA854BA-E98A-4E4F-945A-B6FC23341511}"/>
              </a:ext>
            </a:extLst>
          </p:cNvPr>
          <p:cNvSpPr txBox="1">
            <a:spLocks/>
          </p:cNvSpPr>
          <p:nvPr/>
        </p:nvSpPr>
        <p:spPr>
          <a:xfrm>
            <a:off x="623392" y="2809662"/>
            <a:ext cx="1080120" cy="282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FULL 3D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51242A13-9B28-4D32-8F77-B60268E0FF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038" r="15883" b="47587"/>
          <a:stretch/>
        </p:blipFill>
        <p:spPr>
          <a:xfrm>
            <a:off x="6112530" y="3290852"/>
            <a:ext cx="1638849" cy="2941659"/>
          </a:xfrm>
          <a:prstGeom prst="rect">
            <a:avLst/>
          </a:prstGeom>
        </p:spPr>
      </p:pic>
      <p:sp>
        <p:nvSpPr>
          <p:cNvPr id="32" name="Freccia a destra 31">
            <a:extLst>
              <a:ext uri="{FF2B5EF4-FFF2-40B4-BE49-F238E27FC236}">
                <a16:creationId xmlns:a16="http://schemas.microsoft.com/office/drawing/2014/main" id="{9141A3C2-8450-484C-98AF-E98B3DD7B5FC}"/>
              </a:ext>
            </a:extLst>
          </p:cNvPr>
          <p:cNvSpPr/>
          <p:nvPr/>
        </p:nvSpPr>
        <p:spPr>
          <a:xfrm rot="7952243">
            <a:off x="5672101" y="5850516"/>
            <a:ext cx="403688" cy="130653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egnaposto testo 4">
                <a:extLst>
                  <a:ext uri="{FF2B5EF4-FFF2-40B4-BE49-F238E27FC236}">
                    <a16:creationId xmlns:a16="http://schemas.microsoft.com/office/drawing/2014/main" id="{9F35005E-F3BC-4BA8-9B07-9652167C9C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49043" y="6012061"/>
                <a:ext cx="1139060" cy="3604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𝑪𝑶</m:t>
                        </m:r>
                      </m:e>
                      <m:sub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it-IT" sz="1600" b="1">
                        <a:latin typeface="Cambria Math" panose="02040503050406030204" pitchFamily="18" charset="0"/>
                      </a:rPr>
                      <m:t>𝐨𝐮𝐭</m:t>
                    </m:r>
                  </m:oMath>
                </a14:m>
                <a:r>
                  <a:rPr lang="it-IT" sz="1600" b="1" dirty="0"/>
                  <a:t>let</a:t>
                </a:r>
              </a:p>
            </p:txBody>
          </p:sp>
        </mc:Choice>
        <mc:Fallback xmlns="">
          <p:sp>
            <p:nvSpPr>
              <p:cNvPr id="33" name="Segnaposto testo 4">
                <a:extLst>
                  <a:ext uri="{FF2B5EF4-FFF2-40B4-BE49-F238E27FC236}">
                    <a16:creationId xmlns:a16="http://schemas.microsoft.com/office/drawing/2014/main" id="{9F35005E-F3BC-4BA8-9B07-9652167C9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43" y="6012061"/>
                <a:ext cx="1139060" cy="360438"/>
              </a:xfrm>
              <a:prstGeom prst="rect">
                <a:avLst/>
              </a:prstGeom>
              <a:blipFill>
                <a:blip r:embed="rId8"/>
                <a:stretch>
                  <a:fillRect t="-5085" r="-2139" b="-152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EC873FC2-92D4-4376-A277-06FCB47E9353}"/>
              </a:ext>
            </a:extLst>
          </p:cNvPr>
          <p:cNvSpPr/>
          <p:nvPr/>
        </p:nvSpPr>
        <p:spPr>
          <a:xfrm>
            <a:off x="6230508" y="3788740"/>
            <a:ext cx="545330" cy="2443771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061081AF-6AA1-4509-AB5C-4EF2C66DAD30}"/>
              </a:ext>
            </a:extLst>
          </p:cNvPr>
          <p:cNvSpPr/>
          <p:nvPr/>
        </p:nvSpPr>
        <p:spPr>
          <a:xfrm>
            <a:off x="7288728" y="3769844"/>
            <a:ext cx="247432" cy="2338890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A4731EC2-0D31-4A46-B51F-FEC67700574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79" y="3203752"/>
            <a:ext cx="3976238" cy="3168747"/>
          </a:xfrm>
          <a:prstGeom prst="rect">
            <a:avLst/>
          </a:prstGeom>
        </p:spPr>
      </p:pic>
      <p:graphicFrame>
        <p:nvGraphicFramePr>
          <p:cNvPr id="37" name="Grafico 36">
            <a:extLst>
              <a:ext uri="{FF2B5EF4-FFF2-40B4-BE49-F238E27FC236}">
                <a16:creationId xmlns:a16="http://schemas.microsoft.com/office/drawing/2014/main" id="{8F7D20DC-879D-49E4-A5E5-4823E1054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099480"/>
              </p:ext>
            </p:extLst>
          </p:nvPr>
        </p:nvGraphicFramePr>
        <p:xfrm>
          <a:off x="9773757" y="1907262"/>
          <a:ext cx="2100726" cy="143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2" name="Segnaposto piè di pagina 1">
            <a:extLst>
              <a:ext uri="{FF2B5EF4-FFF2-40B4-BE49-F238E27FC236}">
                <a16:creationId xmlns:a16="http://schemas.microsoft.com/office/drawing/2014/main" id="{C0D2C72A-223D-493E-BD77-EB653A82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504" y="6597353"/>
            <a:ext cx="7572357" cy="180845"/>
          </a:xfrm>
        </p:spPr>
        <p:txBody>
          <a:bodyPr/>
          <a:lstStyle/>
          <a:p>
            <a:r>
              <a:rPr lang="it-IT" sz="1100" dirty="0"/>
              <a:t>Dottorato in Ingegneria Industriale - Ciclo XXXV - Energetica e Tecnologie Industriali ed Ambientali Innovative</a:t>
            </a:r>
          </a:p>
        </p:txBody>
      </p:sp>
    </p:spTree>
    <p:extLst>
      <p:ext uri="{BB962C8B-B14F-4D97-AF65-F5344CB8AC3E}">
        <p14:creationId xmlns:p14="http://schemas.microsoft.com/office/powerpoint/2010/main" val="371735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Methodology - Geometry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647063" y="836712"/>
            <a:ext cx="9985441" cy="5473700"/>
          </a:xfrm>
        </p:spPr>
        <p:txBody>
          <a:bodyPr/>
          <a:lstStyle/>
          <a:p>
            <a:pPr fontAlgn="t"/>
            <a:r>
              <a:rPr lang="it-IT" sz="2400" dirty="0" err="1"/>
              <a:t>Uncertain</a:t>
            </a:r>
            <a:r>
              <a:rPr lang="it-IT" sz="2400" dirty="0"/>
              <a:t> </a:t>
            </a:r>
            <a:r>
              <a:rPr lang="it-IT" sz="2400" dirty="0" err="1"/>
              <a:t>variables</a:t>
            </a:r>
            <a:r>
              <a:rPr lang="it-IT" sz="2400" dirty="0"/>
              <a:t>: angle, </a:t>
            </a:r>
            <a:r>
              <a:rPr lang="it-IT" sz="2400" dirty="0" err="1"/>
              <a:t>fillet</a:t>
            </a:r>
            <a:r>
              <a:rPr lang="it-IT" sz="2400" dirty="0"/>
              <a:t> </a:t>
            </a:r>
            <a:r>
              <a:rPr lang="it-IT" sz="2400" dirty="0" err="1"/>
              <a:t>radius</a:t>
            </a:r>
            <a:r>
              <a:rPr lang="it-IT" sz="2400" dirty="0"/>
              <a:t> and scale </a:t>
            </a:r>
            <a:r>
              <a:rPr lang="it-IT" sz="2400" dirty="0" err="1"/>
              <a:t>factor</a:t>
            </a:r>
            <a:endParaRPr lang="it-IT" sz="2400" dirty="0"/>
          </a:p>
          <a:p>
            <a:pPr fontAlgn="t"/>
            <a:r>
              <a:rPr lang="it-IT" sz="2400" dirty="0"/>
              <a:t>Outputs: </a:t>
            </a:r>
            <a:r>
              <a:rPr lang="it-IT" sz="2400" dirty="0" err="1"/>
              <a:t>effectiveness</a:t>
            </a:r>
            <a:r>
              <a:rPr lang="it-IT" sz="2400" dirty="0"/>
              <a:t> on SS, BR and </a:t>
            </a:r>
            <a:r>
              <a:rPr lang="it-IT" sz="2400" dirty="0" err="1"/>
              <a:t>Cd</a:t>
            </a:r>
            <a:endParaRPr lang="it-IT" sz="2400" dirty="0"/>
          </a:p>
          <a:p>
            <a:pPr fontAlgn="t"/>
            <a:r>
              <a:rPr lang="it-IT" sz="2400" dirty="0"/>
              <a:t>UQ </a:t>
            </a:r>
            <a:r>
              <a:rPr lang="it-IT" sz="2400" dirty="0" err="1"/>
              <a:t>analysis</a:t>
            </a:r>
            <a:r>
              <a:rPr lang="it-IT" sz="2400" dirty="0"/>
              <a:t> with </a:t>
            </a:r>
            <a:r>
              <a:rPr lang="it-IT" sz="2400" dirty="0" err="1"/>
              <a:t>tensor</a:t>
            </a:r>
            <a:r>
              <a:rPr lang="it-IT" sz="2400" dirty="0"/>
              <a:t> quadrature </a:t>
            </a:r>
            <a:r>
              <a:rPr lang="it-IT" sz="2400" dirty="0" err="1"/>
              <a:t>methology</a:t>
            </a:r>
            <a:endParaRPr lang="it-IT" sz="2400" dirty="0"/>
          </a:p>
          <a:p>
            <a:pPr lvl="1" fontAlgn="t"/>
            <a:r>
              <a:rPr lang="it-IT" sz="2000" dirty="0"/>
              <a:t>8 </a:t>
            </a:r>
            <a:r>
              <a:rPr lang="it-IT" sz="2000" dirty="0" err="1"/>
              <a:t>simulation</a:t>
            </a:r>
            <a:r>
              <a:rPr lang="it-IT" sz="2000" dirty="0"/>
              <a:t> </a:t>
            </a:r>
            <a:r>
              <a:rPr lang="it-IT" sz="2000" dirty="0" err="1"/>
              <a:t>needed</a:t>
            </a:r>
            <a:endParaRPr lang="it-IT" sz="20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dirty="0"/>
              <a:t>Parametric CAD to modify: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Angle of the hole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Blend radius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 Hole scale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</a:t>
            </a:r>
            <a:endParaRPr lang="en-US" sz="2000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72" y="4757950"/>
            <a:ext cx="315940" cy="1279658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102" y="4346932"/>
            <a:ext cx="514783" cy="2085033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615">
            <a:off x="1603729" y="4465246"/>
            <a:ext cx="657509" cy="2272979"/>
          </a:xfrm>
          <a:prstGeom prst="rect">
            <a:avLst/>
          </a:prstGeom>
        </p:spPr>
      </p:pic>
      <p:sp>
        <p:nvSpPr>
          <p:cNvPr id="32" name="Freccia bidirezionale verticale 31"/>
          <p:cNvSpPr/>
          <p:nvPr/>
        </p:nvSpPr>
        <p:spPr>
          <a:xfrm rot="16200000">
            <a:off x="5093522" y="4998769"/>
            <a:ext cx="146762" cy="650985"/>
          </a:xfrm>
          <a:prstGeom prst="up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ad arco 32"/>
          <p:cNvSpPr/>
          <p:nvPr/>
        </p:nvSpPr>
        <p:spPr>
          <a:xfrm>
            <a:off x="1224496" y="5438083"/>
            <a:ext cx="723196" cy="1002716"/>
          </a:xfrm>
          <a:prstGeom prst="circularArrow">
            <a:avLst>
              <a:gd name="adj1" fmla="val 5481"/>
              <a:gd name="adj2" fmla="val 1142319"/>
              <a:gd name="adj3" fmla="val 20514825"/>
              <a:gd name="adj4" fmla="val 13546934"/>
              <a:gd name="adj5" fmla="val 107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1897700" y="5778640"/>
            <a:ext cx="723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2"/>
                </a:solidFill>
              </a:rPr>
              <a:t>(1.)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a 5">
                <a:extLst>
                  <a:ext uri="{FF2B5EF4-FFF2-40B4-BE49-F238E27FC236}">
                    <a16:creationId xmlns:a16="http://schemas.microsoft.com/office/drawing/2014/main" id="{8F547CB9-3122-4657-A739-42E3ADF136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7096042"/>
                  </p:ext>
                </p:extLst>
              </p:nvPr>
            </p:nvGraphicFramePr>
            <p:xfrm>
              <a:off x="7972074" y="4696948"/>
              <a:ext cx="3661476" cy="146304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148247">
                      <a:extLst>
                        <a:ext uri="{9D8B030D-6E8A-4147-A177-3AD203B41FA5}">
                          <a16:colId xmlns:a16="http://schemas.microsoft.com/office/drawing/2014/main" val="3633919652"/>
                        </a:ext>
                      </a:extLst>
                    </a:gridCol>
                    <a:gridCol w="1513229">
                      <a:extLst>
                        <a:ext uri="{9D8B030D-6E8A-4147-A177-3AD203B41FA5}">
                          <a16:colId xmlns:a16="http://schemas.microsoft.com/office/drawing/2014/main" val="1501011432"/>
                        </a:ext>
                      </a:extLst>
                    </a:gridCol>
                  </a:tblGrid>
                  <a:tr h="3535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Range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1368152"/>
                      </a:ext>
                    </a:extLst>
                  </a:tr>
                  <a:tr h="3535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Angle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     </m:t>
                                </m:r>
                                <m:r>
                                  <a:rPr lang="it-IT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it-IT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it-IT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it-IT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8161860"/>
                      </a:ext>
                    </a:extLst>
                  </a:tr>
                  <a:tr h="3535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Blend</a:t>
                          </a:r>
                          <a:r>
                            <a:rPr lang="it-IT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it-IT" dirty="0" err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radius</a:t>
                          </a:r>
                          <a:r>
                            <a:rPr lang="it-IT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 (</a:t>
                          </a:r>
                          <a:r>
                            <a:rPr lang="it-IT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sym typeface="Symbol" panose="05050102010706020507" pitchFamily="18" charset="2"/>
                            </a:rPr>
                            <a:t>r/D)</a:t>
                          </a:r>
                          <a:endParaRPr lang="it-IT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      1% </a:t>
                          </a:r>
                          <a14:m>
                            <m:oMath xmlns:m="http://schemas.openxmlformats.org/officeDocument/2006/math">
                              <m:r>
                                <a:rPr lang="it-IT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it-IT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9%</m:t>
                              </m:r>
                            </m:oMath>
                          </a14:m>
                          <a:endParaRPr lang="it-IT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2447786"/>
                      </a:ext>
                    </a:extLst>
                  </a:tr>
                  <a:tr h="3535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Scale factor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aseline="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      </a:t>
                          </a:r>
                          <a:r>
                            <a:rPr lang="it-IT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0,9 </a:t>
                          </a:r>
                          <a14:m>
                            <m:oMath xmlns:m="http://schemas.openxmlformats.org/officeDocument/2006/math">
                              <m:r>
                                <a:rPr lang="it-IT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</m:oMath>
                          </a14:m>
                          <a:r>
                            <a:rPr lang="it-IT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 1,1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28116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a 5">
                <a:extLst>
                  <a:ext uri="{FF2B5EF4-FFF2-40B4-BE49-F238E27FC236}">
                    <a16:creationId xmlns:a16="http://schemas.microsoft.com/office/drawing/2014/main" id="{8F547CB9-3122-4657-A739-42E3ADF136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7096042"/>
                  </p:ext>
                </p:extLst>
              </p:nvPr>
            </p:nvGraphicFramePr>
            <p:xfrm>
              <a:off x="7972074" y="4696948"/>
              <a:ext cx="3661476" cy="146304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148247">
                      <a:extLst>
                        <a:ext uri="{9D8B030D-6E8A-4147-A177-3AD203B41FA5}">
                          <a16:colId xmlns:a16="http://schemas.microsoft.com/office/drawing/2014/main" val="3633919652"/>
                        </a:ext>
                      </a:extLst>
                    </a:gridCol>
                    <a:gridCol w="1513229">
                      <a:extLst>
                        <a:ext uri="{9D8B030D-6E8A-4147-A177-3AD203B41FA5}">
                          <a16:colId xmlns:a16="http://schemas.microsoft.com/office/drawing/2014/main" val="150101143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Range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136815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Angle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2169" t="-106557" r="-803" b="-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816186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Blend</a:t>
                          </a:r>
                          <a:r>
                            <a:rPr lang="it-IT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it-IT" dirty="0" err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radius</a:t>
                          </a:r>
                          <a:r>
                            <a:rPr lang="it-IT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 (</a:t>
                          </a:r>
                          <a:r>
                            <a:rPr lang="it-IT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sym typeface="Symbol" panose="05050102010706020507" pitchFamily="18" charset="2"/>
                            </a:rPr>
                            <a:t>r/D)</a:t>
                          </a:r>
                          <a:endParaRPr lang="it-IT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2169" t="-210000" r="-803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244778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Scale factor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2169" t="-310000" r="-803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116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70FF42CE-9AED-451E-B195-48BAD8D8762B}"/>
              </a:ext>
            </a:extLst>
          </p:cNvPr>
          <p:cNvSpPr txBox="1"/>
          <p:nvPr/>
        </p:nvSpPr>
        <p:spPr>
          <a:xfrm>
            <a:off x="9275424" y="1059847"/>
            <a:ext cx="2294425" cy="313932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Methodology:</a:t>
            </a:r>
          </a:p>
          <a:p>
            <a:r>
              <a:rPr lang="it-IT" dirty="0">
                <a:solidFill>
                  <a:schemeClr val="tx2"/>
                </a:solidFill>
              </a:rPr>
              <a:t>     </a:t>
            </a:r>
          </a:p>
          <a:p>
            <a:r>
              <a:rPr lang="it-IT" dirty="0">
                <a:solidFill>
                  <a:schemeClr val="tx2"/>
                </a:solidFill>
              </a:rPr>
              <a:t>          Geometry</a:t>
            </a:r>
          </a:p>
          <a:p>
            <a:r>
              <a:rPr lang="it-IT" dirty="0">
                <a:solidFill>
                  <a:schemeClr val="tx2"/>
                </a:solidFill>
              </a:rPr>
              <a:t>                Parameters</a:t>
            </a:r>
          </a:p>
          <a:p>
            <a:r>
              <a:rPr lang="it-IT" dirty="0">
                <a:solidFill>
                  <a:schemeClr val="tx2"/>
                </a:solidFill>
              </a:rPr>
              <a:t>         </a:t>
            </a:r>
          </a:p>
          <a:p>
            <a:r>
              <a:rPr lang="it-IT" dirty="0">
                <a:solidFill>
                  <a:schemeClr val="tx2"/>
                </a:solidFill>
              </a:rPr>
              <a:t>          Mesh</a:t>
            </a:r>
          </a:p>
          <a:p>
            <a:r>
              <a:rPr lang="it-IT" dirty="0">
                <a:solidFill>
                  <a:schemeClr val="tx2"/>
                </a:solidFill>
              </a:rPr>
              <a:t>          </a:t>
            </a:r>
          </a:p>
          <a:p>
            <a:r>
              <a:rPr lang="it-IT" dirty="0">
                <a:solidFill>
                  <a:schemeClr val="tx2"/>
                </a:solidFill>
              </a:rPr>
              <a:t>          Numerical Setup</a:t>
            </a:r>
          </a:p>
          <a:p>
            <a:r>
              <a:rPr lang="it-IT" dirty="0">
                <a:solidFill>
                  <a:schemeClr val="tx2"/>
                </a:solidFill>
              </a:rPr>
              <a:t>          </a:t>
            </a:r>
          </a:p>
          <a:p>
            <a:r>
              <a:rPr lang="it-IT" dirty="0">
                <a:solidFill>
                  <a:schemeClr val="tx2"/>
                </a:solidFill>
              </a:rPr>
              <a:t>          Uncertainty</a:t>
            </a:r>
          </a:p>
          <a:p>
            <a:r>
              <a:rPr lang="it-IT" dirty="0">
                <a:solidFill>
                  <a:schemeClr val="tx2"/>
                </a:solidFill>
              </a:rPr>
              <a:t>          Quantification</a:t>
            </a:r>
          </a:p>
        </p:txBody>
      </p:sp>
      <p:sp>
        <p:nvSpPr>
          <p:cNvPr id="8" name="Freccia curva 7">
            <a:extLst>
              <a:ext uri="{FF2B5EF4-FFF2-40B4-BE49-F238E27FC236}">
                <a16:creationId xmlns:a16="http://schemas.microsoft.com/office/drawing/2014/main" id="{757B7F08-8FA8-457E-848F-6C273C91ACD5}"/>
              </a:ext>
            </a:extLst>
          </p:cNvPr>
          <p:cNvSpPr/>
          <p:nvPr/>
        </p:nvSpPr>
        <p:spPr>
          <a:xfrm rot="10800000" flipH="1">
            <a:off x="9346670" y="1379469"/>
            <a:ext cx="518770" cy="2488360"/>
          </a:xfrm>
          <a:prstGeom prst="bentArrow">
            <a:avLst>
              <a:gd name="adj1" fmla="val 7564"/>
              <a:gd name="adj2" fmla="val 14038"/>
              <a:gd name="adj3" fmla="val 25000"/>
              <a:gd name="adj4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5"/>
              </a:solidFill>
            </a:endParaRPr>
          </a:p>
        </p:txBody>
      </p:sp>
      <p:sp>
        <p:nvSpPr>
          <p:cNvPr id="9" name="Freccia curva 8">
            <a:extLst>
              <a:ext uri="{FF2B5EF4-FFF2-40B4-BE49-F238E27FC236}">
                <a16:creationId xmlns:a16="http://schemas.microsoft.com/office/drawing/2014/main" id="{08296D9F-9B02-40E0-BC1A-01582E9B41E1}"/>
              </a:ext>
            </a:extLst>
          </p:cNvPr>
          <p:cNvSpPr/>
          <p:nvPr/>
        </p:nvSpPr>
        <p:spPr>
          <a:xfrm rot="10800000" flipH="1">
            <a:off x="9460212" y="1379469"/>
            <a:ext cx="405228" cy="1877568"/>
          </a:xfrm>
          <a:prstGeom prst="bentArrow">
            <a:avLst>
              <a:gd name="adj1" fmla="val 7431"/>
              <a:gd name="adj2" fmla="val 11210"/>
              <a:gd name="adj3" fmla="val 24021"/>
              <a:gd name="adj4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curva 9">
            <a:extLst>
              <a:ext uri="{FF2B5EF4-FFF2-40B4-BE49-F238E27FC236}">
                <a16:creationId xmlns:a16="http://schemas.microsoft.com/office/drawing/2014/main" id="{32C0CAD8-9062-4918-BDD7-6173165C015E}"/>
              </a:ext>
            </a:extLst>
          </p:cNvPr>
          <p:cNvSpPr/>
          <p:nvPr/>
        </p:nvSpPr>
        <p:spPr>
          <a:xfrm flipV="1">
            <a:off x="9562929" y="1379470"/>
            <a:ext cx="288032" cy="1287877"/>
          </a:xfrm>
          <a:prstGeom prst="bentArrow">
            <a:avLst>
              <a:gd name="adj1" fmla="val 10890"/>
              <a:gd name="adj2" fmla="val 15006"/>
              <a:gd name="adj3" fmla="val 25000"/>
              <a:gd name="adj4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eccia curva 10">
            <a:extLst>
              <a:ext uri="{FF2B5EF4-FFF2-40B4-BE49-F238E27FC236}">
                <a16:creationId xmlns:a16="http://schemas.microsoft.com/office/drawing/2014/main" id="{8C1CA447-A71B-4A21-9D98-B285F12DAD02}"/>
              </a:ext>
            </a:extLst>
          </p:cNvPr>
          <p:cNvSpPr/>
          <p:nvPr/>
        </p:nvSpPr>
        <p:spPr>
          <a:xfrm flipV="1">
            <a:off x="9669552" y="1379469"/>
            <a:ext cx="195889" cy="495790"/>
          </a:xfrm>
          <a:prstGeom prst="bentArrow">
            <a:avLst>
              <a:gd name="adj1" fmla="val 14627"/>
              <a:gd name="adj2" fmla="val 27734"/>
              <a:gd name="adj3" fmla="val 46870"/>
              <a:gd name="adj4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Freccia curva 11">
            <a:extLst>
              <a:ext uri="{FF2B5EF4-FFF2-40B4-BE49-F238E27FC236}">
                <a16:creationId xmlns:a16="http://schemas.microsoft.com/office/drawing/2014/main" id="{B9F00FEB-6699-46C1-859C-A77F16EEEA1C}"/>
              </a:ext>
            </a:extLst>
          </p:cNvPr>
          <p:cNvSpPr/>
          <p:nvPr/>
        </p:nvSpPr>
        <p:spPr>
          <a:xfrm flipV="1">
            <a:off x="10034581" y="1887064"/>
            <a:ext cx="144016" cy="231965"/>
          </a:xfrm>
          <a:prstGeom prst="bentArrow">
            <a:avLst>
              <a:gd name="adj1" fmla="val 25000"/>
              <a:gd name="adj2" fmla="val 25000"/>
              <a:gd name="adj3" fmla="val 43813"/>
              <a:gd name="adj4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C08329F-226D-4D0C-ACF0-A4FCF0B96B53}"/>
              </a:ext>
            </a:extLst>
          </p:cNvPr>
          <p:cNvSpPr txBox="1"/>
          <p:nvPr/>
        </p:nvSpPr>
        <p:spPr>
          <a:xfrm>
            <a:off x="5650231" y="297561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C1133C2-DA4A-43F9-BA77-5CC37A2BDBDC}"/>
              </a:ext>
            </a:extLst>
          </p:cNvPr>
          <p:cNvSpPr txBox="1"/>
          <p:nvPr/>
        </p:nvSpPr>
        <p:spPr>
          <a:xfrm flipH="1">
            <a:off x="7427780" y="4852975"/>
            <a:ext cx="684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>
                <a:solidFill>
                  <a:schemeClr val="tx2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{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BBF1A6A-053D-4424-A731-AFD0658F19B0}"/>
              </a:ext>
            </a:extLst>
          </p:cNvPr>
          <p:cNvGrpSpPr/>
          <p:nvPr/>
        </p:nvGrpSpPr>
        <p:grpSpPr>
          <a:xfrm>
            <a:off x="5568102" y="2568143"/>
            <a:ext cx="3202165" cy="1446550"/>
            <a:chOff x="4685490" y="1430930"/>
            <a:chExt cx="3202165" cy="1446550"/>
          </a:xfrm>
        </p:grpSpPr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656C6D52-301D-4759-8115-A03715517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5490" y="1430930"/>
              <a:ext cx="3202165" cy="1446550"/>
            </a:xfrm>
            <a:prstGeom prst="rect">
              <a:avLst/>
            </a:prstGeom>
          </p:spPr>
        </p:pic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CF5A8D4E-94B5-4473-A158-AB6D619AC18C}"/>
                </a:ext>
              </a:extLst>
            </p:cNvPr>
            <p:cNvSpPr/>
            <p:nvPr/>
          </p:nvSpPr>
          <p:spPr>
            <a:xfrm>
              <a:off x="4724119" y="2328285"/>
              <a:ext cx="281980" cy="3012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e 29">
              <a:extLst>
                <a:ext uri="{FF2B5EF4-FFF2-40B4-BE49-F238E27FC236}">
                  <a16:creationId xmlns:a16="http://schemas.microsoft.com/office/drawing/2014/main" id="{5EFDC7A0-8156-4B7F-B2D4-DB8C1889D295}"/>
                </a:ext>
              </a:extLst>
            </p:cNvPr>
            <p:cNvSpPr/>
            <p:nvPr/>
          </p:nvSpPr>
          <p:spPr>
            <a:xfrm>
              <a:off x="4865109" y="1942486"/>
              <a:ext cx="281980" cy="3012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e 30">
              <a:extLst>
                <a:ext uri="{FF2B5EF4-FFF2-40B4-BE49-F238E27FC236}">
                  <a16:creationId xmlns:a16="http://schemas.microsoft.com/office/drawing/2014/main" id="{9A8A1F9E-7729-40B4-9177-F27F19811965}"/>
                </a:ext>
              </a:extLst>
            </p:cNvPr>
            <p:cNvSpPr/>
            <p:nvPr/>
          </p:nvSpPr>
          <p:spPr>
            <a:xfrm>
              <a:off x="6538477" y="1511847"/>
              <a:ext cx="281980" cy="3012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1" name="Immagine 20">
            <a:extLst>
              <a:ext uri="{FF2B5EF4-FFF2-40B4-BE49-F238E27FC236}">
                <a16:creationId xmlns:a16="http://schemas.microsoft.com/office/drawing/2014/main" id="{040AB534-139B-41D1-A6C8-15D51E4DB2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14" r="17992"/>
          <a:stretch/>
        </p:blipFill>
        <p:spPr>
          <a:xfrm>
            <a:off x="3362201" y="4603889"/>
            <a:ext cx="725464" cy="181300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203BADC-1AB6-4894-9AA4-79996F530599}"/>
              </a:ext>
            </a:extLst>
          </p:cNvPr>
          <p:cNvSpPr txBox="1"/>
          <p:nvPr/>
        </p:nvSpPr>
        <p:spPr>
          <a:xfrm>
            <a:off x="6061405" y="527135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tx2"/>
                </a:solidFill>
              </a:rPr>
              <a:t>Normal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distribution</a:t>
            </a: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36" name="Freccia in giù 35"/>
          <p:cNvSpPr/>
          <p:nvPr/>
        </p:nvSpPr>
        <p:spPr>
          <a:xfrm rot="1075135">
            <a:off x="4045337" y="4691064"/>
            <a:ext cx="66208" cy="786431"/>
          </a:xfrm>
          <a:prstGeom prst="downArrow">
            <a:avLst>
              <a:gd name="adj1" fmla="val 50000"/>
              <a:gd name="adj2" fmla="val 1680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4917118" y="5770480"/>
            <a:ext cx="638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2"/>
                </a:solidFill>
              </a:rPr>
              <a:t>(3.)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2986476" y="5770164"/>
            <a:ext cx="850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2"/>
                </a:solidFill>
              </a:rPr>
              <a:t>(2.)</a:t>
            </a:r>
          </a:p>
        </p:txBody>
      </p:sp>
      <p:sp>
        <p:nvSpPr>
          <p:cNvPr id="35" name="Segnaposto piè di pagina 1">
            <a:extLst>
              <a:ext uri="{FF2B5EF4-FFF2-40B4-BE49-F238E27FC236}">
                <a16:creationId xmlns:a16="http://schemas.microsoft.com/office/drawing/2014/main" id="{8696F33F-687B-4DA1-83D5-ADEAEE7A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504" y="6597353"/>
            <a:ext cx="7572357" cy="180845"/>
          </a:xfrm>
        </p:spPr>
        <p:txBody>
          <a:bodyPr/>
          <a:lstStyle/>
          <a:p>
            <a:r>
              <a:rPr lang="it-IT" sz="1100" dirty="0"/>
              <a:t>Dottorato in Ingegneria Industriale - Ciclo XXXV - Energetica e Tecnologie Industriali ed Ambientali Innovative</a:t>
            </a:r>
          </a:p>
        </p:txBody>
      </p:sp>
    </p:spTree>
    <p:extLst>
      <p:ext uri="{BB962C8B-B14F-4D97-AF65-F5344CB8AC3E}">
        <p14:creationId xmlns:p14="http://schemas.microsoft.com/office/powerpoint/2010/main" val="329016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31712" y="200446"/>
            <a:ext cx="7416949" cy="418058"/>
          </a:xfrm>
        </p:spPr>
        <p:txBody>
          <a:bodyPr/>
          <a:lstStyle/>
          <a:p>
            <a:r>
              <a:rPr lang="it-IT" dirty="0" err="1"/>
              <a:t>Results</a:t>
            </a:r>
            <a:r>
              <a:rPr lang="it-IT" dirty="0"/>
              <a:t> - </a:t>
            </a:r>
            <a:r>
              <a:rPr lang="it-IT" dirty="0" err="1"/>
              <a:t>Adiabatic</a:t>
            </a:r>
            <a:r>
              <a:rPr lang="it-IT" dirty="0"/>
              <a:t> </a:t>
            </a:r>
            <a:r>
              <a:rPr lang="it-IT" dirty="0" err="1"/>
              <a:t>Effectiveness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" name="Tabella 26">
                <a:extLst>
                  <a:ext uri="{FF2B5EF4-FFF2-40B4-BE49-F238E27FC236}">
                    <a16:creationId xmlns:a16="http://schemas.microsoft.com/office/drawing/2014/main" id="{66D3D633-C212-4BE6-9442-2079A76F00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9597807"/>
                  </p:ext>
                </p:extLst>
              </p:nvPr>
            </p:nvGraphicFramePr>
            <p:xfrm>
              <a:off x="781857" y="1681091"/>
              <a:ext cx="5250634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{69CF1AB2-1976-4502-BF36-3FF5EA218861}</a:tableStyleId>
                  </a:tblPr>
                  <a:tblGrid>
                    <a:gridCol w="1743154">
                      <a:extLst>
                        <a:ext uri="{9D8B030D-6E8A-4147-A177-3AD203B41FA5}">
                          <a16:colId xmlns:a16="http://schemas.microsoft.com/office/drawing/2014/main" val="4248250920"/>
                        </a:ext>
                      </a:extLst>
                    </a:gridCol>
                    <a:gridCol w="1743154">
                      <a:extLst>
                        <a:ext uri="{9D8B030D-6E8A-4147-A177-3AD203B41FA5}">
                          <a16:colId xmlns:a16="http://schemas.microsoft.com/office/drawing/2014/main" val="3230990184"/>
                        </a:ext>
                      </a:extLst>
                    </a:gridCol>
                    <a:gridCol w="1764326">
                      <a:extLst>
                        <a:ext uri="{9D8B030D-6E8A-4147-A177-3AD203B41FA5}">
                          <a16:colId xmlns:a16="http://schemas.microsoft.com/office/drawing/2014/main" val="587043997"/>
                        </a:ext>
                      </a:extLst>
                    </a:gridCol>
                  </a:tblGrid>
                  <a:tr h="199286">
                    <a:tc gridSpan="3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>
                              <a:solidFill>
                                <a:schemeClr val="tx2"/>
                              </a:solidFill>
                            </a:rPr>
                            <a:t>GAUSS GRID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i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i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3542757"/>
                      </a:ext>
                    </a:extLst>
                  </a:tr>
                  <a:tr h="199286">
                    <a:tc>
                      <a:txBody>
                        <a:bodyPr/>
                        <a:lstStyle/>
                        <a:p>
                          <a:pPr algn="ctr"/>
                          <a:endParaRPr lang="it-IT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1" dirty="0">
                              <a:solidFill>
                                <a:schemeClr val="tx2"/>
                              </a:solidFill>
                            </a:rPr>
                            <a:t>DP0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1" dirty="0">
                              <a:solidFill>
                                <a:schemeClr val="tx2"/>
                              </a:solidFill>
                            </a:rPr>
                            <a:t>DP7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8959682"/>
                      </a:ext>
                    </a:extLst>
                  </a:tr>
                  <a:tr h="3421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1" dirty="0">
                              <a:solidFill>
                                <a:schemeClr val="tx2"/>
                              </a:solidFill>
                            </a:rPr>
                            <a:t>ANGLE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2"/>
                              </a:solidFill>
                            </a:rPr>
                            <a:t>-2,1991</a:t>
                          </a:r>
                          <a14:m>
                            <m:oMath xmlns:m="http://schemas.openxmlformats.org/officeDocument/2006/math">
                              <m:r>
                                <a:rPr lang="it-IT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it-IT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2"/>
                              </a:solidFill>
                            </a:rPr>
                            <a:t>2,1991°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145847"/>
                      </a:ext>
                    </a:extLst>
                  </a:tr>
                  <a:tr h="3421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1" dirty="0">
                              <a:solidFill>
                                <a:schemeClr val="tx2"/>
                              </a:solidFill>
                            </a:rPr>
                            <a:t>BLEND RADIUS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2"/>
                              </a:solidFill>
                            </a:rPr>
                            <a:t>1,9445E-5 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2"/>
                              </a:solidFill>
                            </a:rPr>
                            <a:t>4,055E-5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5156120"/>
                      </a:ext>
                    </a:extLst>
                  </a:tr>
                  <a:tr h="3421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1" dirty="0">
                              <a:solidFill>
                                <a:schemeClr val="tx2"/>
                              </a:solidFill>
                            </a:rPr>
                            <a:t>SCALE FACTOR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2"/>
                              </a:solidFill>
                            </a:rPr>
                            <a:t>0,956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2"/>
                              </a:solidFill>
                            </a:rPr>
                            <a:t>1,044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533891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" name="Tabella 26">
                <a:extLst>
                  <a:ext uri="{FF2B5EF4-FFF2-40B4-BE49-F238E27FC236}">
                    <a16:creationId xmlns:a16="http://schemas.microsoft.com/office/drawing/2014/main" id="{66D3D633-C212-4BE6-9442-2079A76F00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9597807"/>
                  </p:ext>
                </p:extLst>
              </p:nvPr>
            </p:nvGraphicFramePr>
            <p:xfrm>
              <a:off x="781857" y="1681091"/>
              <a:ext cx="5250634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{69CF1AB2-1976-4502-BF36-3FF5EA218861}</a:tableStyleId>
                  </a:tblPr>
                  <a:tblGrid>
                    <a:gridCol w="1743154">
                      <a:extLst>
                        <a:ext uri="{9D8B030D-6E8A-4147-A177-3AD203B41FA5}">
                          <a16:colId xmlns:a16="http://schemas.microsoft.com/office/drawing/2014/main" val="4248250920"/>
                        </a:ext>
                      </a:extLst>
                    </a:gridCol>
                    <a:gridCol w="1743154">
                      <a:extLst>
                        <a:ext uri="{9D8B030D-6E8A-4147-A177-3AD203B41FA5}">
                          <a16:colId xmlns:a16="http://schemas.microsoft.com/office/drawing/2014/main" val="3230990184"/>
                        </a:ext>
                      </a:extLst>
                    </a:gridCol>
                    <a:gridCol w="1764326">
                      <a:extLst>
                        <a:ext uri="{9D8B030D-6E8A-4147-A177-3AD203B41FA5}">
                          <a16:colId xmlns:a16="http://schemas.microsoft.com/office/drawing/2014/main" val="587043997"/>
                        </a:ext>
                      </a:extLst>
                    </a:gridCol>
                  </a:tblGrid>
                  <a:tr h="365760">
                    <a:tc gridSpan="3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>
                              <a:solidFill>
                                <a:schemeClr val="tx2"/>
                              </a:solidFill>
                            </a:rPr>
                            <a:t>GAUSS GRID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i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i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35427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it-IT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1" dirty="0">
                              <a:solidFill>
                                <a:schemeClr val="tx2"/>
                              </a:solidFill>
                            </a:rPr>
                            <a:t>DP0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1" dirty="0">
                              <a:solidFill>
                                <a:schemeClr val="tx2"/>
                              </a:solidFill>
                            </a:rPr>
                            <a:t>DP7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895968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1" dirty="0">
                              <a:solidFill>
                                <a:schemeClr val="tx2"/>
                              </a:solidFill>
                            </a:rPr>
                            <a:t>ANGLE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50" t="-204918" r="-10209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2"/>
                              </a:solidFill>
                            </a:rPr>
                            <a:t>2,1991°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14584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1" dirty="0">
                              <a:solidFill>
                                <a:schemeClr val="tx2"/>
                              </a:solidFill>
                            </a:rPr>
                            <a:t>BLEND RADIUS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2"/>
                              </a:solidFill>
                            </a:rPr>
                            <a:t>1,9445E-5 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2"/>
                              </a:solidFill>
                            </a:rPr>
                            <a:t>4,055E-5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515612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1" dirty="0">
                              <a:solidFill>
                                <a:schemeClr val="tx2"/>
                              </a:solidFill>
                            </a:rPr>
                            <a:t>SCALE FACTOR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2"/>
                              </a:solidFill>
                            </a:rPr>
                            <a:t>0,956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2"/>
                              </a:solidFill>
                            </a:rPr>
                            <a:t>1,044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533891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" name="Immagine 19">
            <a:extLst>
              <a:ext uri="{FF2B5EF4-FFF2-40B4-BE49-F238E27FC236}">
                <a16:creationId xmlns:a16="http://schemas.microsoft.com/office/drawing/2014/main" id="{4117CA68-C196-4FE0-BAE8-65FB56CD857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05" y="3201071"/>
            <a:ext cx="5087504" cy="3295962"/>
          </a:xfrm>
          <a:prstGeom prst="rect">
            <a:avLst/>
          </a:prstGeom>
        </p:spPr>
      </p:pic>
      <p:sp>
        <p:nvSpPr>
          <p:cNvPr id="21" name="Ovale 20">
            <a:extLst>
              <a:ext uri="{FF2B5EF4-FFF2-40B4-BE49-F238E27FC236}">
                <a16:creationId xmlns:a16="http://schemas.microsoft.com/office/drawing/2014/main" id="{845EC808-9643-4BE5-B968-C6B776654268}"/>
              </a:ext>
            </a:extLst>
          </p:cNvPr>
          <p:cNvSpPr/>
          <p:nvPr/>
        </p:nvSpPr>
        <p:spPr>
          <a:xfrm>
            <a:off x="9862919" y="3565612"/>
            <a:ext cx="553561" cy="79949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CD3C5BD6-7DC6-42F3-BB85-FA109668A6C2}"/>
              </a:ext>
            </a:extLst>
          </p:cNvPr>
          <p:cNvSpPr/>
          <p:nvPr/>
        </p:nvSpPr>
        <p:spPr>
          <a:xfrm>
            <a:off x="9257893" y="4692275"/>
            <a:ext cx="580231" cy="679865"/>
          </a:xfrm>
          <a:prstGeom prst="ellipse">
            <a:avLst/>
          </a:prstGeom>
          <a:noFill/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3EFF226-C9B3-4EF0-B801-C9621A2C4929}"/>
              </a:ext>
            </a:extLst>
          </p:cNvPr>
          <p:cNvSpPr txBox="1"/>
          <p:nvPr/>
        </p:nvSpPr>
        <p:spPr>
          <a:xfrm>
            <a:off x="8184232" y="3356992"/>
            <a:ext cx="161102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tx2"/>
                </a:solidFill>
              </a:rPr>
              <a:t>Uncertainty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>
                <a:solidFill>
                  <a:schemeClr val="tx2"/>
                </a:solidFill>
                <a:sym typeface="Wingdings 3" panose="05040102010807070707" pitchFamily="18" charset="2"/>
              </a:rPr>
              <a:t>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957DB90-D89E-41D4-AD99-D21E97EE7713}"/>
              </a:ext>
            </a:extLst>
          </p:cNvPr>
          <p:cNvSpPr txBox="1"/>
          <p:nvPr/>
        </p:nvSpPr>
        <p:spPr>
          <a:xfrm>
            <a:off x="7861045" y="5485443"/>
            <a:ext cx="161102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tx2"/>
                </a:solidFill>
              </a:rPr>
              <a:t>Uncertainty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>
                <a:solidFill>
                  <a:schemeClr val="tx2"/>
                </a:solidFill>
                <a:sym typeface="Wingdings 3" panose="05040102010807070707" pitchFamily="18" charset="2"/>
              </a:rPr>
              <a:t>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9DEFBFD3-C1E6-4DD7-A300-CA91E7FF7F02}"/>
              </a:ext>
            </a:extLst>
          </p:cNvPr>
          <p:cNvSpPr/>
          <p:nvPr/>
        </p:nvSpPr>
        <p:spPr>
          <a:xfrm>
            <a:off x="7496087" y="4508044"/>
            <a:ext cx="433374" cy="679865"/>
          </a:xfrm>
          <a:prstGeom prst="ellipse">
            <a:avLst/>
          </a:prstGeom>
          <a:noFill/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5781213A-9F58-4050-9F1F-1B2ACE7172ED}"/>
              </a:ext>
            </a:extLst>
          </p:cNvPr>
          <p:cNvSpPr/>
          <p:nvPr/>
        </p:nvSpPr>
        <p:spPr>
          <a:xfrm>
            <a:off x="7979127" y="3766146"/>
            <a:ext cx="433374" cy="5725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24D1CAB-9C30-4593-B5B5-1C93EA112A9A}"/>
              </a:ext>
            </a:extLst>
          </p:cNvPr>
          <p:cNvSpPr txBox="1"/>
          <p:nvPr/>
        </p:nvSpPr>
        <p:spPr>
          <a:xfrm>
            <a:off x="11127050" y="3062436"/>
            <a:ext cx="566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PDF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15FA5318-726C-4050-9A5B-9894337B79D7}"/>
              </a:ext>
            </a:extLst>
          </p:cNvPr>
          <p:cNvSpPr/>
          <p:nvPr/>
        </p:nvSpPr>
        <p:spPr>
          <a:xfrm>
            <a:off x="6372800" y="4000373"/>
            <a:ext cx="163169" cy="206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0B7BB08-72B4-4491-97EF-D1DE2EE63714}"/>
              </a:ext>
            </a:extLst>
          </p:cNvPr>
          <p:cNvSpPr txBox="1"/>
          <p:nvPr/>
        </p:nvSpPr>
        <p:spPr>
          <a:xfrm>
            <a:off x="8795692" y="6164228"/>
            <a:ext cx="57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D6E160-DFCF-475C-893F-5C188F611F5E}"/>
              </a:ext>
            </a:extLst>
          </p:cNvPr>
          <p:cNvGrpSpPr/>
          <p:nvPr/>
        </p:nvGrpSpPr>
        <p:grpSpPr>
          <a:xfrm>
            <a:off x="307491" y="3492528"/>
            <a:ext cx="5932573" cy="2851154"/>
            <a:chOff x="307491" y="3206168"/>
            <a:chExt cx="5932573" cy="2851154"/>
          </a:xfrm>
        </p:grpSpPr>
        <p:pic>
          <p:nvPicPr>
            <p:cNvPr id="122" name="Immagine 121">
              <a:extLst>
                <a:ext uri="{FF2B5EF4-FFF2-40B4-BE49-F238E27FC236}">
                  <a16:creationId xmlns:a16="http://schemas.microsoft.com/office/drawing/2014/main" id="{86FFE3F9-F709-49C1-943D-D4A110503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819EE3"/>
                </a:clrFrom>
                <a:clrTo>
                  <a:srgbClr val="819EE3">
                    <a:alpha val="0"/>
                  </a:srgbClr>
                </a:clrTo>
              </a:clrChange>
            </a:blip>
            <a:srcRect l="1644" t="10883" r="1920" b="12344"/>
            <a:stretch/>
          </p:blipFill>
          <p:spPr>
            <a:xfrm>
              <a:off x="1200064" y="3564716"/>
              <a:ext cx="5040000" cy="980438"/>
            </a:xfrm>
            <a:prstGeom prst="rect">
              <a:avLst/>
            </a:prstGeom>
          </p:spPr>
        </p:pic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FCB47990-EBC0-410E-B55B-6EE58F780CDA}"/>
                </a:ext>
              </a:extLst>
            </p:cNvPr>
            <p:cNvSpPr txBox="1"/>
            <p:nvPr/>
          </p:nvSpPr>
          <p:spPr>
            <a:xfrm>
              <a:off x="3244364" y="3307102"/>
              <a:ext cx="9627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i="1" dirty="0"/>
                <a:t>DP0</a:t>
              </a:r>
            </a:p>
          </p:txBody>
        </p:sp>
        <p:pic>
          <p:nvPicPr>
            <p:cNvPr id="124" name="Immagine 123">
              <a:extLst>
                <a:ext uri="{FF2B5EF4-FFF2-40B4-BE49-F238E27FC236}">
                  <a16:creationId xmlns:a16="http://schemas.microsoft.com/office/drawing/2014/main" id="{BAE6482B-148E-4C52-813D-C7DCF69C04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501" t="13149" r="2448" b="14738"/>
            <a:stretch/>
          </p:blipFill>
          <p:spPr>
            <a:xfrm>
              <a:off x="1199456" y="4897755"/>
              <a:ext cx="5040000" cy="994738"/>
            </a:xfrm>
            <a:prstGeom prst="rect">
              <a:avLst/>
            </a:prstGeom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0EA71139-B622-4870-A12A-5DEF42325DC7}"/>
                </a:ext>
              </a:extLst>
            </p:cNvPr>
            <p:cNvSpPr txBox="1"/>
            <p:nvPr/>
          </p:nvSpPr>
          <p:spPr>
            <a:xfrm>
              <a:off x="3325979" y="4655971"/>
              <a:ext cx="786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i="1" dirty="0"/>
                <a:t>DP7</a:t>
              </a:r>
            </a:p>
          </p:txBody>
        </p:sp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id="{DD4C22F4-4297-4994-AA52-AEB6548DCA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82657"/>
            <a:stretch/>
          </p:blipFill>
          <p:spPr>
            <a:xfrm>
              <a:off x="307491" y="3452456"/>
              <a:ext cx="1008646" cy="260486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38C05F78-A588-431D-81DC-FE1569DBDDF3}"/>
                    </a:ext>
                  </a:extLst>
                </p:cNvPr>
                <p:cNvSpPr txBox="1"/>
                <p:nvPr/>
              </p:nvSpPr>
              <p:spPr>
                <a:xfrm>
                  <a:off x="649526" y="3206168"/>
                  <a:ext cx="32457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38C05F78-A588-431D-81DC-FE1569DBDD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526" y="3206168"/>
                  <a:ext cx="324576" cy="307777"/>
                </a:xfrm>
                <a:prstGeom prst="rect">
                  <a:avLst/>
                </a:prstGeom>
                <a:blipFill>
                  <a:blip r:embed="rId8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5" name="Immagine 44">
            <a:extLst>
              <a:ext uri="{FF2B5EF4-FFF2-40B4-BE49-F238E27FC236}">
                <a16:creationId xmlns:a16="http://schemas.microsoft.com/office/drawing/2014/main" id="{25FE2D96-A03F-484E-AE07-61D715499A20}"/>
              </a:ext>
            </a:extLst>
          </p:cNvPr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86" y="854569"/>
            <a:ext cx="4655723" cy="2412145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id="{AF51A6DC-319F-4893-809F-39F6555ED595}"/>
              </a:ext>
            </a:extLst>
          </p:cNvPr>
          <p:cNvSpPr/>
          <p:nvPr/>
        </p:nvSpPr>
        <p:spPr>
          <a:xfrm>
            <a:off x="6621258" y="4447721"/>
            <a:ext cx="164195" cy="400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698B1028-42B4-46C1-8DAE-1B7B72718F1D}"/>
              </a:ext>
            </a:extLst>
          </p:cNvPr>
          <p:cNvSpPr/>
          <p:nvPr/>
        </p:nvSpPr>
        <p:spPr>
          <a:xfrm rot="16200000">
            <a:off x="6421731" y="452513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Arial" panose="020B0604020202020204" pitchFamily="34" charset="0"/>
              </a:rPr>
              <a:t>η</a:t>
            </a:r>
            <a:endParaRPr lang="it-IT" sz="2000" dirty="0"/>
          </a:p>
        </p:txBody>
      </p:sp>
      <p:sp>
        <p:nvSpPr>
          <p:cNvPr id="30" name="Segnaposto piè di pagina 1">
            <a:extLst>
              <a:ext uri="{FF2B5EF4-FFF2-40B4-BE49-F238E27FC236}">
                <a16:creationId xmlns:a16="http://schemas.microsoft.com/office/drawing/2014/main" id="{BAAA2F0B-7209-45EE-AFEA-AAE30FC3E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504" y="6597353"/>
            <a:ext cx="7572357" cy="180845"/>
          </a:xfrm>
        </p:spPr>
        <p:txBody>
          <a:bodyPr/>
          <a:lstStyle/>
          <a:p>
            <a:r>
              <a:rPr lang="it-IT" sz="1100" dirty="0"/>
              <a:t>Dottorato in Ingegneria Industriale - Ciclo XXXV - Energetica e Tecnologie Industriali ed Ambientali Innovative</a:t>
            </a:r>
          </a:p>
        </p:txBody>
      </p:sp>
      <p:sp>
        <p:nvSpPr>
          <p:cNvPr id="31" name="Segnaposto testo 4">
            <a:extLst>
              <a:ext uri="{FF2B5EF4-FFF2-40B4-BE49-F238E27FC236}">
                <a16:creationId xmlns:a16="http://schemas.microsoft.com/office/drawing/2014/main" id="{C2F9908E-69C1-4EE5-A5EE-E6D668731A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063" y="836712"/>
            <a:ext cx="9985441" cy="5473700"/>
          </a:xfrm>
        </p:spPr>
        <p:txBody>
          <a:bodyPr/>
          <a:lstStyle/>
          <a:p>
            <a:pPr fontAlgn="t"/>
            <a:r>
              <a:rPr lang="it-IT" sz="2400" dirty="0"/>
              <a:t>UQ analysis</a:t>
            </a:r>
            <a:r>
              <a:rPr lang="it-IT" sz="2400" dirty="0">
                <a:sym typeface="Wingdings 3" panose="05040102010807070707" pitchFamily="18" charset="2"/>
              </a:rPr>
              <a:t></a:t>
            </a:r>
            <a:r>
              <a:rPr lang="it-IT" sz="2400" dirty="0"/>
              <a:t>8 </a:t>
            </a:r>
            <a:r>
              <a:rPr lang="it-IT" sz="2400" dirty="0" err="1"/>
              <a:t>simulations</a:t>
            </a:r>
            <a:r>
              <a:rPr lang="it-IT" sz="2400" dirty="0"/>
              <a:t> </a:t>
            </a:r>
            <a:r>
              <a:rPr lang="it-IT" sz="2400" dirty="0" err="1"/>
              <a:t>required</a:t>
            </a:r>
            <a:endParaRPr lang="it-IT" sz="2400" dirty="0"/>
          </a:p>
          <a:p>
            <a:pPr lvl="1" fontAlgn="t"/>
            <a:r>
              <a:rPr lang="en-US" sz="2000" dirty="0"/>
              <a:t>PCE method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870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DF3DBB70-3EA5-4604-89EE-0BCA479CE3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388" y="908050"/>
                <a:ext cx="8785225" cy="5473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𝐵𝑅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it-IT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it-IT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sSub>
                          <m:sSubPr>
                            <m:ctrlPr>
                              <a:rPr lang="it-IT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it-IT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pPr lvl="1"/>
                <a:r>
                  <a:rPr lang="en-GB" sz="1800" dirty="0"/>
                  <a:t>Simulation without film </a:t>
                </a:r>
                <a:r>
                  <a:rPr lang="en-GB" sz="1800" dirty="0" err="1"/>
                  <a:t>cooling</a:t>
                </a:r>
                <a14:m>
                  <m:oMath xmlns:m="http://schemas.openxmlformats.org/officeDocument/2006/math">
                    <m:r>
                      <a:rPr lang="it-IT" sz="1800" dirty="0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 </m:t>
                    </m:r>
                    <m:r>
                      <a:rPr lang="en-GB" sz="1800" i="1" dirty="0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→</m:t>
                    </m:r>
                  </m:oMath>
                </a14:m>
                <a:r>
                  <a:rPr lang="en-GB" sz="1800" dirty="0"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isentropic </a:t>
                </a:r>
                <a:r>
                  <a:rPr lang="en-GB" sz="1800" dirty="0" err="1"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mach</a:t>
                </a:r>
                <a:r>
                  <a:rPr lang="en-GB" sz="1800" dirty="0"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number</a:t>
                </a:r>
              </a:p>
              <a:p>
                <a:pPr lvl="1"/>
                <a:r>
                  <a:rPr lang="en-GB" sz="1800" dirty="0"/>
                  <a:t>Isentropic relations and perfect gases law</a:t>
                </a:r>
                <a:r>
                  <a:rPr lang="en-GB" sz="1800" dirty="0"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i="1" dirty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→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DF3DBB70-3EA5-4604-89EE-0BCA479CE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8" y="908050"/>
                <a:ext cx="8785225" cy="5473700"/>
              </a:xfrm>
              <a:prstGeom prst="rect">
                <a:avLst/>
              </a:prstGeom>
              <a:blipFill>
                <a:blip r:embed="rId2"/>
                <a:stretch>
                  <a:fillRect l="-6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Results</a:t>
            </a:r>
            <a:r>
              <a:rPr lang="it-IT" dirty="0"/>
              <a:t> - </a:t>
            </a:r>
            <a:r>
              <a:rPr lang="it-IT" dirty="0" err="1"/>
              <a:t>Blowing</a:t>
            </a:r>
            <a:r>
              <a:rPr lang="it-IT" dirty="0"/>
              <a:t> Ratio &amp; </a:t>
            </a:r>
            <a:r>
              <a:rPr lang="it-IT" dirty="0" err="1"/>
              <a:t>Cd</a:t>
            </a: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0EAFAF8-E74D-46D8-805D-8D174059FE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3" y="2097032"/>
            <a:ext cx="2340000" cy="16200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8BC0F65-D599-4D08-9501-59ED3C9DE98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19" y="2097032"/>
            <a:ext cx="2340000" cy="16200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F471C9C-0838-439A-B046-31FCBA1925D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15" y="2122480"/>
            <a:ext cx="2340000" cy="16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egnaposto testo 4">
                <a:extLst>
                  <a:ext uri="{FF2B5EF4-FFF2-40B4-BE49-F238E27FC236}">
                    <a16:creationId xmlns:a16="http://schemas.microsoft.com/office/drawing/2014/main" id="{2C7363AB-9951-4D3C-AD84-B6F38741E3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4307" y="3831712"/>
                <a:ext cx="8785225" cy="5473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∞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0,</m:t>
                                        </m:r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den>
                            </m:f>
                          </m:sup>
                        </m:sSup>
                        <m:rad>
                          <m:radPr>
                            <m:degHide m:val="on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2000" i="1">
                                                    <a:latin typeface="Cambria Math" panose="02040503050406030204" pitchFamily="18" charset="0"/>
                                                  </a:rPr>
                                                  <m:t>0,</m:t>
                                                </m:r>
                                                <m:r>
                                                  <a:rPr lang="it-IT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GB" sz="20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20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∞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rad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Segnaposto testo 4">
                <a:extLst>
                  <a:ext uri="{FF2B5EF4-FFF2-40B4-BE49-F238E27FC236}">
                    <a16:creationId xmlns:a16="http://schemas.microsoft.com/office/drawing/2014/main" id="{2C7363AB-9951-4D3C-AD84-B6F38741E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07" y="3831712"/>
                <a:ext cx="8785225" cy="5473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magine 17">
            <a:extLst>
              <a:ext uri="{FF2B5EF4-FFF2-40B4-BE49-F238E27FC236}">
                <a16:creationId xmlns:a16="http://schemas.microsoft.com/office/drawing/2014/main" id="{824470BE-EE76-4E05-81D7-B005E96A735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3" y="4850982"/>
            <a:ext cx="2340000" cy="16200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7E3086A9-9CEF-4882-B507-30E51BB2D88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19" y="4850982"/>
            <a:ext cx="2340000" cy="16200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2308FAB8-C5FB-407C-9EE5-16597594741C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15" y="4845350"/>
            <a:ext cx="2340000" cy="162000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93DD4CE5-B0FE-49A1-8DE3-D0149E216B3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59" y="7233902"/>
            <a:ext cx="4185920" cy="2268000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C5A59E42-2DAD-46E5-9F56-8914D811E880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807" y="4261125"/>
            <a:ext cx="3600000" cy="216000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8F864DB5-9967-4D27-970E-A462D27A6F10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139" y="1341008"/>
            <a:ext cx="3600000" cy="2160000"/>
          </a:xfrm>
          <a:prstGeom prst="rect">
            <a:avLst/>
          </a:prstGeom>
        </p:spPr>
      </p:pic>
      <p:sp>
        <p:nvSpPr>
          <p:cNvPr id="16" name="Segnaposto piè di pagina 1">
            <a:extLst>
              <a:ext uri="{FF2B5EF4-FFF2-40B4-BE49-F238E27FC236}">
                <a16:creationId xmlns:a16="http://schemas.microsoft.com/office/drawing/2014/main" id="{58BA6FF8-5391-40E2-A4D1-4BAB9709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504" y="6597353"/>
            <a:ext cx="7572357" cy="180845"/>
          </a:xfrm>
        </p:spPr>
        <p:txBody>
          <a:bodyPr/>
          <a:lstStyle/>
          <a:p>
            <a:r>
              <a:rPr lang="it-IT" sz="1100" dirty="0"/>
              <a:t>Dottorato in Ingegneria Industriale - Ciclo XXXV - Energetica e Tecnologie Industriali ed Ambientali Innovative</a:t>
            </a:r>
          </a:p>
        </p:txBody>
      </p:sp>
    </p:spTree>
    <p:extLst>
      <p:ext uri="{BB962C8B-B14F-4D97-AF65-F5344CB8AC3E}">
        <p14:creationId xmlns:p14="http://schemas.microsoft.com/office/powerpoint/2010/main" val="455955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3FC9DF0-0E4E-4515-B30D-154EFEF0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DCBCBDA-522D-406C-BC53-D67BA285C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r>
              <a:rPr lang="it-IT" dirty="0"/>
              <a:t> &amp; Publications</a:t>
            </a:r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34FACE7E-E6B5-4DEF-8874-96D607E5F6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871057"/>
            <a:ext cx="11185410" cy="26299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DAKOTA has proved functional for 1D and 3D applications performed</a:t>
            </a:r>
            <a:endParaRPr lang="en-GB" sz="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Stochastic methods are efficient compared to Monte Carlo method</a:t>
            </a:r>
            <a:endParaRPr lang="en-GB" sz="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Sensitivity analysis determines the impact of uncertainties on the outputs through quantitative indices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sz="2000" dirty="0"/>
              <a:t>Future works</a:t>
            </a:r>
            <a:endParaRPr lang="en-GB" sz="400" dirty="0"/>
          </a:p>
          <a:p>
            <a:pPr lvl="1"/>
            <a:r>
              <a:rPr lang="en-GB" sz="1800" dirty="0"/>
              <a:t>Apply UQ methods to other test cases</a:t>
            </a:r>
            <a:endParaRPr lang="en-GB" sz="400" dirty="0"/>
          </a:p>
          <a:p>
            <a:pPr lvl="1"/>
            <a:r>
              <a:rPr lang="en-GB" sz="1800" dirty="0"/>
              <a:t>Use DAKOTA for robust design and optimization applications</a:t>
            </a:r>
            <a:endParaRPr lang="en-GB" sz="400" dirty="0"/>
          </a:p>
          <a:p>
            <a:pPr lvl="1"/>
            <a:r>
              <a:rPr lang="en-US" sz="1800" dirty="0"/>
              <a:t>Development of a standard procedure to use the results of the UQ analysis to update the design project</a:t>
            </a:r>
            <a:endParaRPr lang="en-GB" sz="1800" dirty="0"/>
          </a:p>
        </p:txBody>
      </p:sp>
      <p:sp>
        <p:nvSpPr>
          <p:cNvPr id="6" name="Segnaposto piè di pagina 1">
            <a:extLst>
              <a:ext uri="{FF2B5EF4-FFF2-40B4-BE49-F238E27FC236}">
                <a16:creationId xmlns:a16="http://schemas.microsoft.com/office/drawing/2014/main" id="{67C32B1D-C155-4F2A-8CD7-65822FE3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504" y="6597353"/>
            <a:ext cx="7572357" cy="180845"/>
          </a:xfrm>
        </p:spPr>
        <p:txBody>
          <a:bodyPr/>
          <a:lstStyle/>
          <a:p>
            <a:r>
              <a:rPr lang="it-IT" sz="1100" dirty="0"/>
              <a:t>Dottorato in Ingegneria Industriale - Ciclo XXXV - Energetica e Tecnologie Industriali ed Ambientali Innovative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40141EED-DA81-476F-AB16-C545E824EB76}"/>
              </a:ext>
            </a:extLst>
          </p:cNvPr>
          <p:cNvSpPr txBox="1">
            <a:spLocks/>
          </p:cNvSpPr>
          <p:nvPr/>
        </p:nvSpPr>
        <p:spPr>
          <a:xfrm>
            <a:off x="767408" y="3703043"/>
            <a:ext cx="11185410" cy="2557943"/>
          </a:xfrm>
          <a:prstGeom prst="rect">
            <a:avLst/>
          </a:prstGeom>
          <a:ln>
            <a:solidFill>
              <a:schemeClr val="tx2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u="sng" dirty="0"/>
              <a:t>National conferences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>
                <a:latin typeface="+mj-lt"/>
              </a:rPr>
              <a:t>Gamannossi, A., </a:t>
            </a:r>
            <a:r>
              <a:rPr lang="en-GB" sz="1200" b="1" dirty="0">
                <a:latin typeface="+mj-lt"/>
              </a:rPr>
              <a:t>Amerini, A</a:t>
            </a:r>
            <a:r>
              <a:rPr lang="en-GB" sz="1200" dirty="0">
                <a:latin typeface="+mj-lt"/>
              </a:rPr>
              <a:t>., Poggiali, M., Elmi, C. A., Mazzei, L., &amp; Andreini, A. (2019, December). Uncertainty quantification of an aeronautical combustor using a 1-D approach. ATI 2019 In </a:t>
            </a:r>
            <a:r>
              <a:rPr lang="en-GB" sz="1200" i="1" dirty="0">
                <a:latin typeface="+mj-lt"/>
              </a:rPr>
              <a:t>AIP Conference Proceedings</a:t>
            </a:r>
            <a:r>
              <a:rPr lang="en-GB" sz="1200" dirty="0">
                <a:latin typeface="+mj-lt"/>
              </a:rPr>
              <a:t> (Vol. 2191, No. 1, p. 020083). AIP Publishing LLC.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>
                <a:latin typeface="+mj-lt"/>
              </a:rPr>
              <a:t>Poggiali, M., Gamannossi, A., Langone, L., &amp; </a:t>
            </a:r>
            <a:r>
              <a:rPr lang="en-GB" sz="1200" b="1" dirty="0">
                <a:latin typeface="+mj-lt"/>
              </a:rPr>
              <a:t>Amerini, A. </a:t>
            </a:r>
            <a:r>
              <a:rPr lang="en-GB" sz="1200" dirty="0">
                <a:latin typeface="+mj-lt"/>
              </a:rPr>
              <a:t>(2019, December). Civil aero-engine performance prediction using a low-order code and uncertainty quantification estimation. ATI 2019. In </a:t>
            </a:r>
            <a:r>
              <a:rPr lang="en-GB" sz="1200" i="1" dirty="0">
                <a:latin typeface="+mj-lt"/>
              </a:rPr>
              <a:t>AIP Conference Proceedings</a:t>
            </a:r>
            <a:r>
              <a:rPr lang="en-GB" sz="1200" dirty="0">
                <a:latin typeface="+mj-lt"/>
              </a:rPr>
              <a:t> (Vol. 2191, No. 1, p. 020130). AIP Publishing LLC.</a:t>
            </a:r>
            <a:endParaRPr lang="en-US" sz="1200" dirty="0">
              <a:latin typeface="+mj-lt"/>
            </a:endParaRPr>
          </a:p>
          <a:p>
            <a:pPr marL="0" indent="0">
              <a:buNone/>
            </a:pPr>
            <a:r>
              <a:rPr lang="en-US" sz="1600" u="sng" dirty="0"/>
              <a:t>International conferences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>
                <a:latin typeface="+mj-lt"/>
                <a:ea typeface="Times New Roman" panose="02020603050405020304" pitchFamily="18" charset="0"/>
              </a:rPr>
              <a:t>Gamannossi, A.,</a:t>
            </a:r>
            <a:r>
              <a:rPr lang="en-GB" sz="1200" b="1" dirty="0">
                <a:latin typeface="+mj-lt"/>
                <a:ea typeface="Times New Roman" panose="02020603050405020304" pitchFamily="18" charset="0"/>
              </a:rPr>
              <a:t> Amerini, A.</a:t>
            </a:r>
            <a:r>
              <a:rPr lang="en-GB" sz="1200" dirty="0">
                <a:latin typeface="+mj-lt"/>
                <a:ea typeface="Times New Roman" panose="02020603050405020304" pitchFamily="18" charset="0"/>
              </a:rPr>
              <a:t>, Poggiali, M., Elmi, C. A., Mazzei, L., &amp; Andreini, A. “Application of uncertainty quantification methods to the prediction of effusion cooled combustor liner temperature”. </a:t>
            </a:r>
            <a:r>
              <a:rPr lang="en-US" sz="1200" dirty="0"/>
              <a:t>ASME Turbo Expo 2020 Turbomachinery Technical Conference and Exposition GT</a:t>
            </a:r>
            <a:r>
              <a:rPr lang="en-GB" sz="1200" dirty="0">
                <a:latin typeface="+mj-lt"/>
                <a:ea typeface="Times New Roman" panose="02020603050405020304" pitchFamily="18" charset="0"/>
              </a:rPr>
              <a:t>2020 September 2020</a:t>
            </a:r>
            <a:endParaRPr lang="en-US" sz="1200" dirty="0"/>
          </a:p>
          <a:p>
            <a:pPr marL="0" indent="0">
              <a:buNone/>
            </a:pPr>
            <a:r>
              <a:rPr lang="en-US" sz="1600" u="sng" dirty="0"/>
              <a:t>International journals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>
                <a:latin typeface="+mj-lt"/>
              </a:rPr>
              <a:t>Gamannossi, A., </a:t>
            </a:r>
            <a:r>
              <a:rPr lang="en-GB" sz="1200" b="1" dirty="0">
                <a:latin typeface="+mj-lt"/>
              </a:rPr>
              <a:t>Amerini, A.</a:t>
            </a:r>
            <a:r>
              <a:rPr lang="en-GB" sz="1200" dirty="0">
                <a:latin typeface="+mj-lt"/>
              </a:rPr>
              <a:t>, Mazzei, L., Bacci, T., Poggiali, M., &amp; Andreini, A. (2020). Uncertainty Quantification of Film Cooling Performance of an Industrial Gas Turbine Vane. </a:t>
            </a:r>
            <a:r>
              <a:rPr lang="en-GB" sz="1200" i="1" dirty="0">
                <a:latin typeface="+mj-lt"/>
              </a:rPr>
              <a:t>Entropy</a:t>
            </a:r>
            <a:r>
              <a:rPr lang="en-GB" sz="1200" dirty="0">
                <a:latin typeface="+mj-lt"/>
              </a:rPr>
              <a:t>, </a:t>
            </a:r>
            <a:r>
              <a:rPr lang="en-GB" sz="1200" i="1" dirty="0">
                <a:latin typeface="+mj-lt"/>
              </a:rPr>
              <a:t>22</a:t>
            </a:r>
            <a:r>
              <a:rPr lang="en-GB" sz="1200" dirty="0">
                <a:latin typeface="+mj-lt"/>
              </a:rPr>
              <a:t>(1), 16.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4525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10">
            <a:extLst>
              <a:ext uri="{FF2B5EF4-FFF2-40B4-BE49-F238E27FC236}">
                <a16:creationId xmlns:a16="http://schemas.microsoft.com/office/drawing/2014/main" id="{A12CD5C2-6A46-4CE7-AE26-2E59D8F5A924}"/>
              </a:ext>
            </a:extLst>
          </p:cNvPr>
          <p:cNvSpPr/>
          <p:nvPr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004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4D80"/>
              </a:solidFill>
            </a:endParaRPr>
          </a:p>
        </p:txBody>
      </p:sp>
      <p:sp>
        <p:nvSpPr>
          <p:cNvPr id="6" name="Segnaposto piè di pagina 11">
            <a:extLst>
              <a:ext uri="{FF2B5EF4-FFF2-40B4-BE49-F238E27FC236}">
                <a16:creationId xmlns:a16="http://schemas.microsoft.com/office/drawing/2014/main" id="{D7237963-94E3-454A-B721-21741097B752}"/>
              </a:ext>
            </a:extLst>
          </p:cNvPr>
          <p:cNvSpPr txBox="1">
            <a:spLocks/>
          </p:cNvSpPr>
          <p:nvPr/>
        </p:nvSpPr>
        <p:spPr>
          <a:xfrm>
            <a:off x="1412978" y="6492875"/>
            <a:ext cx="97155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bg1"/>
                </a:solidFill>
              </a:rPr>
              <a:t>Dottorato in Ingegneria Industriale - Ciclo XXXV - Energetica e Tecnologie Industriali ed Ambientali Innovative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1844B53D-1493-4471-9099-0689F9986530}"/>
              </a:ext>
            </a:extLst>
          </p:cNvPr>
          <p:cNvSpPr txBox="1">
            <a:spLocks/>
          </p:cNvSpPr>
          <p:nvPr/>
        </p:nvSpPr>
        <p:spPr>
          <a:xfrm>
            <a:off x="1698728" y="3861048"/>
            <a:ext cx="9144000" cy="2256222"/>
          </a:xfrm>
          <a:prstGeom prst="rect">
            <a:avLst/>
          </a:prstGeom>
        </p:spPr>
        <p:txBody>
          <a:bodyPr numCol="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Candidate:</a:t>
            </a:r>
          </a:p>
          <a:p>
            <a:pPr algn="l">
              <a:defRPr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Alberto Amerini</a:t>
            </a:r>
          </a:p>
          <a:p>
            <a:pPr algn="l">
              <a:defRPr/>
            </a:pPr>
            <a:endParaRPr lang="it-IT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>
              <a:spcBef>
                <a:spcPts val="0"/>
              </a:spcBef>
              <a:defRPr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Tutor:									Coordinatore:</a:t>
            </a:r>
          </a:p>
          <a:p>
            <a:pPr algn="l">
              <a:defRPr/>
            </a:pP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Bruno Facchini						 Prof. Giampaolo Manfrida</a:t>
            </a:r>
          </a:p>
          <a:p>
            <a:pPr algn="l">
              <a:defRPr/>
            </a:pPr>
            <a:r>
              <a:rPr lang="it-IT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Co-Tutor:</a:t>
            </a:r>
            <a:endParaRPr lang="it-IT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defRPr/>
            </a:pP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Dott. Ing. Antonio Andreini			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C602DA48-1972-4D56-80D0-BC78D68CBFC8}"/>
              </a:ext>
            </a:extLst>
          </p:cNvPr>
          <p:cNvSpPr txBox="1">
            <a:spLocks/>
          </p:cNvSpPr>
          <p:nvPr/>
        </p:nvSpPr>
        <p:spPr bwMode="auto">
          <a:xfrm>
            <a:off x="1698728" y="1412776"/>
            <a:ext cx="9144000" cy="5746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it-IT" altLang="it-IT" sz="2800" dirty="0">
                <a:solidFill>
                  <a:srgbClr val="004D80"/>
                </a:solidFill>
              </a:rPr>
              <a:t>1</a:t>
            </a:r>
            <a:r>
              <a:rPr lang="it-IT" altLang="it-IT" sz="2800" baseline="30000" dirty="0">
                <a:solidFill>
                  <a:srgbClr val="004D80"/>
                </a:solidFill>
              </a:rPr>
              <a:t>st</a:t>
            </a:r>
            <a:r>
              <a:rPr lang="it-IT" altLang="it-IT" sz="2800" dirty="0">
                <a:solidFill>
                  <a:srgbClr val="004D80"/>
                </a:solidFill>
              </a:rPr>
              <a:t> Year Presentation - 07/10/2020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66C084BC-7B55-472E-AF08-5A871CB8D1EF}"/>
              </a:ext>
            </a:extLst>
          </p:cNvPr>
          <p:cNvSpPr txBox="1">
            <a:spLocks/>
          </p:cNvSpPr>
          <p:nvPr/>
        </p:nvSpPr>
        <p:spPr>
          <a:xfrm>
            <a:off x="1698728" y="2177247"/>
            <a:ext cx="9144000" cy="13314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4D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Development of uncertainty quantification-based methodologies for robust design and optimization of high temperature components of turbomachines</a:t>
            </a:r>
            <a:endParaRPr lang="en-US" sz="2800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7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magin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686" y="4713974"/>
            <a:ext cx="2657223" cy="1745546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Uncertainty</a:t>
            </a:r>
            <a:r>
              <a:rPr lang="it-IT" dirty="0"/>
              <a:t> in </a:t>
            </a:r>
            <a:r>
              <a:rPr lang="it-IT" dirty="0" err="1"/>
              <a:t>turbomachinery</a:t>
            </a:r>
            <a:r>
              <a:rPr lang="it-IT" dirty="0"/>
              <a:t> 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Numerical simulations in the </a:t>
            </a:r>
            <a:r>
              <a:rPr lang="en-US" sz="2400" dirty="0" err="1"/>
              <a:t>turbomachinery</a:t>
            </a:r>
            <a:r>
              <a:rPr lang="en-US" sz="2400" dirty="0"/>
              <a:t> area are often a deterministic exercise</a:t>
            </a:r>
          </a:p>
        </p:txBody>
      </p:sp>
      <p:pic>
        <p:nvPicPr>
          <p:cNvPr id="48" name="Immagine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26166" r="13343"/>
          <a:stretch/>
        </p:blipFill>
        <p:spPr>
          <a:xfrm>
            <a:off x="4079777" y="5078998"/>
            <a:ext cx="1405509" cy="138905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79" y="1760038"/>
            <a:ext cx="5832071" cy="3990365"/>
          </a:xfrm>
          <a:prstGeom prst="rect">
            <a:avLst/>
          </a:prstGeom>
        </p:spPr>
      </p:pic>
      <p:sp>
        <p:nvSpPr>
          <p:cNvPr id="53" name="Rettangolo 52"/>
          <p:cNvSpPr/>
          <p:nvPr/>
        </p:nvSpPr>
        <p:spPr>
          <a:xfrm>
            <a:off x="4385884" y="2420125"/>
            <a:ext cx="495271" cy="64093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Connettore 1 53"/>
          <p:cNvCxnSpPr>
            <a:stCxn id="53" idx="1"/>
            <a:endCxn id="11" idx="0"/>
          </p:cNvCxnSpPr>
          <p:nvPr/>
        </p:nvCxnSpPr>
        <p:spPr>
          <a:xfrm flipH="1">
            <a:off x="3327957" y="2740595"/>
            <a:ext cx="1057927" cy="64724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ttangolo 54"/>
          <p:cNvSpPr/>
          <p:nvPr/>
        </p:nvSpPr>
        <p:spPr>
          <a:xfrm rot="5162823">
            <a:off x="5811639" y="2587769"/>
            <a:ext cx="503056" cy="33575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Connettore 1 55"/>
          <p:cNvCxnSpPr>
            <a:stCxn id="29" idx="0"/>
            <a:endCxn id="55" idx="3"/>
          </p:cNvCxnSpPr>
          <p:nvPr/>
        </p:nvCxnSpPr>
        <p:spPr>
          <a:xfrm flipH="1" flipV="1">
            <a:off x="6080507" y="3006578"/>
            <a:ext cx="259753" cy="173318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ttangolo 56"/>
          <p:cNvSpPr/>
          <p:nvPr/>
        </p:nvSpPr>
        <p:spPr>
          <a:xfrm>
            <a:off x="6625307" y="2226139"/>
            <a:ext cx="415685" cy="706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Connettore 1 57"/>
          <p:cNvCxnSpPr>
            <a:endCxn id="57" idx="2"/>
          </p:cNvCxnSpPr>
          <p:nvPr/>
        </p:nvCxnSpPr>
        <p:spPr>
          <a:xfrm flipH="1" flipV="1">
            <a:off x="6833149" y="2932139"/>
            <a:ext cx="1312340" cy="81201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Immagine 60"/>
          <p:cNvPicPr>
            <a:picLocks noChangeAspect="1"/>
          </p:cNvPicPr>
          <p:nvPr/>
        </p:nvPicPr>
        <p:blipFill rotWithShape="1">
          <a:blip r:embed="rId5"/>
          <a:srcRect r="2460"/>
          <a:stretch/>
        </p:blipFill>
        <p:spPr>
          <a:xfrm>
            <a:off x="9274556" y="1471760"/>
            <a:ext cx="1559041" cy="2348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egnaposto testo 4"/>
              <p:cNvSpPr txBox="1">
                <a:spLocks/>
              </p:cNvSpPr>
              <p:nvPr/>
            </p:nvSpPr>
            <p:spPr>
              <a:xfrm>
                <a:off x="4969047" y="4739763"/>
                <a:ext cx="2742425" cy="18811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sz="2000" dirty="0"/>
                  <a:t> </a:t>
                </a:r>
                <a:r>
                  <a:rPr lang="it-IT" sz="2000" dirty="0" err="1"/>
                  <a:t>Compressor</a:t>
                </a:r>
                <a:r>
                  <a:rPr lang="it-IT" sz="2000" dirty="0"/>
                  <a:t> </a:t>
                </a:r>
                <a:r>
                  <a:rPr lang="it-IT" sz="2000" dirty="0" err="1"/>
                  <a:t>blade</a:t>
                </a:r>
                <a:endParaRPr lang="it-IT" sz="2000" dirty="0"/>
              </a:p>
              <a:p>
                <a:pPr lvl="1"/>
                <a:r>
                  <a:rPr lang="it-IT" sz="1600" dirty="0"/>
                  <a:t>A </a:t>
                </a:r>
                <a14:m>
                  <m:oMath xmlns:m="http://schemas.openxmlformats.org/officeDocument/2006/math">
                    <m:r>
                      <a:rPr lang="it-IT" sz="1600" i="1" dirty="0">
                        <a:latin typeface="Cambria Math" panose="02040503050406030204" pitchFamily="18" charset="0"/>
                      </a:rPr>
                      <m:t>0.02</m:t>
                    </m:r>
                    <m:r>
                      <a:rPr lang="it-IT" sz="1600" i="1" dirty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it-IT" sz="1600" dirty="0"/>
                  <a:t> LE variation can produce a </a:t>
                </a:r>
                <a14:m>
                  <m:oMath xmlns:m="http://schemas.openxmlformats.org/officeDocument/2006/math">
                    <m:r>
                      <a:rPr lang="it-IT" sz="1600" i="1" dirty="0">
                        <a:latin typeface="Cambria Math" panose="02040503050406030204" pitchFamily="18" charset="0"/>
                      </a:rPr>
                      <m:t>30%</m:t>
                    </m:r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increase</a:t>
                </a:r>
                <a:r>
                  <a:rPr lang="it-IT" sz="1600" dirty="0"/>
                  <a:t> of pressure </a:t>
                </a:r>
                <a:r>
                  <a:rPr lang="it-IT" sz="1600" dirty="0" err="1"/>
                  <a:t>loss</a:t>
                </a:r>
                <a:endParaRPr lang="it-IT" sz="1600" dirty="0"/>
              </a:p>
              <a:p>
                <a:pPr marL="400050" lvl="1" indent="0">
                  <a:buNone/>
                </a:pPr>
                <a:r>
                  <a:rPr lang="it-IT" sz="1600" dirty="0"/>
                  <a:t>[</a:t>
                </a:r>
                <a:r>
                  <a:rPr lang="it-IT" sz="1600" i="1" dirty="0"/>
                  <a:t>A.P. </a:t>
                </a:r>
                <a:r>
                  <a:rPr lang="it-IT" sz="1600" i="1" dirty="0" err="1"/>
                  <a:t>Wheeler</a:t>
                </a:r>
                <a:r>
                  <a:rPr lang="it-IT" sz="1600" i="1" dirty="0"/>
                  <a:t> 2009</a:t>
                </a:r>
                <a:r>
                  <a:rPr lang="it-IT" sz="1600" dirty="0"/>
                  <a:t>]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29" name="Segnaposto 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047" y="4739763"/>
                <a:ext cx="2742425" cy="1881107"/>
              </a:xfrm>
              <a:prstGeom prst="rect">
                <a:avLst/>
              </a:prstGeom>
              <a:blipFill>
                <a:blip r:embed="rId6"/>
                <a:stretch>
                  <a:fillRect l="-222" t="-1948" r="-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CasellaDiTesto 76"/>
          <p:cNvSpPr txBox="1"/>
          <p:nvPr/>
        </p:nvSpPr>
        <p:spPr>
          <a:xfrm>
            <a:off x="8037964" y="6237312"/>
            <a:ext cx="170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it-IT" sz="1600" dirty="0">
                <a:solidFill>
                  <a:schemeClr val="tx2"/>
                </a:solidFill>
              </a:rPr>
              <a:t>[</a:t>
            </a:r>
            <a:r>
              <a:rPr lang="it-IT" sz="1600" i="1" dirty="0">
                <a:solidFill>
                  <a:schemeClr val="tx2"/>
                </a:solidFill>
              </a:rPr>
              <a:t>R.S. Bunker 2009</a:t>
            </a:r>
            <a:r>
              <a:rPr lang="it-IT" sz="1600" dirty="0">
                <a:solidFill>
                  <a:schemeClr val="tx2"/>
                </a:solidFill>
              </a:rPr>
              <a:t>]</a:t>
            </a:r>
          </a:p>
          <a:p>
            <a:endParaRPr lang="en-GB" dirty="0"/>
          </a:p>
        </p:txBody>
      </p:sp>
      <p:sp>
        <p:nvSpPr>
          <p:cNvPr id="60" name="Segnaposto testo 4"/>
          <p:cNvSpPr txBox="1">
            <a:spLocks/>
          </p:cNvSpPr>
          <p:nvPr/>
        </p:nvSpPr>
        <p:spPr>
          <a:xfrm>
            <a:off x="6908643" y="3764137"/>
            <a:ext cx="2742425" cy="1044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err="1"/>
              <a:t>Combustor</a:t>
            </a:r>
            <a:r>
              <a:rPr lang="it-IT" sz="2000" dirty="0"/>
              <a:t> &amp; HPT</a:t>
            </a:r>
          </a:p>
          <a:p>
            <a:pPr lvl="1"/>
            <a:r>
              <a:rPr lang="it-IT" sz="1600" dirty="0" err="1"/>
              <a:t>Geometric</a:t>
            </a:r>
            <a:r>
              <a:rPr lang="it-IT" sz="1600" dirty="0"/>
              <a:t> </a:t>
            </a:r>
            <a:r>
              <a:rPr lang="it-IT" sz="1600" dirty="0" err="1"/>
              <a:t>tolerance</a:t>
            </a:r>
            <a:endParaRPr lang="it-IT" sz="1600" dirty="0"/>
          </a:p>
          <a:p>
            <a:pPr lvl="1"/>
            <a:r>
              <a:rPr lang="it-IT" sz="1600" dirty="0"/>
              <a:t>Boundary </a:t>
            </a:r>
            <a:r>
              <a:rPr lang="it-IT" sz="1600" dirty="0" err="1"/>
              <a:t>condition</a:t>
            </a:r>
            <a:endParaRPr lang="it-IT" dirty="0"/>
          </a:p>
        </p:txBody>
      </p:sp>
      <p:sp>
        <p:nvSpPr>
          <p:cNvPr id="80" name="CasellaDiTesto 79"/>
          <p:cNvSpPr txBox="1"/>
          <p:nvPr/>
        </p:nvSpPr>
        <p:spPr>
          <a:xfrm>
            <a:off x="8994077" y="3889474"/>
            <a:ext cx="1744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it-IT" sz="1600" dirty="0">
                <a:solidFill>
                  <a:schemeClr val="tx2"/>
                </a:solidFill>
              </a:rPr>
              <a:t>[</a:t>
            </a:r>
            <a:r>
              <a:rPr lang="it-IT" sz="1600" i="1" dirty="0">
                <a:solidFill>
                  <a:schemeClr val="tx2"/>
                </a:solidFill>
              </a:rPr>
              <a:t>C. </a:t>
            </a:r>
            <a:r>
              <a:rPr lang="it-IT" sz="1600" i="1" dirty="0" err="1">
                <a:solidFill>
                  <a:schemeClr val="tx2"/>
                </a:solidFill>
              </a:rPr>
              <a:t>Stimpson</a:t>
            </a:r>
            <a:r>
              <a:rPr lang="it-IT" sz="1600" i="1" dirty="0">
                <a:solidFill>
                  <a:schemeClr val="tx2"/>
                </a:solidFill>
              </a:rPr>
              <a:t> 2017</a:t>
            </a:r>
            <a:r>
              <a:rPr lang="it-IT" sz="1600" dirty="0">
                <a:solidFill>
                  <a:schemeClr val="tx2"/>
                </a:solidFill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egnaposto testo 4"/>
              <p:cNvSpPr txBox="1">
                <a:spLocks/>
              </p:cNvSpPr>
              <p:nvPr/>
            </p:nvSpPr>
            <p:spPr>
              <a:xfrm>
                <a:off x="1475040" y="3387837"/>
                <a:ext cx="3705833" cy="2054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sz="2000" dirty="0"/>
                  <a:t>Sand &amp; </a:t>
                </a:r>
                <a:r>
                  <a:rPr lang="it-IT" sz="2000" dirty="0" err="1"/>
                  <a:t>Ice</a:t>
                </a:r>
                <a:r>
                  <a:rPr lang="it-IT" sz="2000" dirty="0"/>
                  <a:t> </a:t>
                </a:r>
                <a:r>
                  <a:rPr lang="it-IT" sz="2000" dirty="0" err="1"/>
                  <a:t>erosion</a:t>
                </a:r>
                <a:r>
                  <a:rPr lang="it-IT" sz="2000" dirty="0"/>
                  <a:t>:</a:t>
                </a:r>
              </a:p>
              <a:p>
                <a:pPr lvl="1"/>
                <a:r>
                  <a:rPr lang="it-IT" sz="1600" dirty="0" err="1"/>
                  <a:t>Clearence</a:t>
                </a:r>
                <a:r>
                  <a:rPr lang="it-IT" sz="1600" dirty="0"/>
                  <a:t> up to </a:t>
                </a:r>
                <a14:m>
                  <m:oMath xmlns:m="http://schemas.openxmlformats.org/officeDocument/2006/math">
                    <m:r>
                      <a:rPr lang="it-IT" sz="1600" i="1" dirty="0">
                        <a:latin typeface="Cambria Math" panose="02040503050406030204" pitchFamily="18" charset="0"/>
                      </a:rPr>
                      <m:t>65%</m:t>
                    </m:r>
                  </m:oMath>
                </a14:m>
                <a:endParaRPr lang="it-IT" sz="1600" dirty="0"/>
              </a:p>
              <a:p>
                <a:pPr lvl="1"/>
                <a:r>
                  <a:rPr lang="it-IT" sz="1600" dirty="0" err="1"/>
                  <a:t>Tip</a:t>
                </a:r>
                <a:r>
                  <a:rPr lang="it-IT" sz="1600" dirty="0"/>
                  <a:t> </a:t>
                </a:r>
                <a:r>
                  <a:rPr lang="it-IT" sz="1600" dirty="0" err="1"/>
                  <a:t>chord</a:t>
                </a:r>
                <a:r>
                  <a:rPr lang="it-IT" sz="1600" dirty="0"/>
                  <a:t> </a:t>
                </a:r>
                <a:r>
                  <a:rPr lang="it-IT" sz="1600" dirty="0" err="1"/>
                  <a:t>reduced</a:t>
                </a:r>
                <a:r>
                  <a:rPr lang="it-IT" sz="1600" dirty="0"/>
                  <a:t> up to </a:t>
                </a:r>
                <a14:m>
                  <m:oMath xmlns:m="http://schemas.openxmlformats.org/officeDocument/2006/math">
                    <m:r>
                      <a:rPr lang="it-IT" sz="1600" i="1" dirty="0">
                        <a:latin typeface="Cambria Math" panose="02040503050406030204" pitchFamily="18" charset="0"/>
                      </a:rPr>
                      <m:t>10%</m:t>
                    </m:r>
                  </m:oMath>
                </a14:m>
                <a:endParaRPr lang="it-IT" sz="1600" dirty="0"/>
              </a:p>
              <a:p>
                <a:pPr lvl="1"/>
                <a:r>
                  <a:rPr lang="it-IT" sz="1600" dirty="0"/>
                  <a:t>Pressure rise </a:t>
                </a:r>
                <a:r>
                  <a:rPr lang="it-IT" sz="1600" dirty="0" err="1"/>
                  <a:t>reduction</a:t>
                </a: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1600" i="1" dirty="0">
                        <a:latin typeface="Cambria Math" panose="02040503050406030204" pitchFamily="18" charset="0"/>
                      </a:rPr>
                      <m:t>10%</m:t>
                    </m:r>
                  </m:oMath>
                </a14:m>
                <a:endParaRPr lang="it-IT" sz="1600" dirty="0"/>
              </a:p>
              <a:p>
                <a:pPr marL="457200" lvl="1" indent="0">
                  <a:buNone/>
                </a:pPr>
                <a:r>
                  <a:rPr lang="it-IT" sz="1600" dirty="0"/>
                  <a:t>[</a:t>
                </a:r>
                <a:r>
                  <a:rPr lang="it-IT" sz="1600" i="1" dirty="0"/>
                  <a:t>A. </a:t>
                </a:r>
                <a:r>
                  <a:rPr lang="it-IT" sz="1600" i="1" dirty="0" err="1"/>
                  <a:t>Ghenaiet</a:t>
                </a:r>
                <a:r>
                  <a:rPr lang="it-IT" sz="1600" i="1" dirty="0"/>
                  <a:t> 2005</a:t>
                </a:r>
                <a:r>
                  <a:rPr lang="it-IT" sz="1600" dirty="0"/>
                  <a:t>]</a:t>
                </a:r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11" name="Segnaposto 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040" y="3387837"/>
                <a:ext cx="3705833" cy="2054048"/>
              </a:xfrm>
              <a:prstGeom prst="rect">
                <a:avLst/>
              </a:prstGeom>
              <a:blipFill>
                <a:blip r:embed="rId7"/>
                <a:stretch>
                  <a:fillRect l="-1809" t="-17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egnaposto piè di pagina 1">
            <a:extLst>
              <a:ext uri="{FF2B5EF4-FFF2-40B4-BE49-F238E27FC236}">
                <a16:creationId xmlns:a16="http://schemas.microsoft.com/office/drawing/2014/main" id="{BF3B3A60-9146-49C3-BD5C-2A7F43DC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504" y="6597354"/>
            <a:ext cx="7643052" cy="161350"/>
          </a:xfrm>
        </p:spPr>
        <p:txBody>
          <a:bodyPr/>
          <a:lstStyle/>
          <a:p>
            <a:r>
              <a:rPr lang="it-IT" sz="1100" dirty="0"/>
              <a:t>Dottorato in Ingegneria Industriale - Ciclo XXXV - Energetica e Tecnologie Industriali ed Ambientali Innovative</a:t>
            </a:r>
          </a:p>
        </p:txBody>
      </p:sp>
    </p:spTree>
    <p:extLst>
      <p:ext uri="{BB962C8B-B14F-4D97-AF65-F5344CB8AC3E}">
        <p14:creationId xmlns:p14="http://schemas.microsoft.com/office/powerpoint/2010/main" val="27004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69 L -3.88889E-6 0.00024 C -0.00104 -0.0074 -0.00156 -0.01389 -0.00243 -0.0206 C -0.00329 -0.02639 -0.00416 -0.03125 -0.0052 -0.03634 C -0.00555 -0.03889 -0.00607 -0.04097 -0.00642 -0.04328 C -0.00659 -0.04537 -0.00659 -0.04699 -0.00694 -0.04907 C -0.00729 -0.05115 -0.00798 -0.05208 -0.00816 -0.05416 C -0.00868 -0.05625 -0.00902 -0.05902 -0.00937 -0.06111 C -0.00989 -0.06412 -0.01059 -0.06574 -0.01128 -0.06828 C -0.01493 -0.08796 -0.01076 -0.07199 -0.01441 -0.08472 C -0.01579 -0.1 -0.01423 -0.08379 -0.01579 -0.09722 C -0.01788 -0.11111 -0.01632 -0.10416 -0.01823 -0.11111 C -0.01823 -0.11296 -0.0184 -0.11504 -0.01857 -0.1162 C -0.01996 -0.12569 -0.01927 -0.11782 -0.01961 -0.12476 " pathEditMode="relative" rAng="0" ptsTypes="AAAAAAAAAAAA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615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7" grpId="0" animBg="1"/>
      <p:bldP spid="29" grpId="0"/>
      <p:bldP spid="77" grpId="0"/>
      <p:bldP spid="8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Uncertainty Quantification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703389" y="908050"/>
            <a:ext cx="8785224" cy="1008782"/>
          </a:xfrm>
        </p:spPr>
        <p:txBody>
          <a:bodyPr>
            <a:normAutofit/>
          </a:bodyPr>
          <a:lstStyle/>
          <a:p>
            <a:r>
              <a:rPr lang="en-GB" sz="2400" dirty="0"/>
              <a:t>A set of methodologies that allow to quantify the propagation of uncertainty within numerical codes</a:t>
            </a:r>
          </a:p>
        </p:txBody>
      </p:sp>
      <p:sp>
        <p:nvSpPr>
          <p:cNvPr id="7" name="Segnaposto testo 4"/>
          <p:cNvSpPr txBox="1">
            <a:spLocks/>
          </p:cNvSpPr>
          <p:nvPr/>
        </p:nvSpPr>
        <p:spPr>
          <a:xfrm>
            <a:off x="1703389" y="3964079"/>
            <a:ext cx="8785224" cy="100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The objective is the estimation of the PDF of the output quantities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07" y="2159081"/>
            <a:ext cx="2505425" cy="1762371"/>
          </a:xfrm>
          <a:prstGeom prst="rect">
            <a:avLst/>
          </a:prstGeom>
        </p:spPr>
      </p:pic>
      <p:sp>
        <p:nvSpPr>
          <p:cNvPr id="9" name="Freccia a destra 8"/>
          <p:cNvSpPr/>
          <p:nvPr/>
        </p:nvSpPr>
        <p:spPr>
          <a:xfrm>
            <a:off x="5525618" y="2650465"/>
            <a:ext cx="1237110" cy="779600"/>
          </a:xfrm>
          <a:prstGeom prst="rightArrow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UQ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316" y="2149554"/>
            <a:ext cx="2438740" cy="178142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679106" y="1789748"/>
            <a:ext cx="239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tx2"/>
                </a:solidFill>
              </a:rPr>
              <a:t>Deterministic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Approach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207526" y="1780222"/>
            <a:ext cx="2340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tx2"/>
                </a:solidFill>
              </a:rPr>
              <a:t>Probabilistic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Approach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7" y="4453285"/>
            <a:ext cx="5082392" cy="1969919"/>
          </a:xfrm>
          <a:prstGeom prst="rect">
            <a:avLst/>
          </a:prstGeom>
        </p:spPr>
      </p:pic>
      <p:sp>
        <p:nvSpPr>
          <p:cNvPr id="16" name="Segnaposto piè di pagina 1">
            <a:extLst>
              <a:ext uri="{FF2B5EF4-FFF2-40B4-BE49-F238E27FC236}">
                <a16:creationId xmlns:a16="http://schemas.microsoft.com/office/drawing/2014/main" id="{BF3B3A60-9146-49C3-BD5C-2A7F43DC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504" y="6597353"/>
            <a:ext cx="7572357" cy="180845"/>
          </a:xfrm>
        </p:spPr>
        <p:txBody>
          <a:bodyPr/>
          <a:lstStyle/>
          <a:p>
            <a:r>
              <a:rPr lang="it-IT" sz="1100" dirty="0"/>
              <a:t>Dottorato in Ingegneria Industriale - Ciclo XXXV - Energetica e Tecnologie Industriali ed Ambientali Innovative</a:t>
            </a:r>
          </a:p>
        </p:txBody>
      </p:sp>
    </p:spTree>
    <p:extLst>
      <p:ext uri="{BB962C8B-B14F-4D97-AF65-F5344CB8AC3E}">
        <p14:creationId xmlns:p14="http://schemas.microsoft.com/office/powerpoint/2010/main" val="372270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magine 4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84550" y="3271811"/>
            <a:ext cx="4901069" cy="281287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96343" y="3277143"/>
            <a:ext cx="4877481" cy="2818311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Methodologies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755850" y="994942"/>
            <a:ext cx="2827983" cy="561850"/>
          </a:xfrm>
        </p:spPr>
        <p:txBody>
          <a:bodyPr>
            <a:normAutofit/>
          </a:bodyPr>
          <a:lstStyle/>
          <a:p>
            <a:r>
              <a:rPr lang="it-IT" sz="2400" dirty="0"/>
              <a:t>Monte Carlo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3" name="Segnaposto testo 4"/>
          <p:cNvSpPr txBox="1">
            <a:spLocks/>
          </p:cNvSpPr>
          <p:nvPr/>
        </p:nvSpPr>
        <p:spPr>
          <a:xfrm>
            <a:off x="1755850" y="3484428"/>
            <a:ext cx="4196135" cy="51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err="1"/>
              <a:t>Stochastic</a:t>
            </a:r>
            <a:r>
              <a:rPr lang="it-IT" sz="2400" dirty="0"/>
              <a:t> </a:t>
            </a:r>
            <a:r>
              <a:rPr lang="it-IT" sz="2400" dirty="0" err="1"/>
              <a:t>Methods</a:t>
            </a:r>
            <a:endParaRPr lang="it-IT" sz="2400" dirty="0"/>
          </a:p>
          <a:p>
            <a:pPr lvl="1"/>
            <a:endParaRPr lang="it-IT" sz="2000" dirty="0"/>
          </a:p>
          <a:p>
            <a:pPr lvl="1"/>
            <a:endParaRPr lang="it-IT" sz="2000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4353265" y="848540"/>
                <a:ext cx="2986117" cy="8654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acc>
                        <m:accPr>
                          <m:chr m:val="̅"/>
                          <m:ctrlP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265" y="848540"/>
                <a:ext cx="2986117" cy="8654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3041599" y="2404532"/>
                <a:ext cx="28845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it-IT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t-IT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it-IT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)⟶</m:t>
                    </m:r>
                    <m:r>
                      <a:rPr lang="en-GB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ctrlPr>
                          <a:rPr lang="it-IT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000" dirty="0"/>
                  <a:t> </a:t>
                </a:r>
                <a:r>
                  <a:rPr lang="en-GB" sz="2000" dirty="0">
                    <a:solidFill>
                      <a:schemeClr val="tx2"/>
                    </a:solidFill>
                  </a:rPr>
                  <a:t>, for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⟶∞</m:t>
                    </m:r>
                  </m:oMath>
                </a14:m>
                <a:endParaRPr lang="en-GB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599" y="2404532"/>
                <a:ext cx="2884572" cy="307777"/>
              </a:xfrm>
              <a:prstGeom prst="rect">
                <a:avLst/>
              </a:prstGeom>
              <a:blipFill>
                <a:blip r:embed="rId5"/>
                <a:stretch>
                  <a:fillRect l="-3171" t="-25490" r="-1480" b="-490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ccia in giù 15"/>
          <p:cNvSpPr/>
          <p:nvPr/>
        </p:nvSpPr>
        <p:spPr>
          <a:xfrm>
            <a:off x="5334143" y="1718079"/>
            <a:ext cx="300817" cy="526184"/>
          </a:xfrm>
          <a:prstGeom prst="downArrow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5951982" y="1937497"/>
                <a:ext cx="3499676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𝑒𝑟𝑟</m:t>
                                  </m:r>
                                </m:e>
                              </m:d>
                              <m:r>
                                <a:rPr lang="it-IT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it-IT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it-IT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it-IT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𝑅𝑎𝑛𝑑𝑜𝑚</m:t>
                              </m:r>
                              <m:r>
                                <a:rPr lang="it-IT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𝑆𝑎𝑚𝑝𝑙𝑖𝑛𝑔</m:t>
                              </m:r>
                            </m:e>
                            <m:e>
                              <m:r>
                                <a:rPr lang="it-IT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𝑒𝑟𝑟</m:t>
                                  </m:r>
                                </m:e>
                              </m:d>
                              <m:r>
                                <a:rPr lang="it-IT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it-IT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it-IT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it-IT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𝐿𝐻𝑆</m:t>
                              </m:r>
                              <m:r>
                                <a:rPr lang="it-IT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82" y="1937497"/>
                <a:ext cx="3499676" cy="12485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5707750" y="3787430"/>
                <a:ext cx="4651786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it-IT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)≈</m:t>
                          </m:r>
                          <m:nary>
                            <m:naryPr>
                              <m:chr m:val="∑"/>
                              <m:ctrlP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sz="2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it-IT" sz="2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750" y="3787430"/>
                <a:ext cx="4651786" cy="8654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egnaposto testo 4"/>
          <p:cNvSpPr txBox="1">
            <a:spLocks/>
          </p:cNvSpPr>
          <p:nvPr/>
        </p:nvSpPr>
        <p:spPr>
          <a:xfrm>
            <a:off x="1755848" y="3906709"/>
            <a:ext cx="3714414" cy="1610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it-IT" sz="2000" dirty="0" err="1"/>
              <a:t>Polynomial</a:t>
            </a:r>
            <a:r>
              <a:rPr lang="it-IT" sz="2000" dirty="0"/>
              <a:t> </a:t>
            </a:r>
            <a:r>
              <a:rPr lang="it-IT" sz="2000" dirty="0" err="1"/>
              <a:t>chaos</a:t>
            </a:r>
            <a:endParaRPr lang="it-IT" sz="2000" dirty="0"/>
          </a:p>
          <a:p>
            <a:pPr lvl="2"/>
            <a:r>
              <a:rPr lang="it-IT" sz="1600" dirty="0"/>
              <a:t>Total order</a:t>
            </a:r>
          </a:p>
          <a:p>
            <a:pPr lvl="2"/>
            <a:r>
              <a:rPr lang="it-IT" sz="1600" dirty="0" err="1"/>
              <a:t>Tensor</a:t>
            </a:r>
            <a:r>
              <a:rPr lang="it-IT" sz="1600" dirty="0"/>
              <a:t> quadrature (Gauss </a:t>
            </a:r>
            <a:r>
              <a:rPr lang="it-IT" sz="1600" dirty="0" err="1"/>
              <a:t>grid</a:t>
            </a:r>
            <a:r>
              <a:rPr lang="it-IT" sz="1600" dirty="0"/>
              <a:t>)</a:t>
            </a:r>
          </a:p>
          <a:p>
            <a:pPr lvl="1"/>
            <a:r>
              <a:rPr lang="it-IT" sz="2000" dirty="0" err="1"/>
              <a:t>Stochastic</a:t>
            </a:r>
            <a:r>
              <a:rPr lang="it-IT" sz="2000" dirty="0"/>
              <a:t> </a:t>
            </a:r>
            <a:r>
              <a:rPr lang="it-IT" sz="2000" dirty="0" err="1"/>
              <a:t>collocation</a:t>
            </a:r>
            <a:endParaRPr lang="it-IT" sz="2000" dirty="0"/>
          </a:p>
          <a:p>
            <a:pPr lvl="1"/>
            <a:r>
              <a:rPr lang="it-IT" sz="2000" dirty="0" err="1"/>
              <a:t>Smolyak</a:t>
            </a:r>
            <a:r>
              <a:rPr lang="it-IT" sz="2000" dirty="0"/>
              <a:t> </a:t>
            </a:r>
            <a:r>
              <a:rPr lang="it-IT" sz="2000" dirty="0" err="1"/>
              <a:t>grid</a:t>
            </a:r>
            <a:endParaRPr lang="it-IT" sz="2000" dirty="0"/>
          </a:p>
          <a:p>
            <a:pPr lvl="1"/>
            <a:endParaRPr lang="it-IT" sz="2000" dirty="0"/>
          </a:p>
          <a:p>
            <a:pPr lvl="1"/>
            <a:endParaRPr lang="it-IT" sz="2000" dirty="0"/>
          </a:p>
          <a:p>
            <a:pPr lvl="1"/>
            <a:endParaRPr lang="it-IT" sz="2000" dirty="0"/>
          </a:p>
          <a:p>
            <a:pPr lvl="1"/>
            <a:endParaRPr lang="it-IT" sz="2000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2" name="Ovale 21"/>
          <p:cNvSpPr/>
          <p:nvPr/>
        </p:nvSpPr>
        <p:spPr>
          <a:xfrm>
            <a:off x="8735046" y="3691078"/>
            <a:ext cx="328374" cy="2888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e 22"/>
          <p:cNvSpPr/>
          <p:nvPr/>
        </p:nvSpPr>
        <p:spPr>
          <a:xfrm>
            <a:off x="9673546" y="4045795"/>
            <a:ext cx="685990" cy="44256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e 30"/>
          <p:cNvSpPr/>
          <p:nvPr/>
        </p:nvSpPr>
        <p:spPr>
          <a:xfrm>
            <a:off x="9057513" y="4045796"/>
            <a:ext cx="685990" cy="4218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Segnaposto testo 4"/>
          <p:cNvSpPr txBox="1">
            <a:spLocks/>
          </p:cNvSpPr>
          <p:nvPr/>
        </p:nvSpPr>
        <p:spPr>
          <a:xfrm>
            <a:off x="6096000" y="6003084"/>
            <a:ext cx="4846084" cy="717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/>
              <a:t>Curse of dimensionality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egnaposto testo 4"/>
              <p:cNvSpPr txBox="1">
                <a:spLocks/>
              </p:cNvSpPr>
              <p:nvPr/>
            </p:nvSpPr>
            <p:spPr>
              <a:xfrm>
                <a:off x="1534716" y="5604992"/>
                <a:ext cx="5112568" cy="9019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sz="18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1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1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800" i="1" dirty="0">
                              <a:latin typeface="Cambria Math" panose="02040503050406030204" pitchFamily="18" charset="0"/>
                            </a:rPr>
                            <m:t>+1≤</m:t>
                          </m:r>
                          <m:r>
                            <a:rPr lang="it-IT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it-IT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it-IT" sz="1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8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1800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8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1800" i="1" dirty="0">
                                  <a:latin typeface="Cambria Math" panose="02040503050406030204" pitchFamily="18" charset="0"/>
                                </a:rPr>
                                <m:t>−|1|</m:t>
                              </m:r>
                            </m:sup>
                          </m:sSup>
                          <m:d>
                            <m:dPr>
                              <m:ctrlPr>
                                <a:rPr lang="it-IT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it-IT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8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sz="18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it-IT" sz="1800" i="1" dirty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it-IT" sz="1800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18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sz="1800" i="1" dirty="0">
                                      <a:latin typeface="Cambria Math" panose="02040503050406030204" pitchFamily="18" charset="0"/>
                                    </a:rPr>
                                    <m:t>−|</m:t>
                                  </m:r>
                                  <m:r>
                                    <a:rPr lang="it-IT" sz="1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sz="1800" i="1" dirty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den>
                              </m:f>
                            </m:e>
                          </m:d>
                          <m:r>
                            <a:rPr lang="it-IT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t-IT" sz="1800" dirty="0"/>
              </a:p>
              <a:p>
                <a:pPr marL="0" indent="0">
                  <a:buNone/>
                </a:pPr>
                <a:endParaRPr lang="it-IT" sz="1800" dirty="0"/>
              </a:p>
            </p:txBody>
          </p:sp>
        </mc:Choice>
        <mc:Fallback xmlns="">
          <p:sp>
            <p:nvSpPr>
              <p:cNvPr id="46" name="Segnaposto 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716" y="5604992"/>
                <a:ext cx="5112568" cy="9019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ttore 2 9"/>
          <p:cNvCxnSpPr>
            <a:stCxn id="25" idx="2"/>
          </p:cNvCxnSpPr>
          <p:nvPr/>
        </p:nvCxnSpPr>
        <p:spPr>
          <a:xfrm flipH="1">
            <a:off x="7339382" y="3696471"/>
            <a:ext cx="145861" cy="44283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egnaposto testo 4"/>
          <p:cNvSpPr txBox="1">
            <a:spLocks/>
          </p:cNvSpPr>
          <p:nvPr/>
        </p:nvSpPr>
        <p:spPr>
          <a:xfrm>
            <a:off x="6071251" y="3365747"/>
            <a:ext cx="2827983" cy="3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400" dirty="0" err="1"/>
              <a:t>Polynomial</a:t>
            </a:r>
            <a:r>
              <a:rPr lang="it-IT" sz="1400" dirty="0"/>
              <a:t> </a:t>
            </a:r>
            <a:r>
              <a:rPr lang="it-IT" sz="1400" dirty="0" err="1"/>
              <a:t>coefficients</a:t>
            </a:r>
            <a:endParaRPr lang="it-IT" sz="1800" dirty="0"/>
          </a:p>
        </p:txBody>
      </p:sp>
      <p:sp>
        <p:nvSpPr>
          <p:cNvPr id="27" name="Segnaposto testo 4"/>
          <p:cNvSpPr txBox="1">
            <a:spLocks/>
          </p:cNvSpPr>
          <p:nvPr/>
        </p:nvSpPr>
        <p:spPr>
          <a:xfrm>
            <a:off x="6229531" y="4814929"/>
            <a:ext cx="2827983" cy="3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400" dirty="0" err="1"/>
              <a:t>Polynomial</a:t>
            </a:r>
            <a:r>
              <a:rPr lang="it-IT" sz="1400" dirty="0"/>
              <a:t> </a:t>
            </a:r>
            <a:r>
              <a:rPr lang="en-GB" sz="1400" dirty="0"/>
              <a:t>basis functions</a:t>
            </a:r>
            <a:endParaRPr lang="it-IT" sz="1800" dirty="0"/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7830768" y="4432439"/>
            <a:ext cx="104315" cy="37171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egnaposto piè di pagina 1">
            <a:extLst>
              <a:ext uri="{FF2B5EF4-FFF2-40B4-BE49-F238E27FC236}">
                <a16:creationId xmlns:a16="http://schemas.microsoft.com/office/drawing/2014/main" id="{DDCA5F9B-8AC1-4949-A009-AFE2EA96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504" y="6597353"/>
            <a:ext cx="7572357" cy="180845"/>
          </a:xfrm>
        </p:spPr>
        <p:txBody>
          <a:bodyPr/>
          <a:lstStyle/>
          <a:p>
            <a:r>
              <a:rPr lang="it-IT" sz="1100" dirty="0"/>
              <a:t>Dottorato in Ingegneria Industriale - Ciclo XXXV - Energetica e Tecnologie Industriali ed Ambientali Innovative</a:t>
            </a:r>
          </a:p>
        </p:txBody>
      </p:sp>
    </p:spTree>
    <p:extLst>
      <p:ext uri="{BB962C8B-B14F-4D97-AF65-F5344CB8AC3E}">
        <p14:creationId xmlns:p14="http://schemas.microsoft.com/office/powerpoint/2010/main" val="272064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17" grpId="0"/>
      <p:bldP spid="18" grpId="0"/>
      <p:bldP spid="18" grpId="1"/>
      <p:bldP spid="22" grpId="0" animBg="1"/>
      <p:bldP spid="22" grpId="1" animBg="1"/>
      <p:bldP spid="23" grpId="0" animBg="1"/>
      <p:bldP spid="23" grpId="1" animBg="1"/>
      <p:bldP spid="31" grpId="0" animBg="1"/>
      <p:bldP spid="31" grpId="1" animBg="1"/>
      <p:bldP spid="35" grpId="0"/>
      <p:bldP spid="35" grpId="1"/>
      <p:bldP spid="46" grpId="0"/>
      <p:bldP spid="25" grpId="0"/>
      <p:bldP spid="25" grpId="1"/>
      <p:bldP spid="27" grpId="0"/>
      <p:bldP spid="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703" y="2995593"/>
            <a:ext cx="2822010" cy="1575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testo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703388" y="837439"/>
                <a:ext cx="6812433" cy="3149461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Validation of UQ methods with DAKOTA</a:t>
                </a:r>
              </a:p>
              <a:p>
                <a:endParaRPr lang="it-IT" sz="1500" dirty="0"/>
              </a:p>
              <a:p>
                <a:endParaRPr lang="it-IT" sz="1500" dirty="0"/>
              </a:p>
              <a:p>
                <a:endParaRPr lang="en-GB" sz="1500" dirty="0"/>
              </a:p>
              <a:p>
                <a:r>
                  <a:rPr lang="it-IT" sz="2400" dirty="0"/>
                  <a:t>1D </a:t>
                </a:r>
                <a:r>
                  <a:rPr lang="it-IT" sz="2400" dirty="0" err="1"/>
                  <a:t>application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r>
                      <a:rPr lang="it-IT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it-IT" sz="2400" dirty="0"/>
                  <a:t> Therm1D</a:t>
                </a:r>
              </a:p>
              <a:p>
                <a:endParaRPr lang="it-IT" sz="1500" dirty="0"/>
              </a:p>
              <a:p>
                <a:endParaRPr lang="it-IT" sz="1500" dirty="0"/>
              </a:p>
              <a:p>
                <a:endParaRPr lang="it-IT" sz="1500" dirty="0"/>
              </a:p>
              <a:p>
                <a:r>
                  <a:rPr lang="it-IT" sz="2400" dirty="0"/>
                  <a:t>3D </a:t>
                </a:r>
                <a:r>
                  <a:rPr lang="it-IT" sz="2400" dirty="0" err="1"/>
                  <a:t>application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r>
                      <a:rPr lang="it-IT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it-IT" sz="2400" dirty="0"/>
                  <a:t> Film cooling performance</a:t>
                </a:r>
                <a:endParaRPr lang="it-IT" sz="2600" dirty="0"/>
              </a:p>
              <a:p>
                <a:endParaRPr lang="en-GB" sz="2600" dirty="0"/>
              </a:p>
            </p:txBody>
          </p:sp>
        </mc:Choice>
        <mc:Fallback xmlns="">
          <p:sp>
            <p:nvSpPr>
              <p:cNvPr id="5" name="Segnaposto test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703388" y="837439"/>
                <a:ext cx="6812433" cy="3149461"/>
              </a:xfrm>
              <a:blipFill>
                <a:blip r:embed="rId5"/>
                <a:stretch>
                  <a:fillRect l="-1163" t="-15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FFFF42E-D27B-49BD-92EF-3950C7B1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231845D1-B704-4C38-9F75-A412E26A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614" y="188640"/>
            <a:ext cx="7416949" cy="418058"/>
          </a:xfrm>
        </p:spPr>
        <p:txBody>
          <a:bodyPr/>
          <a:lstStyle/>
          <a:p>
            <a:r>
              <a:rPr lang="en-US" dirty="0"/>
              <a:t>Objectives and test case</a:t>
            </a:r>
            <a:endParaRPr lang="en-GB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499" y="880321"/>
            <a:ext cx="1816643" cy="38652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96" y="858776"/>
            <a:ext cx="1146924" cy="41665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3389" y="5210273"/>
            <a:ext cx="3894751" cy="1242340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1703389" y="5817466"/>
            <a:ext cx="3781435" cy="15412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magin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026" y="2884600"/>
            <a:ext cx="2507169" cy="1435137"/>
          </a:xfrm>
          <a:prstGeom prst="rect">
            <a:avLst/>
          </a:prstGeom>
        </p:spPr>
      </p:pic>
      <p:pic>
        <p:nvPicPr>
          <p:cNvPr id="20" name="Immagin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24" y="3241891"/>
            <a:ext cx="1716468" cy="88591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Oval 6"/>
          <p:cNvSpPr/>
          <p:nvPr/>
        </p:nvSpPr>
        <p:spPr>
          <a:xfrm>
            <a:off x="1668965" y="2061276"/>
            <a:ext cx="4342679" cy="564838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/>
          <a:stretch/>
        </p:blipFill>
        <p:spPr>
          <a:xfrm>
            <a:off x="8796634" y="2045284"/>
            <a:ext cx="1024493" cy="65800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24669" r="4640" b="24931"/>
          <a:stretch/>
        </p:blipFill>
        <p:spPr>
          <a:xfrm>
            <a:off x="8783131" y="1733699"/>
            <a:ext cx="1121698" cy="31158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16" y="3214913"/>
            <a:ext cx="2746092" cy="2014326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B073FD21-6A0C-43A1-8EDC-D8ED2EE89B84}"/>
              </a:ext>
            </a:extLst>
          </p:cNvPr>
          <p:cNvSpPr/>
          <p:nvPr/>
        </p:nvSpPr>
        <p:spPr>
          <a:xfrm>
            <a:off x="7917560" y="3730048"/>
            <a:ext cx="331891" cy="51927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5A4BA6F2-6D29-4CCC-A56C-0A70F4F26FCC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8249450" y="3684851"/>
            <a:ext cx="419474" cy="3048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5">
            <a:extLst>
              <a:ext uri="{FF2B5EF4-FFF2-40B4-BE49-F238E27FC236}">
                <a16:creationId xmlns:a16="http://schemas.microsoft.com/office/drawing/2014/main" id="{057B2FBF-4B1C-4325-977A-D36780A6E4F9}"/>
              </a:ext>
            </a:extLst>
          </p:cNvPr>
          <p:cNvSpPr txBox="1">
            <a:spLocks/>
          </p:cNvSpPr>
          <p:nvPr/>
        </p:nvSpPr>
        <p:spPr>
          <a:xfrm>
            <a:off x="1734104" y="2798285"/>
            <a:ext cx="1339779" cy="493873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Test case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84" y="1472223"/>
            <a:ext cx="2467535" cy="147190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CF08E0A7-3B43-4FE9-86EA-C3A5771E8F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73100" y="3660069"/>
            <a:ext cx="747437" cy="747437"/>
          </a:xfrm>
          <a:prstGeom prst="rect">
            <a:avLst/>
          </a:prstGeom>
        </p:spPr>
      </p:pic>
      <p:pic>
        <p:nvPicPr>
          <p:cNvPr id="21" name="Immagine 1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2"/>
          <a:stretch/>
        </p:blipFill>
        <p:spPr>
          <a:xfrm>
            <a:off x="6294579" y="4318769"/>
            <a:ext cx="3823630" cy="2152556"/>
          </a:xfrm>
          <a:prstGeom prst="rect">
            <a:avLst/>
          </a:prstGeom>
        </p:spPr>
      </p:pic>
      <p:sp>
        <p:nvSpPr>
          <p:cNvPr id="24" name="Segnaposto piè di pagina 1">
            <a:extLst>
              <a:ext uri="{FF2B5EF4-FFF2-40B4-BE49-F238E27FC236}">
                <a16:creationId xmlns:a16="http://schemas.microsoft.com/office/drawing/2014/main" id="{F2C26F61-6904-4A4D-AAE6-15F19463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504" y="6597353"/>
            <a:ext cx="7572357" cy="180845"/>
          </a:xfrm>
        </p:spPr>
        <p:txBody>
          <a:bodyPr/>
          <a:lstStyle/>
          <a:p>
            <a:r>
              <a:rPr lang="it-IT" sz="1100" dirty="0"/>
              <a:t>Dottorato in Ingegneria Industriale - Ciclo XXXV - Energetica e Tecnologie Industriali ed Ambientali Innovative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85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22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3808882" y="1412776"/>
          <a:ext cx="4621298" cy="42367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076">
                <a:tc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Geo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HTC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BC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/>
                        <a:t>Overall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608">
                <a:tc gridSpan="2"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  <a:p>
                      <a:pPr algn="ctr"/>
                      <a:r>
                        <a:rPr lang="it-IT" sz="1400" dirty="0"/>
                        <a:t>Monte Carlo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10-100-1000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1000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1000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50-100-250-500-1000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63"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Tensor/</a:t>
                      </a:r>
                      <a:r>
                        <a:rPr lang="it-IT" sz="1400" dirty="0" err="1"/>
                        <a:t>Stoch</a:t>
                      </a:r>
                      <a:r>
                        <a:rPr lang="it-IT" sz="1400" dirty="0"/>
                        <a:t> </a:t>
                      </a:r>
                      <a:r>
                        <a:rPr lang="it-IT" sz="1400" dirty="0" err="1"/>
                        <a:t>ord</a:t>
                      </a:r>
                      <a:r>
                        <a:rPr lang="it-IT" sz="1400" dirty="0"/>
                        <a:t>. 1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128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063"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Tensor/</a:t>
                      </a:r>
                      <a:r>
                        <a:rPr lang="it-IT" sz="1400" dirty="0" err="1"/>
                        <a:t>Stoch</a:t>
                      </a:r>
                      <a:r>
                        <a:rPr lang="it-IT" sz="1400" dirty="0"/>
                        <a:t> </a:t>
                      </a:r>
                      <a:r>
                        <a:rPr lang="it-IT" sz="1400" dirty="0" err="1"/>
                        <a:t>ord</a:t>
                      </a:r>
                      <a:r>
                        <a:rPr lang="it-IT" sz="1400" dirty="0"/>
                        <a:t>. 2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9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63"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Tensor/</a:t>
                      </a:r>
                      <a:r>
                        <a:rPr lang="it-IT" sz="1400" dirty="0" err="1"/>
                        <a:t>Stoch</a:t>
                      </a:r>
                      <a:r>
                        <a:rPr lang="it-IT" sz="1400" dirty="0"/>
                        <a:t> </a:t>
                      </a:r>
                      <a:r>
                        <a:rPr lang="it-IT" sz="1400" dirty="0" err="1"/>
                        <a:t>ord</a:t>
                      </a:r>
                      <a:r>
                        <a:rPr lang="it-IT" sz="1400" dirty="0"/>
                        <a:t>. 3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16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063">
                <a:tc rowSpan="2"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  <a:p>
                      <a:pPr algn="ctr"/>
                      <a:r>
                        <a:rPr lang="it-IT" sz="1400" dirty="0"/>
                        <a:t>Tot ord.2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c.r</a:t>
                      </a:r>
                      <a:r>
                        <a:rPr lang="it-IT" sz="1400" dirty="0"/>
                        <a:t>.=1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0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c.r</a:t>
                      </a:r>
                      <a:r>
                        <a:rPr lang="it-IT" sz="1400" dirty="0"/>
                        <a:t>.=2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72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06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Tot ord.3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/>
                        <a:t>c.r</a:t>
                      </a:r>
                      <a:r>
                        <a:rPr lang="it-IT" sz="1400" dirty="0"/>
                        <a:t>.=1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10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0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/>
                        <a:t>c.r</a:t>
                      </a:r>
                      <a:r>
                        <a:rPr lang="it-IT" sz="1400" dirty="0"/>
                        <a:t>.=2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Tot ord.4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/>
                        <a:t>c.r</a:t>
                      </a:r>
                      <a:r>
                        <a:rPr lang="it-IT" sz="1400" dirty="0"/>
                        <a:t>.=2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30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63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Smolyak level</a:t>
                      </a:r>
                      <a:r>
                        <a:rPr lang="it-IT" sz="1400" baseline="0" dirty="0"/>
                        <a:t> </a:t>
                      </a:r>
                      <a:r>
                        <a:rPr lang="it-IT" sz="14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15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063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Smolyak level 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128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063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Smolyak level 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807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egnaposto testo 4"/>
              <p:cNvSpPr txBox="1">
                <a:spLocks/>
              </p:cNvSpPr>
              <p:nvPr/>
            </p:nvSpPr>
            <p:spPr>
              <a:xfrm>
                <a:off x="6512879" y="1221799"/>
                <a:ext cx="4790079" cy="38328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/>
                  <a:t>Buondary conditions analysis</a:t>
                </a:r>
              </a:p>
              <a:p>
                <a:pPr marL="914400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b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0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2000" dirty="0"/>
                  <a:t>Thermal </a:t>
                </a:r>
                <a:r>
                  <a:rPr lang="it-IT" sz="2000" dirty="0" err="1"/>
                  <a:t>quantities</a:t>
                </a:r>
                <a:endParaRPr lang="it-IT" dirty="0"/>
              </a:p>
              <a:p>
                <a:pPr marL="1314450" lvl="2" indent="-457200"/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𝑔𝑎𝑠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𝐹𝐴𝑅</m:t>
                    </m:r>
                  </m:oMath>
                </a14:m>
                <a:endParaRPr lang="it-IT" dirty="0"/>
              </a:p>
              <a:p>
                <a:pPr marL="1314450" lvl="2" indent="-457200"/>
                <a:endParaRPr lang="it-IT" sz="600" dirty="0"/>
              </a:p>
              <a:p>
                <a:pPr marL="1314450" lvl="2" indent="-457200"/>
                <a:endParaRPr lang="it-IT" dirty="0"/>
              </a:p>
              <a:p>
                <a:pPr marL="1314450" lvl="2" indent="-457200"/>
                <a:endParaRPr lang="it-IT" sz="800" dirty="0"/>
              </a:p>
              <a:p>
                <a:pPr marL="1314450" lvl="2" indent="-457200"/>
                <a:endParaRPr lang="it-IT" sz="800" dirty="0"/>
              </a:p>
              <a:p>
                <a:pPr marL="1314450" lvl="2" indent="-457200"/>
                <a:endParaRPr lang="it-IT" sz="800" dirty="0"/>
              </a:p>
              <a:p>
                <a:pPr marL="1314450" lvl="2" indent="-457200"/>
                <a:endParaRPr lang="it-IT" sz="800" dirty="0"/>
              </a:p>
              <a:p>
                <a:pPr marL="1314450" lvl="2" indent="-457200"/>
                <a:endParaRPr lang="it-IT" sz="1000" dirty="0"/>
              </a:p>
              <a:p>
                <a:pPr marL="1314450" lvl="2" indent="-457200"/>
                <a:endParaRPr lang="it-IT" sz="1000" dirty="0"/>
              </a:p>
              <a:p>
                <a:pPr marL="1314450" lvl="2" indent="-457200"/>
                <a:endParaRPr lang="it-IT" sz="1000" dirty="0"/>
              </a:p>
              <a:p>
                <a:pPr marL="857250" lvl="2" indent="0">
                  <a:buNone/>
                </a:pPr>
                <a:endParaRPr lang="it-IT" sz="800" dirty="0"/>
              </a:p>
              <a:p>
                <a:pPr marL="914400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b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r>
                      <a:rPr lang="it-IT" sz="20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2000" dirty="0" err="1"/>
                  <a:t>Kinematic</a:t>
                </a:r>
                <a:r>
                  <a:rPr lang="it-IT" sz="2000" dirty="0"/>
                  <a:t> </a:t>
                </a:r>
                <a:r>
                  <a:rPr lang="it-IT" sz="2000" dirty="0" err="1"/>
                  <a:t>quantities</a:t>
                </a:r>
                <a:endParaRPr lang="it-IT" sz="2000" dirty="0"/>
              </a:p>
              <a:p>
                <a:pPr marL="1314450" lvl="2" indent="-457200"/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9" name="Segnaposto 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879" y="1221799"/>
                <a:ext cx="4790079" cy="3832807"/>
              </a:xfrm>
              <a:prstGeom prst="rect">
                <a:avLst/>
              </a:prstGeom>
              <a:blipFill>
                <a:blip r:embed="rId4"/>
                <a:stretch>
                  <a:fillRect l="-1654" t="-12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egnaposto testo 4"/>
              <p:cNvSpPr txBox="1">
                <a:spLocks/>
              </p:cNvSpPr>
              <p:nvPr/>
            </p:nvSpPr>
            <p:spPr>
              <a:xfrm>
                <a:off x="6490995" y="1221798"/>
                <a:ext cx="4478911" cy="34486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/>
                  <a:t>HTC tuning factor analysis</a:t>
                </a:r>
              </a:p>
              <a:p>
                <a:pPr marL="914400" lvl="1" indent="-457200"/>
                <a14:m>
                  <m:oMath xmlns:m="http://schemas.openxmlformats.org/officeDocument/2006/math">
                    <m:r>
                      <a:rPr lang="it-IT" sz="2000" i="1" dirty="0">
                        <a:latin typeface="Cambria Math" panose="02040503050406030204" pitchFamily="18" charset="0"/>
                      </a:rPr>
                      <m:t>𝐻𝑇</m:t>
                    </m:r>
                    <m:sSub>
                      <m:sSubPr>
                        <m:ctrlPr>
                          <a:rPr lang="it-IT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𝑐𝑜𝑙𝑑</m:t>
                        </m:r>
                      </m:sub>
                    </m:sSub>
                  </m:oMath>
                </a14:m>
                <a:endParaRPr lang="it-IT" sz="2000" dirty="0"/>
              </a:p>
              <a:p>
                <a:pPr marL="914400" lvl="1" indent="-457200"/>
                <a14:m>
                  <m:oMath xmlns:m="http://schemas.openxmlformats.org/officeDocument/2006/math">
                    <m:r>
                      <a:rPr lang="it-IT" sz="2000" i="1" dirty="0">
                        <a:latin typeface="Cambria Math" panose="02040503050406030204" pitchFamily="18" charset="0"/>
                      </a:rPr>
                      <m:t>𝐻𝑇</m:t>
                    </m:r>
                    <m:sSub>
                      <m:sSubPr>
                        <m:ctrlPr>
                          <a:rPr lang="it-IT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h𝑠</m:t>
                        </m:r>
                      </m:sub>
                    </m:sSub>
                  </m:oMath>
                </a14:m>
                <a:endParaRPr lang="it-IT" dirty="0"/>
              </a:p>
              <a:p>
                <a:pPr marL="914400" lvl="1" indent="-457200"/>
                <a14:m>
                  <m:oMath xmlns:m="http://schemas.openxmlformats.org/officeDocument/2006/math">
                    <m:r>
                      <a:rPr lang="it-IT" sz="2000" i="1" dirty="0">
                        <a:latin typeface="Cambria Math" panose="02040503050406030204" pitchFamily="18" charset="0"/>
                      </a:rPr>
                      <m:t>𝐻𝑇</m:t>
                    </m:r>
                    <m:sSub>
                      <m:sSubPr>
                        <m:ctrlPr>
                          <a:rPr lang="it-IT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h𝑜𝑡</m:t>
                        </m:r>
                      </m:sub>
                    </m:sSub>
                  </m:oMath>
                </a14:m>
                <a:endParaRPr lang="it-IT" dirty="0"/>
              </a:p>
              <a:p>
                <a:pPr marL="914400" lvl="1" indent="-457200"/>
                <a:endParaRPr lang="it-IT" dirty="0"/>
              </a:p>
              <a:p>
                <a:pPr marL="914400" lvl="1" indent="-457200"/>
                <a:endParaRPr lang="it-IT" dirty="0"/>
              </a:p>
              <a:p>
                <a:pPr marL="914400" lvl="1" indent="-457200"/>
                <a:endParaRPr lang="it-IT" dirty="0"/>
              </a:p>
              <a:p>
                <a:pPr marL="457200" lvl="1" indent="0">
                  <a:buNone/>
                </a:pPr>
                <a:endParaRPr lang="it-IT" dirty="0"/>
              </a:p>
              <a:p>
                <a:pPr marL="457200" lvl="1" indent="0">
                  <a:buNone/>
                </a:pPr>
                <a:endParaRPr lang="it-IT" dirty="0"/>
              </a:p>
              <a:p>
                <a:pPr marL="914400" lvl="1" indent="-457200"/>
                <a:endParaRPr lang="en-GB" dirty="0"/>
              </a:p>
            </p:txBody>
          </p:sp>
        </mc:Choice>
        <mc:Fallback xmlns="">
          <p:sp>
            <p:nvSpPr>
              <p:cNvPr id="25" name="Segnaposto 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995" y="1221798"/>
                <a:ext cx="4478911" cy="3448670"/>
              </a:xfrm>
              <a:prstGeom prst="rect">
                <a:avLst/>
              </a:prstGeom>
              <a:blipFill>
                <a:blip r:embed="rId5"/>
                <a:stretch>
                  <a:fillRect l="-1905" t="-14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magin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24" y="2084906"/>
            <a:ext cx="2520000" cy="168290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35" y="4245087"/>
            <a:ext cx="2520000" cy="168582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" b="3328"/>
          <a:stretch/>
        </p:blipFill>
        <p:spPr>
          <a:xfrm>
            <a:off x="7617499" y="4808453"/>
            <a:ext cx="2580836" cy="158417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5" b="4359"/>
          <a:stretch/>
        </p:blipFill>
        <p:spPr>
          <a:xfrm>
            <a:off x="7610813" y="2479441"/>
            <a:ext cx="2587522" cy="1584177"/>
          </a:xfrm>
          <a:prstGeom prst="rect">
            <a:avLst/>
          </a:prstGeom>
        </p:spPr>
      </p:pic>
      <p:sp>
        <p:nvSpPr>
          <p:cNvPr id="14" name="Segnaposto testo 4"/>
          <p:cNvSpPr txBox="1">
            <a:spLocks/>
          </p:cNvSpPr>
          <p:nvPr/>
        </p:nvSpPr>
        <p:spPr>
          <a:xfrm>
            <a:off x="6507019" y="1221798"/>
            <a:ext cx="4240212" cy="344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Geometric analysis</a:t>
            </a:r>
          </a:p>
          <a:p>
            <a:pPr marL="914400" lvl="1" indent="-457200"/>
            <a:r>
              <a:rPr lang="it-IT" sz="2000" dirty="0"/>
              <a:t>Angle</a:t>
            </a:r>
          </a:p>
          <a:p>
            <a:pPr marL="914400" lvl="1" indent="-457200"/>
            <a:endParaRPr lang="it-IT" dirty="0"/>
          </a:p>
          <a:p>
            <a:pPr marL="914400" lvl="1" indent="-457200"/>
            <a:endParaRPr lang="it-IT" dirty="0"/>
          </a:p>
          <a:p>
            <a:pPr marL="914400" lvl="1" indent="-457200"/>
            <a:endParaRPr lang="it-IT" dirty="0"/>
          </a:p>
          <a:p>
            <a:pPr marL="457200" lvl="1" indent="0">
              <a:buNone/>
            </a:pPr>
            <a:endParaRPr lang="it-IT" sz="2000" dirty="0"/>
          </a:p>
          <a:p>
            <a:pPr marL="457200" lvl="1" indent="0">
              <a:buNone/>
            </a:pPr>
            <a:endParaRPr lang="it-IT" sz="1000" dirty="0"/>
          </a:p>
          <a:p>
            <a:pPr marL="914400" lvl="1" indent="-457200"/>
            <a:r>
              <a:rPr lang="it-IT" sz="2000" dirty="0" err="1"/>
              <a:t>Cd</a:t>
            </a:r>
            <a:endParaRPr lang="it-IT" sz="2000" dirty="0"/>
          </a:p>
          <a:p>
            <a:pPr marL="457200" lvl="1" indent="0">
              <a:buNone/>
            </a:pPr>
            <a:endParaRPr lang="it-IT" dirty="0"/>
          </a:p>
          <a:p>
            <a:pPr marL="914400" lvl="1" indent="-457200"/>
            <a:endParaRPr lang="en-GB" dirty="0"/>
          </a:p>
        </p:txBody>
      </p:sp>
      <p:sp>
        <p:nvSpPr>
          <p:cNvPr id="8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631505" y="792819"/>
            <a:ext cx="8785225" cy="5473700"/>
          </a:xfrm>
        </p:spPr>
        <p:txBody>
          <a:bodyPr>
            <a:normAutofit/>
          </a:bodyPr>
          <a:lstStyle/>
          <a:p>
            <a:r>
              <a:rPr lang="en-GB" sz="2400" dirty="0"/>
              <a:t>Different types of analyses have been conducted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9540" y="2862387"/>
            <a:ext cx="3404961" cy="2278924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EA8BE51-83C4-41AC-8AF7-002726F94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020" y="6585928"/>
            <a:ext cx="2133600" cy="196131"/>
          </a:xfrm>
        </p:spPr>
        <p:txBody>
          <a:bodyPr/>
          <a:lstStyle/>
          <a:p>
            <a:fld id="{2CB06865-0A5C-4946-9ED1-740E2A2631B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791B837-D5D9-4256-8848-D9C1E16B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Uncertain</a:t>
            </a:r>
            <a:r>
              <a:rPr lang="it-IT" dirty="0"/>
              <a:t> </a:t>
            </a:r>
            <a:r>
              <a:rPr lang="it-IT" dirty="0" err="1"/>
              <a:t>variables</a:t>
            </a:r>
            <a:endParaRPr lang="en-GB" dirty="0"/>
          </a:p>
        </p:txBody>
      </p:sp>
      <p:sp>
        <p:nvSpPr>
          <p:cNvPr id="11" name="Rettangolo 10"/>
          <p:cNvSpPr/>
          <p:nvPr/>
        </p:nvSpPr>
        <p:spPr>
          <a:xfrm>
            <a:off x="2423592" y="1440017"/>
            <a:ext cx="782259" cy="423372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26" y="2235463"/>
            <a:ext cx="1837465" cy="1161186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00" y="4249861"/>
            <a:ext cx="1554865" cy="1685824"/>
          </a:xfrm>
          <a:prstGeom prst="rect">
            <a:avLst/>
          </a:prstGeom>
        </p:spPr>
      </p:pic>
      <p:sp>
        <p:nvSpPr>
          <p:cNvPr id="24" name="Rettangolo 23"/>
          <p:cNvSpPr/>
          <p:nvPr/>
        </p:nvSpPr>
        <p:spPr>
          <a:xfrm>
            <a:off x="3215680" y="1440017"/>
            <a:ext cx="556716" cy="423672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ttangolo 21"/>
          <p:cNvSpPr/>
          <p:nvPr/>
        </p:nvSpPr>
        <p:spPr>
          <a:xfrm>
            <a:off x="3772396" y="1437022"/>
            <a:ext cx="523404" cy="423672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8034993" y="3449257"/>
                <a:ext cx="8758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𝐻𝑇</m:t>
                      </m:r>
                      <m:sSub>
                        <m:sSubPr>
                          <m:ctrlPr>
                            <a:rPr lang="it-IT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h𝑜𝑡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993" y="3449257"/>
                <a:ext cx="875816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7528534" y="4172174"/>
                <a:ext cx="9422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𝐻𝑇</m:t>
                      </m:r>
                      <m:sSub>
                        <m:sSubPr>
                          <m:ctrlPr>
                            <a:rPr lang="it-IT" sz="16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sz="16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𝑐𝑜𝑙𝑑</m:t>
                          </m:r>
                        </m:sub>
                      </m:sSub>
                    </m:oMath>
                  </m:oMathPara>
                </a14:m>
                <a:endParaRPr lang="it-IT" sz="1600" dirty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it-IT" sz="16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𝑇𝐶</m:t>
                          </m:r>
                        </m:e>
                        <m:sub>
                          <m:r>
                            <a:rPr lang="it-IT" sz="16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h𝑠</m:t>
                          </m:r>
                        </m:sub>
                      </m:sSub>
                    </m:oMath>
                  </m:oMathPara>
                </a14:m>
                <a:endParaRPr lang="en-GB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534" y="4172174"/>
                <a:ext cx="942246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tangolo 25"/>
          <p:cNvSpPr/>
          <p:nvPr/>
        </p:nvSpPr>
        <p:spPr>
          <a:xfrm>
            <a:off x="4367808" y="1437023"/>
            <a:ext cx="1047204" cy="424227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egnaposto testo 4"/>
          <p:cNvSpPr txBox="1">
            <a:spLocks/>
          </p:cNvSpPr>
          <p:nvPr/>
        </p:nvSpPr>
        <p:spPr>
          <a:xfrm>
            <a:off x="6490995" y="1221798"/>
            <a:ext cx="4790079" cy="1929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Overall analysis</a:t>
            </a:r>
          </a:p>
          <a:p>
            <a:pPr lvl="1"/>
            <a:r>
              <a:rPr lang="it-IT" sz="2000" dirty="0"/>
              <a:t>7 </a:t>
            </a:r>
            <a:r>
              <a:rPr lang="it-IT" sz="2000" dirty="0" err="1"/>
              <a:t>variables</a:t>
            </a:r>
            <a:endParaRPr lang="it-IT" sz="2000" dirty="0"/>
          </a:p>
          <a:p>
            <a:pPr lvl="1"/>
            <a:r>
              <a:rPr lang="it-IT" sz="2000" dirty="0"/>
              <a:t>Smolyak </a:t>
            </a:r>
            <a:r>
              <a:rPr lang="it-IT" sz="2000" dirty="0" err="1"/>
              <a:t>grid</a:t>
            </a:r>
            <a:r>
              <a:rPr lang="it-IT" sz="2000" dirty="0"/>
              <a:t> </a:t>
            </a:r>
            <a:r>
              <a:rPr lang="it-IT" sz="2000" dirty="0" err="1"/>
              <a:t>validation</a:t>
            </a:r>
            <a:endParaRPr lang="it-IT" sz="2000" dirty="0"/>
          </a:p>
          <a:p>
            <a:pPr lvl="1"/>
            <a:r>
              <a:rPr lang="it-IT" sz="2000" dirty="0" err="1"/>
              <a:t>Sensitivity</a:t>
            </a:r>
            <a:r>
              <a:rPr lang="it-IT" sz="2000" dirty="0"/>
              <a:t> </a:t>
            </a:r>
            <a:r>
              <a:rPr lang="it-IT" sz="2000" dirty="0" err="1"/>
              <a:t>analysis</a:t>
            </a:r>
            <a:endParaRPr lang="en-GB" sz="2000" dirty="0"/>
          </a:p>
          <a:p>
            <a:pPr marL="457200" lvl="1" indent="0">
              <a:buNone/>
            </a:pPr>
            <a:endParaRPr lang="it-IT" dirty="0"/>
          </a:p>
        </p:txBody>
      </p:sp>
      <p:sp>
        <p:nvSpPr>
          <p:cNvPr id="30" name="Segnaposto piè di pagina 1">
            <a:extLst>
              <a:ext uri="{FF2B5EF4-FFF2-40B4-BE49-F238E27FC236}">
                <a16:creationId xmlns:a16="http://schemas.microsoft.com/office/drawing/2014/main" id="{340B8372-8BB9-414E-8ACF-64267D777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504" y="6597353"/>
            <a:ext cx="7572357" cy="180845"/>
          </a:xfrm>
        </p:spPr>
        <p:txBody>
          <a:bodyPr/>
          <a:lstStyle/>
          <a:p>
            <a:r>
              <a:rPr lang="it-IT" sz="1100" dirty="0"/>
              <a:t>Dottorato in Ingegneria Industriale - Ciclo XXXV - Energetica e Tecnologie Industriali ed Ambientali Innovative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556 L -0.24774 0.00556 E" pathEditMode="fixed" ptsTypes="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allAtOnce"/>
      <p:bldP spid="25" grpId="0" uiExpand="1" build="allAtOnce"/>
      <p:bldP spid="14" grpId="0" build="allAtOnce"/>
      <p:bldP spid="11" grpId="0" animBg="1"/>
      <p:bldP spid="11" grpId="1" animBg="1"/>
      <p:bldP spid="24" grpId="0" animBg="1"/>
      <p:bldP spid="24" grpId="1" animBg="1"/>
      <p:bldP spid="22" grpId="0" animBg="1"/>
      <p:bldP spid="22" grpId="1" animBg="1"/>
      <p:bldP spid="28" grpId="0"/>
      <p:bldP spid="28" grpId="1"/>
      <p:bldP spid="27" grpId="0"/>
      <p:bldP spid="27" grpId="1"/>
      <p:bldP spid="26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1A5F70A-03EA-441E-93AE-00F4039C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BF7C025-A5D5-4A64-83C6-000EF6D6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Interface script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73493" y="908050"/>
            <a:ext cx="10345272" cy="5473700"/>
          </a:xfrm>
        </p:spPr>
        <p:txBody>
          <a:bodyPr>
            <a:normAutofit/>
          </a:bodyPr>
          <a:lstStyle/>
          <a:p>
            <a:r>
              <a:rPr lang="en-GB" sz="2400" dirty="0"/>
              <a:t>An interface has been developed to allow DAKOTA to interact with Therm1D</a:t>
            </a:r>
          </a:p>
          <a:p>
            <a:r>
              <a:rPr lang="en-GB" sz="2400" dirty="0"/>
              <a:t>A script has been written to process the output data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97" y="1616345"/>
            <a:ext cx="1499067" cy="983109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3CE8A9B7-BF17-4865-BCCF-CD315F252125}"/>
              </a:ext>
            </a:extLst>
          </p:cNvPr>
          <p:cNvGrpSpPr/>
          <p:nvPr/>
        </p:nvGrpSpPr>
        <p:grpSpPr>
          <a:xfrm>
            <a:off x="2112595" y="2127112"/>
            <a:ext cx="7763857" cy="3806453"/>
            <a:chOff x="2135561" y="2430236"/>
            <a:chExt cx="7763857" cy="3806453"/>
          </a:xfrm>
        </p:grpSpPr>
        <p:sp>
          <p:nvSpPr>
            <p:cNvPr id="38" name="Rombo 37"/>
            <p:cNvSpPr/>
            <p:nvPr/>
          </p:nvSpPr>
          <p:spPr>
            <a:xfrm>
              <a:off x="4203209" y="3557506"/>
              <a:ext cx="1416970" cy="655311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ttangolo 38"/>
                <p:cNvSpPr/>
                <p:nvPr/>
              </p:nvSpPr>
              <p:spPr>
                <a:xfrm>
                  <a:off x="4287352" y="3727070"/>
                  <a:ext cx="1228483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t-IT" sz="1600" b="1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it-IT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it-IT" sz="1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it-IT" sz="1400" b="1" i="1">
                              <a:latin typeface="Cambria Math" panose="02040503050406030204" pitchFamily="18" charset="0"/>
                            </a:rPr>
                            <m:t>𝑻𝒐𝒕</m:t>
                          </m:r>
                        </m:sub>
                      </m:sSub>
                    </m:oMath>
                  </a14:m>
                  <a:endParaRPr lang="en-GB" sz="1400" b="1" dirty="0"/>
                </a:p>
              </p:txBody>
            </p:sp>
          </mc:Choice>
          <mc:Fallback xmlns="">
            <p:sp>
              <p:nvSpPr>
                <p:cNvPr id="39" name="Rettangolo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7352" y="3727070"/>
                  <a:ext cx="1228483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CasellaDiTesto 39"/>
            <p:cNvSpPr txBox="1"/>
            <p:nvPr/>
          </p:nvSpPr>
          <p:spPr>
            <a:xfrm>
              <a:off x="6446129" y="2430236"/>
              <a:ext cx="1064715" cy="677108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00B050"/>
                  </a:solidFill>
                </a:rPr>
                <a:t>DAKOTA</a:t>
              </a:r>
            </a:p>
            <a:p>
              <a:pPr algn="ctr"/>
              <a:r>
                <a:rPr lang="it-IT" dirty="0">
                  <a:solidFill>
                    <a:srgbClr val="00B050"/>
                  </a:solidFill>
                </a:rPr>
                <a:t>Input File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2368021" y="3555434"/>
              <a:ext cx="1374964" cy="65531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>
                  <a:solidFill>
                    <a:schemeClr val="tx1"/>
                  </a:solidFill>
                </a:rPr>
                <a:t>Sampling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2368021" y="5344616"/>
              <a:ext cx="1374964" cy="655311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>
                  <a:solidFill>
                    <a:srgbClr val="0070C0"/>
                  </a:solidFill>
                </a:rPr>
                <a:t>Therm-1D</a:t>
              </a:r>
            </a:p>
            <a:p>
              <a:pPr algn="ctr"/>
              <a:r>
                <a:rPr lang="it-IT" sz="2000" dirty="0">
                  <a:solidFill>
                    <a:srgbClr val="0070C0"/>
                  </a:solidFill>
                </a:rPr>
                <a:t>Input File</a:t>
              </a:r>
              <a:endParaRPr lang="en-GB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43" name="Connettore 2 42"/>
            <p:cNvCxnSpPr>
              <a:stCxn id="42" idx="3"/>
              <a:endCxn id="44" idx="1"/>
            </p:cNvCxnSpPr>
            <p:nvPr/>
          </p:nvCxnSpPr>
          <p:spPr>
            <a:xfrm>
              <a:off x="3742986" y="5672271"/>
              <a:ext cx="1502269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ttangolo 43"/>
            <p:cNvSpPr/>
            <p:nvPr/>
          </p:nvSpPr>
          <p:spPr>
            <a:xfrm>
              <a:off x="5245255" y="5206750"/>
              <a:ext cx="1701489" cy="931042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dirty="0">
                  <a:solidFill>
                    <a:srgbClr val="0070C0"/>
                  </a:solidFill>
                </a:rPr>
                <a:t>Therm-1D</a:t>
              </a:r>
              <a:endParaRPr lang="en-GB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45" name="Rettangolo 44"/>
            <p:cNvSpPr/>
            <p:nvPr/>
          </p:nvSpPr>
          <p:spPr>
            <a:xfrm>
              <a:off x="8330620" y="5344615"/>
              <a:ext cx="1374964" cy="655311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>
                  <a:solidFill>
                    <a:srgbClr val="0070C0"/>
                  </a:solidFill>
                </a:rPr>
                <a:t>Therm-1D</a:t>
              </a:r>
            </a:p>
            <a:p>
              <a:pPr algn="ctr"/>
              <a:r>
                <a:rPr lang="it-IT" sz="2000" dirty="0">
                  <a:solidFill>
                    <a:srgbClr val="0070C0"/>
                  </a:solidFill>
                </a:rPr>
                <a:t>Output File</a:t>
              </a:r>
              <a:endParaRPr lang="en-GB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46" name="Connettore 2 45"/>
            <p:cNvCxnSpPr>
              <a:stCxn id="44" idx="3"/>
              <a:endCxn id="45" idx="1"/>
            </p:cNvCxnSpPr>
            <p:nvPr/>
          </p:nvCxnSpPr>
          <p:spPr>
            <a:xfrm flipV="1">
              <a:off x="6946744" y="5672271"/>
              <a:ext cx="1383877" cy="1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ttangolo 46"/>
            <p:cNvSpPr/>
            <p:nvPr/>
          </p:nvSpPr>
          <p:spPr>
            <a:xfrm>
              <a:off x="8330620" y="3557506"/>
              <a:ext cx="1374964" cy="65531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>
                  <a:solidFill>
                    <a:schemeClr val="tx1"/>
                  </a:solidFill>
                </a:rPr>
                <a:t>Results</a:t>
              </a:r>
            </a:p>
            <a:p>
              <a:pPr algn="ctr"/>
              <a:r>
                <a:rPr lang="it-IT" sz="2000" dirty="0">
                  <a:solidFill>
                    <a:schemeClr val="tx1"/>
                  </a:solidFill>
                </a:rPr>
                <a:t>File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Connettore 2 47"/>
            <p:cNvCxnSpPr>
              <a:stCxn id="45" idx="0"/>
              <a:endCxn id="47" idx="2"/>
            </p:cNvCxnSpPr>
            <p:nvPr/>
          </p:nvCxnSpPr>
          <p:spPr>
            <a:xfrm flipV="1">
              <a:off x="9018102" y="4212816"/>
              <a:ext cx="0" cy="113179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2 48"/>
            <p:cNvCxnSpPr>
              <a:stCxn id="47" idx="1"/>
              <a:endCxn id="59" idx="3"/>
            </p:cNvCxnSpPr>
            <p:nvPr/>
          </p:nvCxnSpPr>
          <p:spPr>
            <a:xfrm flipH="1" flipV="1">
              <a:off x="7873980" y="3883089"/>
              <a:ext cx="456641" cy="20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2 49"/>
            <p:cNvCxnSpPr>
              <a:stCxn id="38" idx="1"/>
              <a:endCxn id="41" idx="3"/>
            </p:cNvCxnSpPr>
            <p:nvPr/>
          </p:nvCxnSpPr>
          <p:spPr>
            <a:xfrm flipH="1" flipV="1">
              <a:off x="3742985" y="3883089"/>
              <a:ext cx="460224" cy="20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2 50"/>
            <p:cNvCxnSpPr>
              <a:stCxn id="40" idx="2"/>
              <a:endCxn id="59" idx="0"/>
            </p:cNvCxnSpPr>
            <p:nvPr/>
          </p:nvCxnSpPr>
          <p:spPr>
            <a:xfrm>
              <a:off x="6978486" y="3107345"/>
              <a:ext cx="0" cy="39755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2 51"/>
            <p:cNvCxnSpPr>
              <a:stCxn id="41" idx="2"/>
              <a:endCxn id="42" idx="0"/>
            </p:cNvCxnSpPr>
            <p:nvPr/>
          </p:nvCxnSpPr>
          <p:spPr>
            <a:xfrm>
              <a:off x="3055503" y="4210745"/>
              <a:ext cx="0" cy="113387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2 52"/>
            <p:cNvCxnSpPr>
              <a:stCxn id="38" idx="0"/>
              <a:endCxn id="54" idx="2"/>
            </p:cNvCxnSpPr>
            <p:nvPr/>
          </p:nvCxnSpPr>
          <p:spPr>
            <a:xfrm flipH="1" flipV="1">
              <a:off x="4908540" y="3116679"/>
              <a:ext cx="3154" cy="44082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CasellaDiTesto 53"/>
            <p:cNvSpPr txBox="1"/>
            <p:nvPr/>
          </p:nvSpPr>
          <p:spPr>
            <a:xfrm>
              <a:off x="4290422" y="2439570"/>
              <a:ext cx="1236236" cy="6771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FF0000"/>
                  </a:solidFill>
                </a:rPr>
                <a:t>DAKOTA</a:t>
              </a:r>
            </a:p>
            <a:p>
              <a:pPr algn="ctr"/>
              <a:r>
                <a:rPr lang="it-IT" dirty="0">
                  <a:solidFill>
                    <a:srgbClr val="FF0000"/>
                  </a:solidFill>
                </a:rPr>
                <a:t>Output File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4896545" y="3110880"/>
              <a:ext cx="4599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rgbClr val="FF0000"/>
                  </a:solidFill>
                </a:rPr>
                <a:t>Yes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3758134" y="3552345"/>
              <a:ext cx="4299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/>
                <a:t>No</a:t>
              </a:r>
              <a:endParaRPr lang="en-GB" sz="1600" b="1" dirty="0"/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3003802" y="4670334"/>
              <a:ext cx="11341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rgbClr val="FFC000"/>
                  </a:solidFill>
                </a:rPr>
                <a:t>Run</a:t>
              </a:r>
            </a:p>
            <a:p>
              <a:r>
                <a:rPr lang="it-IT" sz="1600" b="1" dirty="0">
                  <a:solidFill>
                    <a:srgbClr val="FFC000"/>
                  </a:solidFill>
                </a:rPr>
                <a:t>dprepro.py</a:t>
              </a:r>
              <a:endParaRPr lang="en-GB" sz="1600" b="1" dirty="0">
                <a:solidFill>
                  <a:srgbClr val="FFC000"/>
                </a:solidFill>
              </a:endParaRP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7841402" y="4700575"/>
              <a:ext cx="12109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rgbClr val="FFC000"/>
                  </a:solidFill>
                </a:rPr>
                <a:t>Run</a:t>
              </a:r>
            </a:p>
            <a:p>
              <a:r>
                <a:rPr lang="it-IT" sz="1600" b="1" dirty="0">
                  <a:solidFill>
                    <a:srgbClr val="FFC000"/>
                  </a:solidFill>
                </a:rPr>
                <a:t>Read_Tw.py</a:t>
              </a:r>
              <a:endParaRPr lang="en-GB" sz="1600" b="1" dirty="0">
                <a:solidFill>
                  <a:srgbClr val="FFC000"/>
                </a:solidFill>
              </a:endParaRPr>
            </a:p>
          </p:txBody>
        </p:sp>
        <p:sp>
          <p:nvSpPr>
            <p:cNvPr id="59" name="Rettangolo 58"/>
            <p:cNvSpPr/>
            <p:nvPr/>
          </p:nvSpPr>
          <p:spPr>
            <a:xfrm>
              <a:off x="6082993" y="3504903"/>
              <a:ext cx="1790986" cy="75637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tx1"/>
                  </a:solidFill>
                </a:rPr>
                <a:t>DAKOTA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Connettore 2 59"/>
            <p:cNvCxnSpPr>
              <a:stCxn id="59" idx="1"/>
              <a:endCxn id="38" idx="3"/>
            </p:cNvCxnSpPr>
            <p:nvPr/>
          </p:nvCxnSpPr>
          <p:spPr>
            <a:xfrm flipH="1">
              <a:off x="5620179" y="3883089"/>
              <a:ext cx="462814" cy="20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ttangolo 60"/>
            <p:cNvSpPr/>
            <p:nvPr/>
          </p:nvSpPr>
          <p:spPr>
            <a:xfrm>
              <a:off x="2135561" y="4535570"/>
              <a:ext cx="7763857" cy="1701119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ttangolo 61"/>
            <p:cNvSpPr/>
            <p:nvPr/>
          </p:nvSpPr>
          <p:spPr>
            <a:xfrm>
              <a:off x="5337136" y="4443810"/>
              <a:ext cx="1517724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2800" b="1" dirty="0">
                  <a:solidFill>
                    <a:srgbClr val="FFC000"/>
                  </a:solidFill>
                </a:rPr>
                <a:t>Interface</a:t>
              </a:r>
            </a:p>
          </p:txBody>
        </p:sp>
        <p:sp>
          <p:nvSpPr>
            <p:cNvPr id="63" name="Rettangolo 62"/>
            <p:cNvSpPr/>
            <p:nvPr/>
          </p:nvSpPr>
          <p:spPr>
            <a:xfrm>
              <a:off x="2516935" y="2456441"/>
              <a:ext cx="1456162" cy="643367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>
                  <a:solidFill>
                    <a:schemeClr val="accent6"/>
                  </a:solidFill>
                </a:rPr>
                <a:t>Python</a:t>
              </a:r>
            </a:p>
            <a:p>
              <a:pPr algn="ctr"/>
              <a:r>
                <a:rPr lang="it-IT" dirty="0">
                  <a:solidFill>
                    <a:schemeClr val="accent6"/>
                  </a:solidFill>
                </a:rPr>
                <a:t>Post process</a:t>
              </a:r>
              <a:endParaRPr lang="en-GB" dirty="0">
                <a:solidFill>
                  <a:schemeClr val="accent6"/>
                </a:solidFill>
              </a:endParaRPr>
            </a:p>
          </p:txBody>
        </p:sp>
        <p:cxnSp>
          <p:nvCxnSpPr>
            <p:cNvPr id="64" name="Connettore 2 63"/>
            <p:cNvCxnSpPr>
              <a:stCxn id="54" idx="1"/>
              <a:endCxn id="63" idx="3"/>
            </p:cNvCxnSpPr>
            <p:nvPr/>
          </p:nvCxnSpPr>
          <p:spPr>
            <a:xfrm flipH="1">
              <a:off x="3973098" y="2778124"/>
              <a:ext cx="317325" cy="0"/>
            </a:xfrm>
            <a:prstGeom prst="straightConnector1">
              <a:avLst/>
            </a:prstGeom>
            <a:ln w="28575">
              <a:solidFill>
                <a:schemeClr val="accent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Segnaposto piè di pagina 1">
            <a:extLst>
              <a:ext uri="{FF2B5EF4-FFF2-40B4-BE49-F238E27FC236}">
                <a16:creationId xmlns:a16="http://schemas.microsoft.com/office/drawing/2014/main" id="{C5D1BB36-1A22-472C-9A4A-AA6510DF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504" y="6597353"/>
            <a:ext cx="7572357" cy="180845"/>
          </a:xfrm>
        </p:spPr>
        <p:txBody>
          <a:bodyPr/>
          <a:lstStyle/>
          <a:p>
            <a:r>
              <a:rPr lang="it-IT" sz="1100" dirty="0"/>
              <a:t>Dottorato in Ingegneria Industriale - Ciclo XXXV - Energetica e Tecnologie Industriali ed Ambientali Innovative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7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70" y="2376427"/>
            <a:ext cx="4588449" cy="3222144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87" y="1571190"/>
            <a:ext cx="2319260" cy="1787400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602" y="1571190"/>
            <a:ext cx="2261430" cy="1787400"/>
          </a:xfrm>
          <a:prstGeom prst="rect">
            <a:avLst/>
          </a:prstGeom>
        </p:spPr>
      </p:pic>
      <p:pic>
        <p:nvPicPr>
          <p:cNvPr id="13" name="Immagin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18" y="3498635"/>
            <a:ext cx="2383199" cy="178740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7242805" y="3738372"/>
            <a:ext cx="475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tx2"/>
                </a:solidFill>
              </a:rPr>
              <a:t>TQ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15" name="Immagine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18" y="3498635"/>
            <a:ext cx="2383199" cy="17874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9274173" y="3742892"/>
            <a:ext cx="472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tx2"/>
                </a:solidFill>
              </a:rPr>
              <a:t>TO</a:t>
            </a:r>
            <a:endParaRPr lang="en-GB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3526FA71-3F5B-48B8-8B41-41CD4095CD57}"/>
                  </a:ext>
                </a:extLst>
              </p:cNvPr>
              <p:cNvSpPr txBox="1"/>
              <p:nvPr/>
            </p:nvSpPr>
            <p:spPr>
              <a:xfrm>
                <a:off x="6350382" y="949068"/>
                <a:ext cx="4288195" cy="1825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400" dirty="0" err="1">
                    <a:solidFill>
                      <a:schemeClr val="tx2"/>
                    </a:solidFill>
                  </a:rPr>
                  <a:t>Sensitivity</a:t>
                </a:r>
                <a:r>
                  <a:rPr lang="it-IT" sz="2400" dirty="0">
                    <a:solidFill>
                      <a:schemeClr val="tx2"/>
                    </a:solidFill>
                  </a:rPr>
                  <a:t> </a:t>
                </a:r>
                <a:r>
                  <a:rPr lang="it-IT" sz="2400" dirty="0" err="1">
                    <a:solidFill>
                      <a:schemeClr val="tx2"/>
                    </a:solidFill>
                  </a:rPr>
                  <a:t>analysis</a:t>
                </a:r>
                <a:endParaRPr lang="it-IT" sz="1400" dirty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000" dirty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𝑉𝑎𝑟</m:t>
                          </m:r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chr m:val="∑"/>
                          <m:ctrlP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it-IT" sz="2400" dirty="0">
                  <a:solidFill>
                    <a:schemeClr val="tx2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3526FA71-3F5B-48B8-8B41-41CD4095C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382" y="949068"/>
                <a:ext cx="4288195" cy="1825180"/>
              </a:xfrm>
              <a:prstGeom prst="rect">
                <a:avLst/>
              </a:prstGeom>
              <a:blipFill>
                <a:blip r:embed="rId9"/>
                <a:stretch>
                  <a:fillRect l="-1991" t="-26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1FE8B62-1FAF-464E-975C-52E3CDA7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CE00195-2B8C-4755-9ECD-08EC50D34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Smolyak grid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208726" y="1779948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tx2"/>
                </a:solidFill>
              </a:rPr>
              <a:t>MC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321658" y="1779948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tx2"/>
                </a:solidFill>
              </a:rPr>
              <a:t>SG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641211" y="986848"/>
            <a:ext cx="35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tx2"/>
                </a:solidFill>
              </a:rPr>
              <a:t>Maximum </a:t>
            </a:r>
            <a:r>
              <a:rPr lang="it-IT" sz="2000" dirty="0" err="1">
                <a:solidFill>
                  <a:schemeClr val="tx2"/>
                </a:solidFill>
              </a:rPr>
              <a:t>variability</a:t>
            </a:r>
            <a:r>
              <a:rPr lang="it-IT" sz="2000" dirty="0">
                <a:solidFill>
                  <a:schemeClr val="tx2"/>
                </a:solidFill>
              </a:rPr>
              <a:t> of 60%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6" name="Immagine 5"/>
          <p:cNvPicPr/>
          <p:nvPr/>
        </p:nvPicPr>
        <p:blipFill>
          <a:blip r:embed="rId10"/>
          <a:srcRect/>
          <a:stretch/>
        </p:blipFill>
        <p:spPr>
          <a:xfrm>
            <a:off x="1631504" y="791762"/>
            <a:ext cx="4320000" cy="2844000"/>
          </a:xfrm>
          <a:prstGeom prst="rect">
            <a:avLst/>
          </a:prstGeom>
        </p:spPr>
      </p:pic>
      <p:pic>
        <p:nvPicPr>
          <p:cNvPr id="7" name="Immagine 6"/>
          <p:cNvPicPr/>
          <p:nvPr/>
        </p:nvPicPr>
        <p:blipFill>
          <a:blip r:embed="rId11"/>
          <a:srcRect/>
          <a:stretch/>
        </p:blipFill>
        <p:spPr>
          <a:xfrm>
            <a:off x="1563522" y="3660249"/>
            <a:ext cx="4415097" cy="2844000"/>
          </a:xfrm>
          <a:prstGeom prst="rect">
            <a:avLst/>
          </a:prstGeom>
        </p:spPr>
      </p:pic>
      <p:cxnSp>
        <p:nvCxnSpPr>
          <p:cNvPr id="21" name="Connettore 1 20"/>
          <p:cNvCxnSpPr/>
          <p:nvPr/>
        </p:nvCxnSpPr>
        <p:spPr>
          <a:xfrm>
            <a:off x="7055884" y="2495645"/>
            <a:ext cx="0" cy="278798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8486618" y="2495645"/>
            <a:ext cx="0" cy="278798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10404194" y="2495645"/>
            <a:ext cx="0" cy="100299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10407237" y="4280641"/>
            <a:ext cx="0" cy="100299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6126809" y="5646795"/>
            <a:ext cx="452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Greater impact due to thermal quantities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6537329" y="5643062"/>
                <a:ext cx="37338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tx2"/>
                    </a:solidFill>
                  </a:rPr>
                  <a:t>Three variables have the greatest influence: </a:t>
                </a:r>
                <a14:m>
                  <m:oMath xmlns:m="http://schemas.openxmlformats.org/officeDocument/2006/math">
                    <m:r>
                      <a:rPr lang="it-IT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it-IT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2000" dirty="0">
                    <a:solidFill>
                      <a:schemeClr val="tx2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it-IT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it-IT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2000" dirty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it-IT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𝐻𝑇</m:t>
                    </m:r>
                    <m:sSub>
                      <m:sSubPr>
                        <m:ctrlPr>
                          <a:rPr lang="it-IT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h𝑜𝑡</m:t>
                        </m:r>
                      </m:sub>
                    </m:sSub>
                  </m:oMath>
                </a14:m>
                <a:endParaRPr lang="en-GB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329" y="5643062"/>
                <a:ext cx="3733844" cy="707886"/>
              </a:xfrm>
              <a:prstGeom prst="rect">
                <a:avLst/>
              </a:prstGeom>
              <a:blipFill>
                <a:blip r:embed="rId12"/>
                <a:stretch>
                  <a:fillRect l="-1631" t="-5172" b="-146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sellaDiTesto 28"/>
          <p:cNvSpPr txBox="1"/>
          <p:nvPr/>
        </p:nvSpPr>
        <p:spPr>
          <a:xfrm>
            <a:off x="6531891" y="5646795"/>
            <a:ext cx="4288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The output is dominated by the kinematic quantities</a:t>
            </a:r>
          </a:p>
        </p:txBody>
      </p:sp>
      <p:sp>
        <p:nvSpPr>
          <p:cNvPr id="25" name="Segnaposto piè di pagina 1">
            <a:extLst>
              <a:ext uri="{FF2B5EF4-FFF2-40B4-BE49-F238E27FC236}">
                <a16:creationId xmlns:a16="http://schemas.microsoft.com/office/drawing/2014/main" id="{4133F367-AD75-42A0-AB58-94CC1554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504" y="6597353"/>
            <a:ext cx="7572357" cy="180845"/>
          </a:xfrm>
        </p:spPr>
        <p:txBody>
          <a:bodyPr/>
          <a:lstStyle/>
          <a:p>
            <a:r>
              <a:rPr lang="it-IT" sz="1100" dirty="0"/>
              <a:t>Dottorato in Ingegneria Industriale - Ciclo XXXV - Energetica e Tecnologie Industriali ed Ambientali Innovative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88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0" grpId="0"/>
      <p:bldP spid="9" grpId="0"/>
      <p:bldP spid="12" grpId="0"/>
      <p:bldP spid="20" grpId="0"/>
      <p:bldP spid="27" grpId="0"/>
      <p:bldP spid="27" grpId="1"/>
      <p:bldP spid="28" grpId="0"/>
      <p:bldP spid="28" grpId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magine 8" descr="Immagine che contiene interni, parete, sedendo, accendino&#10;&#10;Descrizione generata automaticamente">
            <a:extLst>
              <a:ext uri="{FF2B5EF4-FFF2-40B4-BE49-F238E27FC236}">
                <a16:creationId xmlns:a16="http://schemas.microsoft.com/office/drawing/2014/main" id="{58D516F1-9359-4C27-864D-AE03C0761D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205" b="6356"/>
          <a:stretch/>
        </p:blipFill>
        <p:spPr>
          <a:xfrm>
            <a:off x="8584086" y="881560"/>
            <a:ext cx="2011536" cy="224439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703" y="2995593"/>
            <a:ext cx="2822010" cy="1575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testo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703388" y="837439"/>
                <a:ext cx="6812433" cy="3149461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Validation of UQ methods with DAKOTA</a:t>
                </a:r>
              </a:p>
              <a:p>
                <a:endParaRPr lang="it-IT" sz="1500" dirty="0"/>
              </a:p>
              <a:p>
                <a:endParaRPr lang="it-IT" sz="1500" dirty="0"/>
              </a:p>
              <a:p>
                <a:endParaRPr lang="en-GB" sz="1500" dirty="0"/>
              </a:p>
              <a:p>
                <a:r>
                  <a:rPr lang="it-IT" sz="2400" dirty="0"/>
                  <a:t>1D </a:t>
                </a:r>
                <a:r>
                  <a:rPr lang="it-IT" sz="2400" dirty="0" err="1"/>
                  <a:t>application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r>
                      <a:rPr lang="it-IT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it-IT" sz="2400" dirty="0"/>
                  <a:t> Therm1D</a:t>
                </a:r>
              </a:p>
              <a:p>
                <a:endParaRPr lang="it-IT" sz="1500" dirty="0"/>
              </a:p>
              <a:p>
                <a:endParaRPr lang="it-IT" sz="1500" dirty="0"/>
              </a:p>
              <a:p>
                <a:endParaRPr lang="it-IT" sz="1500" dirty="0"/>
              </a:p>
              <a:p>
                <a:r>
                  <a:rPr lang="it-IT" sz="2400" dirty="0"/>
                  <a:t>3D </a:t>
                </a:r>
                <a:r>
                  <a:rPr lang="it-IT" sz="2400" dirty="0" err="1"/>
                  <a:t>application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r>
                      <a:rPr lang="it-IT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it-IT" sz="2400" dirty="0"/>
                  <a:t> Film cooling performance</a:t>
                </a:r>
                <a:endParaRPr lang="it-IT" sz="2600" dirty="0"/>
              </a:p>
              <a:p>
                <a:endParaRPr lang="en-GB" sz="2600" dirty="0"/>
              </a:p>
            </p:txBody>
          </p:sp>
        </mc:Choice>
        <mc:Fallback xmlns="">
          <p:sp>
            <p:nvSpPr>
              <p:cNvPr id="5" name="Segnaposto test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703388" y="837439"/>
                <a:ext cx="6812433" cy="3149461"/>
              </a:xfrm>
              <a:blipFill>
                <a:blip r:embed="rId6"/>
                <a:stretch>
                  <a:fillRect l="-1163" t="-15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FFFF42E-D27B-49BD-92EF-3950C7B1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231845D1-B704-4C38-9F75-A412E26A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230" y="174592"/>
            <a:ext cx="7416949" cy="418058"/>
          </a:xfrm>
        </p:spPr>
        <p:txBody>
          <a:bodyPr/>
          <a:lstStyle/>
          <a:p>
            <a:r>
              <a:rPr lang="en-US" dirty="0"/>
              <a:t>Objectives and test case</a:t>
            </a:r>
            <a:endParaRPr lang="en-GB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499" y="880321"/>
            <a:ext cx="1816643" cy="38652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96" y="858776"/>
            <a:ext cx="1146924" cy="41665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/>
          <a:stretch/>
        </p:blipFill>
        <p:spPr>
          <a:xfrm>
            <a:off x="8796634" y="2045284"/>
            <a:ext cx="1024493" cy="65800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24669" r="4640" b="24931"/>
          <a:stretch/>
        </p:blipFill>
        <p:spPr>
          <a:xfrm>
            <a:off x="8783131" y="1733699"/>
            <a:ext cx="1121698" cy="31158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84" y="1472223"/>
            <a:ext cx="2467535" cy="1471902"/>
          </a:xfrm>
          <a:prstGeom prst="rect">
            <a:avLst/>
          </a:prstGeom>
        </p:spPr>
      </p:pic>
      <p:sp>
        <p:nvSpPr>
          <p:cNvPr id="53" name="CasellaDiTesto 9">
            <a:extLst>
              <a:ext uri="{FF2B5EF4-FFF2-40B4-BE49-F238E27FC236}">
                <a16:creationId xmlns:a16="http://schemas.microsoft.com/office/drawing/2014/main" id="{72B80A6F-C172-44F8-AB13-73E6C3E1EEB4}"/>
              </a:ext>
            </a:extLst>
          </p:cNvPr>
          <p:cNvSpPr txBox="1"/>
          <p:nvPr/>
        </p:nvSpPr>
        <p:spPr>
          <a:xfrm>
            <a:off x="9946645" y="2772217"/>
            <a:ext cx="1765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/>
                </a:solidFill>
              </a:rPr>
              <a:t>Additive Manufacturing</a:t>
            </a:r>
          </a:p>
        </p:txBody>
      </p:sp>
      <p:cxnSp>
        <p:nvCxnSpPr>
          <p:cNvPr id="54" name="Connettore 2 16">
            <a:extLst>
              <a:ext uri="{FF2B5EF4-FFF2-40B4-BE49-F238E27FC236}">
                <a16:creationId xmlns:a16="http://schemas.microsoft.com/office/drawing/2014/main" id="{EA7E1B93-AD48-4B2C-B427-556C6763F236}"/>
              </a:ext>
            </a:extLst>
          </p:cNvPr>
          <p:cNvCxnSpPr>
            <a:cxnSpLocks/>
            <a:stCxn id="55" idx="6"/>
          </p:cNvCxnSpPr>
          <p:nvPr/>
        </p:nvCxnSpPr>
        <p:spPr>
          <a:xfrm flipV="1">
            <a:off x="9756781" y="1404169"/>
            <a:ext cx="538985" cy="3321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5" name="Ovale 18">
            <a:extLst>
              <a:ext uri="{FF2B5EF4-FFF2-40B4-BE49-F238E27FC236}">
                <a16:creationId xmlns:a16="http://schemas.microsoft.com/office/drawing/2014/main" id="{65DD44A9-BFDC-457F-BA7E-37A1F4F8C988}"/>
              </a:ext>
            </a:extLst>
          </p:cNvPr>
          <p:cNvSpPr/>
          <p:nvPr/>
        </p:nvSpPr>
        <p:spPr>
          <a:xfrm>
            <a:off x="9663080" y="1641999"/>
            <a:ext cx="93700" cy="18858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21">
            <a:extLst>
              <a:ext uri="{FF2B5EF4-FFF2-40B4-BE49-F238E27FC236}">
                <a16:creationId xmlns:a16="http://schemas.microsoft.com/office/drawing/2014/main" id="{04C1184D-8C93-46AD-947F-4E6B2965CB73}"/>
              </a:ext>
            </a:extLst>
          </p:cNvPr>
          <p:cNvSpPr txBox="1"/>
          <p:nvPr/>
        </p:nvSpPr>
        <p:spPr>
          <a:xfrm>
            <a:off x="10232798" y="1068639"/>
            <a:ext cx="703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2"/>
                </a:solidFill>
              </a:rPr>
              <a:t>EDM</a:t>
            </a:r>
          </a:p>
        </p:txBody>
      </p:sp>
      <p:cxnSp>
        <p:nvCxnSpPr>
          <p:cNvPr id="57" name="Connettore 2 16">
            <a:extLst>
              <a:ext uri="{FF2B5EF4-FFF2-40B4-BE49-F238E27FC236}">
                <a16:creationId xmlns:a16="http://schemas.microsoft.com/office/drawing/2014/main" id="{D0AC3EFB-FB78-4D9D-B4EC-E618FCA750A8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9556755" y="2151041"/>
            <a:ext cx="1272880" cy="621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8" name="Segnaposto testo 4">
            <a:extLst>
              <a:ext uri="{FF2B5EF4-FFF2-40B4-BE49-F238E27FC236}">
                <a16:creationId xmlns:a16="http://schemas.microsoft.com/office/drawing/2014/main" id="{70D34CF3-2C15-4F60-8F63-1F2B2733EA3F}"/>
              </a:ext>
            </a:extLst>
          </p:cNvPr>
          <p:cNvSpPr txBox="1">
            <a:spLocks/>
          </p:cNvSpPr>
          <p:nvPr/>
        </p:nvSpPr>
        <p:spPr>
          <a:xfrm>
            <a:off x="1737944" y="1240545"/>
            <a:ext cx="7310385" cy="1964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t-IT" sz="2000"/>
              <a:t>Numerical support for validation of experimental data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Uncertainty quantification analysis on a high fidelity CFD model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Show how geometric parameters affect the heat transfer    </a:t>
            </a:r>
            <a:endParaRPr lang="en-US" sz="2000" dirty="0"/>
          </a:p>
        </p:txBody>
      </p:sp>
      <p:sp>
        <p:nvSpPr>
          <p:cNvPr id="59" name="Segnaposto testo 2">
            <a:extLst>
              <a:ext uri="{FF2B5EF4-FFF2-40B4-BE49-F238E27FC236}">
                <a16:creationId xmlns:a16="http://schemas.microsoft.com/office/drawing/2014/main" id="{E9C9CEC3-0FC6-4555-BF67-F14BA5EA9A10}"/>
              </a:ext>
            </a:extLst>
          </p:cNvPr>
          <p:cNvSpPr txBox="1">
            <a:spLocks/>
          </p:cNvSpPr>
          <p:nvPr/>
        </p:nvSpPr>
        <p:spPr>
          <a:xfrm>
            <a:off x="1823097" y="3649149"/>
            <a:ext cx="3778046" cy="535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High temperatures reduce the integrity </a:t>
            </a:r>
            <a:br>
              <a:rPr lang="en-US" sz="2000" dirty="0"/>
            </a:br>
            <a:r>
              <a:rPr lang="en-US" sz="2000" dirty="0"/>
              <a:t>of turbine structural components.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0" name="Freccia a destra 59">
            <a:extLst>
              <a:ext uri="{FF2B5EF4-FFF2-40B4-BE49-F238E27FC236}">
                <a16:creationId xmlns:a16="http://schemas.microsoft.com/office/drawing/2014/main" id="{8534660B-5A79-45DF-A878-5E769204E4AD}"/>
              </a:ext>
            </a:extLst>
          </p:cNvPr>
          <p:cNvSpPr/>
          <p:nvPr/>
        </p:nvSpPr>
        <p:spPr>
          <a:xfrm>
            <a:off x="5636784" y="3765983"/>
            <a:ext cx="524394" cy="19613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1" name="Segnaposto testo 2">
            <a:extLst>
              <a:ext uri="{FF2B5EF4-FFF2-40B4-BE49-F238E27FC236}">
                <a16:creationId xmlns:a16="http://schemas.microsoft.com/office/drawing/2014/main" id="{3BA8EC48-5C4A-4200-91B8-2E89481D569C}"/>
              </a:ext>
            </a:extLst>
          </p:cNvPr>
          <p:cNvSpPr txBox="1">
            <a:spLocks/>
          </p:cNvSpPr>
          <p:nvPr/>
        </p:nvSpPr>
        <p:spPr>
          <a:xfrm>
            <a:off x="6307639" y="3571693"/>
            <a:ext cx="2559280" cy="528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Film cooling</a:t>
            </a:r>
          </a:p>
        </p:txBody>
      </p:sp>
      <p:sp>
        <p:nvSpPr>
          <p:cNvPr id="62" name="TextBox 9">
            <a:extLst>
              <a:ext uri="{FF2B5EF4-FFF2-40B4-BE49-F238E27FC236}">
                <a16:creationId xmlns:a16="http://schemas.microsoft.com/office/drawing/2014/main" id="{5C06BDBE-1C52-4BE0-A8AD-7A0C0F73C36A}"/>
              </a:ext>
            </a:extLst>
          </p:cNvPr>
          <p:cNvSpPr txBox="1"/>
          <p:nvPr/>
        </p:nvSpPr>
        <p:spPr>
          <a:xfrm>
            <a:off x="6679200" y="4547149"/>
            <a:ext cx="1882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2"/>
                </a:solidFill>
              </a:rPr>
              <a:t>Heat transfer measure: </a:t>
            </a:r>
          </a:p>
          <a:p>
            <a:pPr algn="ctr"/>
            <a:r>
              <a:rPr lang="it-IT" sz="1400" dirty="0">
                <a:solidFill>
                  <a:schemeClr val="tx2"/>
                </a:solidFill>
              </a:rPr>
              <a:t>Infrared thermography</a:t>
            </a:r>
          </a:p>
        </p:txBody>
      </p:sp>
      <p:sp>
        <p:nvSpPr>
          <p:cNvPr id="63" name="TextBox 15">
            <a:extLst>
              <a:ext uri="{FF2B5EF4-FFF2-40B4-BE49-F238E27FC236}">
                <a16:creationId xmlns:a16="http://schemas.microsoft.com/office/drawing/2014/main" id="{0287D4BE-11B9-439A-90FE-48B261E7CE6A}"/>
              </a:ext>
            </a:extLst>
          </p:cNvPr>
          <p:cNvSpPr txBox="1"/>
          <p:nvPr/>
        </p:nvSpPr>
        <p:spPr>
          <a:xfrm>
            <a:off x="5496214" y="5350481"/>
            <a:ext cx="4248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2"/>
                </a:solidFill>
              </a:rPr>
              <a:t>Heat-mass anology:</a:t>
            </a:r>
          </a:p>
          <a:p>
            <a:pPr algn="ctr"/>
            <a:r>
              <a:rPr lang="it-IT" sz="2000" b="1" dirty="0">
                <a:solidFill>
                  <a:schemeClr val="tx2"/>
                </a:solidFill>
              </a:rPr>
              <a:t>PSP </a:t>
            </a:r>
          </a:p>
          <a:p>
            <a:pPr algn="ctr"/>
            <a:r>
              <a:rPr lang="it-IT" sz="1400" b="1" dirty="0">
                <a:solidFill>
                  <a:schemeClr val="tx2"/>
                </a:solidFill>
              </a:rPr>
              <a:t>(Pressure Sensitive Paint)</a:t>
            </a:r>
          </a:p>
        </p:txBody>
      </p: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429D22C4-820A-4530-8C62-3A5EE2E33D63}"/>
              </a:ext>
            </a:extLst>
          </p:cNvPr>
          <p:cNvCxnSpPr>
            <a:cxnSpLocks/>
          </p:cNvCxnSpPr>
          <p:nvPr/>
        </p:nvCxnSpPr>
        <p:spPr>
          <a:xfrm flipV="1">
            <a:off x="5255982" y="4922589"/>
            <a:ext cx="1276297" cy="3981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314D7B61-D39C-4E00-81B8-A14D359E1393}"/>
              </a:ext>
            </a:extLst>
          </p:cNvPr>
          <p:cNvCxnSpPr>
            <a:cxnSpLocks/>
          </p:cNvCxnSpPr>
          <p:nvPr/>
        </p:nvCxnSpPr>
        <p:spPr>
          <a:xfrm>
            <a:off x="5261486" y="5423943"/>
            <a:ext cx="1274993" cy="3160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10">
            <a:extLst>
              <a:ext uri="{FF2B5EF4-FFF2-40B4-BE49-F238E27FC236}">
                <a16:creationId xmlns:a16="http://schemas.microsoft.com/office/drawing/2014/main" id="{71D0CFAF-C006-4FC7-BC8A-7C037B1B11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0385" y="5181226"/>
            <a:ext cx="1645653" cy="1077157"/>
          </a:xfrm>
          <a:prstGeom prst="rect">
            <a:avLst/>
          </a:prstGeom>
        </p:spPr>
      </p:pic>
      <p:pic>
        <p:nvPicPr>
          <p:cNvPr id="67" name="Immagine 66" descr="Immagine che contiene colorato, dolce&#10;&#10;Descrizione generata automaticamente">
            <a:extLst>
              <a:ext uri="{FF2B5EF4-FFF2-40B4-BE49-F238E27FC236}">
                <a16:creationId xmlns:a16="http://schemas.microsoft.com/office/drawing/2014/main" id="{D640D09D-9094-45A0-9952-F555E326CD0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161" r="31316" b="26030"/>
          <a:stretch/>
        </p:blipFill>
        <p:spPr>
          <a:xfrm>
            <a:off x="8935052" y="3340945"/>
            <a:ext cx="1248199" cy="1152299"/>
          </a:xfrm>
          <a:prstGeom prst="rect">
            <a:avLst/>
          </a:prstGeom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18ABC7AC-8A78-46E0-8841-BB8D8741790E}"/>
              </a:ext>
            </a:extLst>
          </p:cNvPr>
          <p:cNvSpPr txBox="1"/>
          <p:nvPr/>
        </p:nvSpPr>
        <p:spPr>
          <a:xfrm>
            <a:off x="2251620" y="4569204"/>
            <a:ext cx="243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b="1" dirty="0" err="1">
                <a:solidFill>
                  <a:schemeClr val="tx2"/>
                </a:solidFill>
              </a:rPr>
              <a:t>Adiabatic</a:t>
            </a:r>
            <a:r>
              <a:rPr lang="it-IT" b="1" dirty="0">
                <a:solidFill>
                  <a:schemeClr val="tx2"/>
                </a:solidFill>
              </a:rPr>
              <a:t> </a:t>
            </a:r>
            <a:r>
              <a:rPr lang="it-IT" b="1" dirty="0" err="1">
                <a:solidFill>
                  <a:schemeClr val="tx2"/>
                </a:solidFill>
              </a:rPr>
              <a:t>Effectiveness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sellaDiTesto 68">
                <a:extLst>
                  <a:ext uri="{FF2B5EF4-FFF2-40B4-BE49-F238E27FC236}">
                    <a16:creationId xmlns:a16="http://schemas.microsoft.com/office/drawing/2014/main" id="{E8624BC2-809E-4E76-B9D0-B1628BF9CC01}"/>
                  </a:ext>
                </a:extLst>
              </p:cNvPr>
              <p:cNvSpPr txBox="1"/>
              <p:nvPr/>
            </p:nvSpPr>
            <p:spPr>
              <a:xfrm>
                <a:off x="2530607" y="5070370"/>
                <a:ext cx="1815753" cy="757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>
                    <a:solidFill>
                      <a:schemeClr val="tx2"/>
                    </a:solidFill>
                  </a:rPr>
                  <a:t>ƞ</a:t>
                </a:r>
                <a14:m>
                  <m:oMath xmlns:m="http://schemas.openxmlformats.org/officeDocument/2006/math">
                    <m:r>
                      <a:rPr lang="it-IT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r>
                          <a:rPr lang="it-IT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it-IT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𝑎𝑤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r>
                          <a:rPr lang="it-IT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69" name="CasellaDiTesto 68">
                <a:extLst>
                  <a:ext uri="{FF2B5EF4-FFF2-40B4-BE49-F238E27FC236}">
                    <a16:creationId xmlns:a16="http://schemas.microsoft.com/office/drawing/2014/main" id="{E8624BC2-809E-4E76-B9D0-B1628BF9C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607" y="5070370"/>
                <a:ext cx="1815753" cy="757451"/>
              </a:xfrm>
              <a:prstGeom prst="rect">
                <a:avLst/>
              </a:prstGeom>
              <a:blipFill>
                <a:blip r:embed="rId14"/>
                <a:stretch>
                  <a:fillRect l="-6711" b="-40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egnaposto piè di pagina 1">
            <a:extLst>
              <a:ext uri="{FF2B5EF4-FFF2-40B4-BE49-F238E27FC236}">
                <a16:creationId xmlns:a16="http://schemas.microsoft.com/office/drawing/2014/main" id="{F9D26624-AEDE-4B5E-8C51-F2DC96A8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504" y="6597353"/>
            <a:ext cx="7572357" cy="180845"/>
          </a:xfrm>
        </p:spPr>
        <p:txBody>
          <a:bodyPr/>
          <a:lstStyle/>
          <a:p>
            <a:r>
              <a:rPr lang="it-IT" sz="1100" dirty="0"/>
              <a:t>Dottorato in Ingegneria Industriale - Ciclo XXXV - Energetica e Tecnologie Industriali ed Ambientali Innovative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01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00208 -0.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5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1.04167E-6 -0.364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4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 animBg="1"/>
      <p:bldP spid="56" grpId="0"/>
      <p:bldP spid="58" grpId="0"/>
      <p:bldP spid="59" grpId="0"/>
      <p:bldP spid="60" grpId="0" animBg="1"/>
      <p:bldP spid="61" grpId="0"/>
      <p:bldP spid="62" grpId="0"/>
      <p:bldP spid="63" grpId="0"/>
      <p:bldP spid="68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1.6|3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0.7|15.1|0.9|1|7.4|0.8|0.9|2.8|4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|24.4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3.1|5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1.6|30.4"/>
</p:tagLst>
</file>

<file path=ppt/theme/theme1.xml><?xml version="1.0" encoding="utf-8"?>
<a:theme xmlns:a="http://schemas.openxmlformats.org/drawingml/2006/main" name="Unif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Unifi</Template>
  <TotalTime>6177</TotalTime>
  <Words>1441</Words>
  <Application>Microsoft Office PowerPoint</Application>
  <PresentationFormat>Widescreen</PresentationFormat>
  <Paragraphs>357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Adobe Myungjo Std M</vt:lpstr>
      <vt:lpstr>Arial</vt:lpstr>
      <vt:lpstr>Calibri</vt:lpstr>
      <vt:lpstr>Calibri Light</vt:lpstr>
      <vt:lpstr>Cambria Math</vt:lpstr>
      <vt:lpstr>Leelawadee</vt:lpstr>
      <vt:lpstr>Symbol</vt:lpstr>
      <vt:lpstr>Wingdings</vt:lpstr>
      <vt:lpstr>Unifi</vt:lpstr>
      <vt:lpstr>PowerPoint Presentation</vt:lpstr>
      <vt:lpstr>Uncertainty in turbomachinery </vt:lpstr>
      <vt:lpstr>Uncertainty Quantification</vt:lpstr>
      <vt:lpstr>Methodologies</vt:lpstr>
      <vt:lpstr>Objectives and test case</vt:lpstr>
      <vt:lpstr>Uncertain variables</vt:lpstr>
      <vt:lpstr>Interface script</vt:lpstr>
      <vt:lpstr>Results – Smolyak grid</vt:lpstr>
      <vt:lpstr>Objectives and test case</vt:lpstr>
      <vt:lpstr>Methodology – numerical setup</vt:lpstr>
      <vt:lpstr>Methodology - Geometry</vt:lpstr>
      <vt:lpstr>Results - Adiabatic Effectiveness</vt:lpstr>
      <vt:lpstr>Results - Blowing Ratio &amp; Cd</vt:lpstr>
      <vt:lpstr>Conclusions &amp; Publications</vt:lpstr>
      <vt:lpstr>PowerPoint Presentation</vt:lpstr>
    </vt:vector>
  </TitlesOfParts>
  <Company>UNIFI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GC</dc:creator>
  <cp:lastModifiedBy>alberto amerini</cp:lastModifiedBy>
  <cp:revision>265</cp:revision>
  <dcterms:created xsi:type="dcterms:W3CDTF">2014-01-08T11:46:39Z</dcterms:created>
  <dcterms:modified xsi:type="dcterms:W3CDTF">2020-10-07T07:16:04Z</dcterms:modified>
</cp:coreProperties>
</file>