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9" r:id="rId5"/>
    <p:sldId id="260" r:id="rId6"/>
    <p:sldId id="262" r:id="rId7"/>
    <p:sldId id="268" r:id="rId8"/>
    <p:sldId id="263" r:id="rId9"/>
    <p:sldId id="261" r:id="rId10"/>
    <p:sldId id="264" r:id="rId11"/>
    <p:sldId id="265" r:id="rId12"/>
    <p:sldId id="270" r:id="rId13"/>
    <p:sldId id="269" r:id="rId14"/>
    <p:sldId id="266" r:id="rId15"/>
    <p:sldId id="267" r:id="rId1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6">
          <p15:clr>
            <a:srgbClr val="A4A3A4"/>
          </p15:clr>
        </p15:guide>
        <p15:guide id="2" pos="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979"/>
    <a:srgbClr val="003257"/>
    <a:srgbClr val="0030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3B99EA-7206-49C1-B964-BEFED0C267D6}" v="5" dt="2020-10-05T08:42:09.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58" autoAdjust="0"/>
    <p:restoredTop sz="94660"/>
  </p:normalViewPr>
  <p:slideViewPr>
    <p:cSldViewPr snapToGrid="0" snapToObjects="1">
      <p:cViewPr varScale="1">
        <p:scale>
          <a:sx n="81" d="100"/>
          <a:sy n="81" d="100"/>
        </p:scale>
        <p:origin x="1718" y="48"/>
      </p:cViewPr>
      <p:guideLst>
        <p:guide orient="horz" pos="1806"/>
        <p:guide pos="4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BF3CCC-77DD-F84F-A249-CA3C5045A043}" type="datetime1">
              <a:rPr lang="it-IT" smtClean="0"/>
              <a:pPr/>
              <a:t>07/10/2020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CFBF69-E6D8-384B-B1CC-31CC9EB4A4AC}" type="slidenum">
              <a:rPr lang="it-IT" smtClean="0"/>
              <a:pPr/>
              <a:t>‹N›</a:t>
            </a:fld>
            <a:endParaRPr lang="it-IT"/>
          </a:p>
        </p:txBody>
      </p:sp>
    </p:spTree>
    <p:extLst>
      <p:ext uri="{BB962C8B-B14F-4D97-AF65-F5344CB8AC3E}">
        <p14:creationId xmlns:p14="http://schemas.microsoft.com/office/powerpoint/2010/main" val="23914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92227-D6DC-FD45-9507-DB2BAD58473C}" type="datetime1">
              <a:rPr lang="it-IT" smtClean="0"/>
              <a:pPr/>
              <a:t>07/10/2020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86711-015B-0142-88C4-65D50E44FA77}" type="slidenum">
              <a:rPr lang="it-IT" smtClean="0"/>
              <a:pPr/>
              <a:t>‹N›</a:t>
            </a:fld>
            <a:endParaRPr lang="it-IT"/>
          </a:p>
        </p:txBody>
      </p:sp>
    </p:spTree>
    <p:extLst>
      <p:ext uri="{BB962C8B-B14F-4D97-AF65-F5344CB8AC3E}">
        <p14:creationId xmlns:p14="http://schemas.microsoft.com/office/powerpoint/2010/main" val="2162096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2</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11</a:t>
            </a:fld>
            <a:endParaRPr lang="it-IT"/>
          </a:p>
        </p:txBody>
      </p:sp>
    </p:spTree>
    <p:extLst>
      <p:ext uri="{BB962C8B-B14F-4D97-AF65-F5344CB8AC3E}">
        <p14:creationId xmlns:p14="http://schemas.microsoft.com/office/powerpoint/2010/main" val="1779837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12</a:t>
            </a:fld>
            <a:endParaRPr lang="it-IT"/>
          </a:p>
        </p:txBody>
      </p:sp>
    </p:spTree>
    <p:extLst>
      <p:ext uri="{BB962C8B-B14F-4D97-AF65-F5344CB8AC3E}">
        <p14:creationId xmlns:p14="http://schemas.microsoft.com/office/powerpoint/2010/main" val="1647054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3</a:t>
            </a:fld>
            <a:endParaRPr lang="it-IT"/>
          </a:p>
        </p:txBody>
      </p:sp>
    </p:spTree>
    <p:extLst>
      <p:ext uri="{BB962C8B-B14F-4D97-AF65-F5344CB8AC3E}">
        <p14:creationId xmlns:p14="http://schemas.microsoft.com/office/powerpoint/2010/main" val="318766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4</a:t>
            </a:fld>
            <a:endParaRPr lang="it-IT"/>
          </a:p>
        </p:txBody>
      </p:sp>
    </p:spTree>
    <p:extLst>
      <p:ext uri="{BB962C8B-B14F-4D97-AF65-F5344CB8AC3E}">
        <p14:creationId xmlns:p14="http://schemas.microsoft.com/office/powerpoint/2010/main" val="650341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5</a:t>
            </a:fld>
            <a:endParaRPr lang="it-IT"/>
          </a:p>
        </p:txBody>
      </p:sp>
    </p:spTree>
    <p:extLst>
      <p:ext uri="{BB962C8B-B14F-4D97-AF65-F5344CB8AC3E}">
        <p14:creationId xmlns:p14="http://schemas.microsoft.com/office/powerpoint/2010/main" val="354617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6</a:t>
            </a:fld>
            <a:endParaRPr lang="it-IT"/>
          </a:p>
        </p:txBody>
      </p:sp>
    </p:spTree>
    <p:extLst>
      <p:ext uri="{BB962C8B-B14F-4D97-AF65-F5344CB8AC3E}">
        <p14:creationId xmlns:p14="http://schemas.microsoft.com/office/powerpoint/2010/main" val="155330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7</a:t>
            </a:fld>
            <a:endParaRPr lang="it-IT"/>
          </a:p>
        </p:txBody>
      </p:sp>
    </p:spTree>
    <p:extLst>
      <p:ext uri="{BB962C8B-B14F-4D97-AF65-F5344CB8AC3E}">
        <p14:creationId xmlns:p14="http://schemas.microsoft.com/office/powerpoint/2010/main" val="420561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8</a:t>
            </a:fld>
            <a:endParaRPr lang="it-IT"/>
          </a:p>
        </p:txBody>
      </p:sp>
    </p:spTree>
    <p:extLst>
      <p:ext uri="{BB962C8B-B14F-4D97-AF65-F5344CB8AC3E}">
        <p14:creationId xmlns:p14="http://schemas.microsoft.com/office/powerpoint/2010/main" val="184777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9</a:t>
            </a:fld>
            <a:endParaRPr lang="it-IT"/>
          </a:p>
        </p:txBody>
      </p:sp>
    </p:spTree>
    <p:extLst>
      <p:ext uri="{BB962C8B-B14F-4D97-AF65-F5344CB8AC3E}">
        <p14:creationId xmlns:p14="http://schemas.microsoft.com/office/powerpoint/2010/main" val="302230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10</a:t>
            </a:fld>
            <a:endParaRPr lang="it-IT"/>
          </a:p>
        </p:txBody>
      </p:sp>
    </p:spTree>
    <p:extLst>
      <p:ext uri="{BB962C8B-B14F-4D97-AF65-F5344CB8AC3E}">
        <p14:creationId xmlns:p14="http://schemas.microsoft.com/office/powerpoint/2010/main" val="350390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D8BF249-6BAC-CD40-AAE9-334F110649E5}" type="datetimeFigureOut">
              <a:rPr lang="it-IT" smtClean="0"/>
              <a:pPr/>
              <a:t>07/10/2020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69724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8BF249-6BAC-CD40-AAE9-334F110649E5}" type="datetimeFigureOut">
              <a:rPr lang="it-IT" smtClean="0"/>
              <a:pPr/>
              <a:t>07/10/2020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415856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8BF249-6BAC-CD40-AAE9-334F110649E5}" type="datetimeFigureOut">
              <a:rPr lang="it-IT" smtClean="0"/>
              <a:pPr/>
              <a:t>07/10/2020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388177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8BF249-6BAC-CD40-AAE9-334F110649E5}" type="datetimeFigureOut">
              <a:rPr lang="it-IT" smtClean="0"/>
              <a:pPr/>
              <a:t>07/10/2020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85580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AD8BF249-6BAC-CD40-AAE9-334F110649E5}" type="datetimeFigureOut">
              <a:rPr lang="it-IT" smtClean="0"/>
              <a:pPr/>
              <a:t>07/10/2020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53837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D8BF249-6BAC-CD40-AAE9-334F110649E5}" type="datetimeFigureOut">
              <a:rPr lang="it-IT" smtClean="0"/>
              <a:pPr/>
              <a:t>07/10/2020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30338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D8BF249-6BAC-CD40-AAE9-334F110649E5}" type="datetimeFigureOut">
              <a:rPr lang="it-IT" smtClean="0"/>
              <a:pPr/>
              <a:t>07/10/2020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346963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AD8BF249-6BAC-CD40-AAE9-334F110649E5}" type="datetimeFigureOut">
              <a:rPr lang="it-IT" smtClean="0"/>
              <a:pPr/>
              <a:t>07/10/2020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93600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D8BF249-6BAC-CD40-AAE9-334F110649E5}" type="datetimeFigureOut">
              <a:rPr lang="it-IT" smtClean="0"/>
              <a:pPr/>
              <a:t>07/10/2020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39632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D8BF249-6BAC-CD40-AAE9-334F110649E5}" type="datetimeFigureOut">
              <a:rPr lang="it-IT" smtClean="0"/>
              <a:pPr/>
              <a:t>07/10/2020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37489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D8BF249-6BAC-CD40-AAE9-334F110649E5}" type="datetimeFigureOut">
              <a:rPr lang="it-IT" smtClean="0"/>
              <a:pPr/>
              <a:t>07/10/2020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54964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BF249-6BAC-CD40-AAE9-334F110649E5}" type="datetimeFigureOut">
              <a:rPr lang="it-IT" smtClean="0"/>
              <a:pPr/>
              <a:t>07/10/2020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8520A-26EA-DE4B-B141-4532FC98FF0E}" type="slidenum">
              <a:rPr lang="it-IT" smtClean="0"/>
              <a:pPr/>
              <a:t>‹N›</a:t>
            </a:fld>
            <a:endParaRPr lang="it-IT"/>
          </a:p>
        </p:txBody>
      </p:sp>
    </p:spTree>
    <p:extLst>
      <p:ext uri="{BB962C8B-B14F-4D97-AF65-F5344CB8AC3E}">
        <p14:creationId xmlns:p14="http://schemas.microsoft.com/office/powerpoint/2010/main" val="4237915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stretch>
            <a:fillRect/>
          </a:stretch>
        </p:blipFill>
        <p:spPr>
          <a:xfrm>
            <a:off x="6038930" y="6347762"/>
            <a:ext cx="2545261" cy="522390"/>
          </a:xfrm>
          <a:prstGeom prst="rect">
            <a:avLst/>
          </a:prstGeom>
        </p:spPr>
      </p:pic>
      <p:pic>
        <p:nvPicPr>
          <p:cNvPr id="4" name="Immagine 3"/>
          <p:cNvPicPr>
            <a:picLocks noChangeAspect="1"/>
          </p:cNvPicPr>
          <p:nvPr/>
        </p:nvPicPr>
        <p:blipFill>
          <a:blip r:embed="rId3"/>
          <a:stretch>
            <a:fillRect/>
          </a:stretch>
        </p:blipFill>
        <p:spPr>
          <a:xfrm>
            <a:off x="0" y="3369"/>
            <a:ext cx="9144000" cy="6845300"/>
          </a:xfrm>
          <a:prstGeom prst="rect">
            <a:avLst/>
          </a:prstGeom>
        </p:spPr>
      </p:pic>
      <p:sp>
        <p:nvSpPr>
          <p:cNvPr id="8" name="CasellaDiTesto 7"/>
          <p:cNvSpPr txBox="1"/>
          <p:nvPr/>
        </p:nvSpPr>
        <p:spPr>
          <a:xfrm>
            <a:off x="4572000" y="2577770"/>
            <a:ext cx="3972517" cy="923330"/>
          </a:xfrm>
          <a:prstGeom prst="rect">
            <a:avLst/>
          </a:prstGeom>
          <a:noFill/>
        </p:spPr>
        <p:txBody>
          <a:bodyPr wrap="square" rtlCol="0">
            <a:spAutoFit/>
          </a:bodyPr>
          <a:lstStyle/>
          <a:p>
            <a:pPr algn="r"/>
            <a:r>
              <a:rPr lang="en-US" dirty="0"/>
              <a:t>Technology transfer </a:t>
            </a:r>
          </a:p>
          <a:p>
            <a:pPr algn="r"/>
            <a:r>
              <a:rPr lang="en-US" dirty="0"/>
              <a:t>of a new methodology </a:t>
            </a:r>
          </a:p>
          <a:p>
            <a:pPr algn="r"/>
            <a:r>
              <a:rPr lang="en-US" dirty="0"/>
              <a:t>for radiocarbon measurement</a:t>
            </a:r>
            <a:endParaRPr lang="it-IT" dirty="0"/>
          </a:p>
        </p:txBody>
      </p:sp>
      <p:sp>
        <p:nvSpPr>
          <p:cNvPr id="11" name="CasellaDiTesto 10"/>
          <p:cNvSpPr txBox="1"/>
          <p:nvPr/>
        </p:nvSpPr>
        <p:spPr>
          <a:xfrm>
            <a:off x="6382459" y="3866945"/>
            <a:ext cx="1858201" cy="584775"/>
          </a:xfrm>
          <a:prstGeom prst="rect">
            <a:avLst/>
          </a:prstGeom>
          <a:noFill/>
        </p:spPr>
        <p:txBody>
          <a:bodyPr wrap="none" rtlCol="0">
            <a:spAutoFit/>
          </a:bodyPr>
          <a:lstStyle/>
          <a:p>
            <a:r>
              <a:rPr lang="it-IT" sz="1600" b="1" dirty="0">
                <a:latin typeface=""/>
              </a:rPr>
              <a:t>Candidate: </a:t>
            </a:r>
          </a:p>
          <a:p>
            <a:r>
              <a:rPr lang="it-IT" sz="1600" dirty="0">
                <a:latin typeface=""/>
              </a:rPr>
              <a:t>Carcione Federico</a:t>
            </a:r>
          </a:p>
        </p:txBody>
      </p:sp>
      <p:sp>
        <p:nvSpPr>
          <p:cNvPr id="13" name="CasellaDiTesto 12"/>
          <p:cNvSpPr txBox="1"/>
          <p:nvPr/>
        </p:nvSpPr>
        <p:spPr>
          <a:xfrm>
            <a:off x="7299011" y="6474363"/>
            <a:ext cx="1128835" cy="307777"/>
          </a:xfrm>
          <a:prstGeom prst="rect">
            <a:avLst/>
          </a:prstGeom>
          <a:noFill/>
        </p:spPr>
        <p:txBody>
          <a:bodyPr wrap="none" rtlCol="0">
            <a:spAutoFit/>
          </a:bodyPr>
          <a:lstStyle/>
          <a:p>
            <a:pPr algn="r"/>
            <a:r>
              <a:rPr lang="it-IT"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
              </a:rPr>
              <a:t>07/10/2020 </a:t>
            </a:r>
          </a:p>
        </p:txBody>
      </p:sp>
      <p:sp>
        <p:nvSpPr>
          <p:cNvPr id="15" name="CasellaDiTesto 14"/>
          <p:cNvSpPr txBox="1"/>
          <p:nvPr/>
        </p:nvSpPr>
        <p:spPr>
          <a:xfrm>
            <a:off x="4132793" y="1783761"/>
            <a:ext cx="4411724" cy="584776"/>
          </a:xfrm>
          <a:prstGeom prst="rect">
            <a:avLst/>
          </a:prstGeom>
          <a:noFill/>
        </p:spPr>
        <p:txBody>
          <a:bodyPr wrap="square" rtlCol="0">
            <a:spAutoFit/>
          </a:bodyPr>
          <a:lstStyle/>
          <a:p>
            <a:pPr algn="r"/>
            <a:r>
              <a:rPr lang="it-IT" sz="3200" b="1" dirty="0">
                <a:solidFill>
                  <a:schemeClr val="accent1">
                    <a:lumMod val="75000"/>
                  </a:schemeClr>
                </a:solidFill>
                <a:latin typeface=""/>
              </a:rPr>
              <a:t>C14-SCAR</a:t>
            </a:r>
          </a:p>
        </p:txBody>
      </p:sp>
      <p:sp>
        <p:nvSpPr>
          <p:cNvPr id="5" name="CasellaDiTesto 4">
            <a:extLst>
              <a:ext uri="{FF2B5EF4-FFF2-40B4-BE49-F238E27FC236}">
                <a16:creationId xmlns:a16="http://schemas.microsoft.com/office/drawing/2014/main" id="{88FD9480-7EC6-449E-9645-9C854B0FC923}"/>
              </a:ext>
            </a:extLst>
          </p:cNvPr>
          <p:cNvSpPr txBox="1"/>
          <p:nvPr/>
        </p:nvSpPr>
        <p:spPr>
          <a:xfrm>
            <a:off x="6376105" y="4732819"/>
            <a:ext cx="2167581" cy="1323439"/>
          </a:xfrm>
          <a:prstGeom prst="rect">
            <a:avLst/>
          </a:prstGeom>
          <a:noFill/>
        </p:spPr>
        <p:txBody>
          <a:bodyPr wrap="none" rtlCol="0">
            <a:spAutoFit/>
          </a:bodyPr>
          <a:lstStyle/>
          <a:p>
            <a:r>
              <a:rPr lang="it-IT" sz="1600" b="1" dirty="0">
                <a:latin typeface=""/>
              </a:rPr>
              <a:t>Tutor: </a:t>
            </a:r>
          </a:p>
          <a:p>
            <a:r>
              <a:rPr lang="it-IT" sz="1600" dirty="0">
                <a:latin typeface=""/>
              </a:rPr>
              <a:t>Prof. Bruno Facchini</a:t>
            </a:r>
          </a:p>
          <a:p>
            <a:endParaRPr lang="it-IT" sz="1600" b="1" dirty="0">
              <a:latin typeface=""/>
            </a:endParaRPr>
          </a:p>
          <a:p>
            <a:r>
              <a:rPr lang="it-IT" sz="1600" b="1" dirty="0">
                <a:latin typeface=""/>
              </a:rPr>
              <a:t>Co-tutor:</a:t>
            </a:r>
          </a:p>
          <a:p>
            <a:r>
              <a:rPr lang="it-IT" sz="1600" dirty="0">
                <a:latin typeface=""/>
              </a:rPr>
              <a:t>Dott. Saverio Bartalini</a:t>
            </a:r>
          </a:p>
        </p:txBody>
      </p:sp>
    </p:spTree>
    <p:extLst>
      <p:ext uri="{BB962C8B-B14F-4D97-AF65-F5344CB8AC3E}">
        <p14:creationId xmlns:p14="http://schemas.microsoft.com/office/powerpoint/2010/main" val="31513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10</a:t>
            </a:fld>
            <a:endParaRPr lang="it-IT" b="1" dirty="0">
              <a:solidFill>
                <a:schemeClr val="bg1"/>
              </a:solidFill>
              <a:latin typeface="Arial"/>
              <a:cs typeface="Arial"/>
            </a:endParaRPr>
          </a:p>
        </p:txBody>
      </p:sp>
      <p:sp>
        <p:nvSpPr>
          <p:cNvPr id="10" name="CasellaDiTesto 9"/>
          <p:cNvSpPr txBox="1"/>
          <p:nvPr/>
        </p:nvSpPr>
        <p:spPr>
          <a:xfrm>
            <a:off x="7996186" y="51433"/>
            <a:ext cx="697627" cy="215444"/>
          </a:xfrm>
          <a:prstGeom prst="rect">
            <a:avLst/>
          </a:prstGeom>
          <a:noFill/>
        </p:spPr>
        <p:txBody>
          <a:bodyPr wrap="none" rtlCol="0">
            <a:spAutoFit/>
          </a:bodyPr>
          <a:lstStyle/>
          <a:p>
            <a:pPr algn="r"/>
            <a:r>
              <a:rPr lang="it-IT" sz="800" b="1" dirty="0">
                <a:solidFill>
                  <a:schemeClr val="bg1"/>
                </a:solidFill>
                <a:latin typeface="Arial"/>
                <a:cs typeface="Arial"/>
              </a:rPr>
              <a:t>C14-SCAR</a:t>
            </a: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07/10/2020</a:t>
            </a:r>
          </a:p>
          <a:p>
            <a:endParaRPr lang="it-IT" dirty="0"/>
          </a:p>
        </p:txBody>
      </p:sp>
      <p:sp>
        <p:nvSpPr>
          <p:cNvPr id="3" name="CasellaDiTesto 2">
            <a:extLst>
              <a:ext uri="{FF2B5EF4-FFF2-40B4-BE49-F238E27FC236}">
                <a16:creationId xmlns:a16="http://schemas.microsoft.com/office/drawing/2014/main" id="{00AC407F-C8AE-40C6-8F44-B2D66CFF6F99}"/>
              </a:ext>
            </a:extLst>
          </p:cNvPr>
          <p:cNvSpPr txBox="1"/>
          <p:nvPr/>
        </p:nvSpPr>
        <p:spPr>
          <a:xfrm>
            <a:off x="733356" y="673074"/>
            <a:ext cx="7367987" cy="461665"/>
          </a:xfrm>
          <a:prstGeom prst="rect">
            <a:avLst/>
          </a:prstGeom>
          <a:noFill/>
        </p:spPr>
        <p:txBody>
          <a:bodyPr wrap="square" rtlCol="0">
            <a:spAutoFit/>
          </a:bodyPr>
          <a:lstStyle/>
          <a:p>
            <a:r>
              <a:rPr lang="it-IT" sz="2400" b="1" dirty="0" err="1">
                <a:solidFill>
                  <a:schemeClr val="accent1">
                    <a:lumMod val="75000"/>
                  </a:schemeClr>
                </a:solidFill>
                <a:latin typeface="Arial"/>
                <a:cs typeface="Arial"/>
              </a:rPr>
              <a:t>Example</a:t>
            </a:r>
            <a:r>
              <a:rPr lang="it-IT" sz="2400" b="1" dirty="0">
                <a:solidFill>
                  <a:schemeClr val="accent1">
                    <a:lumMod val="75000"/>
                  </a:schemeClr>
                </a:solidFill>
                <a:latin typeface="Arial"/>
                <a:cs typeface="Arial"/>
              </a:rPr>
              <a:t>: testing the </a:t>
            </a:r>
            <a:r>
              <a:rPr lang="it-IT" sz="2400" b="1" dirty="0" err="1">
                <a:solidFill>
                  <a:schemeClr val="accent1">
                    <a:lumMod val="75000"/>
                  </a:schemeClr>
                </a:solidFill>
                <a:latin typeface="Arial"/>
                <a:cs typeface="Arial"/>
              </a:rPr>
              <a:t>piezoelectric</a:t>
            </a:r>
            <a:r>
              <a:rPr lang="it-IT" sz="2400" b="1" dirty="0">
                <a:solidFill>
                  <a:schemeClr val="accent1">
                    <a:lumMod val="75000"/>
                  </a:schemeClr>
                </a:solidFill>
                <a:latin typeface="Arial"/>
                <a:cs typeface="Arial"/>
              </a:rPr>
              <a:t> </a:t>
            </a:r>
            <a:r>
              <a:rPr lang="it-IT" sz="2400" b="1" dirty="0" err="1">
                <a:solidFill>
                  <a:schemeClr val="accent1">
                    <a:lumMod val="75000"/>
                  </a:schemeClr>
                </a:solidFill>
                <a:latin typeface="Arial"/>
                <a:cs typeface="Arial"/>
              </a:rPr>
              <a:t>actuator</a:t>
            </a:r>
            <a:endParaRPr lang="it-IT" sz="2400" b="1" dirty="0">
              <a:solidFill>
                <a:schemeClr val="accent1">
                  <a:lumMod val="75000"/>
                </a:schemeClr>
              </a:solidFill>
              <a:latin typeface="Arial"/>
              <a:cs typeface="Arial"/>
            </a:endParaRPr>
          </a:p>
        </p:txBody>
      </p:sp>
      <p:sp>
        <p:nvSpPr>
          <p:cNvPr id="4" name="CasellaDiTesto 3">
            <a:extLst>
              <a:ext uri="{FF2B5EF4-FFF2-40B4-BE49-F238E27FC236}">
                <a16:creationId xmlns:a16="http://schemas.microsoft.com/office/drawing/2014/main" id="{6960A13D-C1C3-497E-B4DE-D591AEA626A7}"/>
              </a:ext>
            </a:extLst>
          </p:cNvPr>
          <p:cNvSpPr txBox="1"/>
          <p:nvPr/>
        </p:nvSpPr>
        <p:spPr>
          <a:xfrm>
            <a:off x="664500" y="1134739"/>
            <a:ext cx="7730881" cy="923330"/>
          </a:xfrm>
          <a:prstGeom prst="rect">
            <a:avLst/>
          </a:prstGeom>
          <a:noFill/>
        </p:spPr>
        <p:txBody>
          <a:bodyPr wrap="square" rtlCol="0">
            <a:spAutoFit/>
          </a:bodyPr>
          <a:lstStyle/>
          <a:p>
            <a:pPr algn="just"/>
            <a:r>
              <a:rPr lang="en-US" dirty="0">
                <a:latin typeface="Arial"/>
                <a:cs typeface="Arial"/>
              </a:rPr>
              <a:t>X and Y position of a reflected laser beam aligned to a "Lateral Effect Position Sensor". The output is displayed using an oscilloscope (20 mV scale, a square is 25 </a:t>
            </a:r>
            <a:r>
              <a:rPr lang="it-IT" b="0" i="0" dirty="0">
                <a:solidFill>
                  <a:srgbClr val="222222"/>
                </a:solidFill>
                <a:effectLst/>
                <a:latin typeface="arial" panose="020B0604020202020204" pitchFamily="34" charset="0"/>
              </a:rPr>
              <a:t>µm</a:t>
            </a:r>
            <a:r>
              <a:rPr lang="en-US" dirty="0">
                <a:latin typeface="Arial"/>
                <a:cs typeface="Arial"/>
              </a:rPr>
              <a:t>).</a:t>
            </a:r>
            <a:endParaRPr lang="it-IT" dirty="0"/>
          </a:p>
        </p:txBody>
      </p:sp>
      <p:pic>
        <p:nvPicPr>
          <p:cNvPr id="7" name="Immagine 6" descr="Immagine che contiene monitor, interni, sedendo, elettronico&#10;&#10;Descrizione generata automaticamente">
            <a:extLst>
              <a:ext uri="{FF2B5EF4-FFF2-40B4-BE49-F238E27FC236}">
                <a16:creationId xmlns:a16="http://schemas.microsoft.com/office/drawing/2014/main" id="{6D64B98A-AACB-4529-B772-3AB247FA7747}"/>
              </a:ext>
            </a:extLst>
          </p:cNvPr>
          <p:cNvPicPr>
            <a:picLocks noChangeAspect="1"/>
          </p:cNvPicPr>
          <p:nvPr/>
        </p:nvPicPr>
        <p:blipFill>
          <a:blip r:embed="rId4"/>
          <a:stretch>
            <a:fillRect/>
          </a:stretch>
        </p:blipFill>
        <p:spPr>
          <a:xfrm>
            <a:off x="543689" y="2191136"/>
            <a:ext cx="4106368" cy="4191929"/>
          </a:xfrm>
          <a:prstGeom prst="rect">
            <a:avLst/>
          </a:prstGeom>
        </p:spPr>
      </p:pic>
      <p:pic>
        <p:nvPicPr>
          <p:cNvPr id="9" name="Immagine 8" descr="Immagine che contiene monitor, interni, sedendo, orologio&#10;&#10;Descrizione generata automaticamente">
            <a:extLst>
              <a:ext uri="{FF2B5EF4-FFF2-40B4-BE49-F238E27FC236}">
                <a16:creationId xmlns:a16="http://schemas.microsoft.com/office/drawing/2014/main" id="{00E06377-F077-4FF7-82BB-36D99FA4CEF5}"/>
              </a:ext>
            </a:extLst>
          </p:cNvPr>
          <p:cNvPicPr>
            <a:picLocks noChangeAspect="1"/>
          </p:cNvPicPr>
          <p:nvPr/>
        </p:nvPicPr>
        <p:blipFill>
          <a:blip r:embed="rId5"/>
          <a:stretch>
            <a:fillRect/>
          </a:stretch>
        </p:blipFill>
        <p:spPr>
          <a:xfrm>
            <a:off x="4582048" y="2191137"/>
            <a:ext cx="4121813" cy="4191929"/>
          </a:xfrm>
          <a:prstGeom prst="rect">
            <a:avLst/>
          </a:prstGeom>
        </p:spPr>
      </p:pic>
      <p:sp>
        <p:nvSpPr>
          <p:cNvPr id="13" name="CasellaDiTesto 12">
            <a:extLst>
              <a:ext uri="{FF2B5EF4-FFF2-40B4-BE49-F238E27FC236}">
                <a16:creationId xmlns:a16="http://schemas.microsoft.com/office/drawing/2014/main" id="{92AEE075-545C-4391-A8CF-C552C5504E21}"/>
              </a:ext>
            </a:extLst>
          </p:cNvPr>
          <p:cNvSpPr txBox="1"/>
          <p:nvPr/>
        </p:nvSpPr>
        <p:spPr>
          <a:xfrm>
            <a:off x="489981" y="6366192"/>
            <a:ext cx="3876302" cy="307777"/>
          </a:xfrm>
          <a:prstGeom prst="rect">
            <a:avLst/>
          </a:prstGeom>
          <a:noFill/>
        </p:spPr>
        <p:txBody>
          <a:bodyPr wrap="square" rtlCol="0">
            <a:spAutoFit/>
          </a:bodyPr>
          <a:lstStyle/>
          <a:p>
            <a:pPr algn="just"/>
            <a:r>
              <a:rPr lang="en-US" sz="1200" dirty="0">
                <a:latin typeface="Arial"/>
                <a:cs typeface="Arial"/>
              </a:rPr>
              <a:t>Piezoelectric not properly compressed</a:t>
            </a:r>
            <a:r>
              <a:rPr lang="it-IT" sz="1400" dirty="0"/>
              <a:t>           </a:t>
            </a:r>
          </a:p>
        </p:txBody>
      </p:sp>
      <p:sp>
        <p:nvSpPr>
          <p:cNvPr id="17" name="CasellaDiTesto 16">
            <a:extLst>
              <a:ext uri="{FF2B5EF4-FFF2-40B4-BE49-F238E27FC236}">
                <a16:creationId xmlns:a16="http://schemas.microsoft.com/office/drawing/2014/main" id="{21267520-DD8C-475B-9938-C42271F70D95}"/>
              </a:ext>
            </a:extLst>
          </p:cNvPr>
          <p:cNvSpPr txBox="1"/>
          <p:nvPr/>
        </p:nvSpPr>
        <p:spPr>
          <a:xfrm>
            <a:off x="4742097" y="6333130"/>
            <a:ext cx="3876302" cy="307777"/>
          </a:xfrm>
          <a:prstGeom prst="rect">
            <a:avLst/>
          </a:prstGeom>
          <a:noFill/>
        </p:spPr>
        <p:txBody>
          <a:bodyPr wrap="square" rtlCol="0">
            <a:spAutoFit/>
          </a:bodyPr>
          <a:lstStyle/>
          <a:p>
            <a:pPr algn="just"/>
            <a:r>
              <a:rPr lang="en-US" sz="1200" dirty="0">
                <a:latin typeface="Arial"/>
                <a:cs typeface="Arial"/>
              </a:rPr>
              <a:t>Correctly compressed piezoelectric</a:t>
            </a:r>
            <a:r>
              <a:rPr lang="it-IT" sz="1400" dirty="0"/>
              <a:t>           </a:t>
            </a:r>
          </a:p>
        </p:txBody>
      </p:sp>
    </p:spTree>
    <p:extLst>
      <p:ext uri="{BB962C8B-B14F-4D97-AF65-F5344CB8AC3E}">
        <p14:creationId xmlns:p14="http://schemas.microsoft.com/office/powerpoint/2010/main" val="2807029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2" y="724799"/>
            <a:ext cx="7367987" cy="461665"/>
          </a:xfrm>
          <a:prstGeom prst="rect">
            <a:avLst/>
          </a:prstGeom>
          <a:noFill/>
        </p:spPr>
        <p:txBody>
          <a:bodyPr wrap="square" rtlCol="0">
            <a:spAutoFit/>
          </a:bodyPr>
          <a:lstStyle/>
          <a:p>
            <a:r>
              <a:rPr lang="en-US" sz="2400" b="1" dirty="0">
                <a:solidFill>
                  <a:schemeClr val="accent1">
                    <a:lumMod val="75000"/>
                  </a:schemeClr>
                </a:solidFill>
                <a:latin typeface="Arial"/>
                <a:cs typeface="Arial"/>
              </a:rPr>
              <a:t>Objectives for the second year of PhD</a:t>
            </a:r>
            <a:endParaRPr lang="it-IT" sz="2400" b="1" dirty="0">
              <a:solidFill>
                <a:schemeClr val="accent1">
                  <a:lumMod val="75000"/>
                </a:schemeClr>
              </a:solidFill>
              <a:latin typeface="Arial"/>
              <a:cs typeface="Arial"/>
            </a:endParaRPr>
          </a:p>
        </p:txBody>
      </p:sp>
      <p:sp>
        <p:nvSpPr>
          <p:cNvPr id="8" name="CasellaDiTesto 7"/>
          <p:cNvSpPr txBox="1"/>
          <p:nvPr/>
        </p:nvSpPr>
        <p:spPr>
          <a:xfrm>
            <a:off x="648252" y="1573256"/>
            <a:ext cx="8190947" cy="4524315"/>
          </a:xfrm>
          <a:prstGeom prst="rect">
            <a:avLst/>
          </a:prstGeom>
          <a:noFill/>
        </p:spPr>
        <p:txBody>
          <a:bodyPr wrap="square" rtlCol="0">
            <a:spAutoFit/>
          </a:bodyPr>
          <a:lstStyle/>
          <a:p>
            <a:endParaRPr lang="it-IT" dirty="0">
              <a:latin typeface="Arial"/>
              <a:cs typeface="Arial"/>
            </a:endParaRPr>
          </a:p>
          <a:p>
            <a:pPr marL="285750" indent="-285750">
              <a:buFont typeface="Arial" panose="020B0604020202020204" pitchFamily="34" charset="0"/>
              <a:buChar char="•"/>
            </a:pPr>
            <a:r>
              <a:rPr lang="en-US" dirty="0">
                <a:latin typeface="Arial"/>
                <a:cs typeface="Arial"/>
              </a:rPr>
              <a:t>Further engineering the C14-SCAR instrument;</a:t>
            </a:r>
          </a:p>
          <a:p>
            <a:pPr marL="285750" indent="-285750">
              <a:buFont typeface="Arial" panose="020B0604020202020204" pitchFamily="34" charset="0"/>
              <a:buChar char="•"/>
            </a:pPr>
            <a:endParaRPr lang="it-IT" dirty="0">
              <a:latin typeface="Arial"/>
              <a:cs typeface="Arial"/>
            </a:endParaRPr>
          </a:p>
          <a:p>
            <a:pPr marL="285750" indent="-285750">
              <a:buFont typeface="Arial" panose="020B0604020202020204" pitchFamily="34" charset="0"/>
              <a:buChar char="•"/>
            </a:pPr>
            <a:endParaRPr lang="it-IT" dirty="0">
              <a:latin typeface="Arial"/>
              <a:cs typeface="Arial"/>
            </a:endParaRPr>
          </a:p>
          <a:p>
            <a:pPr marL="285750" indent="-285750">
              <a:buFont typeface="Arial" panose="020B0604020202020204" pitchFamily="34" charset="0"/>
              <a:buChar char="•"/>
            </a:pPr>
            <a:r>
              <a:rPr lang="en-US" dirty="0">
                <a:latin typeface="Arial"/>
                <a:cs typeface="Arial"/>
              </a:rPr>
              <a:t>Acquiring more expertise and knowledge about biofuels</a:t>
            </a:r>
            <a:r>
              <a:rPr lang="it-IT" dirty="0">
                <a:latin typeface="Arial"/>
                <a:cs typeface="Arial"/>
              </a:rPr>
              <a:t>;</a:t>
            </a:r>
          </a:p>
          <a:p>
            <a:pPr marL="285750" indent="-285750">
              <a:buFont typeface="Arial" panose="020B0604020202020204" pitchFamily="34" charset="0"/>
              <a:buChar char="•"/>
            </a:pPr>
            <a:endParaRPr lang="it-IT" dirty="0">
              <a:latin typeface="Arial"/>
              <a:cs typeface="Arial"/>
            </a:endParaRPr>
          </a:p>
          <a:p>
            <a:pPr marL="285750" indent="-285750">
              <a:buFont typeface="Arial" panose="020B0604020202020204" pitchFamily="34" charset="0"/>
              <a:buChar char="•"/>
            </a:pPr>
            <a:endParaRPr lang="it-IT" dirty="0">
              <a:latin typeface="Arial"/>
              <a:cs typeface="Arial"/>
            </a:endParaRPr>
          </a:p>
          <a:p>
            <a:pPr marL="285750" indent="-285750">
              <a:buFont typeface="Arial" panose="020B0604020202020204" pitchFamily="34" charset="0"/>
              <a:buChar char="•"/>
            </a:pPr>
            <a:r>
              <a:rPr lang="en-US" dirty="0">
                <a:latin typeface="Arial"/>
                <a:cs typeface="Arial"/>
              </a:rPr>
              <a:t>Making an expertise in optics;</a:t>
            </a:r>
          </a:p>
          <a:p>
            <a:pPr marL="285750" indent="-285750">
              <a:buFont typeface="Arial" panose="020B0604020202020204" pitchFamily="34" charset="0"/>
              <a:buChar char="•"/>
            </a:pPr>
            <a:endParaRPr lang="en-US" dirty="0">
              <a:latin typeface="Arial"/>
              <a:cs typeface="Arial"/>
            </a:endParaRPr>
          </a:p>
          <a:p>
            <a:pPr marL="285750" indent="-285750">
              <a:buFont typeface="Arial" panose="020B0604020202020204" pitchFamily="34" charset="0"/>
              <a:buChar char="•"/>
            </a:pPr>
            <a:endParaRPr lang="en-US" dirty="0">
              <a:latin typeface="Arial"/>
              <a:cs typeface="Arial"/>
            </a:endParaRPr>
          </a:p>
          <a:p>
            <a:pPr marL="285750" indent="-285750">
              <a:buFont typeface="Arial" panose="020B0604020202020204" pitchFamily="34" charset="0"/>
              <a:buChar char="•"/>
            </a:pPr>
            <a:r>
              <a:rPr lang="en-US" dirty="0">
                <a:latin typeface="Arial"/>
                <a:cs typeface="Arial"/>
              </a:rPr>
              <a:t>Publishing results in scientific journals;</a:t>
            </a:r>
          </a:p>
          <a:p>
            <a:pPr marL="285750" indent="-285750">
              <a:buFont typeface="Arial" panose="020B0604020202020204" pitchFamily="34" charset="0"/>
              <a:buChar char="•"/>
            </a:pPr>
            <a:endParaRPr lang="en-US" dirty="0">
              <a:latin typeface="Arial"/>
              <a:cs typeface="Arial"/>
            </a:endParaRPr>
          </a:p>
          <a:p>
            <a:pPr marL="285750" indent="-285750">
              <a:buFont typeface="Arial" panose="020B0604020202020204" pitchFamily="34" charset="0"/>
              <a:buChar char="•"/>
            </a:pPr>
            <a:endParaRPr lang="en-US" dirty="0">
              <a:latin typeface="Arial"/>
              <a:cs typeface="Arial"/>
            </a:endParaRPr>
          </a:p>
          <a:p>
            <a:pPr marL="285750" indent="-285750">
              <a:buFont typeface="Arial" panose="020B0604020202020204" pitchFamily="34" charset="0"/>
              <a:buChar char="•"/>
            </a:pPr>
            <a:r>
              <a:rPr lang="en-US" dirty="0">
                <a:latin typeface="Arial"/>
                <a:cs typeface="Arial"/>
              </a:rPr>
              <a:t>Identifying other operating procedures that can ensure the quality of the entire device, with the aim of making them standard and repeatable.</a:t>
            </a:r>
            <a:endParaRPr lang="it-IT" dirty="0">
              <a:latin typeface="Arial"/>
              <a:cs typeface="Arial"/>
            </a:endParaRPr>
          </a:p>
          <a:p>
            <a:pPr marL="285750" indent="-285750">
              <a:buFont typeface="Arial" panose="020B0604020202020204" pitchFamily="34" charset="0"/>
              <a:buChar char="•"/>
            </a:pPr>
            <a:endParaRPr lang="it-IT" dirty="0">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11</a:t>
            </a:fld>
            <a:endParaRPr lang="it-IT" b="1" dirty="0">
              <a:solidFill>
                <a:schemeClr val="bg1"/>
              </a:solidFill>
              <a:latin typeface="Arial"/>
              <a:cs typeface="Arial"/>
            </a:endParaRPr>
          </a:p>
        </p:txBody>
      </p:sp>
      <p:sp>
        <p:nvSpPr>
          <p:cNvPr id="10" name="CasellaDiTesto 9"/>
          <p:cNvSpPr txBox="1"/>
          <p:nvPr/>
        </p:nvSpPr>
        <p:spPr>
          <a:xfrm>
            <a:off x="7996186" y="51433"/>
            <a:ext cx="697627" cy="215444"/>
          </a:xfrm>
          <a:prstGeom prst="rect">
            <a:avLst/>
          </a:prstGeom>
          <a:noFill/>
        </p:spPr>
        <p:txBody>
          <a:bodyPr wrap="none" rtlCol="0">
            <a:spAutoFit/>
          </a:bodyPr>
          <a:lstStyle/>
          <a:p>
            <a:pPr algn="r"/>
            <a:r>
              <a:rPr lang="it-IT" sz="800" b="1" dirty="0">
                <a:solidFill>
                  <a:schemeClr val="bg1"/>
                </a:solidFill>
                <a:latin typeface="Arial"/>
                <a:cs typeface="Arial"/>
              </a:rPr>
              <a:t>C14-SCAR</a:t>
            </a: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07/10/2020</a:t>
            </a:r>
          </a:p>
          <a:p>
            <a:endParaRPr lang="it-IT" dirty="0"/>
          </a:p>
        </p:txBody>
      </p:sp>
    </p:spTree>
    <p:extLst>
      <p:ext uri="{BB962C8B-B14F-4D97-AF65-F5344CB8AC3E}">
        <p14:creationId xmlns:p14="http://schemas.microsoft.com/office/powerpoint/2010/main" val="128387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2447937" y="2976358"/>
            <a:ext cx="4552304" cy="461665"/>
          </a:xfrm>
          <a:prstGeom prst="rect">
            <a:avLst/>
          </a:prstGeom>
          <a:noFill/>
        </p:spPr>
        <p:txBody>
          <a:bodyPr wrap="square" rtlCol="0">
            <a:spAutoFit/>
          </a:bodyPr>
          <a:lstStyle/>
          <a:p>
            <a:r>
              <a:rPr lang="en-US" sz="2400" b="1" dirty="0">
                <a:solidFill>
                  <a:schemeClr val="accent1">
                    <a:lumMod val="75000"/>
                  </a:schemeClr>
                </a:solidFill>
                <a:latin typeface="Arial"/>
                <a:cs typeface="Arial"/>
              </a:rPr>
              <a:t>Thanks for your attention</a:t>
            </a:r>
            <a:endParaRPr lang="it-IT" sz="2400" b="1" dirty="0">
              <a:solidFill>
                <a:schemeClr val="accent1">
                  <a:lumMod val="75000"/>
                </a:schemeClr>
              </a:solidFill>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12</a:t>
            </a:fld>
            <a:endParaRPr lang="it-IT" b="1" dirty="0">
              <a:solidFill>
                <a:schemeClr val="bg1"/>
              </a:solidFill>
              <a:latin typeface="Arial"/>
              <a:cs typeface="Arial"/>
            </a:endParaRPr>
          </a:p>
        </p:txBody>
      </p:sp>
      <p:sp>
        <p:nvSpPr>
          <p:cNvPr id="10" name="CasellaDiTesto 9"/>
          <p:cNvSpPr txBox="1"/>
          <p:nvPr/>
        </p:nvSpPr>
        <p:spPr>
          <a:xfrm>
            <a:off x="7508873" y="51433"/>
            <a:ext cx="1184940" cy="338554"/>
          </a:xfrm>
          <a:prstGeom prst="rect">
            <a:avLst/>
          </a:prstGeom>
          <a:noFill/>
        </p:spPr>
        <p:txBody>
          <a:bodyPr wrap="none" rtlCol="0">
            <a:spAutoFit/>
          </a:bodyPr>
          <a:lstStyle/>
          <a:p>
            <a:pPr algn="r"/>
            <a:r>
              <a:rPr lang="it-IT" sz="800" b="1" dirty="0">
                <a:solidFill>
                  <a:schemeClr val="bg1"/>
                </a:solidFill>
                <a:latin typeface="Arial"/>
                <a:cs typeface="Arial"/>
              </a:rPr>
              <a:t>Titolo presentazione </a:t>
            </a:r>
          </a:p>
          <a:p>
            <a:pPr algn="r"/>
            <a:r>
              <a:rPr lang="it-IT" sz="800" b="1" dirty="0" err="1">
                <a:solidFill>
                  <a:schemeClr val="bg1"/>
                </a:solidFill>
                <a:latin typeface="Arial"/>
                <a:cs typeface="Arial"/>
              </a:rPr>
              <a:t>arial</a:t>
            </a:r>
            <a:r>
              <a:rPr lang="it-IT" sz="800" b="1" dirty="0">
                <a:solidFill>
                  <a:schemeClr val="bg1"/>
                </a:solidFill>
                <a:latin typeface="Arial"/>
                <a:cs typeface="Arial"/>
              </a:rPr>
              <a:t> </a:t>
            </a:r>
            <a:r>
              <a:rPr lang="it-IT" sz="800" b="1" dirty="0" err="1">
                <a:solidFill>
                  <a:schemeClr val="bg1"/>
                </a:solidFill>
                <a:latin typeface="Arial"/>
                <a:cs typeface="Arial"/>
              </a:rPr>
              <a:t>bold</a:t>
            </a:r>
            <a:r>
              <a:rPr lang="it-IT" sz="800" b="1" dirty="0">
                <a:solidFill>
                  <a:schemeClr val="bg1"/>
                </a:solidFill>
                <a:latin typeface="Arial"/>
                <a:cs typeface="Arial"/>
              </a:rPr>
              <a:t> 8 </a:t>
            </a:r>
            <a:r>
              <a:rPr lang="it-IT" sz="800" b="1" dirty="0" err="1">
                <a:solidFill>
                  <a:schemeClr val="bg1"/>
                </a:solidFill>
                <a:latin typeface="Arial"/>
                <a:cs typeface="Arial"/>
              </a:rPr>
              <a:t>pt</a:t>
            </a:r>
            <a:endParaRPr lang="it-IT" sz="800" b="1" dirty="0">
              <a:solidFill>
                <a:schemeClr val="bg1"/>
              </a:solidFill>
              <a:latin typeface="Arial"/>
              <a:cs typeface="Arial"/>
            </a:endParaRP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07/10/2020</a:t>
            </a:r>
          </a:p>
          <a:p>
            <a:endParaRPr lang="it-IT" dirty="0"/>
          </a:p>
        </p:txBody>
      </p:sp>
    </p:spTree>
    <p:extLst>
      <p:ext uri="{BB962C8B-B14F-4D97-AF65-F5344CB8AC3E}">
        <p14:creationId xmlns:p14="http://schemas.microsoft.com/office/powerpoint/2010/main" val="338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2" y="628972"/>
            <a:ext cx="5328341" cy="461665"/>
          </a:xfrm>
          <a:prstGeom prst="rect">
            <a:avLst/>
          </a:prstGeom>
          <a:noFill/>
        </p:spPr>
        <p:txBody>
          <a:bodyPr wrap="square" rtlCol="0">
            <a:spAutoFit/>
          </a:bodyPr>
          <a:lstStyle/>
          <a:p>
            <a:r>
              <a:rPr lang="en-US" sz="2400" b="1" dirty="0">
                <a:solidFill>
                  <a:schemeClr val="accent1">
                    <a:lumMod val="75000"/>
                  </a:schemeClr>
                </a:solidFill>
                <a:latin typeface="Arial"/>
                <a:cs typeface="Arial"/>
              </a:rPr>
              <a:t>Overview on first year of PhD</a:t>
            </a:r>
            <a:endParaRPr lang="it-IT" sz="2400" b="1" dirty="0">
              <a:solidFill>
                <a:schemeClr val="accent1">
                  <a:lumMod val="75000"/>
                </a:schemeClr>
              </a:solidFill>
              <a:latin typeface="Arial"/>
              <a:cs typeface="Arial"/>
            </a:endParaRPr>
          </a:p>
        </p:txBody>
      </p:sp>
      <p:sp>
        <p:nvSpPr>
          <p:cNvPr id="8" name="CasellaDiTesto 7"/>
          <p:cNvSpPr txBox="1"/>
          <p:nvPr/>
        </p:nvSpPr>
        <p:spPr>
          <a:xfrm>
            <a:off x="5776860" y="2345134"/>
            <a:ext cx="3367140" cy="1200329"/>
          </a:xfrm>
          <a:prstGeom prst="rect">
            <a:avLst/>
          </a:prstGeom>
          <a:noFill/>
        </p:spPr>
        <p:txBody>
          <a:bodyPr wrap="none" rtlCol="0">
            <a:spAutoFit/>
          </a:bodyPr>
          <a:lstStyle/>
          <a:p>
            <a:pPr algn="just"/>
            <a:r>
              <a:rPr lang="it-IT" b="1" dirty="0">
                <a:latin typeface="Arial" panose="020B0604020202020204" pitchFamily="34" charset="0"/>
                <a:cs typeface="Arial" panose="020B0604020202020204" pitchFamily="34" charset="0"/>
              </a:rPr>
              <a:t>STATE OF THE ART</a:t>
            </a:r>
            <a:endParaRPr lang="it-IT" sz="1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Basic </a:t>
            </a:r>
            <a:r>
              <a:rPr lang="it-IT" dirty="0" err="1">
                <a:latin typeface="Arial" panose="020B0604020202020204" pitchFamily="34" charset="0"/>
                <a:cs typeface="Arial" panose="020B0604020202020204" pitchFamily="34" charset="0"/>
              </a:rPr>
              <a:t>optics</a:t>
            </a:r>
            <a:r>
              <a:rPr lang="it-IT"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Basic </a:t>
            </a:r>
            <a:r>
              <a:rPr lang="it-IT" dirty="0" err="1">
                <a:latin typeface="Arial" panose="020B0604020202020204" pitchFamily="34" charset="0"/>
                <a:cs typeface="Arial" panose="020B0604020202020204" pitchFamily="34" charset="0"/>
              </a:rPr>
              <a:t>Infrared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spectroscopy</a:t>
            </a:r>
            <a:r>
              <a:rPr lang="it-IT"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it-IT" sz="18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2</a:t>
            </a:fld>
            <a:endParaRPr lang="it-IT" b="1" dirty="0">
              <a:solidFill>
                <a:schemeClr val="bg1"/>
              </a:solidFill>
              <a:latin typeface="Arial"/>
              <a:cs typeface="Arial"/>
            </a:endParaRPr>
          </a:p>
        </p:txBody>
      </p:sp>
      <p:sp>
        <p:nvSpPr>
          <p:cNvPr id="10" name="CasellaDiTesto 9"/>
          <p:cNvSpPr txBox="1"/>
          <p:nvPr/>
        </p:nvSpPr>
        <p:spPr>
          <a:xfrm>
            <a:off x="7996121" y="51433"/>
            <a:ext cx="697692" cy="338554"/>
          </a:xfrm>
          <a:prstGeom prst="rect">
            <a:avLst/>
          </a:prstGeom>
          <a:noFill/>
        </p:spPr>
        <p:txBody>
          <a:bodyPr wrap="none" rtlCol="0">
            <a:spAutoFit/>
          </a:bodyPr>
          <a:lstStyle/>
          <a:p>
            <a:pPr algn="r"/>
            <a:r>
              <a:rPr lang="it-IT" sz="800" b="1" dirty="0">
                <a:solidFill>
                  <a:schemeClr val="bg1"/>
                </a:solidFill>
                <a:latin typeface="Arial"/>
                <a:cs typeface="Arial"/>
              </a:rPr>
              <a:t>C14-SCAR</a:t>
            </a:r>
          </a:p>
          <a:p>
            <a:pPr algn="r"/>
            <a:endParaRPr lang="it-IT" sz="800" b="1" dirty="0">
              <a:solidFill>
                <a:schemeClr val="bg1"/>
              </a:solidFill>
              <a:latin typeface="Arial"/>
              <a:cs typeface="Arial"/>
            </a:endParaRP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07/10/2020</a:t>
            </a:r>
          </a:p>
          <a:p>
            <a:endParaRPr lang="it-IT" dirty="0"/>
          </a:p>
        </p:txBody>
      </p:sp>
      <p:sp>
        <p:nvSpPr>
          <p:cNvPr id="3" name="CasellaDiTesto 2">
            <a:extLst>
              <a:ext uri="{FF2B5EF4-FFF2-40B4-BE49-F238E27FC236}">
                <a16:creationId xmlns:a16="http://schemas.microsoft.com/office/drawing/2014/main" id="{B375927B-0672-4A17-9B20-10B77C41781D}"/>
              </a:ext>
            </a:extLst>
          </p:cNvPr>
          <p:cNvSpPr txBox="1"/>
          <p:nvPr/>
        </p:nvSpPr>
        <p:spPr>
          <a:xfrm>
            <a:off x="659211" y="5181230"/>
            <a:ext cx="6936579" cy="1754326"/>
          </a:xfrm>
          <a:prstGeom prst="rect">
            <a:avLst/>
          </a:prstGeom>
          <a:noFill/>
        </p:spPr>
        <p:txBody>
          <a:bodyPr wrap="none" rtlCol="0">
            <a:spAutoFit/>
          </a:bodyPr>
          <a:lstStyle/>
          <a:p>
            <a:pPr algn="just"/>
            <a:r>
              <a:rPr lang="it-IT" b="1" dirty="0">
                <a:latin typeface="Arial" panose="020B0604020202020204" pitchFamily="34" charset="0"/>
                <a:cs typeface="Arial" panose="020B0604020202020204" pitchFamily="34" charset="0"/>
              </a:rPr>
              <a:t>GOALS</a:t>
            </a:r>
            <a:endParaRPr lang="it-IT" sz="18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Technology transfer of a new method for radiocarbon detection</a:t>
            </a:r>
            <a:r>
              <a:rPr lang="it-IT"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E</a:t>
            </a:r>
            <a:r>
              <a:rPr lang="it-IT" sz="1800" dirty="0">
                <a:latin typeface="Arial" panose="020B0604020202020204" pitchFamily="34" charset="0"/>
                <a:cs typeface="Arial" panose="020B0604020202020204" pitchFamily="34" charset="0"/>
              </a:rPr>
              <a:t>ngineering the C14-SCAR </a:t>
            </a:r>
            <a:r>
              <a:rPr lang="it-IT" sz="1800" dirty="0" err="1">
                <a:latin typeface="Arial" panose="020B0604020202020204" pitchFamily="34" charset="0"/>
                <a:cs typeface="Arial" panose="020B0604020202020204" pitchFamily="34" charset="0"/>
              </a:rPr>
              <a:t>prototype</a:t>
            </a:r>
            <a:r>
              <a:rPr lang="it-IT" sz="1800" dirty="0">
                <a:latin typeface="Arial" panose="020B0604020202020204" pitchFamily="34" charset="0"/>
                <a:cs typeface="Arial" panose="020B0604020202020204" pitchFamily="34" charset="0"/>
              </a:rPr>
              <a:t> (TRL 4)</a:t>
            </a:r>
            <a:r>
              <a:rPr lang="it-IT"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P</a:t>
            </a:r>
            <a:r>
              <a:rPr lang="it-IT" sz="1800" dirty="0">
                <a:latin typeface="Arial" panose="020B0604020202020204" pitchFamily="34" charset="0"/>
                <a:cs typeface="Arial" panose="020B0604020202020204" pitchFamily="34" charset="0"/>
              </a:rPr>
              <a:t>erformance </a:t>
            </a:r>
            <a:r>
              <a:rPr lang="it-IT" sz="1800" dirty="0" err="1">
                <a:latin typeface="Arial" panose="020B0604020202020204" pitchFamily="34" charset="0"/>
                <a:cs typeface="Arial" panose="020B0604020202020204" pitchFamily="34" charset="0"/>
              </a:rPr>
              <a:t>tests</a:t>
            </a:r>
            <a:r>
              <a:rPr lang="it-IT" sz="1800"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it-IT" dirty="0" err="1">
                <a:latin typeface="Arial" panose="020B0604020202020204" pitchFamily="34" charset="0"/>
                <a:cs typeface="Arial" panose="020B0604020202020204" pitchFamily="34" charset="0"/>
              </a:rPr>
              <a:t>Identifying</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r</a:t>
            </a:r>
            <a:r>
              <a:rPr lang="it-IT" sz="1800" dirty="0" err="1">
                <a:latin typeface="Arial" panose="020B0604020202020204" pitchFamily="34" charset="0"/>
                <a:cs typeface="Arial" panose="020B0604020202020204" pitchFamily="34" charset="0"/>
              </a:rPr>
              <a:t>epeatable</a:t>
            </a:r>
            <a:r>
              <a:rPr lang="it-IT" sz="1800" dirty="0">
                <a:latin typeface="Arial" panose="020B0604020202020204" pitchFamily="34" charset="0"/>
                <a:cs typeface="Arial" panose="020B0604020202020204" pitchFamily="34" charset="0"/>
              </a:rPr>
              <a:t> and </a:t>
            </a:r>
            <a:r>
              <a:rPr lang="it-IT" sz="1800" dirty="0" err="1">
                <a:latin typeface="Arial" panose="020B0604020202020204" pitchFamily="34" charset="0"/>
                <a:cs typeface="Arial" panose="020B0604020202020204" pitchFamily="34" charset="0"/>
              </a:rPr>
              <a:t>standardizable</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procedures</a:t>
            </a:r>
            <a:r>
              <a:rPr lang="it-IT"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it-IT" sz="1800" dirty="0">
              <a:latin typeface="Arial" panose="020B0604020202020204" pitchFamily="34" charset="0"/>
              <a:cs typeface="Arial" panose="020B0604020202020204" pitchFamily="34" charset="0"/>
            </a:endParaRPr>
          </a:p>
        </p:txBody>
      </p:sp>
      <p:pic>
        <p:nvPicPr>
          <p:cNvPr id="5" name="Immagine 4" descr="Immagine che contiene pavimento, interni, sedendo, stanza&#10;&#10;Descrizione generata automaticamente">
            <a:extLst>
              <a:ext uri="{FF2B5EF4-FFF2-40B4-BE49-F238E27FC236}">
                <a16:creationId xmlns:a16="http://schemas.microsoft.com/office/drawing/2014/main" id="{89E47CEC-DF86-439D-87D1-AF7A41095C36}"/>
              </a:ext>
            </a:extLst>
          </p:cNvPr>
          <p:cNvPicPr>
            <a:picLocks noChangeAspect="1"/>
          </p:cNvPicPr>
          <p:nvPr/>
        </p:nvPicPr>
        <p:blipFill>
          <a:blip r:embed="rId4"/>
          <a:stretch>
            <a:fillRect/>
          </a:stretch>
        </p:blipFill>
        <p:spPr>
          <a:xfrm>
            <a:off x="648252" y="1213068"/>
            <a:ext cx="4998404" cy="3464463"/>
          </a:xfrm>
          <a:prstGeom prst="rect">
            <a:avLst/>
          </a:prstGeom>
        </p:spPr>
      </p:pic>
      <p:sp>
        <p:nvSpPr>
          <p:cNvPr id="4" name="CasellaDiTesto 3">
            <a:extLst>
              <a:ext uri="{FF2B5EF4-FFF2-40B4-BE49-F238E27FC236}">
                <a16:creationId xmlns:a16="http://schemas.microsoft.com/office/drawing/2014/main" id="{BE4608B7-B839-4061-8372-747476998017}"/>
              </a:ext>
            </a:extLst>
          </p:cNvPr>
          <p:cNvSpPr txBox="1"/>
          <p:nvPr/>
        </p:nvSpPr>
        <p:spPr>
          <a:xfrm>
            <a:off x="1242395" y="4695922"/>
            <a:ext cx="3961201" cy="276999"/>
          </a:xfrm>
          <a:prstGeom prst="rect">
            <a:avLst/>
          </a:prstGeom>
          <a:noFill/>
        </p:spPr>
        <p:txBody>
          <a:bodyPr wrap="square" rtlCol="0">
            <a:spAutoFit/>
          </a:bodyPr>
          <a:lstStyle/>
          <a:p>
            <a:r>
              <a:rPr lang="en-US" sz="1200" dirty="0">
                <a:latin typeface="Arial"/>
                <a:cs typeface="Arial"/>
              </a:rPr>
              <a:t>C14-SCAR: Saturated absorption Cavity Ringdown</a:t>
            </a:r>
            <a:endParaRPr lang="it-IT" sz="1400" dirty="0"/>
          </a:p>
        </p:txBody>
      </p:sp>
    </p:spTree>
    <p:extLst>
      <p:ext uri="{BB962C8B-B14F-4D97-AF65-F5344CB8AC3E}">
        <p14:creationId xmlns:p14="http://schemas.microsoft.com/office/powerpoint/2010/main" val="420005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724799"/>
            <a:ext cx="5753910" cy="461665"/>
          </a:xfrm>
          <a:prstGeom prst="rect">
            <a:avLst/>
          </a:prstGeom>
          <a:noFill/>
        </p:spPr>
        <p:txBody>
          <a:bodyPr wrap="square" rtlCol="0">
            <a:spAutoFit/>
          </a:bodyPr>
          <a:lstStyle/>
          <a:p>
            <a:r>
              <a:rPr lang="it-IT" sz="2400" b="1" dirty="0" err="1">
                <a:solidFill>
                  <a:schemeClr val="accent1">
                    <a:lumMod val="75000"/>
                  </a:schemeClr>
                </a:solidFill>
                <a:latin typeface="Arial"/>
                <a:cs typeface="Arial"/>
              </a:rPr>
              <a:t>Radiocarbon</a:t>
            </a:r>
            <a:r>
              <a:rPr lang="it-IT" sz="2400" b="1" dirty="0">
                <a:solidFill>
                  <a:schemeClr val="accent1">
                    <a:lumMod val="75000"/>
                  </a:schemeClr>
                </a:solidFill>
                <a:latin typeface="Arial"/>
                <a:cs typeface="Arial"/>
              </a:rPr>
              <a:t> (</a:t>
            </a:r>
            <a:r>
              <a:rPr lang="it-IT" sz="2400" b="1" baseline="30000" dirty="0">
                <a:solidFill>
                  <a:schemeClr val="accent1">
                    <a:lumMod val="75000"/>
                  </a:schemeClr>
                </a:solidFill>
                <a:latin typeface="Arial"/>
                <a:cs typeface="Arial"/>
              </a:rPr>
              <a:t>14</a:t>
            </a:r>
            <a:r>
              <a:rPr lang="it-IT" sz="2400" b="1" dirty="0">
                <a:solidFill>
                  <a:schemeClr val="accent1">
                    <a:lumMod val="75000"/>
                  </a:schemeClr>
                </a:solidFill>
                <a:latin typeface="Arial"/>
                <a:cs typeface="Arial"/>
              </a:rPr>
              <a:t>C) and </a:t>
            </a:r>
            <a:r>
              <a:rPr lang="it-IT" sz="2400" b="1" dirty="0" err="1">
                <a:solidFill>
                  <a:schemeClr val="accent1">
                    <a:lumMod val="75000"/>
                  </a:schemeClr>
                </a:solidFill>
                <a:latin typeface="Arial"/>
                <a:cs typeface="Arial"/>
              </a:rPr>
              <a:t>its</a:t>
            </a:r>
            <a:r>
              <a:rPr lang="it-IT" sz="2400" b="1" dirty="0">
                <a:solidFill>
                  <a:schemeClr val="accent1">
                    <a:lumMod val="75000"/>
                  </a:schemeClr>
                </a:solidFill>
                <a:latin typeface="Arial"/>
                <a:cs typeface="Arial"/>
              </a:rPr>
              <a:t> </a:t>
            </a:r>
            <a:r>
              <a:rPr lang="it-IT" sz="2400" b="1" dirty="0" err="1">
                <a:solidFill>
                  <a:schemeClr val="accent1">
                    <a:lumMod val="75000"/>
                  </a:schemeClr>
                </a:solidFill>
                <a:latin typeface="Arial"/>
                <a:cs typeface="Arial"/>
              </a:rPr>
              <a:t>applications</a:t>
            </a:r>
            <a:r>
              <a:rPr lang="it-IT" sz="2400" b="1" dirty="0">
                <a:solidFill>
                  <a:schemeClr val="accent1">
                    <a:lumMod val="75000"/>
                  </a:schemeClr>
                </a:solidFill>
                <a:latin typeface="Arial"/>
                <a:cs typeface="Arial"/>
              </a:rPr>
              <a:t> </a:t>
            </a:r>
          </a:p>
        </p:txBody>
      </p:sp>
      <p:sp>
        <p:nvSpPr>
          <p:cNvPr id="9" name="CasellaDiTesto 8"/>
          <p:cNvSpPr txBox="1"/>
          <p:nvPr/>
        </p:nvSpPr>
        <p:spPr>
          <a:xfrm>
            <a:off x="89903" y="1194079"/>
            <a:ext cx="7819027" cy="5632311"/>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14C is a carbon isotope that is present in nature with a very low concentration (1 atom every 1,000 billion) and the half-life is 5,700 years.</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It is produced: </a:t>
            </a:r>
          </a:p>
          <a:p>
            <a:pPr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by nature (cosmic rays in the stratosphere);</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by human interventions (nuclear tests).</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This isotope can be exploited in a variety of applications:</a:t>
            </a:r>
          </a:p>
          <a:p>
            <a:pPr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Biomedical use;</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Radiocarbon dating;</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Monitoring of the environmental pollution due to fossil C0</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Measurement of radiocarbon radioactivity in nuclear waste repositories;</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a:latin typeface="Arial" panose="020B0604020202020204" pitchFamily="34" charset="0"/>
                <a:cs typeface="Arial" panose="020B0604020202020204" pitchFamily="34" charset="0"/>
              </a:rPr>
              <a:t>Measurement of the bio/fossil fraction in fuel blends.</a:t>
            </a:r>
          </a:p>
          <a:p>
            <a:pPr algn="just"/>
            <a:r>
              <a:rPr lang="it-IT" dirty="0"/>
              <a:t>           </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3</a:t>
            </a:fld>
            <a:endParaRPr lang="it-IT" b="1" dirty="0">
              <a:solidFill>
                <a:schemeClr val="bg1"/>
              </a:solidFill>
              <a:latin typeface="Arial"/>
              <a:cs typeface="Arial"/>
            </a:endParaRPr>
          </a:p>
        </p:txBody>
      </p:sp>
      <p:sp>
        <p:nvSpPr>
          <p:cNvPr id="10" name="CasellaDiTesto 9"/>
          <p:cNvSpPr txBox="1"/>
          <p:nvPr/>
        </p:nvSpPr>
        <p:spPr>
          <a:xfrm>
            <a:off x="7996186" y="51433"/>
            <a:ext cx="697627" cy="215444"/>
          </a:xfrm>
          <a:prstGeom prst="rect">
            <a:avLst/>
          </a:prstGeom>
          <a:noFill/>
        </p:spPr>
        <p:txBody>
          <a:bodyPr wrap="none" rtlCol="0">
            <a:spAutoFit/>
          </a:bodyPr>
          <a:lstStyle/>
          <a:p>
            <a:pPr algn="r"/>
            <a:r>
              <a:rPr lang="it-IT" sz="800" b="1" dirty="0">
                <a:solidFill>
                  <a:schemeClr val="bg1"/>
                </a:solidFill>
                <a:latin typeface="Arial"/>
                <a:cs typeface="Arial"/>
              </a:rPr>
              <a:t>C14-SCAR</a:t>
            </a: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07/10/2020</a:t>
            </a:r>
          </a:p>
          <a:p>
            <a:endParaRPr lang="it-IT" dirty="0"/>
          </a:p>
        </p:txBody>
      </p:sp>
      <p:pic>
        <p:nvPicPr>
          <p:cNvPr id="3" name="Immagine 2">
            <a:extLst>
              <a:ext uri="{FF2B5EF4-FFF2-40B4-BE49-F238E27FC236}">
                <a16:creationId xmlns:a16="http://schemas.microsoft.com/office/drawing/2014/main" id="{A0B8D0AD-486E-4520-8297-3EE06AE3480B}"/>
              </a:ext>
            </a:extLst>
          </p:cNvPr>
          <p:cNvPicPr>
            <a:picLocks noChangeAspect="1"/>
          </p:cNvPicPr>
          <p:nvPr/>
        </p:nvPicPr>
        <p:blipFill>
          <a:blip r:embed="rId4"/>
          <a:stretch>
            <a:fillRect/>
          </a:stretch>
        </p:blipFill>
        <p:spPr>
          <a:xfrm>
            <a:off x="6015130" y="2056119"/>
            <a:ext cx="3003176" cy="2646150"/>
          </a:xfrm>
          <a:prstGeom prst="rect">
            <a:avLst/>
          </a:prstGeom>
        </p:spPr>
      </p:pic>
    </p:spTree>
    <p:extLst>
      <p:ext uri="{BB962C8B-B14F-4D97-AF65-F5344CB8AC3E}">
        <p14:creationId xmlns:p14="http://schemas.microsoft.com/office/powerpoint/2010/main" val="293030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2" y="724799"/>
            <a:ext cx="7367987" cy="461665"/>
          </a:xfrm>
          <a:prstGeom prst="rect">
            <a:avLst/>
          </a:prstGeom>
          <a:noFill/>
        </p:spPr>
        <p:txBody>
          <a:bodyPr wrap="square" rtlCol="0">
            <a:spAutoFit/>
          </a:bodyPr>
          <a:lstStyle/>
          <a:p>
            <a:r>
              <a:rPr lang="en-US" sz="2400" b="1" dirty="0">
                <a:solidFill>
                  <a:schemeClr val="accent1">
                    <a:lumMod val="75000"/>
                  </a:schemeClr>
                </a:solidFill>
                <a:latin typeface="Arial"/>
                <a:cs typeface="Arial"/>
              </a:rPr>
              <a:t>Biofuel and C14-SCAR </a:t>
            </a:r>
            <a:endParaRPr lang="it-IT" sz="2400" b="1" dirty="0">
              <a:solidFill>
                <a:schemeClr val="accent1">
                  <a:lumMod val="75000"/>
                </a:schemeClr>
              </a:solidFill>
              <a:latin typeface="Arial"/>
              <a:cs typeface="Arial"/>
            </a:endParaRPr>
          </a:p>
        </p:txBody>
      </p:sp>
      <p:sp>
        <p:nvSpPr>
          <p:cNvPr id="8" name="CasellaDiTesto 7"/>
          <p:cNvSpPr txBox="1"/>
          <p:nvPr/>
        </p:nvSpPr>
        <p:spPr>
          <a:xfrm>
            <a:off x="648252" y="1297700"/>
            <a:ext cx="8190947" cy="5078313"/>
          </a:xfrm>
          <a:prstGeom prst="rect">
            <a:avLst/>
          </a:prstGeom>
          <a:noFill/>
        </p:spPr>
        <p:txBody>
          <a:bodyPr wrap="square" rtlCol="0">
            <a:spAutoFit/>
          </a:bodyPr>
          <a:lstStyle/>
          <a:p>
            <a:pPr algn="just"/>
            <a:r>
              <a:rPr lang="en-US" dirty="0">
                <a:latin typeface="Arial"/>
                <a:cs typeface="Arial"/>
              </a:rPr>
              <a:t>In recent years, reducing CO2 emissions has become an urgent aim in several sectors, e.g. transport. One of the possible ways to achieve the goal of reducing these emissions relies on biofuels.</a:t>
            </a:r>
          </a:p>
          <a:p>
            <a:pPr algn="just"/>
            <a:endParaRPr lang="en-US" dirty="0">
              <a:latin typeface="Arial"/>
              <a:cs typeface="Arial"/>
            </a:endParaRPr>
          </a:p>
          <a:p>
            <a:pPr algn="just"/>
            <a:r>
              <a:rPr lang="en-US" dirty="0">
                <a:latin typeface="Arial"/>
                <a:cs typeface="Arial"/>
              </a:rPr>
              <a:t>In next years, the possibility for manufacturers and certifying agencies to have at their disposal a relatively cheap and transportable instrument able to measure the 14C amount in fuels will become extremely important. </a:t>
            </a:r>
          </a:p>
          <a:p>
            <a:pPr algn="just"/>
            <a:endParaRPr lang="en-US" dirty="0">
              <a:latin typeface="Arial"/>
              <a:cs typeface="Arial"/>
            </a:endParaRPr>
          </a:p>
          <a:p>
            <a:pPr algn="just"/>
            <a:r>
              <a:rPr lang="en-US" dirty="0">
                <a:latin typeface="Arial" panose="020B0604020202020204" pitchFamily="34" charset="0"/>
                <a:cs typeface="Arial" panose="020B0604020202020204" pitchFamily="34" charset="0"/>
              </a:rPr>
              <a:t>The measurement of the 14C isotope concentration in fact allows a simple method for certifying if the fuel under analysis has biological origin.</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C14-SCAR is a perfect example of the concept of technology transfer: starting from the laboratory prototype (TRL 4), the </a:t>
            </a:r>
            <a:r>
              <a:rPr lang="en-US" dirty="0" err="1">
                <a:latin typeface="Arial" panose="020B0604020202020204" pitchFamily="34" charset="0"/>
                <a:cs typeface="Arial" panose="020B0604020202020204" pitchFamily="34" charset="0"/>
              </a:rPr>
              <a:t>ppqSense</a:t>
            </a:r>
            <a:r>
              <a:rPr lang="en-US" dirty="0">
                <a:latin typeface="Arial" panose="020B0604020202020204" pitchFamily="34" charset="0"/>
                <a:cs typeface="Arial" panose="020B0604020202020204" pitchFamily="34" charset="0"/>
              </a:rPr>
              <a:t> team is working to obtain a validated technology in an operational environment (TRL 9).</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At that point this new methodology will be competitive with the main technology presently used for radiocarbon analysis: </a:t>
            </a:r>
            <a:r>
              <a:rPr lang="it-IT" dirty="0">
                <a:latin typeface="Arial"/>
                <a:cs typeface="Arial"/>
              </a:rPr>
              <a:t>Accelerator Mass </a:t>
            </a:r>
            <a:r>
              <a:rPr lang="it-IT" dirty="0" err="1">
                <a:latin typeface="Arial"/>
                <a:cs typeface="Arial"/>
              </a:rPr>
              <a:t>Spectrometry</a:t>
            </a:r>
            <a:r>
              <a:rPr lang="it-IT" dirty="0">
                <a:latin typeface="Arial"/>
                <a:cs typeface="Arial"/>
              </a:rPr>
              <a:t> (AMS)</a:t>
            </a:r>
            <a:endParaRPr lang="it-IT" dirty="0"/>
          </a:p>
          <a:p>
            <a:pPr algn="just"/>
            <a:r>
              <a:rPr lang="en-US" dirty="0">
                <a:latin typeface="Arial" panose="020B060402020202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4</a:t>
            </a:fld>
            <a:endParaRPr lang="it-IT" b="1" dirty="0">
              <a:solidFill>
                <a:schemeClr val="bg1"/>
              </a:solidFill>
              <a:latin typeface="Arial"/>
              <a:cs typeface="Arial"/>
            </a:endParaRPr>
          </a:p>
        </p:txBody>
      </p:sp>
      <p:sp>
        <p:nvSpPr>
          <p:cNvPr id="10" name="CasellaDiTesto 9"/>
          <p:cNvSpPr txBox="1"/>
          <p:nvPr/>
        </p:nvSpPr>
        <p:spPr>
          <a:xfrm>
            <a:off x="7996186" y="51433"/>
            <a:ext cx="697627" cy="215444"/>
          </a:xfrm>
          <a:prstGeom prst="rect">
            <a:avLst/>
          </a:prstGeom>
          <a:noFill/>
        </p:spPr>
        <p:txBody>
          <a:bodyPr wrap="none" rtlCol="0">
            <a:spAutoFit/>
          </a:bodyPr>
          <a:lstStyle/>
          <a:p>
            <a:pPr algn="r"/>
            <a:r>
              <a:rPr lang="it-IT" sz="800" b="1" dirty="0">
                <a:solidFill>
                  <a:schemeClr val="bg1"/>
                </a:solidFill>
                <a:latin typeface="Arial"/>
                <a:cs typeface="Arial"/>
              </a:rPr>
              <a:t>C14-SCAR</a:t>
            </a: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07/10/2020</a:t>
            </a:r>
          </a:p>
          <a:p>
            <a:endParaRPr lang="it-IT" dirty="0"/>
          </a:p>
        </p:txBody>
      </p:sp>
    </p:spTree>
    <p:extLst>
      <p:ext uri="{BB962C8B-B14F-4D97-AF65-F5344CB8AC3E}">
        <p14:creationId xmlns:p14="http://schemas.microsoft.com/office/powerpoint/2010/main" val="274526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36512" y="1707"/>
            <a:ext cx="9180512" cy="6872633"/>
          </a:xfrm>
          <a:prstGeom prst="rect">
            <a:avLst/>
          </a:prstGeom>
        </p:spPr>
      </p:pic>
      <p:sp>
        <p:nvSpPr>
          <p:cNvPr id="7" name="CasellaDiTesto 6"/>
          <p:cNvSpPr txBox="1"/>
          <p:nvPr/>
        </p:nvSpPr>
        <p:spPr>
          <a:xfrm>
            <a:off x="648253" y="699428"/>
            <a:ext cx="4663050"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C14-SCAR vs AMS</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5</a:t>
            </a:fld>
            <a:endParaRPr lang="it-IT" b="1" dirty="0">
              <a:solidFill>
                <a:schemeClr val="bg1"/>
              </a:solidFill>
              <a:latin typeface="Arial"/>
              <a:cs typeface="Arial"/>
            </a:endParaRPr>
          </a:p>
        </p:txBody>
      </p:sp>
      <p:sp>
        <p:nvSpPr>
          <p:cNvPr id="10" name="CasellaDiTesto 9"/>
          <p:cNvSpPr txBox="1"/>
          <p:nvPr/>
        </p:nvSpPr>
        <p:spPr>
          <a:xfrm>
            <a:off x="7996186" y="51433"/>
            <a:ext cx="697627" cy="215444"/>
          </a:xfrm>
          <a:prstGeom prst="rect">
            <a:avLst/>
          </a:prstGeom>
          <a:noFill/>
        </p:spPr>
        <p:txBody>
          <a:bodyPr wrap="none" rtlCol="0">
            <a:spAutoFit/>
          </a:bodyPr>
          <a:lstStyle/>
          <a:p>
            <a:pPr algn="r"/>
            <a:r>
              <a:rPr lang="it-IT" sz="800" b="1" dirty="0">
                <a:solidFill>
                  <a:schemeClr val="bg1"/>
                </a:solidFill>
                <a:latin typeface="Arial"/>
                <a:cs typeface="Arial"/>
              </a:rPr>
              <a:t>C14-SCAR</a:t>
            </a: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07/10/2020</a:t>
            </a:r>
          </a:p>
          <a:p>
            <a:endParaRPr lang="it-IT" dirty="0"/>
          </a:p>
        </p:txBody>
      </p:sp>
      <p:graphicFrame>
        <p:nvGraphicFramePr>
          <p:cNvPr id="3" name="Group 3">
            <a:extLst>
              <a:ext uri="{FF2B5EF4-FFF2-40B4-BE49-F238E27FC236}">
                <a16:creationId xmlns:a16="http://schemas.microsoft.com/office/drawing/2014/main" id="{242B29BC-0EE3-4B06-9C65-E55AA4D9F117}"/>
              </a:ext>
            </a:extLst>
          </p:cNvPr>
          <p:cNvGraphicFramePr>
            <a:graphicFrameLocks noGrp="1"/>
          </p:cNvGraphicFramePr>
          <p:nvPr>
            <p:extLst>
              <p:ext uri="{D42A27DB-BD31-4B8C-83A1-F6EECF244321}">
                <p14:modId xmlns:p14="http://schemas.microsoft.com/office/powerpoint/2010/main" val="3777719003"/>
              </p:ext>
            </p:extLst>
          </p:nvPr>
        </p:nvGraphicFramePr>
        <p:xfrm>
          <a:off x="65988" y="1153262"/>
          <a:ext cx="5052767" cy="5436072"/>
        </p:xfrm>
        <a:graphic>
          <a:graphicData uri="http://schemas.openxmlformats.org/drawingml/2006/table">
            <a:tbl>
              <a:tblPr/>
              <a:tblGrid>
                <a:gridCol w="1972166">
                  <a:extLst>
                    <a:ext uri="{9D8B030D-6E8A-4147-A177-3AD203B41FA5}">
                      <a16:colId xmlns:a16="http://schemas.microsoft.com/office/drawing/2014/main" val="20000"/>
                    </a:ext>
                  </a:extLst>
                </a:gridCol>
                <a:gridCol w="1540906">
                  <a:extLst>
                    <a:ext uri="{9D8B030D-6E8A-4147-A177-3AD203B41FA5}">
                      <a16:colId xmlns:a16="http://schemas.microsoft.com/office/drawing/2014/main" val="20002"/>
                    </a:ext>
                  </a:extLst>
                </a:gridCol>
                <a:gridCol w="1539695">
                  <a:extLst>
                    <a:ext uri="{9D8B030D-6E8A-4147-A177-3AD203B41FA5}">
                      <a16:colId xmlns:a16="http://schemas.microsoft.com/office/drawing/2014/main" val="20003"/>
                    </a:ext>
                  </a:extLst>
                </a:gridCol>
              </a:tblGrid>
              <a:tr h="350873">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l"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AMS</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SCAR </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76083">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l"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1" i="0" u="none" strike="noStrike" cap="none" normalizeH="0" baseline="33000" dirty="0">
                          <a:ln>
                            <a:noFill/>
                          </a:ln>
                          <a:solidFill>
                            <a:srgbClr val="000000"/>
                          </a:solidFill>
                          <a:effectLst/>
                          <a:latin typeface="Arial" panose="020B0604020202020204" pitchFamily="34" charset="0"/>
                          <a:cs typeface="Arial" panose="020B0604020202020204" pitchFamily="34" charset="0"/>
                        </a:rPr>
                        <a:t>14</a:t>
                      </a: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 </a:t>
                      </a:r>
                      <a:r>
                        <a:rPr kumimoji="0" lang="it-IT" altLang="it-IT" sz="14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detection</a:t>
                      </a: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it-IT" altLang="it-IT" sz="14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method</a:t>
                      </a:r>
                      <a:endPar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33000" dirty="0">
                          <a:ln>
                            <a:noFill/>
                          </a:ln>
                          <a:solidFill>
                            <a:srgbClr val="FF0000"/>
                          </a:solidFill>
                          <a:effectLst/>
                          <a:latin typeface="Arial" panose="020B0604020202020204" pitchFamily="34" charset="0"/>
                          <a:cs typeface="Arial" panose="020B0604020202020204" pitchFamily="34" charset="0"/>
                        </a:rPr>
                        <a:t>14</a:t>
                      </a:r>
                      <a:r>
                        <a:rPr kumimoji="0" lang="it-IT" altLang="it-IT"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C </a:t>
                      </a:r>
                      <a:r>
                        <a:rPr kumimoji="0" lang="it-IT" altLang="it-IT" sz="14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ion</a:t>
                      </a:r>
                      <a:r>
                        <a:rPr kumimoji="0" lang="it-IT" altLang="it-IT"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it-IT" altLang="it-IT" sz="14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count</a:t>
                      </a:r>
                      <a:endParaRPr kumimoji="0" lang="it-IT" altLang="it-IT"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a:ln>
                            <a:noFill/>
                          </a:ln>
                          <a:solidFill>
                            <a:srgbClr val="0000FF"/>
                          </a:solidFill>
                          <a:effectLst/>
                          <a:latin typeface="Arial" panose="020B0604020202020204" pitchFamily="34" charset="0"/>
                          <a:cs typeface="Arial" panose="020B0604020202020204" pitchFamily="34" charset="0"/>
                        </a:rPr>
                        <a:t>absorbed photons</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50873">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l"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1" i="0" u="none" strike="noStrike" cap="none" normalizeH="0" baseline="0" dirty="0">
                          <a:ln>
                            <a:noFill/>
                          </a:ln>
                          <a:solidFill>
                            <a:srgbClr val="000000"/>
                          </a:solidFill>
                          <a:effectLst/>
                          <a:highlight>
                            <a:srgbClr val="FFFFFF"/>
                          </a:highlight>
                          <a:latin typeface="Arial" panose="020B0604020202020204" pitchFamily="34" charset="0"/>
                          <a:cs typeface="Arial" panose="020B0604020202020204" pitchFamily="34" charset="0"/>
                        </a:rPr>
                        <a:t>C mass (mg)</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&lt;1</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a:ln>
                            <a:noFill/>
                          </a:ln>
                          <a:solidFill>
                            <a:srgbClr val="0000FF"/>
                          </a:solidFill>
                          <a:effectLst/>
                          <a:highlight>
                            <a:srgbClr val="FFFFFF"/>
                          </a:highlight>
                          <a:latin typeface="Arial" panose="020B0604020202020204" pitchFamily="34" charset="0"/>
                          <a:cs typeface="Arial" panose="020B0604020202020204" pitchFamily="34" charset="0"/>
                        </a:rPr>
                        <a:t>~6</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0873">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l"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Sample </a:t>
                      </a:r>
                      <a:r>
                        <a:rPr kumimoji="0" lang="it-IT" altLang="it-IT" sz="14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material</a:t>
                      </a:r>
                      <a:endPar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C+Fe</a:t>
                      </a:r>
                      <a:endParaRPr kumimoji="0" lang="it-IT" altLang="it-IT"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a:ln>
                            <a:noFill/>
                          </a:ln>
                          <a:solidFill>
                            <a:srgbClr val="0000FF"/>
                          </a:solidFill>
                          <a:effectLst/>
                          <a:latin typeface="Arial" panose="020B0604020202020204" pitchFamily="34" charset="0"/>
                          <a:cs typeface="Arial" panose="020B0604020202020204" pitchFamily="34" charset="0"/>
                        </a:rPr>
                        <a:t>CO</a:t>
                      </a:r>
                      <a:r>
                        <a:rPr kumimoji="0" lang="it-IT" altLang="it-IT" sz="1400" b="0" i="0" u="none" strike="noStrike" cap="none" normalizeH="0" baseline="-33000">
                          <a:ln>
                            <a:noFill/>
                          </a:ln>
                          <a:solidFill>
                            <a:srgbClr val="0000FF"/>
                          </a:solidFill>
                          <a:effectLst/>
                          <a:latin typeface="Arial" panose="020B0604020202020204" pitchFamily="34" charset="0"/>
                          <a:cs typeface="Arial" panose="020B0604020202020204" pitchFamily="34" charset="0"/>
                        </a:rPr>
                        <a:t>2</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76083">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l"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Measurement</a:t>
                      </a: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it-IT" altLang="it-IT" sz="14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repeatability</a:t>
                      </a:r>
                      <a:endPar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No</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Yes</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801292">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l"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Background and/or</a:t>
                      </a:r>
                    </a:p>
                    <a:p>
                      <a:pPr marL="0" marR="0" lvl="0" indent="0" algn="l"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Interferences</a:t>
                      </a:r>
                      <a:endPar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33000" dirty="0">
                          <a:ln>
                            <a:noFill/>
                          </a:ln>
                          <a:solidFill>
                            <a:srgbClr val="FF0000"/>
                          </a:solidFill>
                          <a:effectLst/>
                          <a:latin typeface="Arial" panose="020B0604020202020204" pitchFamily="34" charset="0"/>
                          <a:cs typeface="Arial" panose="020B0604020202020204" pitchFamily="34" charset="0"/>
                        </a:rPr>
                        <a:t>13</a:t>
                      </a:r>
                      <a:r>
                        <a:rPr kumimoji="0" lang="it-IT" altLang="it-IT"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CH</a:t>
                      </a:r>
                    </a:p>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33000" dirty="0">
                          <a:ln>
                            <a:noFill/>
                          </a:ln>
                          <a:solidFill>
                            <a:srgbClr val="FF0000"/>
                          </a:solidFill>
                          <a:effectLst/>
                          <a:latin typeface="Arial" panose="020B0604020202020204" pitchFamily="34" charset="0"/>
                          <a:cs typeface="Arial" panose="020B0604020202020204" pitchFamily="34" charset="0"/>
                        </a:rPr>
                        <a:t>12</a:t>
                      </a:r>
                      <a:r>
                        <a:rPr kumimoji="0" lang="it-IT" altLang="it-IT"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CH</a:t>
                      </a:r>
                      <a:r>
                        <a:rPr kumimoji="0" lang="it-IT" altLang="it-IT" sz="1400" b="0" i="0" u="none" strike="noStrike" cap="none" normalizeH="0" baseline="-33000" dirty="0">
                          <a:ln>
                            <a:noFill/>
                          </a:ln>
                          <a:solidFill>
                            <a:srgbClr val="FF0000"/>
                          </a:solidFill>
                          <a:effectLst/>
                          <a:latin typeface="Arial" panose="020B0604020202020204" pitchFamily="34" charset="0"/>
                          <a:cs typeface="Arial" panose="020B0604020202020204" pitchFamily="34" charset="0"/>
                        </a:rPr>
                        <a:t>2</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33000" dirty="0">
                          <a:ln>
                            <a:noFill/>
                          </a:ln>
                          <a:solidFill>
                            <a:srgbClr val="0000FF"/>
                          </a:solidFill>
                          <a:effectLst/>
                          <a:latin typeface="Arial" panose="020B0604020202020204" pitchFamily="34" charset="0"/>
                          <a:cs typeface="Arial" panose="020B0604020202020204" pitchFamily="34" charset="0"/>
                        </a:rPr>
                        <a:t>13</a:t>
                      </a:r>
                      <a:r>
                        <a:rPr kumimoji="0" lang="it-IT" altLang="it-IT" sz="14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CO</a:t>
                      </a:r>
                      <a:r>
                        <a:rPr kumimoji="0" lang="it-IT" altLang="it-IT" sz="1400" b="0" i="0" u="none" strike="noStrike" cap="none" normalizeH="0" baseline="-33000" dirty="0">
                          <a:ln>
                            <a:noFill/>
                          </a:ln>
                          <a:solidFill>
                            <a:srgbClr val="0000FF"/>
                          </a:solidFill>
                          <a:effectLst/>
                          <a:latin typeface="Arial" panose="020B0604020202020204" pitchFamily="34" charset="0"/>
                          <a:cs typeface="Arial" panose="020B0604020202020204" pitchFamily="34" charset="0"/>
                        </a:rPr>
                        <a:t>2</a:t>
                      </a:r>
                      <a:r>
                        <a:rPr kumimoji="0" lang="it-IT" altLang="it-IT" sz="14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 (T&gt;170 K)</a:t>
                      </a:r>
                    </a:p>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N</a:t>
                      </a:r>
                      <a:r>
                        <a:rPr kumimoji="0" lang="it-IT" altLang="it-IT" sz="1400" b="0" i="0" u="none" strike="noStrike" cap="none" normalizeH="0" baseline="-33000" dirty="0">
                          <a:ln>
                            <a:noFill/>
                          </a:ln>
                          <a:solidFill>
                            <a:srgbClr val="0000FF"/>
                          </a:solidFill>
                          <a:effectLst/>
                          <a:latin typeface="Arial" panose="020B0604020202020204" pitchFamily="34" charset="0"/>
                          <a:cs typeface="Arial" panose="020B0604020202020204" pitchFamily="34" charset="0"/>
                        </a:rPr>
                        <a:t>2</a:t>
                      </a:r>
                      <a:r>
                        <a:rPr kumimoji="0" lang="it-IT" altLang="it-IT" sz="14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O (&gt;0.3 </a:t>
                      </a:r>
                      <a:r>
                        <a:rPr kumimoji="0" lang="it-IT" altLang="it-IT" sz="1400" b="0" i="0" u="none" strike="noStrike" cap="none" normalizeH="0" baseline="0" dirty="0" err="1">
                          <a:ln>
                            <a:noFill/>
                          </a:ln>
                          <a:solidFill>
                            <a:srgbClr val="0000FF"/>
                          </a:solidFill>
                          <a:effectLst/>
                          <a:latin typeface="Arial" panose="020B0604020202020204" pitchFamily="34" charset="0"/>
                          <a:cs typeface="Arial" panose="020B0604020202020204" pitchFamily="34" charset="0"/>
                        </a:rPr>
                        <a:t>ppb</a:t>
                      </a:r>
                      <a:r>
                        <a:rPr kumimoji="0" lang="it-IT" altLang="it-IT" sz="14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a:t>
                      </a:r>
                    </a:p>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O</a:t>
                      </a:r>
                      <a:r>
                        <a:rPr kumimoji="0" lang="it-IT" altLang="it-IT" sz="1400" b="0" i="0" u="none" strike="noStrike" cap="none" normalizeH="0" baseline="-33000" dirty="0">
                          <a:ln>
                            <a:noFill/>
                          </a:ln>
                          <a:solidFill>
                            <a:srgbClr val="0000FF"/>
                          </a:solidFill>
                          <a:effectLst/>
                          <a:latin typeface="Arial" panose="020B0604020202020204" pitchFamily="34" charset="0"/>
                          <a:cs typeface="Arial" panose="020B0604020202020204" pitchFamily="34" charset="0"/>
                        </a:rPr>
                        <a:t>3</a:t>
                      </a:r>
                      <a:r>
                        <a:rPr kumimoji="0" lang="it-IT" altLang="it-IT" sz="14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 (&gt;10 </a:t>
                      </a:r>
                      <a:r>
                        <a:rPr kumimoji="0" lang="it-IT" altLang="it-IT" sz="1400" b="0" i="0" u="none" strike="noStrike" cap="none" normalizeH="0" baseline="0" dirty="0" err="1">
                          <a:ln>
                            <a:noFill/>
                          </a:ln>
                          <a:solidFill>
                            <a:srgbClr val="0000FF"/>
                          </a:solidFill>
                          <a:effectLst/>
                          <a:latin typeface="Arial" panose="020B0604020202020204" pitchFamily="34" charset="0"/>
                          <a:cs typeface="Arial" panose="020B0604020202020204" pitchFamily="34" charset="0"/>
                        </a:rPr>
                        <a:t>ppm</a:t>
                      </a:r>
                      <a:r>
                        <a:rPr kumimoji="0" lang="it-IT" altLang="it-IT" sz="14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76083">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l"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Measurement</a:t>
                      </a: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time (h)</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~1</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~2</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76083">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l"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1" i="0" u="none" strike="noStrike" cap="none" normalizeH="0" baseline="0">
                          <a:ln>
                            <a:noFill/>
                          </a:ln>
                          <a:solidFill>
                            <a:srgbClr val="000000"/>
                          </a:solidFill>
                          <a:effectLst/>
                          <a:latin typeface="Arial" panose="020B0604020202020204" pitchFamily="34" charset="0"/>
                          <a:cs typeface="Arial" panose="020B0604020202020204" pitchFamily="34" charset="0"/>
                        </a:rPr>
                        <a:t>Precision for modern samples (pMC)</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~0.2</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~0.5</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76083">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l"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Limiting</a:t>
                      </a: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it-IT" altLang="it-IT" sz="14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factor</a:t>
                      </a:r>
                      <a:endPar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Poisson </a:t>
                      </a:r>
                      <a:r>
                        <a:rPr kumimoji="0" lang="it-IT" altLang="it-IT" sz="14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statistics</a:t>
                      </a:r>
                      <a:endParaRPr kumimoji="0" lang="it-IT" altLang="it-IT"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1400" dirty="0">
                          <a:solidFill>
                            <a:srgbClr val="0033CC"/>
                          </a:solidFill>
                          <a:latin typeface="Arial" panose="020B0604020202020204" pitchFamily="34" charset="0"/>
                          <a:cs typeface="Arial" panose="020B0604020202020204" pitchFamily="34" charset="0"/>
                        </a:rPr>
                        <a:t>α</a:t>
                      </a:r>
                      <a:r>
                        <a:rPr kumimoji="0" lang="it-IT" altLang="it-IT" sz="1400" b="0" i="0" u="none" strike="noStrike" cap="none" normalizeH="0" baseline="-33000" dirty="0" err="1">
                          <a:ln>
                            <a:noFill/>
                          </a:ln>
                          <a:solidFill>
                            <a:srgbClr val="0033CC"/>
                          </a:solidFill>
                          <a:effectLst/>
                          <a:latin typeface="Arial" panose="020B0604020202020204" pitchFamily="34" charset="0"/>
                          <a:cs typeface="Arial" panose="020B0604020202020204" pitchFamily="34" charset="0"/>
                        </a:rPr>
                        <a:t>min</a:t>
                      </a:r>
                      <a:endParaRPr kumimoji="0" lang="it-IT" altLang="it-IT" sz="1400" b="0" i="0" u="none" strike="noStrike" cap="none" normalizeH="0" baseline="-33000" dirty="0">
                        <a:ln>
                          <a:noFill/>
                        </a:ln>
                        <a:solidFill>
                          <a:srgbClr val="0033CC"/>
                        </a:solidFill>
                        <a:effectLst/>
                        <a:latin typeface="Arial" panose="020B0604020202020204" pitchFamily="34" charset="0"/>
                        <a:cs typeface="Arial" panose="020B0604020202020204" pitchFamily="34" charset="0"/>
                      </a:endParaRPr>
                    </a:p>
                  </a:txBody>
                  <a:tcPr marL="90000" marR="90000" marT="46803"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50873">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l"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Footprint (m</a:t>
                      </a:r>
                      <a:r>
                        <a:rPr kumimoji="0" lang="it-IT" altLang="it-IT" sz="1400" b="1" i="0" u="none" strike="noStrike" cap="none" normalizeH="0" baseline="33000" dirty="0">
                          <a:ln>
                            <a:noFill/>
                          </a:ln>
                          <a:solidFill>
                            <a:srgbClr val="000000"/>
                          </a:solidFill>
                          <a:effectLst/>
                          <a:latin typeface="Arial" panose="020B0604020202020204" pitchFamily="34" charset="0"/>
                          <a:cs typeface="Arial" panose="020B0604020202020204" pitchFamily="34" charset="0"/>
                        </a:rPr>
                        <a:t>2</a:t>
                      </a: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7 - 200</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a:ln>
                            <a:noFill/>
                          </a:ln>
                          <a:solidFill>
                            <a:srgbClr val="0000FF"/>
                          </a:solidFill>
                          <a:effectLst/>
                          <a:latin typeface="Arial" panose="020B0604020202020204" pitchFamily="34" charset="0"/>
                          <a:cs typeface="Arial" panose="020B0604020202020204" pitchFamily="34" charset="0"/>
                        </a:rPr>
                        <a:t>~2</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50873">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l"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Cost (k€)</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700 - 5 000</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457200" rtl="0" eaLnBrk="0" latin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a:solidFill>
                            <a:srgbClr val="000000"/>
                          </a:solidFill>
                          <a:latin typeface="Corbel" panose="020B0503020204020204" pitchFamily="34" charset="0"/>
                          <a:ea typeface="ＭＳ Ｐゴシック" panose="020B0600070205080204" pitchFamily="34" charset="-128"/>
                        </a:defRPr>
                      </a:lvl1pPr>
                      <a:lvl2pPr marL="457200" algn="l" defTabSz="457200" rtl="0" eaLnBrk="0" latin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rgbClr val="000000"/>
                          </a:solidFill>
                          <a:latin typeface="Corbel" panose="020B0503020204020204" pitchFamily="34" charset="0"/>
                          <a:ea typeface="ＭＳ Ｐゴシック" panose="020B0600070205080204" pitchFamily="34" charset="-128"/>
                        </a:defRPr>
                      </a:lvl2pPr>
                      <a:lvl3pPr marL="914400" algn="l" defTabSz="457200" rtl="0" eaLnBrk="0" latin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a:solidFill>
                            <a:srgbClr val="000000"/>
                          </a:solidFill>
                          <a:latin typeface="Corbel" panose="020B0503020204020204" pitchFamily="34" charset="0"/>
                          <a:ea typeface="ＭＳ Ｐゴシック" panose="020B0600070205080204" pitchFamily="34" charset="-128"/>
                        </a:defRPr>
                      </a:lvl3pPr>
                      <a:lvl4pPr marL="13716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4pPr>
                      <a:lvl5pPr marL="1828800" algn="l" defTabSz="457200" rtl="0" eaLnBrk="0" latin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kern="1200">
                          <a:solidFill>
                            <a:srgbClr val="000000"/>
                          </a:solidFill>
                          <a:latin typeface="Corbel" panose="020B0503020204020204" pitchFamily="34" charset="0"/>
                          <a:ea typeface="ＭＳ Ｐゴシック" panose="020B0600070205080204" pitchFamily="34" charset="-128"/>
                        </a:defRPr>
                      </a:lvl9pPr>
                    </a:lstStyle>
                    <a:p>
                      <a:pPr marL="0" marR="0" lvl="0" indent="0" algn="ctr" defTabSz="457200" rtl="0" eaLnBrk="1" fontAlgn="base" latinLnBrk="0" hangingPunct="1">
                        <a:lnSpc>
                          <a:spcPct val="94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~600</a:t>
                      </a:r>
                    </a:p>
                  </a:txBody>
                  <a:tcPr marL="90000" marR="90000" marT="65092" marB="46803"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pic>
        <p:nvPicPr>
          <p:cNvPr id="5" name="Immagine 4" descr="Immagine che contiene interni, stanza, tavolo, vivendo&#10;&#10;Descrizione generata automaticamente">
            <a:extLst>
              <a:ext uri="{FF2B5EF4-FFF2-40B4-BE49-F238E27FC236}">
                <a16:creationId xmlns:a16="http://schemas.microsoft.com/office/drawing/2014/main" id="{5100EF77-EC46-4034-A1BE-14F7EC6DA990}"/>
              </a:ext>
            </a:extLst>
          </p:cNvPr>
          <p:cNvPicPr>
            <a:picLocks noChangeAspect="1"/>
          </p:cNvPicPr>
          <p:nvPr/>
        </p:nvPicPr>
        <p:blipFill>
          <a:blip r:embed="rId4"/>
          <a:stretch>
            <a:fillRect/>
          </a:stretch>
        </p:blipFill>
        <p:spPr>
          <a:xfrm>
            <a:off x="5195805" y="1171209"/>
            <a:ext cx="3932218" cy="1828871"/>
          </a:xfrm>
          <a:prstGeom prst="rect">
            <a:avLst/>
          </a:prstGeom>
        </p:spPr>
      </p:pic>
      <p:pic>
        <p:nvPicPr>
          <p:cNvPr id="8" name="Immagine 7" descr="Immagine che contiene edificio, interni, sedendo, stanza&#10;&#10;Descrizione generata automaticamente">
            <a:extLst>
              <a:ext uri="{FF2B5EF4-FFF2-40B4-BE49-F238E27FC236}">
                <a16:creationId xmlns:a16="http://schemas.microsoft.com/office/drawing/2014/main" id="{A79CC6B6-BCC7-4A05-9CD6-3DE875C3565B}"/>
              </a:ext>
            </a:extLst>
          </p:cNvPr>
          <p:cNvPicPr>
            <a:picLocks noChangeAspect="1"/>
          </p:cNvPicPr>
          <p:nvPr/>
        </p:nvPicPr>
        <p:blipFill>
          <a:blip r:embed="rId5"/>
          <a:stretch>
            <a:fillRect/>
          </a:stretch>
        </p:blipFill>
        <p:spPr>
          <a:xfrm>
            <a:off x="5195805" y="3562239"/>
            <a:ext cx="3932218" cy="2485881"/>
          </a:xfrm>
          <a:prstGeom prst="rect">
            <a:avLst/>
          </a:prstGeom>
        </p:spPr>
      </p:pic>
      <p:sp>
        <p:nvSpPr>
          <p:cNvPr id="16" name="CasellaDiTesto 15">
            <a:extLst>
              <a:ext uri="{FF2B5EF4-FFF2-40B4-BE49-F238E27FC236}">
                <a16:creationId xmlns:a16="http://schemas.microsoft.com/office/drawing/2014/main" id="{73B2488F-B6B7-43F2-9539-7CAC7138DB37}"/>
              </a:ext>
            </a:extLst>
          </p:cNvPr>
          <p:cNvSpPr txBox="1"/>
          <p:nvPr/>
        </p:nvSpPr>
        <p:spPr>
          <a:xfrm>
            <a:off x="5793551" y="2976309"/>
            <a:ext cx="3055973" cy="492443"/>
          </a:xfrm>
          <a:prstGeom prst="rect">
            <a:avLst/>
          </a:prstGeom>
          <a:noFill/>
        </p:spPr>
        <p:txBody>
          <a:bodyPr wrap="square" rtlCol="0">
            <a:spAutoFit/>
          </a:bodyPr>
          <a:lstStyle/>
          <a:p>
            <a:pPr algn="just"/>
            <a:r>
              <a:rPr lang="it-IT" sz="1200" dirty="0">
                <a:latin typeface="Arial"/>
                <a:cs typeface="Arial"/>
              </a:rPr>
              <a:t>Accelerator Mass </a:t>
            </a:r>
            <a:r>
              <a:rPr lang="it-IT" sz="1200" dirty="0" err="1">
                <a:latin typeface="Arial"/>
                <a:cs typeface="Arial"/>
              </a:rPr>
              <a:t>Spectrometry</a:t>
            </a:r>
            <a:endParaRPr lang="it-IT" sz="1400" dirty="0"/>
          </a:p>
          <a:p>
            <a:pPr algn="just"/>
            <a:r>
              <a:rPr lang="it-IT" sz="1400" dirty="0"/>
              <a:t>           </a:t>
            </a:r>
          </a:p>
        </p:txBody>
      </p:sp>
      <p:sp>
        <p:nvSpPr>
          <p:cNvPr id="18" name="CasellaDiTesto 17">
            <a:extLst>
              <a:ext uri="{FF2B5EF4-FFF2-40B4-BE49-F238E27FC236}">
                <a16:creationId xmlns:a16="http://schemas.microsoft.com/office/drawing/2014/main" id="{1964B106-D3CC-45B8-AAC8-6B759464F6DC}"/>
              </a:ext>
            </a:extLst>
          </p:cNvPr>
          <p:cNvSpPr txBox="1"/>
          <p:nvPr/>
        </p:nvSpPr>
        <p:spPr>
          <a:xfrm>
            <a:off x="5793550" y="6045731"/>
            <a:ext cx="3055973" cy="276999"/>
          </a:xfrm>
          <a:prstGeom prst="rect">
            <a:avLst/>
          </a:prstGeom>
          <a:noFill/>
        </p:spPr>
        <p:txBody>
          <a:bodyPr wrap="square" rtlCol="0">
            <a:spAutoFit/>
          </a:bodyPr>
          <a:lstStyle/>
          <a:p>
            <a:r>
              <a:rPr lang="en-US" sz="1200" dirty="0">
                <a:latin typeface="Arial"/>
                <a:cs typeface="Arial"/>
              </a:rPr>
              <a:t>Saturated absorption Cavity Ringdown</a:t>
            </a:r>
            <a:endParaRPr lang="it-IT" sz="1400" dirty="0"/>
          </a:p>
        </p:txBody>
      </p:sp>
    </p:spTree>
    <p:extLst>
      <p:ext uri="{BB962C8B-B14F-4D97-AF65-F5344CB8AC3E}">
        <p14:creationId xmlns:p14="http://schemas.microsoft.com/office/powerpoint/2010/main" val="33005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a:blip r:embed="rId3"/>
          <a:stretch>
            <a:fillRect/>
          </a:stretch>
        </p:blipFill>
        <p:spPr>
          <a:xfrm>
            <a:off x="0" y="-21160"/>
            <a:ext cx="9180512" cy="6872633"/>
          </a:xfrm>
          <a:prstGeom prst="rect">
            <a:avLst/>
          </a:prstGeom>
        </p:spPr>
      </p:pic>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6</a:t>
            </a:fld>
            <a:endParaRPr lang="it-IT" b="1" dirty="0">
              <a:solidFill>
                <a:schemeClr val="bg1"/>
              </a:solidFill>
              <a:latin typeface="Arial"/>
              <a:cs typeface="Arial"/>
            </a:endParaRPr>
          </a:p>
        </p:txBody>
      </p:sp>
      <p:sp>
        <p:nvSpPr>
          <p:cNvPr id="10" name="CasellaDiTesto 9"/>
          <p:cNvSpPr txBox="1"/>
          <p:nvPr/>
        </p:nvSpPr>
        <p:spPr>
          <a:xfrm>
            <a:off x="7996186" y="51433"/>
            <a:ext cx="697627" cy="215444"/>
          </a:xfrm>
          <a:prstGeom prst="rect">
            <a:avLst/>
          </a:prstGeom>
          <a:noFill/>
        </p:spPr>
        <p:txBody>
          <a:bodyPr wrap="none" rtlCol="0">
            <a:spAutoFit/>
          </a:bodyPr>
          <a:lstStyle/>
          <a:p>
            <a:pPr algn="r"/>
            <a:r>
              <a:rPr lang="it-IT" sz="800" b="1" dirty="0">
                <a:solidFill>
                  <a:schemeClr val="bg1"/>
                </a:solidFill>
                <a:latin typeface="Arial"/>
                <a:cs typeface="Arial"/>
              </a:rPr>
              <a:t>C14-SCAR</a:t>
            </a: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07/10/2020</a:t>
            </a:r>
          </a:p>
          <a:p>
            <a:endParaRPr lang="it-IT" dirty="0"/>
          </a:p>
        </p:txBody>
      </p:sp>
      <p:pic>
        <p:nvPicPr>
          <p:cNvPr id="3" name="Immagine 2" descr="Immagine che contiene interni, computer, tavolo, diverso&#10;&#10;Descrizione generata automaticamente">
            <a:extLst>
              <a:ext uri="{FF2B5EF4-FFF2-40B4-BE49-F238E27FC236}">
                <a16:creationId xmlns:a16="http://schemas.microsoft.com/office/drawing/2014/main" id="{DEF2AE1A-CA8A-446D-A4B0-830E2A07A923}"/>
              </a:ext>
            </a:extLst>
          </p:cNvPr>
          <p:cNvPicPr>
            <a:picLocks noChangeAspect="1"/>
          </p:cNvPicPr>
          <p:nvPr/>
        </p:nvPicPr>
        <p:blipFill>
          <a:blip r:embed="rId4"/>
          <a:stretch>
            <a:fillRect/>
          </a:stretch>
        </p:blipFill>
        <p:spPr>
          <a:xfrm>
            <a:off x="723666" y="1374356"/>
            <a:ext cx="7505032" cy="4658799"/>
          </a:xfrm>
          <a:prstGeom prst="rect">
            <a:avLst/>
          </a:prstGeom>
        </p:spPr>
      </p:pic>
      <p:sp>
        <p:nvSpPr>
          <p:cNvPr id="4" name="CasellaDiTesto 3">
            <a:extLst>
              <a:ext uri="{FF2B5EF4-FFF2-40B4-BE49-F238E27FC236}">
                <a16:creationId xmlns:a16="http://schemas.microsoft.com/office/drawing/2014/main" id="{B1054237-848E-4F4A-99EE-DB51286EE0ED}"/>
              </a:ext>
            </a:extLst>
          </p:cNvPr>
          <p:cNvSpPr txBox="1"/>
          <p:nvPr/>
        </p:nvSpPr>
        <p:spPr>
          <a:xfrm>
            <a:off x="723666" y="740473"/>
            <a:ext cx="5328341" cy="461665"/>
          </a:xfrm>
          <a:prstGeom prst="rect">
            <a:avLst/>
          </a:prstGeom>
          <a:noFill/>
        </p:spPr>
        <p:txBody>
          <a:bodyPr wrap="square" rtlCol="0">
            <a:spAutoFit/>
          </a:bodyPr>
          <a:lstStyle/>
          <a:p>
            <a:r>
              <a:rPr lang="en-US" sz="2400" b="1" dirty="0">
                <a:solidFill>
                  <a:schemeClr val="accent1">
                    <a:lumMod val="75000"/>
                  </a:schemeClr>
                </a:solidFill>
                <a:latin typeface="Arial"/>
                <a:cs typeface="Arial"/>
              </a:rPr>
              <a:t>C14-SCAR schematics</a:t>
            </a:r>
            <a:endParaRPr lang="it-IT" sz="2400" b="1" dirty="0">
              <a:solidFill>
                <a:schemeClr val="accent1">
                  <a:lumMod val="75000"/>
                </a:schemeClr>
              </a:solidFill>
              <a:latin typeface="Arial"/>
              <a:cs typeface="Arial"/>
            </a:endParaRPr>
          </a:p>
        </p:txBody>
      </p:sp>
    </p:spTree>
    <p:extLst>
      <p:ext uri="{BB962C8B-B14F-4D97-AF65-F5344CB8AC3E}">
        <p14:creationId xmlns:p14="http://schemas.microsoft.com/office/powerpoint/2010/main" val="426568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729394"/>
            <a:ext cx="4663050" cy="461665"/>
          </a:xfrm>
          <a:prstGeom prst="rect">
            <a:avLst/>
          </a:prstGeom>
          <a:noFill/>
        </p:spPr>
        <p:txBody>
          <a:bodyPr wrap="square" rtlCol="0">
            <a:spAutoFit/>
          </a:bodyPr>
          <a:lstStyle/>
          <a:p>
            <a:r>
              <a:rPr lang="it-IT" sz="2400" b="1" dirty="0" err="1">
                <a:solidFill>
                  <a:schemeClr val="accent1">
                    <a:lumMod val="75000"/>
                  </a:schemeClr>
                </a:solidFill>
                <a:latin typeface="Arial"/>
                <a:cs typeface="Arial"/>
              </a:rPr>
              <a:t>Internal</a:t>
            </a:r>
            <a:r>
              <a:rPr lang="it-IT" sz="2400" b="1" dirty="0">
                <a:solidFill>
                  <a:schemeClr val="accent1">
                    <a:lumMod val="75000"/>
                  </a:schemeClr>
                </a:solidFill>
                <a:latin typeface="Arial"/>
                <a:cs typeface="Arial"/>
              </a:rPr>
              <a:t> </a:t>
            </a:r>
            <a:r>
              <a:rPr lang="it-IT" sz="2400" b="1" dirty="0" err="1">
                <a:solidFill>
                  <a:schemeClr val="accent1">
                    <a:lumMod val="75000"/>
                  </a:schemeClr>
                </a:solidFill>
                <a:latin typeface="Arial"/>
                <a:cs typeface="Arial"/>
              </a:rPr>
              <a:t>cavity</a:t>
            </a:r>
            <a:endParaRPr lang="it-IT" sz="2400" b="1" dirty="0">
              <a:solidFill>
                <a:schemeClr val="accent1">
                  <a:lumMod val="75000"/>
                </a:schemeClr>
              </a:solidFill>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7</a:t>
            </a:fld>
            <a:endParaRPr lang="it-IT" b="1" dirty="0">
              <a:solidFill>
                <a:schemeClr val="bg1"/>
              </a:solidFill>
              <a:latin typeface="Arial"/>
              <a:cs typeface="Arial"/>
            </a:endParaRPr>
          </a:p>
        </p:txBody>
      </p:sp>
      <p:sp>
        <p:nvSpPr>
          <p:cNvPr id="10" name="CasellaDiTesto 9"/>
          <p:cNvSpPr txBox="1"/>
          <p:nvPr/>
        </p:nvSpPr>
        <p:spPr>
          <a:xfrm>
            <a:off x="7996186" y="51433"/>
            <a:ext cx="697627" cy="215444"/>
          </a:xfrm>
          <a:prstGeom prst="rect">
            <a:avLst/>
          </a:prstGeom>
          <a:noFill/>
        </p:spPr>
        <p:txBody>
          <a:bodyPr wrap="none" rtlCol="0">
            <a:spAutoFit/>
          </a:bodyPr>
          <a:lstStyle/>
          <a:p>
            <a:pPr algn="r"/>
            <a:r>
              <a:rPr lang="it-IT" sz="800" b="1" dirty="0">
                <a:solidFill>
                  <a:schemeClr val="bg1"/>
                </a:solidFill>
                <a:latin typeface="Arial"/>
                <a:cs typeface="Arial"/>
              </a:rPr>
              <a:t>C14-SCAR</a:t>
            </a:r>
          </a:p>
        </p:txBody>
      </p:sp>
      <p:sp>
        <p:nvSpPr>
          <p:cNvPr id="14" name="CasellaDiTesto 13"/>
          <p:cNvSpPr txBox="1"/>
          <p:nvPr/>
        </p:nvSpPr>
        <p:spPr>
          <a:xfrm>
            <a:off x="7999822" y="403482"/>
            <a:ext cx="704039" cy="215444"/>
          </a:xfrm>
          <a:prstGeom prst="rect">
            <a:avLst/>
          </a:prstGeom>
          <a:noFill/>
        </p:spPr>
        <p:txBody>
          <a:bodyPr wrap="none" rtlCol="0">
            <a:spAutoFit/>
          </a:bodyPr>
          <a:lstStyle/>
          <a:p>
            <a:pPr algn="r"/>
            <a:r>
              <a:rPr lang="it-IT" sz="800" dirty="0">
                <a:solidFill>
                  <a:schemeClr val="bg1"/>
                </a:solidFill>
                <a:latin typeface="Arial"/>
                <a:cs typeface="Arial"/>
              </a:rPr>
              <a:t>07/10/2020</a:t>
            </a:r>
            <a:endParaRPr lang="it-IT" dirty="0"/>
          </a:p>
        </p:txBody>
      </p:sp>
      <p:pic>
        <p:nvPicPr>
          <p:cNvPr id="4" name="Immagine 3">
            <a:extLst>
              <a:ext uri="{FF2B5EF4-FFF2-40B4-BE49-F238E27FC236}">
                <a16:creationId xmlns:a16="http://schemas.microsoft.com/office/drawing/2014/main" id="{C6949202-0306-4A55-A016-27BAF2B87C3D}"/>
              </a:ext>
            </a:extLst>
          </p:cNvPr>
          <p:cNvPicPr>
            <a:picLocks noChangeAspect="1"/>
          </p:cNvPicPr>
          <p:nvPr/>
        </p:nvPicPr>
        <p:blipFill>
          <a:blip r:embed="rId4"/>
          <a:stretch>
            <a:fillRect/>
          </a:stretch>
        </p:blipFill>
        <p:spPr>
          <a:xfrm>
            <a:off x="116764" y="2268247"/>
            <a:ext cx="3817660" cy="2988887"/>
          </a:xfrm>
          <a:prstGeom prst="rect">
            <a:avLst/>
          </a:prstGeom>
        </p:spPr>
      </p:pic>
      <p:pic>
        <p:nvPicPr>
          <p:cNvPr id="15" name="Immagine 14">
            <a:extLst>
              <a:ext uri="{FF2B5EF4-FFF2-40B4-BE49-F238E27FC236}">
                <a16:creationId xmlns:a16="http://schemas.microsoft.com/office/drawing/2014/main" id="{406A4967-5BD8-45F0-9460-9D4D31084B3B}"/>
              </a:ext>
            </a:extLst>
          </p:cNvPr>
          <p:cNvPicPr>
            <a:picLocks noChangeAspect="1"/>
          </p:cNvPicPr>
          <p:nvPr/>
        </p:nvPicPr>
        <p:blipFill>
          <a:blip r:embed="rId5"/>
          <a:stretch>
            <a:fillRect/>
          </a:stretch>
        </p:blipFill>
        <p:spPr>
          <a:xfrm>
            <a:off x="4113511" y="2268247"/>
            <a:ext cx="4988366" cy="2988887"/>
          </a:xfrm>
          <a:prstGeom prst="rect">
            <a:avLst/>
          </a:prstGeom>
        </p:spPr>
      </p:pic>
      <p:sp>
        <p:nvSpPr>
          <p:cNvPr id="17" name="CasellaDiTesto 16">
            <a:extLst>
              <a:ext uri="{FF2B5EF4-FFF2-40B4-BE49-F238E27FC236}">
                <a16:creationId xmlns:a16="http://schemas.microsoft.com/office/drawing/2014/main" id="{4F91F4B4-92B7-46C6-B2E2-BADD180E256A}"/>
              </a:ext>
            </a:extLst>
          </p:cNvPr>
          <p:cNvSpPr txBox="1"/>
          <p:nvPr/>
        </p:nvSpPr>
        <p:spPr>
          <a:xfrm>
            <a:off x="491037" y="5257134"/>
            <a:ext cx="3055973" cy="523220"/>
          </a:xfrm>
          <a:prstGeom prst="rect">
            <a:avLst/>
          </a:prstGeom>
          <a:noFill/>
        </p:spPr>
        <p:txBody>
          <a:bodyPr wrap="square" rtlCol="0">
            <a:spAutoFit/>
          </a:bodyPr>
          <a:lstStyle/>
          <a:p>
            <a:pPr algn="just"/>
            <a:r>
              <a:rPr lang="it-IT" sz="1200" dirty="0">
                <a:latin typeface="Arial"/>
                <a:cs typeface="Arial"/>
              </a:rPr>
              <a:t>Left side </a:t>
            </a:r>
            <a:r>
              <a:rPr lang="it-IT" sz="1200" dirty="0" err="1">
                <a:latin typeface="Arial"/>
                <a:cs typeface="Arial"/>
              </a:rPr>
              <a:t>internal</a:t>
            </a:r>
            <a:r>
              <a:rPr lang="it-IT" sz="1200" dirty="0">
                <a:latin typeface="Arial"/>
                <a:cs typeface="Arial"/>
              </a:rPr>
              <a:t> </a:t>
            </a:r>
            <a:r>
              <a:rPr lang="it-IT" sz="1200" dirty="0" err="1">
                <a:latin typeface="Arial"/>
                <a:cs typeface="Arial"/>
              </a:rPr>
              <a:t>cavity</a:t>
            </a:r>
            <a:r>
              <a:rPr lang="it-IT" sz="1200" dirty="0">
                <a:latin typeface="Arial"/>
                <a:cs typeface="Arial"/>
              </a:rPr>
              <a:t> </a:t>
            </a:r>
            <a:r>
              <a:rPr lang="it-IT" sz="1200" dirty="0" err="1">
                <a:latin typeface="Arial"/>
                <a:cs typeface="Arial"/>
              </a:rPr>
              <a:t>section</a:t>
            </a:r>
            <a:r>
              <a:rPr lang="it-IT" sz="1400" dirty="0"/>
              <a:t>           </a:t>
            </a:r>
          </a:p>
          <a:p>
            <a:pPr algn="just"/>
            <a:r>
              <a:rPr lang="it-IT" sz="1400" dirty="0"/>
              <a:t>           </a:t>
            </a:r>
          </a:p>
        </p:txBody>
      </p:sp>
      <p:sp>
        <p:nvSpPr>
          <p:cNvPr id="19" name="CasellaDiTesto 18">
            <a:extLst>
              <a:ext uri="{FF2B5EF4-FFF2-40B4-BE49-F238E27FC236}">
                <a16:creationId xmlns:a16="http://schemas.microsoft.com/office/drawing/2014/main" id="{704D2A24-1217-4E39-9953-5F03228008AA}"/>
              </a:ext>
            </a:extLst>
          </p:cNvPr>
          <p:cNvSpPr txBox="1"/>
          <p:nvPr/>
        </p:nvSpPr>
        <p:spPr>
          <a:xfrm>
            <a:off x="5311303" y="5310468"/>
            <a:ext cx="3055973" cy="523220"/>
          </a:xfrm>
          <a:prstGeom prst="rect">
            <a:avLst/>
          </a:prstGeom>
          <a:noFill/>
        </p:spPr>
        <p:txBody>
          <a:bodyPr wrap="square" rtlCol="0">
            <a:spAutoFit/>
          </a:bodyPr>
          <a:lstStyle/>
          <a:p>
            <a:pPr algn="just"/>
            <a:r>
              <a:rPr lang="it-IT" sz="1200" dirty="0" err="1">
                <a:latin typeface="Arial"/>
                <a:cs typeface="Arial"/>
              </a:rPr>
              <a:t>Right</a:t>
            </a:r>
            <a:r>
              <a:rPr lang="it-IT" sz="1200" dirty="0">
                <a:latin typeface="Arial"/>
                <a:cs typeface="Arial"/>
              </a:rPr>
              <a:t> side </a:t>
            </a:r>
            <a:r>
              <a:rPr lang="it-IT" sz="1200" dirty="0" err="1">
                <a:latin typeface="Arial"/>
                <a:cs typeface="Arial"/>
              </a:rPr>
              <a:t>internal</a:t>
            </a:r>
            <a:r>
              <a:rPr lang="it-IT" sz="1200" dirty="0">
                <a:latin typeface="Arial"/>
                <a:cs typeface="Arial"/>
              </a:rPr>
              <a:t> </a:t>
            </a:r>
            <a:r>
              <a:rPr lang="it-IT" sz="1200" dirty="0" err="1">
                <a:latin typeface="Arial"/>
                <a:cs typeface="Arial"/>
              </a:rPr>
              <a:t>cavity</a:t>
            </a:r>
            <a:r>
              <a:rPr lang="it-IT" sz="1200" dirty="0">
                <a:latin typeface="Arial"/>
                <a:cs typeface="Arial"/>
              </a:rPr>
              <a:t> </a:t>
            </a:r>
            <a:r>
              <a:rPr lang="it-IT" sz="1200" dirty="0" err="1">
                <a:latin typeface="Arial"/>
                <a:cs typeface="Arial"/>
              </a:rPr>
              <a:t>section</a:t>
            </a:r>
            <a:r>
              <a:rPr lang="it-IT" sz="1400" dirty="0"/>
              <a:t>           </a:t>
            </a:r>
          </a:p>
          <a:p>
            <a:pPr algn="just"/>
            <a:r>
              <a:rPr lang="it-IT" sz="1400" dirty="0"/>
              <a:t>           </a:t>
            </a:r>
          </a:p>
        </p:txBody>
      </p:sp>
      <p:sp>
        <p:nvSpPr>
          <p:cNvPr id="21" name="CasellaDiTesto 20">
            <a:extLst>
              <a:ext uri="{FF2B5EF4-FFF2-40B4-BE49-F238E27FC236}">
                <a16:creationId xmlns:a16="http://schemas.microsoft.com/office/drawing/2014/main" id="{732C22FB-E284-4A74-B1F1-6836C9FD191D}"/>
              </a:ext>
            </a:extLst>
          </p:cNvPr>
          <p:cNvSpPr txBox="1"/>
          <p:nvPr/>
        </p:nvSpPr>
        <p:spPr>
          <a:xfrm>
            <a:off x="2721796" y="1500033"/>
            <a:ext cx="3736920" cy="369332"/>
          </a:xfrm>
          <a:prstGeom prst="rect">
            <a:avLst/>
          </a:prstGeom>
          <a:noFill/>
        </p:spPr>
        <p:txBody>
          <a:bodyPr wrap="none" rtlCol="0">
            <a:spAutoFit/>
          </a:bodyPr>
          <a:lstStyle/>
          <a:p>
            <a:r>
              <a:rPr lang="en-US" dirty="0">
                <a:latin typeface="Arial"/>
                <a:cs typeface="Arial"/>
              </a:rPr>
              <a:t>Section view of the internal cavity</a:t>
            </a:r>
            <a:endParaRPr lang="it-IT" dirty="0">
              <a:latin typeface="Arial"/>
              <a:cs typeface="Arial"/>
            </a:endParaRPr>
          </a:p>
        </p:txBody>
      </p:sp>
      <p:cxnSp>
        <p:nvCxnSpPr>
          <p:cNvPr id="5" name="Connettore 2 4">
            <a:extLst>
              <a:ext uri="{FF2B5EF4-FFF2-40B4-BE49-F238E27FC236}">
                <a16:creationId xmlns:a16="http://schemas.microsoft.com/office/drawing/2014/main" id="{47564F19-3C6F-4A4C-B60A-60EA153CB5F4}"/>
              </a:ext>
            </a:extLst>
          </p:cNvPr>
          <p:cNvCxnSpPr>
            <a:cxnSpLocks/>
          </p:cNvCxnSpPr>
          <p:nvPr/>
        </p:nvCxnSpPr>
        <p:spPr>
          <a:xfrm>
            <a:off x="7311390" y="4411980"/>
            <a:ext cx="731520" cy="1"/>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id="{28930809-0BF5-4596-B632-65E3A7FD3740}"/>
              </a:ext>
            </a:extLst>
          </p:cNvPr>
          <p:cNvSpPr txBox="1"/>
          <p:nvPr/>
        </p:nvSpPr>
        <p:spPr>
          <a:xfrm>
            <a:off x="7405258" y="4439627"/>
            <a:ext cx="778622" cy="307777"/>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10 µm </a:t>
            </a:r>
          </a:p>
        </p:txBody>
      </p:sp>
    </p:spTree>
    <p:extLst>
      <p:ext uri="{BB962C8B-B14F-4D97-AF65-F5344CB8AC3E}">
        <p14:creationId xmlns:p14="http://schemas.microsoft.com/office/powerpoint/2010/main" val="101104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2" y="724799"/>
            <a:ext cx="7367987" cy="830997"/>
          </a:xfrm>
          <a:prstGeom prst="rect">
            <a:avLst/>
          </a:prstGeom>
          <a:noFill/>
        </p:spPr>
        <p:txBody>
          <a:bodyPr wrap="square" rtlCol="0">
            <a:spAutoFit/>
          </a:bodyPr>
          <a:lstStyle/>
          <a:p>
            <a:r>
              <a:rPr lang="it-IT" sz="2400" b="1" dirty="0">
                <a:solidFill>
                  <a:schemeClr val="accent1">
                    <a:lumMod val="75000"/>
                  </a:schemeClr>
                </a:solidFill>
                <a:latin typeface="Arial"/>
                <a:cs typeface="Arial"/>
              </a:rPr>
              <a:t>Performance </a:t>
            </a:r>
            <a:r>
              <a:rPr lang="it-IT" sz="2400" b="1" dirty="0" err="1">
                <a:solidFill>
                  <a:schemeClr val="accent1">
                    <a:lumMod val="75000"/>
                  </a:schemeClr>
                </a:solidFill>
                <a:latin typeface="Arial"/>
                <a:cs typeface="Arial"/>
              </a:rPr>
              <a:t>tests</a:t>
            </a:r>
            <a:r>
              <a:rPr lang="it-IT" sz="2400" b="1" dirty="0">
                <a:solidFill>
                  <a:schemeClr val="accent1">
                    <a:lumMod val="75000"/>
                  </a:schemeClr>
                </a:solidFill>
                <a:latin typeface="Arial"/>
                <a:cs typeface="Arial"/>
              </a:rPr>
              <a:t> and </a:t>
            </a:r>
            <a:r>
              <a:rPr lang="it-IT" sz="2400" b="1" dirty="0" err="1">
                <a:solidFill>
                  <a:schemeClr val="accent1">
                    <a:lumMod val="75000"/>
                  </a:schemeClr>
                </a:solidFill>
                <a:latin typeface="Arial"/>
                <a:cs typeface="Arial"/>
              </a:rPr>
              <a:t>standardizable</a:t>
            </a:r>
            <a:r>
              <a:rPr lang="it-IT" sz="2400" b="1" dirty="0">
                <a:solidFill>
                  <a:schemeClr val="accent1">
                    <a:lumMod val="75000"/>
                  </a:schemeClr>
                </a:solidFill>
                <a:latin typeface="Arial"/>
                <a:cs typeface="Arial"/>
              </a:rPr>
              <a:t> </a:t>
            </a:r>
            <a:r>
              <a:rPr lang="it-IT" sz="2400" b="1" dirty="0" err="1">
                <a:solidFill>
                  <a:schemeClr val="accent1">
                    <a:lumMod val="75000"/>
                  </a:schemeClr>
                </a:solidFill>
                <a:latin typeface="Arial"/>
                <a:cs typeface="Arial"/>
              </a:rPr>
              <a:t>procedures</a:t>
            </a:r>
            <a:endParaRPr lang="it-IT" sz="2400" b="1" dirty="0">
              <a:solidFill>
                <a:schemeClr val="accent1">
                  <a:lumMod val="75000"/>
                </a:schemeClr>
              </a:solidFill>
              <a:latin typeface="Arial"/>
              <a:cs typeface="Arial"/>
            </a:endParaRPr>
          </a:p>
        </p:txBody>
      </p:sp>
      <p:sp>
        <p:nvSpPr>
          <p:cNvPr id="8" name="CasellaDiTesto 7"/>
          <p:cNvSpPr txBox="1"/>
          <p:nvPr/>
        </p:nvSpPr>
        <p:spPr>
          <a:xfrm>
            <a:off x="502866" y="1686982"/>
            <a:ext cx="8190947" cy="4001095"/>
          </a:xfrm>
          <a:prstGeom prst="rect">
            <a:avLst/>
          </a:prstGeom>
          <a:noFill/>
        </p:spPr>
        <p:txBody>
          <a:bodyPr wrap="square" rtlCol="0">
            <a:spAutoFit/>
          </a:bodyPr>
          <a:lstStyle/>
          <a:p>
            <a:endParaRPr lang="it-IT" dirty="0">
              <a:latin typeface="Arial"/>
              <a:cs typeface="Arial"/>
            </a:endParaRPr>
          </a:p>
          <a:p>
            <a:pPr marL="285750" indent="-285750">
              <a:buFont typeface="Arial" panose="020B0604020202020204" pitchFamily="34" charset="0"/>
              <a:buChar char="•"/>
            </a:pPr>
            <a:r>
              <a:rPr lang="en-US" dirty="0">
                <a:latin typeface="Arial"/>
                <a:cs typeface="Arial"/>
              </a:rPr>
              <a:t>Checking the proper </a:t>
            </a:r>
            <a:r>
              <a:rPr lang="en-US" dirty="0" err="1">
                <a:latin typeface="Arial"/>
                <a:cs typeface="Arial"/>
              </a:rPr>
              <a:t>behaviour</a:t>
            </a:r>
            <a:r>
              <a:rPr lang="en-US" dirty="0">
                <a:latin typeface="Arial"/>
                <a:cs typeface="Arial"/>
              </a:rPr>
              <a:t> of new mechanical solutions, </a:t>
            </a:r>
          </a:p>
          <a:p>
            <a:r>
              <a:rPr lang="en-US" dirty="0">
                <a:latin typeface="Arial"/>
                <a:cs typeface="Arial"/>
              </a:rPr>
              <a:t>     such as glues or energized </a:t>
            </a:r>
            <a:r>
              <a:rPr lang="en-US" dirty="0" err="1">
                <a:latin typeface="Arial"/>
                <a:cs typeface="Arial"/>
              </a:rPr>
              <a:t>o-rings</a:t>
            </a:r>
            <a:r>
              <a:rPr lang="en-US" dirty="0">
                <a:latin typeface="Arial"/>
                <a:cs typeface="Arial"/>
              </a:rPr>
              <a:t>;</a:t>
            </a:r>
            <a:endParaRPr lang="it-IT" dirty="0">
              <a:latin typeface="Arial"/>
              <a:cs typeface="Arial"/>
            </a:endParaRPr>
          </a:p>
          <a:p>
            <a:pPr marL="285750" indent="-285750">
              <a:buFont typeface="Arial" panose="020B0604020202020204" pitchFamily="34" charset="0"/>
              <a:buChar char="•"/>
            </a:pPr>
            <a:endParaRPr lang="it-IT" dirty="0">
              <a:latin typeface="Arial"/>
              <a:cs typeface="Arial"/>
            </a:endParaRPr>
          </a:p>
          <a:p>
            <a:pPr marL="285750" indent="-285750">
              <a:buFont typeface="Arial" panose="020B0604020202020204" pitchFamily="34" charset="0"/>
              <a:buChar char="•"/>
            </a:pPr>
            <a:r>
              <a:rPr lang="it-IT" dirty="0" err="1">
                <a:latin typeface="Arial"/>
                <a:cs typeface="Arial"/>
              </a:rPr>
              <a:t>Reaching</a:t>
            </a:r>
            <a:r>
              <a:rPr lang="it-IT" dirty="0">
                <a:latin typeface="Arial"/>
                <a:cs typeface="Arial"/>
              </a:rPr>
              <a:t> good vacuum </a:t>
            </a:r>
            <a:r>
              <a:rPr lang="it-IT" dirty="0" err="1">
                <a:latin typeface="Arial"/>
                <a:cs typeface="Arial"/>
              </a:rPr>
              <a:t>levels</a:t>
            </a:r>
            <a:r>
              <a:rPr lang="it-IT" dirty="0">
                <a:latin typeface="Arial"/>
                <a:cs typeface="Arial"/>
              </a:rPr>
              <a:t> in the </a:t>
            </a:r>
            <a:r>
              <a:rPr lang="it-IT" dirty="0" err="1">
                <a:latin typeface="Arial"/>
                <a:cs typeface="Arial"/>
              </a:rPr>
              <a:t>internal</a:t>
            </a:r>
            <a:r>
              <a:rPr lang="it-IT" dirty="0">
                <a:latin typeface="Arial"/>
                <a:cs typeface="Arial"/>
              </a:rPr>
              <a:t> </a:t>
            </a:r>
            <a:r>
              <a:rPr lang="it-IT" dirty="0" err="1">
                <a:latin typeface="Arial"/>
                <a:cs typeface="Arial"/>
              </a:rPr>
              <a:t>cavity</a:t>
            </a:r>
            <a:r>
              <a:rPr lang="it-IT" dirty="0">
                <a:latin typeface="Arial"/>
                <a:cs typeface="Arial"/>
              </a:rPr>
              <a:t>;</a:t>
            </a:r>
          </a:p>
          <a:p>
            <a:pPr marL="285750" indent="-285750">
              <a:buFont typeface="Arial" panose="020B0604020202020204" pitchFamily="34" charset="0"/>
              <a:buChar char="•"/>
            </a:pPr>
            <a:endParaRPr lang="it-IT" dirty="0">
              <a:latin typeface="Arial"/>
              <a:cs typeface="Arial"/>
            </a:endParaRPr>
          </a:p>
          <a:p>
            <a:pPr marL="285750" indent="-285750">
              <a:buFont typeface="Arial" panose="020B0604020202020204" pitchFamily="34" charset="0"/>
              <a:buChar char="•"/>
            </a:pPr>
            <a:r>
              <a:rPr lang="en-US" dirty="0">
                <a:latin typeface="Arial"/>
                <a:cs typeface="Arial"/>
              </a:rPr>
              <a:t>Checking the proper </a:t>
            </a:r>
            <a:r>
              <a:rPr lang="en-US" dirty="0" err="1">
                <a:latin typeface="Arial"/>
                <a:cs typeface="Arial"/>
              </a:rPr>
              <a:t>behaviour</a:t>
            </a:r>
            <a:r>
              <a:rPr lang="en-US" dirty="0">
                <a:latin typeface="Arial"/>
                <a:cs typeface="Arial"/>
              </a:rPr>
              <a:t> of the system at temperature T=170 K;</a:t>
            </a:r>
          </a:p>
          <a:p>
            <a:pPr marL="285750" indent="-285750">
              <a:buFont typeface="Arial" panose="020B0604020202020204" pitchFamily="34" charset="0"/>
              <a:buChar char="•"/>
            </a:pPr>
            <a:endParaRPr lang="en-US" dirty="0">
              <a:latin typeface="Arial"/>
              <a:cs typeface="Arial"/>
            </a:endParaRPr>
          </a:p>
          <a:p>
            <a:pPr marL="285750" indent="-285750">
              <a:buFont typeface="Arial" panose="020B0604020202020204" pitchFamily="34" charset="0"/>
              <a:buChar char="•"/>
            </a:pPr>
            <a:r>
              <a:rPr lang="en-US" dirty="0">
                <a:latin typeface="Arial"/>
                <a:cs typeface="Arial"/>
              </a:rPr>
              <a:t>Checking the correct vacuum sealing of mirrors at 170 K;</a:t>
            </a:r>
          </a:p>
          <a:p>
            <a:pPr marL="285750" indent="-285750">
              <a:buFont typeface="Arial" panose="020B0604020202020204" pitchFamily="34" charset="0"/>
              <a:buChar char="•"/>
            </a:pPr>
            <a:endParaRPr lang="en-US" dirty="0">
              <a:latin typeface="Arial"/>
              <a:cs typeface="Arial"/>
            </a:endParaRPr>
          </a:p>
          <a:p>
            <a:pPr marL="285750" indent="-285750">
              <a:buFont typeface="Arial" panose="020B0604020202020204" pitchFamily="34" charset="0"/>
              <a:buChar char="•"/>
            </a:pPr>
            <a:r>
              <a:rPr lang="en-US" dirty="0">
                <a:latin typeface="Arial"/>
                <a:cs typeface="Arial"/>
              </a:rPr>
              <a:t>Ensuring the purely axial movement of the piezoelectric actuator.</a:t>
            </a:r>
          </a:p>
          <a:p>
            <a:pPr marL="285750" indent="-285750">
              <a:buFont typeface="Arial" panose="020B0604020202020204" pitchFamily="34" charset="0"/>
              <a:buChar char="•"/>
            </a:pPr>
            <a:endParaRPr lang="en-US" sz="1400" dirty="0">
              <a:latin typeface="Arial"/>
              <a:cs typeface="Arial"/>
            </a:endParaRPr>
          </a:p>
          <a:p>
            <a:pPr marL="285750" indent="-285750">
              <a:buFont typeface="Arial" panose="020B0604020202020204" pitchFamily="34" charset="0"/>
              <a:buChar char="•"/>
            </a:pPr>
            <a:endParaRPr lang="it-IT" sz="1400" dirty="0">
              <a:latin typeface="Arial"/>
              <a:cs typeface="Arial"/>
            </a:endParaRPr>
          </a:p>
          <a:p>
            <a:pPr marL="285750" indent="-285750">
              <a:buFont typeface="Arial" panose="020B0604020202020204" pitchFamily="34" charset="0"/>
              <a:buChar char="•"/>
            </a:pPr>
            <a:endParaRPr lang="it-IT" sz="1400" dirty="0">
              <a:latin typeface="Arial"/>
              <a:cs typeface="Arial"/>
            </a:endParaRPr>
          </a:p>
          <a:p>
            <a:pPr marL="285750" indent="-285750">
              <a:buFont typeface="Arial" panose="020B0604020202020204" pitchFamily="34" charset="0"/>
              <a:buChar char="•"/>
            </a:pPr>
            <a:endParaRPr lang="it-IT" sz="1400" dirty="0">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8</a:t>
            </a:fld>
            <a:endParaRPr lang="it-IT" b="1" dirty="0">
              <a:solidFill>
                <a:schemeClr val="bg1"/>
              </a:solidFill>
              <a:latin typeface="Arial"/>
              <a:cs typeface="Arial"/>
            </a:endParaRPr>
          </a:p>
        </p:txBody>
      </p:sp>
      <p:sp>
        <p:nvSpPr>
          <p:cNvPr id="10" name="CasellaDiTesto 9"/>
          <p:cNvSpPr txBox="1"/>
          <p:nvPr/>
        </p:nvSpPr>
        <p:spPr>
          <a:xfrm>
            <a:off x="7996186" y="51433"/>
            <a:ext cx="697627" cy="215444"/>
          </a:xfrm>
          <a:prstGeom prst="rect">
            <a:avLst/>
          </a:prstGeom>
          <a:noFill/>
        </p:spPr>
        <p:txBody>
          <a:bodyPr wrap="none" rtlCol="0">
            <a:spAutoFit/>
          </a:bodyPr>
          <a:lstStyle/>
          <a:p>
            <a:pPr algn="r"/>
            <a:r>
              <a:rPr lang="it-IT" sz="800" b="1" dirty="0">
                <a:solidFill>
                  <a:schemeClr val="bg1"/>
                </a:solidFill>
                <a:latin typeface="Arial"/>
                <a:cs typeface="Arial"/>
              </a:rPr>
              <a:t>C14-SCAR</a:t>
            </a: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07/10/2020</a:t>
            </a:r>
          </a:p>
          <a:p>
            <a:endParaRPr lang="it-IT" dirty="0"/>
          </a:p>
        </p:txBody>
      </p:sp>
      <p:sp>
        <p:nvSpPr>
          <p:cNvPr id="5" name="CasellaDiTesto 4">
            <a:extLst>
              <a:ext uri="{FF2B5EF4-FFF2-40B4-BE49-F238E27FC236}">
                <a16:creationId xmlns:a16="http://schemas.microsoft.com/office/drawing/2014/main" id="{2FDACB40-7942-4BFF-8BF0-3943DCAA3CDF}"/>
              </a:ext>
            </a:extLst>
          </p:cNvPr>
          <p:cNvSpPr txBox="1"/>
          <p:nvPr/>
        </p:nvSpPr>
        <p:spPr>
          <a:xfrm>
            <a:off x="512914" y="5576389"/>
            <a:ext cx="8392116" cy="646331"/>
          </a:xfrm>
          <a:prstGeom prst="rect">
            <a:avLst/>
          </a:prstGeom>
          <a:noFill/>
        </p:spPr>
        <p:txBody>
          <a:bodyPr wrap="square" rtlCol="0">
            <a:spAutoFit/>
          </a:bodyPr>
          <a:lstStyle/>
          <a:p>
            <a:r>
              <a:rPr lang="en-US" b="1" dirty="0">
                <a:latin typeface="Arial"/>
                <a:cs typeface="Arial"/>
              </a:rPr>
              <a:t>These tests then became operational, repeatable procedures for the assembly of the instrument.</a:t>
            </a:r>
            <a:endParaRPr lang="it-IT" b="1" dirty="0">
              <a:latin typeface="Arial"/>
              <a:cs typeface="Arial"/>
            </a:endParaRPr>
          </a:p>
        </p:txBody>
      </p:sp>
      <p:pic>
        <p:nvPicPr>
          <p:cNvPr id="9" name="Immagine 8">
            <a:extLst>
              <a:ext uri="{FF2B5EF4-FFF2-40B4-BE49-F238E27FC236}">
                <a16:creationId xmlns:a16="http://schemas.microsoft.com/office/drawing/2014/main" id="{AC75E6E0-7454-47E1-9DC0-1E4DECB2D52E}"/>
              </a:ext>
            </a:extLst>
          </p:cNvPr>
          <p:cNvPicPr>
            <a:picLocks noChangeAspect="1"/>
          </p:cNvPicPr>
          <p:nvPr/>
        </p:nvPicPr>
        <p:blipFill>
          <a:blip r:embed="rId4"/>
          <a:stretch>
            <a:fillRect/>
          </a:stretch>
        </p:blipFill>
        <p:spPr>
          <a:xfrm>
            <a:off x="7082015" y="1188302"/>
            <a:ext cx="1982145" cy="1959460"/>
          </a:xfrm>
          <a:prstGeom prst="rect">
            <a:avLst/>
          </a:prstGeom>
        </p:spPr>
      </p:pic>
    </p:spTree>
    <p:extLst>
      <p:ext uri="{BB962C8B-B14F-4D97-AF65-F5344CB8AC3E}">
        <p14:creationId xmlns:p14="http://schemas.microsoft.com/office/powerpoint/2010/main" val="52900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9</a:t>
            </a:fld>
            <a:endParaRPr lang="it-IT" b="1" dirty="0">
              <a:solidFill>
                <a:schemeClr val="bg1"/>
              </a:solidFill>
              <a:latin typeface="Arial"/>
              <a:cs typeface="Arial"/>
            </a:endParaRPr>
          </a:p>
        </p:txBody>
      </p:sp>
      <p:sp>
        <p:nvSpPr>
          <p:cNvPr id="10" name="CasellaDiTesto 9"/>
          <p:cNvSpPr txBox="1"/>
          <p:nvPr/>
        </p:nvSpPr>
        <p:spPr>
          <a:xfrm>
            <a:off x="7996186" y="51433"/>
            <a:ext cx="697627" cy="215444"/>
          </a:xfrm>
          <a:prstGeom prst="rect">
            <a:avLst/>
          </a:prstGeom>
          <a:noFill/>
        </p:spPr>
        <p:txBody>
          <a:bodyPr wrap="none" rtlCol="0">
            <a:spAutoFit/>
          </a:bodyPr>
          <a:lstStyle/>
          <a:p>
            <a:pPr algn="r"/>
            <a:r>
              <a:rPr lang="it-IT" sz="800" b="1" dirty="0">
                <a:solidFill>
                  <a:schemeClr val="bg1"/>
                </a:solidFill>
                <a:latin typeface="Arial"/>
                <a:cs typeface="Arial"/>
              </a:rPr>
              <a:t>C14-SCAR</a:t>
            </a: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07/10/2020</a:t>
            </a:r>
          </a:p>
          <a:p>
            <a:endParaRPr lang="it-IT" dirty="0"/>
          </a:p>
        </p:txBody>
      </p:sp>
      <p:sp>
        <p:nvSpPr>
          <p:cNvPr id="3" name="CasellaDiTesto 2">
            <a:extLst>
              <a:ext uri="{FF2B5EF4-FFF2-40B4-BE49-F238E27FC236}">
                <a16:creationId xmlns:a16="http://schemas.microsoft.com/office/drawing/2014/main" id="{00AC407F-C8AE-40C6-8F44-B2D66CFF6F99}"/>
              </a:ext>
            </a:extLst>
          </p:cNvPr>
          <p:cNvSpPr txBox="1"/>
          <p:nvPr/>
        </p:nvSpPr>
        <p:spPr>
          <a:xfrm>
            <a:off x="733356" y="673074"/>
            <a:ext cx="7367987" cy="461665"/>
          </a:xfrm>
          <a:prstGeom prst="rect">
            <a:avLst/>
          </a:prstGeom>
          <a:noFill/>
        </p:spPr>
        <p:txBody>
          <a:bodyPr wrap="square" rtlCol="0">
            <a:spAutoFit/>
          </a:bodyPr>
          <a:lstStyle/>
          <a:p>
            <a:r>
              <a:rPr lang="it-IT" sz="2400" b="1" dirty="0" err="1">
                <a:solidFill>
                  <a:schemeClr val="accent1">
                    <a:lumMod val="75000"/>
                  </a:schemeClr>
                </a:solidFill>
                <a:latin typeface="Arial"/>
                <a:cs typeface="Arial"/>
              </a:rPr>
              <a:t>Example</a:t>
            </a:r>
            <a:r>
              <a:rPr lang="it-IT" sz="2400" b="1" dirty="0">
                <a:solidFill>
                  <a:schemeClr val="accent1">
                    <a:lumMod val="75000"/>
                  </a:schemeClr>
                </a:solidFill>
                <a:latin typeface="Arial"/>
                <a:cs typeface="Arial"/>
              </a:rPr>
              <a:t>: testing the </a:t>
            </a:r>
            <a:r>
              <a:rPr lang="it-IT" sz="2400" b="1" dirty="0" err="1">
                <a:solidFill>
                  <a:schemeClr val="accent1">
                    <a:lumMod val="75000"/>
                  </a:schemeClr>
                </a:solidFill>
                <a:latin typeface="Arial"/>
                <a:cs typeface="Arial"/>
              </a:rPr>
              <a:t>piezoelectric</a:t>
            </a:r>
            <a:r>
              <a:rPr lang="it-IT" sz="2400" b="1" dirty="0">
                <a:solidFill>
                  <a:schemeClr val="accent1">
                    <a:lumMod val="75000"/>
                  </a:schemeClr>
                </a:solidFill>
                <a:latin typeface="Arial"/>
                <a:cs typeface="Arial"/>
              </a:rPr>
              <a:t> </a:t>
            </a:r>
            <a:r>
              <a:rPr lang="it-IT" sz="2400" b="1" dirty="0" err="1">
                <a:solidFill>
                  <a:schemeClr val="accent1">
                    <a:lumMod val="75000"/>
                  </a:schemeClr>
                </a:solidFill>
                <a:latin typeface="Arial"/>
                <a:cs typeface="Arial"/>
              </a:rPr>
              <a:t>actuator</a:t>
            </a:r>
            <a:endParaRPr lang="it-IT" sz="2400" b="1" dirty="0">
              <a:solidFill>
                <a:schemeClr val="accent1">
                  <a:lumMod val="75000"/>
                </a:schemeClr>
              </a:solidFill>
              <a:latin typeface="Arial"/>
              <a:cs typeface="Arial"/>
            </a:endParaRPr>
          </a:p>
        </p:txBody>
      </p:sp>
      <p:sp>
        <p:nvSpPr>
          <p:cNvPr id="4" name="CasellaDiTesto 3">
            <a:extLst>
              <a:ext uri="{FF2B5EF4-FFF2-40B4-BE49-F238E27FC236}">
                <a16:creationId xmlns:a16="http://schemas.microsoft.com/office/drawing/2014/main" id="{6960A13D-C1C3-497E-B4DE-D591AEA626A7}"/>
              </a:ext>
            </a:extLst>
          </p:cNvPr>
          <p:cNvSpPr txBox="1"/>
          <p:nvPr/>
        </p:nvSpPr>
        <p:spPr>
          <a:xfrm>
            <a:off x="551908" y="1218652"/>
            <a:ext cx="7730881" cy="646331"/>
          </a:xfrm>
          <a:prstGeom prst="rect">
            <a:avLst/>
          </a:prstGeom>
          <a:noFill/>
        </p:spPr>
        <p:txBody>
          <a:bodyPr wrap="square" rtlCol="0">
            <a:spAutoFit/>
          </a:bodyPr>
          <a:lstStyle/>
          <a:p>
            <a:pPr algn="just"/>
            <a:r>
              <a:rPr lang="en-US" dirty="0">
                <a:latin typeface="Arial"/>
                <a:cs typeface="Arial"/>
              </a:rPr>
              <a:t>I prepared the optical setup for the measure and then I find the optimal compression for Piezoelectric actuator.</a:t>
            </a:r>
            <a:endParaRPr lang="it-IT" dirty="0"/>
          </a:p>
        </p:txBody>
      </p:sp>
      <p:pic>
        <p:nvPicPr>
          <p:cNvPr id="6" name="Immagine 5">
            <a:extLst>
              <a:ext uri="{FF2B5EF4-FFF2-40B4-BE49-F238E27FC236}">
                <a16:creationId xmlns:a16="http://schemas.microsoft.com/office/drawing/2014/main" id="{C6B447B4-FCDC-4813-9BD2-5CFAA19D66B7}"/>
              </a:ext>
            </a:extLst>
          </p:cNvPr>
          <p:cNvPicPr>
            <a:picLocks noChangeAspect="1"/>
          </p:cNvPicPr>
          <p:nvPr/>
        </p:nvPicPr>
        <p:blipFill>
          <a:blip r:embed="rId4"/>
          <a:stretch>
            <a:fillRect/>
          </a:stretch>
        </p:blipFill>
        <p:spPr>
          <a:xfrm>
            <a:off x="570762" y="1974482"/>
            <a:ext cx="7596319" cy="4208896"/>
          </a:xfrm>
          <a:prstGeom prst="rect">
            <a:avLst/>
          </a:prstGeom>
        </p:spPr>
      </p:pic>
      <p:sp>
        <p:nvSpPr>
          <p:cNvPr id="8" name="CasellaDiTesto 7">
            <a:extLst>
              <a:ext uri="{FF2B5EF4-FFF2-40B4-BE49-F238E27FC236}">
                <a16:creationId xmlns:a16="http://schemas.microsoft.com/office/drawing/2014/main" id="{A7A1FDF7-C23A-4503-B540-9E0D60F53BCF}"/>
              </a:ext>
            </a:extLst>
          </p:cNvPr>
          <p:cNvSpPr txBox="1"/>
          <p:nvPr/>
        </p:nvSpPr>
        <p:spPr>
          <a:xfrm>
            <a:off x="3592661" y="6292877"/>
            <a:ext cx="3876302" cy="276999"/>
          </a:xfrm>
          <a:prstGeom prst="rect">
            <a:avLst/>
          </a:prstGeom>
          <a:noFill/>
        </p:spPr>
        <p:txBody>
          <a:bodyPr wrap="square" rtlCol="0">
            <a:spAutoFit/>
          </a:bodyPr>
          <a:lstStyle/>
          <a:p>
            <a:pPr algn="just"/>
            <a:r>
              <a:rPr lang="it-IT" sz="1200" dirty="0">
                <a:latin typeface="Arial"/>
                <a:cs typeface="Arial"/>
              </a:rPr>
              <a:t>Optical setup</a:t>
            </a:r>
            <a:endParaRPr lang="it-IT" sz="1400" dirty="0"/>
          </a:p>
        </p:txBody>
      </p:sp>
    </p:spTree>
    <p:extLst>
      <p:ext uri="{BB962C8B-B14F-4D97-AF65-F5344CB8AC3E}">
        <p14:creationId xmlns:p14="http://schemas.microsoft.com/office/powerpoint/2010/main" val="222097381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983326493A14C9853D45F1A246A1F" ma:contentTypeVersion="0" ma:contentTypeDescription="Create a new document." ma:contentTypeScope="" ma:versionID="1c06a936827e6f1799650dc33ae786cb">
  <xsd:schema xmlns:xsd="http://www.w3.org/2001/XMLSchema" xmlns:xs="http://www.w3.org/2001/XMLSchema" xmlns:p="http://schemas.microsoft.com/office/2006/metadata/properties" targetNamespace="http://schemas.microsoft.com/office/2006/metadata/properties" ma:root="true" ma:fieldsID="da0e5049868dcf857929014d292dab8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C831F3-F7DF-4A86-94F4-F091E8B1A8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729916B-B3A2-4FA5-9F46-35438D4765C7}">
  <ds:schemaRef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20DAC8D9-5EB8-453E-8F9E-9D8902C051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1364</TotalTime>
  <Words>749</Words>
  <Application>Microsoft Office PowerPoint</Application>
  <PresentationFormat>Presentazione su schermo (4:3)</PresentationFormat>
  <Paragraphs>184</Paragraphs>
  <Slides>12</Slides>
  <Notes>11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Arial</vt:lpstr>
      <vt:lpstr>Calibri</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susanna</dc:creator>
  <cp:lastModifiedBy>Federico Carcione</cp:lastModifiedBy>
  <cp:revision>66</cp:revision>
  <dcterms:created xsi:type="dcterms:W3CDTF">2012-12-06T09:21:12Z</dcterms:created>
  <dcterms:modified xsi:type="dcterms:W3CDTF">2020-10-07T09:58:55Z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0x010100E6C983326493A14C9853D45F1A246A1F</vt:lpwstr>
  </property>
</Properties>
</file>