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2.xml" ContentType="application/vnd.openxmlformats-officedocument.presentationml.tags+xml"/>
  <Override PartName="/ppt/notesSlides/notesSlide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1"/>
  </p:sldMasterIdLst>
  <p:notesMasterIdLst>
    <p:notesMasterId r:id="rId38"/>
  </p:notesMasterIdLst>
  <p:handoutMasterIdLst>
    <p:handoutMasterId r:id="rId39"/>
  </p:handoutMasterIdLst>
  <p:sldIdLst>
    <p:sldId id="400" r:id="rId2"/>
    <p:sldId id="457" r:id="rId3"/>
    <p:sldId id="522" r:id="rId4"/>
    <p:sldId id="459" r:id="rId5"/>
    <p:sldId id="460" r:id="rId6"/>
    <p:sldId id="525" r:id="rId7"/>
    <p:sldId id="521" r:id="rId8"/>
    <p:sldId id="275" r:id="rId9"/>
    <p:sldId id="513" r:id="rId10"/>
    <p:sldId id="523" r:id="rId11"/>
    <p:sldId id="514" r:id="rId12"/>
    <p:sldId id="520" r:id="rId13"/>
    <p:sldId id="465" r:id="rId14"/>
    <p:sldId id="416" r:id="rId15"/>
    <p:sldId id="470" r:id="rId16"/>
    <p:sldId id="472" r:id="rId17"/>
    <p:sldId id="469" r:id="rId18"/>
    <p:sldId id="467" r:id="rId19"/>
    <p:sldId id="426" r:id="rId20"/>
    <p:sldId id="464" r:id="rId21"/>
    <p:sldId id="515" r:id="rId22"/>
    <p:sldId id="471" r:id="rId23"/>
    <p:sldId id="458" r:id="rId24"/>
    <p:sldId id="462" r:id="rId25"/>
    <p:sldId id="524" r:id="rId26"/>
    <p:sldId id="473" r:id="rId27"/>
    <p:sldId id="476" r:id="rId28"/>
    <p:sldId id="477" r:id="rId29"/>
    <p:sldId id="509" r:id="rId30"/>
    <p:sldId id="478" r:id="rId31"/>
    <p:sldId id="512" r:id="rId32"/>
    <p:sldId id="479" r:id="rId33"/>
    <p:sldId id="483" r:id="rId34"/>
    <p:sldId id="516" r:id="rId35"/>
    <p:sldId id="518" r:id="rId36"/>
    <p:sldId id="519" r:id="rId37"/>
  </p:sldIdLst>
  <p:sldSz cx="9144000" cy="6858000" type="screen4x3"/>
  <p:notesSz cx="6797675" cy="9928225"/>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7">
          <p15:clr>
            <a:srgbClr val="A4A3A4"/>
          </p15:clr>
        </p15:guide>
        <p15:guide id="4"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ianchini" initials="b" lastIdx="5" clrIdx="0"/>
  <p:cmAuthor id="1" name="Daniele" initials="D" lastIdx="5" clrIdx="1"/>
  <p:cmAuthor id="2" name="@ Dominique" initials="@D" lastIdx="1" clrIdx="2">
    <p:extLst>
      <p:ext uri="{19B8F6BF-5375-455C-9EA6-DF929625EA0E}">
        <p15:presenceInfo xmlns:p15="http://schemas.microsoft.com/office/powerpoint/2012/main" userId="bec9d76b10859cf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3300"/>
    <a:srgbClr val="0000FF"/>
    <a:srgbClr val="FF9900"/>
    <a:srgbClr val="CC6600"/>
    <a:srgbClr val="008000"/>
    <a:srgbClr val="3366CC"/>
    <a:srgbClr val="0066CC"/>
    <a:srgbClr val="FF00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Stile medio 3 - Color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Stile medio 3 - Colore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50" autoAdjust="0"/>
    <p:restoredTop sz="95226" autoAdjust="0"/>
  </p:normalViewPr>
  <p:slideViewPr>
    <p:cSldViewPr snapToGrid="0" snapToObjects="1">
      <p:cViewPr varScale="1">
        <p:scale>
          <a:sx n="78" d="100"/>
          <a:sy n="78" d="100"/>
        </p:scale>
        <p:origin x="1862" y="72"/>
      </p:cViewPr>
      <p:guideLst>
        <p:guide orient="horz" pos="2137"/>
        <p:guide pos="2880"/>
      </p:guideLst>
    </p:cSldViewPr>
  </p:slideViewPr>
  <p:outlineViewPr>
    <p:cViewPr>
      <p:scale>
        <a:sx n="33" d="100"/>
        <a:sy n="33" d="100"/>
      </p:scale>
      <p:origin x="0" y="-2794"/>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6" d="100"/>
          <a:sy n="66" d="100"/>
        </p:scale>
        <p:origin x="3149" y="53"/>
      </p:cViewPr>
      <p:guideLst>
        <p:guide orient="horz" pos="2880"/>
        <p:guide pos="2160"/>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G:\Il%20mio%20Drive\PhD\08%20Dottorato\04_Articoli\2020_09_H2\02_Lavoro_LC\01_Databases\Creazione_Curve_Produzione_RE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G:\Il%20mio%20Drive\PhD\09_Simulazioni\02_NWG\06_PAPER_H2_0910_2020\Result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G:\Il%20mio%20Drive\PhD\09_Simulazioni\02_NWG\06_PAPER_H2_0910_2020\Result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G:\Il%20mio%20Drive\PhD\09_Simulazioni\02_NWG\06_PAPER_H2_0910_2020\Results.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G:\Il%20mio%20Drive\PhD\08%20Dottorato\04_Articoli\2020_09_H2\02_Lavoro_LC\01_Databases\Creazione_Curve_Produzione_R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G:\Il%20mio%20Drive\PhD\08%20Dottorato\04_Articoli\2020_09_H2\02_Lavoro_LC\01_Databases\Creazione_Curve_Produzione_R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G:\Il%20mio%20Drive\PhD\08%20Dottorato\04_Articoli\2020_09_H2\02_Lavoro_LC\01_Databases\Creazione_Curve_Produzione_R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G:\Il%20mio%20Drive\PhD\08%20Dottorato\04_Articoli\2020_09_H2\02_Lavoro_LC\01_Databases\Creazione_Curve_Produzione_R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G:\Il%20mio%20Drive\PhD\08%20Dottorato\04_Articoli\2020_09_H2\02_Lavoro_LC\01_Databases\Creazione_Curve_Produzione_RE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G:\Il%20mio%20Drive\PhD\08%20Dottorato\04_Articoli\2020_09_H2\02_Lavoro_LC\01_Databases\Creazione_Curve_Produzione_RE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G:\Il%20mio%20Drive\PhD\09_Simulazioni\02_NWG\06_PAPER_H2_0910_2020\Result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b="1" dirty="0" err="1"/>
              <a:t>Winter</a:t>
            </a:r>
            <a:r>
              <a:rPr lang="it-IT" b="1" dirty="0"/>
              <a:t> – </a:t>
            </a:r>
            <a:r>
              <a:rPr lang="it-IT" b="1" dirty="0" err="1"/>
              <a:t>Tuscany</a:t>
            </a:r>
            <a:r>
              <a:rPr lang="it-IT" b="1" baseline="0" dirty="0"/>
              <a:t> - </a:t>
            </a:r>
            <a:r>
              <a:rPr lang="it-IT" b="1" dirty="0"/>
              <a:t>PV [kWh]</a:t>
            </a:r>
          </a:p>
        </c:rich>
      </c:tx>
      <c:layout>
        <c:manualLayout>
          <c:xMode val="edge"/>
          <c:yMode val="edge"/>
          <c:x val="0.19828569336848803"/>
          <c:y val="6.752978355906773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scatterChart>
        <c:scatterStyle val="smoothMarker"/>
        <c:varyColors val="0"/>
        <c:ser>
          <c:idx val="0"/>
          <c:order val="0"/>
          <c:tx>
            <c:v>PV</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'Riepilogo_WIND+PV'!$A$2:$A$26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xVal>
          <c:yVal>
            <c:numRef>
              <c:f>'Riepilogo_WIND+PV'!$B$2:$B$26</c:f>
              <c:numCache>
                <c:formatCode>General</c:formatCode>
                <c:ptCount val="25"/>
                <c:pt idx="0">
                  <c:v>0</c:v>
                </c:pt>
                <c:pt idx="1">
                  <c:v>0</c:v>
                </c:pt>
                <c:pt idx="2">
                  <c:v>0</c:v>
                </c:pt>
                <c:pt idx="3">
                  <c:v>0</c:v>
                </c:pt>
                <c:pt idx="4">
                  <c:v>0</c:v>
                </c:pt>
                <c:pt idx="5">
                  <c:v>0</c:v>
                </c:pt>
                <c:pt idx="6">
                  <c:v>6.4166666666666554</c:v>
                </c:pt>
                <c:pt idx="7">
                  <c:v>299.98888888888882</c:v>
                </c:pt>
                <c:pt idx="8">
                  <c:v>924.89444444444609</c:v>
                </c:pt>
                <c:pt idx="9">
                  <c:v>1328.4055555555576</c:v>
                </c:pt>
                <c:pt idx="10">
                  <c:v>1525.727777777777</c:v>
                </c:pt>
                <c:pt idx="11">
                  <c:v>1588.1833333333345</c:v>
                </c:pt>
                <c:pt idx="12">
                  <c:v>1470.7388888888884</c:v>
                </c:pt>
                <c:pt idx="13">
                  <c:v>1310.5555555555541</c:v>
                </c:pt>
                <c:pt idx="14">
                  <c:v>929.36666666666554</c:v>
                </c:pt>
                <c:pt idx="15">
                  <c:v>403.82222222222299</c:v>
                </c:pt>
                <c:pt idx="16">
                  <c:v>60.472222222222307</c:v>
                </c:pt>
                <c:pt idx="17">
                  <c:v>0</c:v>
                </c:pt>
                <c:pt idx="18">
                  <c:v>0</c:v>
                </c:pt>
                <c:pt idx="19">
                  <c:v>0</c:v>
                </c:pt>
                <c:pt idx="20">
                  <c:v>0</c:v>
                </c:pt>
                <c:pt idx="21">
                  <c:v>0</c:v>
                </c:pt>
                <c:pt idx="22">
                  <c:v>0</c:v>
                </c:pt>
                <c:pt idx="23">
                  <c:v>0</c:v>
                </c:pt>
                <c:pt idx="24">
                  <c:v>0</c:v>
                </c:pt>
              </c:numCache>
            </c:numRef>
          </c:yVal>
          <c:smooth val="1"/>
          <c:extLst>
            <c:ext xmlns:c16="http://schemas.microsoft.com/office/drawing/2014/chart" uri="{C3380CC4-5D6E-409C-BE32-E72D297353CC}">
              <c16:uniqueId val="{00000000-C8FE-419C-A73E-83C679DB7C7B}"/>
            </c:ext>
          </c:extLst>
        </c:ser>
        <c:dLbls>
          <c:showLegendKey val="0"/>
          <c:showVal val="0"/>
          <c:showCatName val="0"/>
          <c:showSerName val="0"/>
          <c:showPercent val="0"/>
          <c:showBubbleSize val="0"/>
        </c:dLbls>
        <c:axId val="1351025983"/>
        <c:axId val="1365216879"/>
      </c:scatterChart>
      <c:valAx>
        <c:axId val="1351025983"/>
        <c:scaling>
          <c:orientation val="minMax"/>
          <c:max val="2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b="1" dirty="0" err="1"/>
                  <a:t>Daily</a:t>
                </a:r>
                <a:r>
                  <a:rPr lang="it-IT" b="1" dirty="0"/>
                  <a:t> Hour [h</a:t>
                </a:r>
                <a:r>
                  <a:rPr lang="it-IT" dirty="0"/>
                  <a: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365216879"/>
        <c:crosses val="autoZero"/>
        <c:crossBetween val="midCat"/>
      </c:valAx>
      <c:valAx>
        <c:axId val="13652168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b="1" dirty="0"/>
                  <a:t>P</a:t>
                </a:r>
                <a:r>
                  <a:rPr lang="it-IT" b="1" baseline="-25000" dirty="0"/>
                  <a:t>PV </a:t>
                </a:r>
                <a:r>
                  <a:rPr lang="it-IT" b="1" baseline="0" dirty="0"/>
                  <a:t>[kW]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35102598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b="1"/>
              <a:t>Wobbe Index</a:t>
            </a:r>
            <a:r>
              <a:rPr lang="it-IT" b="1" baseline="0"/>
              <a:t> [MJ/Sm3]</a:t>
            </a:r>
            <a:endParaRPr lang="it-IT"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scatterChart>
        <c:scatterStyle val="smoothMarker"/>
        <c:varyColors val="0"/>
        <c:ser>
          <c:idx val="0"/>
          <c:order val="0"/>
          <c:tx>
            <c:strRef>
              <c:f>'PV+Wind_N3'!$B$1</c:f>
              <c:strCache>
                <c:ptCount val="1"/>
                <c:pt idx="0">
                  <c:v>Wimin</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'PV+Wind_N3'!$A$2:$A$26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xVal>
          <c:yVal>
            <c:numRef>
              <c:f>'PV+Wind_N3'!$B$2:$B$27</c:f>
              <c:numCache>
                <c:formatCode>General</c:formatCode>
                <c:ptCount val="26"/>
                <c:pt idx="0">
                  <c:v>50.741860000000003</c:v>
                </c:pt>
                <c:pt idx="1">
                  <c:v>50.741860000000003</c:v>
                </c:pt>
                <c:pt idx="2">
                  <c:v>50.741860000000003</c:v>
                </c:pt>
                <c:pt idx="3">
                  <c:v>50.741860000000003</c:v>
                </c:pt>
                <c:pt idx="4">
                  <c:v>50.741860000000003</c:v>
                </c:pt>
                <c:pt idx="5">
                  <c:v>50.741860000000003</c:v>
                </c:pt>
                <c:pt idx="6">
                  <c:v>50.741860000000003</c:v>
                </c:pt>
                <c:pt idx="7">
                  <c:v>50.741860000000003</c:v>
                </c:pt>
                <c:pt idx="8">
                  <c:v>50.741860000000003</c:v>
                </c:pt>
                <c:pt idx="9">
                  <c:v>50.741860000000003</c:v>
                </c:pt>
                <c:pt idx="10">
                  <c:v>50.634790000000002</c:v>
                </c:pt>
                <c:pt idx="11">
                  <c:v>49.698799999999999</c:v>
                </c:pt>
                <c:pt idx="12">
                  <c:v>49.945239999999998</c:v>
                </c:pt>
                <c:pt idx="13">
                  <c:v>50.160919999999997</c:v>
                </c:pt>
                <c:pt idx="14">
                  <c:v>50.741860000000003</c:v>
                </c:pt>
                <c:pt idx="15">
                  <c:v>50.741860000000003</c:v>
                </c:pt>
                <c:pt idx="16">
                  <c:v>50.741860000000003</c:v>
                </c:pt>
                <c:pt idx="17">
                  <c:v>50.741860000000003</c:v>
                </c:pt>
                <c:pt idx="18">
                  <c:v>50.741860000000003</c:v>
                </c:pt>
                <c:pt idx="19">
                  <c:v>50.741860000000003</c:v>
                </c:pt>
                <c:pt idx="20">
                  <c:v>50.741860000000003</c:v>
                </c:pt>
                <c:pt idx="21">
                  <c:v>50.741860000000003</c:v>
                </c:pt>
                <c:pt idx="22">
                  <c:v>50.741860000000003</c:v>
                </c:pt>
                <c:pt idx="23">
                  <c:v>46.296430000000001</c:v>
                </c:pt>
                <c:pt idx="24">
                  <c:v>50.741860000000003</c:v>
                </c:pt>
                <c:pt idx="25">
                  <c:v>42.35425</c:v>
                </c:pt>
              </c:numCache>
            </c:numRef>
          </c:yVal>
          <c:smooth val="1"/>
          <c:extLst>
            <c:ext xmlns:c16="http://schemas.microsoft.com/office/drawing/2014/chart" uri="{C3380CC4-5D6E-409C-BE32-E72D297353CC}">
              <c16:uniqueId val="{00000000-78BB-4C9E-A3F0-9649F9B5E8E2}"/>
            </c:ext>
          </c:extLst>
        </c:ser>
        <c:ser>
          <c:idx val="1"/>
          <c:order val="1"/>
          <c:tx>
            <c:v>WI_lower_limit</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'PV+Wind_N3'!$A$2:$A$26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xVal>
          <c:yVal>
            <c:numRef>
              <c:f>'PV+Wind_N3'!$E$2:$E$26</c:f>
              <c:numCache>
                <c:formatCode>General</c:formatCode>
                <c:ptCount val="25"/>
                <c:pt idx="0">
                  <c:v>47.2</c:v>
                </c:pt>
                <c:pt idx="1">
                  <c:v>47.2</c:v>
                </c:pt>
                <c:pt idx="2">
                  <c:v>47.2</c:v>
                </c:pt>
                <c:pt idx="3">
                  <c:v>47.2</c:v>
                </c:pt>
                <c:pt idx="4">
                  <c:v>47.2</c:v>
                </c:pt>
                <c:pt idx="5">
                  <c:v>47.2</c:v>
                </c:pt>
                <c:pt idx="6">
                  <c:v>47.2</c:v>
                </c:pt>
                <c:pt idx="7">
                  <c:v>47.2</c:v>
                </c:pt>
                <c:pt idx="8">
                  <c:v>47.2</c:v>
                </c:pt>
                <c:pt idx="9">
                  <c:v>47.2</c:v>
                </c:pt>
                <c:pt idx="10">
                  <c:v>47.2</c:v>
                </c:pt>
                <c:pt idx="11">
                  <c:v>47.2</c:v>
                </c:pt>
                <c:pt idx="12">
                  <c:v>47.2</c:v>
                </c:pt>
                <c:pt idx="13">
                  <c:v>47.2</c:v>
                </c:pt>
                <c:pt idx="14">
                  <c:v>47.2</c:v>
                </c:pt>
                <c:pt idx="15">
                  <c:v>47.2</c:v>
                </c:pt>
                <c:pt idx="16">
                  <c:v>47.2</c:v>
                </c:pt>
                <c:pt idx="17">
                  <c:v>47.2</c:v>
                </c:pt>
                <c:pt idx="18">
                  <c:v>47.2</c:v>
                </c:pt>
                <c:pt idx="19">
                  <c:v>47.2</c:v>
                </c:pt>
                <c:pt idx="20">
                  <c:v>47.2</c:v>
                </c:pt>
                <c:pt idx="21">
                  <c:v>47.2</c:v>
                </c:pt>
                <c:pt idx="22">
                  <c:v>47.2</c:v>
                </c:pt>
                <c:pt idx="23">
                  <c:v>47.2</c:v>
                </c:pt>
                <c:pt idx="24">
                  <c:v>47.2</c:v>
                </c:pt>
              </c:numCache>
            </c:numRef>
          </c:yVal>
          <c:smooth val="1"/>
          <c:extLst>
            <c:ext xmlns:c16="http://schemas.microsoft.com/office/drawing/2014/chart" uri="{C3380CC4-5D6E-409C-BE32-E72D297353CC}">
              <c16:uniqueId val="{00000001-78BB-4C9E-A3F0-9649F9B5E8E2}"/>
            </c:ext>
          </c:extLst>
        </c:ser>
        <c:ser>
          <c:idx val="2"/>
          <c:order val="2"/>
          <c:tx>
            <c:v>WI_upper_limit</c:v>
          </c:tx>
          <c:spPr>
            <a:ln w="19050" cap="rnd">
              <a:solidFill>
                <a:srgbClr val="FF0000"/>
              </a:solidFill>
              <a:round/>
            </a:ln>
            <a:effectLst/>
          </c:spPr>
          <c:marker>
            <c:symbol val="circle"/>
            <c:size val="5"/>
            <c:spPr>
              <a:solidFill>
                <a:srgbClr val="FF3300"/>
              </a:solidFill>
              <a:ln w="9525">
                <a:solidFill>
                  <a:srgbClr val="FF0000"/>
                </a:solidFill>
              </a:ln>
              <a:effectLst/>
            </c:spPr>
          </c:marker>
          <c:xVal>
            <c:numRef>
              <c:f>'PV+Wind_N3'!$A$2:$A$26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xVal>
          <c:yVal>
            <c:numRef>
              <c:f>'PV+Wind_N3'!$F$2:$F$26</c:f>
              <c:numCache>
                <c:formatCode>General</c:formatCode>
                <c:ptCount val="25"/>
                <c:pt idx="0">
                  <c:v>52.2</c:v>
                </c:pt>
                <c:pt idx="1">
                  <c:v>52.2</c:v>
                </c:pt>
                <c:pt idx="2">
                  <c:v>52.2</c:v>
                </c:pt>
                <c:pt idx="3">
                  <c:v>52.2</c:v>
                </c:pt>
                <c:pt idx="4">
                  <c:v>52.2</c:v>
                </c:pt>
                <c:pt idx="5">
                  <c:v>52.2</c:v>
                </c:pt>
                <c:pt idx="6">
                  <c:v>52.2</c:v>
                </c:pt>
                <c:pt idx="7">
                  <c:v>52.2</c:v>
                </c:pt>
                <c:pt idx="8">
                  <c:v>52.2</c:v>
                </c:pt>
                <c:pt idx="9">
                  <c:v>52.2</c:v>
                </c:pt>
                <c:pt idx="10">
                  <c:v>52.2</c:v>
                </c:pt>
                <c:pt idx="11">
                  <c:v>52.2</c:v>
                </c:pt>
                <c:pt idx="12">
                  <c:v>52.2</c:v>
                </c:pt>
                <c:pt idx="13">
                  <c:v>52.2</c:v>
                </c:pt>
                <c:pt idx="14">
                  <c:v>52.2</c:v>
                </c:pt>
                <c:pt idx="15">
                  <c:v>52.2</c:v>
                </c:pt>
                <c:pt idx="16">
                  <c:v>52.2</c:v>
                </c:pt>
                <c:pt idx="17">
                  <c:v>52.2</c:v>
                </c:pt>
                <c:pt idx="18">
                  <c:v>52.2</c:v>
                </c:pt>
                <c:pt idx="19">
                  <c:v>52.2</c:v>
                </c:pt>
                <c:pt idx="20">
                  <c:v>52.2</c:v>
                </c:pt>
                <c:pt idx="21">
                  <c:v>52.2</c:v>
                </c:pt>
                <c:pt idx="22">
                  <c:v>52.2</c:v>
                </c:pt>
                <c:pt idx="23">
                  <c:v>52.2</c:v>
                </c:pt>
                <c:pt idx="24">
                  <c:v>52.2</c:v>
                </c:pt>
              </c:numCache>
            </c:numRef>
          </c:yVal>
          <c:smooth val="1"/>
          <c:extLst>
            <c:ext xmlns:c16="http://schemas.microsoft.com/office/drawing/2014/chart" uri="{C3380CC4-5D6E-409C-BE32-E72D297353CC}">
              <c16:uniqueId val="{00000002-78BB-4C9E-A3F0-9649F9B5E8E2}"/>
            </c:ext>
          </c:extLst>
        </c:ser>
        <c:dLbls>
          <c:showLegendKey val="0"/>
          <c:showVal val="0"/>
          <c:showCatName val="0"/>
          <c:showSerName val="0"/>
          <c:showPercent val="0"/>
          <c:showBubbleSize val="0"/>
        </c:dLbls>
        <c:axId val="278460591"/>
        <c:axId val="161565919"/>
      </c:scatterChart>
      <c:valAx>
        <c:axId val="278460591"/>
        <c:scaling>
          <c:orientation val="minMax"/>
          <c:max val="2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b="1" i="0"/>
                  <a:t>Daily</a:t>
                </a:r>
                <a:r>
                  <a:rPr lang="it-IT" b="1" i="0" baseline="0"/>
                  <a:t> Hours [h]</a:t>
                </a:r>
                <a:endParaRPr lang="it-IT" b="1" i="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61565919"/>
        <c:crosses val="autoZero"/>
        <c:crossBetween val="midCat"/>
        <c:majorUnit val="2"/>
      </c:valAx>
      <c:valAx>
        <c:axId val="161565919"/>
        <c:scaling>
          <c:orientation val="minMax"/>
          <c:min val="4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b="1"/>
                  <a:t>WI [MJ/Sm3]</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278460591"/>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23:00</a:t>
            </a:r>
            <a:r>
              <a:rPr lang="en-US" b="1" baseline="0" dirty="0"/>
              <a:t> - H2 mass conc. [%]</a:t>
            </a:r>
            <a:endParaRPr lang="en-US"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tx>
            <c:strRef>
              <c:f>'PV+Wind_N3'!$V$2</c:f>
              <c:strCache>
                <c:ptCount val="1"/>
                <c:pt idx="0">
                  <c:v>WI</c:v>
                </c:pt>
              </c:strCache>
            </c:strRef>
          </c:tx>
          <c:spPr>
            <a:solidFill>
              <a:schemeClr val="accent1"/>
            </a:solidFill>
            <a:ln>
              <a:noFill/>
            </a:ln>
            <a:effectLst/>
          </c:spPr>
          <c:invertIfNegative val="0"/>
          <c:val>
            <c:numRef>
              <c:f>'PV+Wind_N3'!$U$3:$U$20</c:f>
              <c:numCache>
                <c:formatCode>General</c:formatCode>
                <c:ptCount val="18"/>
                <c:pt idx="0">
                  <c:v>0</c:v>
                </c:pt>
                <c:pt idx="1">
                  <c:v>0</c:v>
                </c:pt>
                <c:pt idx="2">
                  <c:v>6.3109999999999999</c:v>
                </c:pt>
                <c:pt idx="3">
                  <c:v>1.881</c:v>
                </c:pt>
                <c:pt idx="4">
                  <c:v>0</c:v>
                </c:pt>
                <c:pt idx="5">
                  <c:v>0</c:v>
                </c:pt>
                <c:pt idx="6">
                  <c:v>6.3109999999999999</c:v>
                </c:pt>
                <c:pt idx="7">
                  <c:v>6.3109999999999999</c:v>
                </c:pt>
                <c:pt idx="8">
                  <c:v>6.3109999999999999</c:v>
                </c:pt>
                <c:pt idx="9">
                  <c:v>2.3420000000000001</c:v>
                </c:pt>
                <c:pt idx="10">
                  <c:v>6.3109999999999999</c:v>
                </c:pt>
                <c:pt idx="11">
                  <c:v>6.3109999999999999</c:v>
                </c:pt>
                <c:pt idx="12">
                  <c:v>6.3109999999999999</c:v>
                </c:pt>
                <c:pt idx="13">
                  <c:v>6.3109999999999999</c:v>
                </c:pt>
                <c:pt idx="14">
                  <c:v>6.3109999999999999</c:v>
                </c:pt>
                <c:pt idx="15">
                  <c:v>6.3109999999999999</c:v>
                </c:pt>
                <c:pt idx="16">
                  <c:v>6.3109999999999999</c:v>
                </c:pt>
                <c:pt idx="17">
                  <c:v>0</c:v>
                </c:pt>
              </c:numCache>
            </c:numRef>
          </c:val>
          <c:extLst>
            <c:ext xmlns:c16="http://schemas.microsoft.com/office/drawing/2014/chart" uri="{C3380CC4-5D6E-409C-BE32-E72D297353CC}">
              <c16:uniqueId val="{00000000-0B89-4622-BA49-92100889B7D0}"/>
            </c:ext>
          </c:extLst>
        </c:ser>
        <c:dLbls>
          <c:showLegendKey val="0"/>
          <c:showVal val="0"/>
          <c:showCatName val="0"/>
          <c:showSerName val="0"/>
          <c:showPercent val="0"/>
          <c:showBubbleSize val="0"/>
        </c:dLbls>
        <c:gapWidth val="219"/>
        <c:overlap val="-27"/>
        <c:axId val="274719615"/>
        <c:axId val="283964383"/>
      </c:barChart>
      <c:catAx>
        <c:axId val="27471961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sz="1100" b="1"/>
                  <a:t>Junction [-]</a:t>
                </a:r>
              </a:p>
            </c:rich>
          </c:tx>
          <c:layout>
            <c:manualLayout>
              <c:xMode val="edge"/>
              <c:yMode val="edge"/>
              <c:x val="0.47863757655293088"/>
              <c:y val="0.8786803732866724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283964383"/>
        <c:crosses val="autoZero"/>
        <c:auto val="1"/>
        <c:lblAlgn val="ctr"/>
        <c:lblOffset val="100"/>
        <c:noMultiLvlLbl val="0"/>
      </c:catAx>
      <c:valAx>
        <c:axId val="2839643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sz="1100" b="1"/>
                  <a:t>H2 mass fraction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2747196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b="1" dirty="0" err="1"/>
              <a:t>Winter</a:t>
            </a:r>
            <a:r>
              <a:rPr lang="it-IT" b="1" dirty="0"/>
              <a:t> day - Wobbe Index</a:t>
            </a:r>
            <a:r>
              <a:rPr lang="it-IT" b="1" baseline="0" dirty="0"/>
              <a:t> [MJ/Sm3]</a:t>
            </a:r>
            <a:endParaRPr lang="it-IT"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scatterChart>
        <c:scatterStyle val="smoothMarker"/>
        <c:varyColors val="0"/>
        <c:ser>
          <c:idx val="2"/>
          <c:order val="0"/>
          <c:tx>
            <c:v>WI_upper_limit</c:v>
          </c:tx>
          <c:spPr>
            <a:ln w="19050" cap="rnd">
              <a:solidFill>
                <a:srgbClr val="FF0000"/>
              </a:solidFill>
              <a:round/>
            </a:ln>
            <a:effectLst/>
          </c:spPr>
          <c:marker>
            <c:symbol val="circle"/>
            <c:size val="5"/>
            <c:spPr>
              <a:solidFill>
                <a:srgbClr val="FF0000"/>
              </a:solidFill>
              <a:ln w="9525">
                <a:solidFill>
                  <a:srgbClr val="FF0000"/>
                </a:solidFill>
              </a:ln>
              <a:effectLst/>
            </c:spPr>
          </c:marker>
          <c:xVal>
            <c:numRef>
              <c:f>'PV+Wind_N3'!$A$2:$A$26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xVal>
          <c:yVal>
            <c:numRef>
              <c:f>'PV+Wind_N3'!$F$2:$F$26</c:f>
              <c:numCache>
                <c:formatCode>General</c:formatCode>
                <c:ptCount val="25"/>
                <c:pt idx="0">
                  <c:v>52.2</c:v>
                </c:pt>
                <c:pt idx="1">
                  <c:v>52.2</c:v>
                </c:pt>
                <c:pt idx="2">
                  <c:v>52.2</c:v>
                </c:pt>
                <c:pt idx="3">
                  <c:v>52.2</c:v>
                </c:pt>
                <c:pt idx="4">
                  <c:v>52.2</c:v>
                </c:pt>
                <c:pt idx="5">
                  <c:v>52.2</c:v>
                </c:pt>
                <c:pt idx="6">
                  <c:v>52.2</c:v>
                </c:pt>
                <c:pt idx="7">
                  <c:v>52.2</c:v>
                </c:pt>
                <c:pt idx="8">
                  <c:v>52.2</c:v>
                </c:pt>
                <c:pt idx="9">
                  <c:v>52.2</c:v>
                </c:pt>
                <c:pt idx="10">
                  <c:v>52.2</c:v>
                </c:pt>
                <c:pt idx="11">
                  <c:v>52.2</c:v>
                </c:pt>
                <c:pt idx="12">
                  <c:v>52.2</c:v>
                </c:pt>
                <c:pt idx="13">
                  <c:v>52.2</c:v>
                </c:pt>
                <c:pt idx="14">
                  <c:v>52.2</c:v>
                </c:pt>
                <c:pt idx="15">
                  <c:v>52.2</c:v>
                </c:pt>
                <c:pt idx="16">
                  <c:v>52.2</c:v>
                </c:pt>
                <c:pt idx="17">
                  <c:v>52.2</c:v>
                </c:pt>
                <c:pt idx="18">
                  <c:v>52.2</c:v>
                </c:pt>
                <c:pt idx="19">
                  <c:v>52.2</c:v>
                </c:pt>
                <c:pt idx="20">
                  <c:v>52.2</c:v>
                </c:pt>
                <c:pt idx="21">
                  <c:v>52.2</c:v>
                </c:pt>
                <c:pt idx="22">
                  <c:v>52.2</c:v>
                </c:pt>
                <c:pt idx="23">
                  <c:v>52.2</c:v>
                </c:pt>
                <c:pt idx="24">
                  <c:v>52.2</c:v>
                </c:pt>
              </c:numCache>
            </c:numRef>
          </c:yVal>
          <c:smooth val="1"/>
          <c:extLst>
            <c:ext xmlns:c16="http://schemas.microsoft.com/office/drawing/2014/chart" uri="{C3380CC4-5D6E-409C-BE32-E72D297353CC}">
              <c16:uniqueId val="{00000000-6D88-4E1F-8293-1D3147C5556A}"/>
            </c:ext>
          </c:extLst>
        </c:ser>
        <c:ser>
          <c:idx val="1"/>
          <c:order val="1"/>
          <c:tx>
            <c:v>WI_lower_limit</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'PV+Wind_N3'!$A$2:$A$26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xVal>
          <c:yVal>
            <c:numRef>
              <c:f>'PV+Wind_N3'!$E$2:$E$26</c:f>
              <c:numCache>
                <c:formatCode>General</c:formatCode>
                <c:ptCount val="25"/>
                <c:pt idx="0">
                  <c:v>47.2</c:v>
                </c:pt>
                <c:pt idx="1">
                  <c:v>47.2</c:v>
                </c:pt>
                <c:pt idx="2">
                  <c:v>47.2</c:v>
                </c:pt>
                <c:pt idx="3">
                  <c:v>47.2</c:v>
                </c:pt>
                <c:pt idx="4">
                  <c:v>47.2</c:v>
                </c:pt>
                <c:pt idx="5">
                  <c:v>47.2</c:v>
                </c:pt>
                <c:pt idx="6">
                  <c:v>47.2</c:v>
                </c:pt>
                <c:pt idx="7">
                  <c:v>47.2</c:v>
                </c:pt>
                <c:pt idx="8">
                  <c:v>47.2</c:v>
                </c:pt>
                <c:pt idx="9">
                  <c:v>47.2</c:v>
                </c:pt>
                <c:pt idx="10">
                  <c:v>47.2</c:v>
                </c:pt>
                <c:pt idx="11">
                  <c:v>47.2</c:v>
                </c:pt>
                <c:pt idx="12">
                  <c:v>47.2</c:v>
                </c:pt>
                <c:pt idx="13">
                  <c:v>47.2</c:v>
                </c:pt>
                <c:pt idx="14">
                  <c:v>47.2</c:v>
                </c:pt>
                <c:pt idx="15">
                  <c:v>47.2</c:v>
                </c:pt>
                <c:pt idx="16">
                  <c:v>47.2</c:v>
                </c:pt>
                <c:pt idx="17">
                  <c:v>47.2</c:v>
                </c:pt>
                <c:pt idx="18">
                  <c:v>47.2</c:v>
                </c:pt>
                <c:pt idx="19">
                  <c:v>47.2</c:v>
                </c:pt>
                <c:pt idx="20">
                  <c:v>47.2</c:v>
                </c:pt>
                <c:pt idx="21">
                  <c:v>47.2</c:v>
                </c:pt>
                <c:pt idx="22">
                  <c:v>47.2</c:v>
                </c:pt>
                <c:pt idx="23">
                  <c:v>47.2</c:v>
                </c:pt>
                <c:pt idx="24">
                  <c:v>47.2</c:v>
                </c:pt>
              </c:numCache>
            </c:numRef>
          </c:yVal>
          <c:smooth val="1"/>
          <c:extLst>
            <c:ext xmlns:c16="http://schemas.microsoft.com/office/drawing/2014/chart" uri="{C3380CC4-5D6E-409C-BE32-E72D297353CC}">
              <c16:uniqueId val="{00000001-6D88-4E1F-8293-1D3147C5556A}"/>
            </c:ext>
          </c:extLst>
        </c:ser>
        <c:ser>
          <c:idx val="0"/>
          <c:order val="2"/>
          <c:tx>
            <c:v>N3</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'PV+Wind_N3'!$A$2:$A$26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xVal>
          <c:yVal>
            <c:numRef>
              <c:f>'PV+Wind_N3'!$B$2:$B$27</c:f>
              <c:numCache>
                <c:formatCode>General</c:formatCode>
                <c:ptCount val="26"/>
                <c:pt idx="0">
                  <c:v>50.741860000000003</c:v>
                </c:pt>
                <c:pt idx="1">
                  <c:v>50.741860000000003</c:v>
                </c:pt>
                <c:pt idx="2">
                  <c:v>50.741860000000003</c:v>
                </c:pt>
                <c:pt idx="3">
                  <c:v>50.741860000000003</c:v>
                </c:pt>
                <c:pt idx="4">
                  <c:v>50.741860000000003</c:v>
                </c:pt>
                <c:pt idx="5">
                  <c:v>50.741860000000003</c:v>
                </c:pt>
                <c:pt idx="6">
                  <c:v>50.741860000000003</c:v>
                </c:pt>
                <c:pt idx="7">
                  <c:v>50.741860000000003</c:v>
                </c:pt>
                <c:pt idx="8">
                  <c:v>50.741860000000003</c:v>
                </c:pt>
                <c:pt idx="9">
                  <c:v>50.741860000000003</c:v>
                </c:pt>
                <c:pt idx="10">
                  <c:v>50.634790000000002</c:v>
                </c:pt>
                <c:pt idx="11">
                  <c:v>49.698799999999999</c:v>
                </c:pt>
                <c:pt idx="12">
                  <c:v>49.945239999999998</c:v>
                </c:pt>
                <c:pt idx="13">
                  <c:v>50.160919999999997</c:v>
                </c:pt>
                <c:pt idx="14">
                  <c:v>50.741860000000003</c:v>
                </c:pt>
                <c:pt idx="15">
                  <c:v>50.741860000000003</c:v>
                </c:pt>
                <c:pt idx="16">
                  <c:v>50.741860000000003</c:v>
                </c:pt>
                <c:pt idx="17">
                  <c:v>50.741860000000003</c:v>
                </c:pt>
                <c:pt idx="18">
                  <c:v>50.741860000000003</c:v>
                </c:pt>
                <c:pt idx="19">
                  <c:v>50.741860000000003</c:v>
                </c:pt>
                <c:pt idx="20">
                  <c:v>50.741860000000003</c:v>
                </c:pt>
                <c:pt idx="21">
                  <c:v>50.741860000000003</c:v>
                </c:pt>
                <c:pt idx="22">
                  <c:v>50.741860000000003</c:v>
                </c:pt>
                <c:pt idx="23">
                  <c:v>46.296430000000001</c:v>
                </c:pt>
                <c:pt idx="24">
                  <c:v>50.741860000000003</c:v>
                </c:pt>
                <c:pt idx="25">
                  <c:v>42.35425</c:v>
                </c:pt>
              </c:numCache>
            </c:numRef>
          </c:yVal>
          <c:smooth val="1"/>
          <c:extLst>
            <c:ext xmlns:c16="http://schemas.microsoft.com/office/drawing/2014/chart" uri="{C3380CC4-5D6E-409C-BE32-E72D297353CC}">
              <c16:uniqueId val="{00000002-6D88-4E1F-8293-1D3147C5556A}"/>
            </c:ext>
          </c:extLst>
        </c:ser>
        <c:ser>
          <c:idx val="3"/>
          <c:order val="3"/>
          <c:tx>
            <c:strRef>
              <c:f>'PV+Wind_Nodes'!$C$28</c:f>
              <c:strCache>
                <c:ptCount val="1"/>
                <c:pt idx="0">
                  <c:v>N8</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'PV+Wind_Nodes'!$A$2:$A$26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xVal>
          <c:yVal>
            <c:numRef>
              <c:f>'PV+Wind_Nodes'!$C$2:$C$26</c:f>
              <c:numCache>
                <c:formatCode>General</c:formatCode>
                <c:ptCount val="25"/>
                <c:pt idx="0">
                  <c:v>50.741860000000003</c:v>
                </c:pt>
                <c:pt idx="1">
                  <c:v>50.741860000000003</c:v>
                </c:pt>
                <c:pt idx="2">
                  <c:v>50.741860000000003</c:v>
                </c:pt>
                <c:pt idx="3">
                  <c:v>50.741860000000003</c:v>
                </c:pt>
                <c:pt idx="4">
                  <c:v>50.741860000000003</c:v>
                </c:pt>
                <c:pt idx="5">
                  <c:v>50.741860000000003</c:v>
                </c:pt>
                <c:pt idx="6">
                  <c:v>50.741860000000003</c:v>
                </c:pt>
                <c:pt idx="7">
                  <c:v>50.741860000000003</c:v>
                </c:pt>
                <c:pt idx="8">
                  <c:v>50.741860000000003</c:v>
                </c:pt>
                <c:pt idx="9">
                  <c:v>50.741860000000003</c:v>
                </c:pt>
                <c:pt idx="10">
                  <c:v>50.533499999999997</c:v>
                </c:pt>
                <c:pt idx="11">
                  <c:v>48.823790000000002</c:v>
                </c:pt>
                <c:pt idx="12">
                  <c:v>49.250599999999999</c:v>
                </c:pt>
                <c:pt idx="13">
                  <c:v>49.6402</c:v>
                </c:pt>
                <c:pt idx="14">
                  <c:v>50.741860000000003</c:v>
                </c:pt>
                <c:pt idx="15">
                  <c:v>50.741860000000003</c:v>
                </c:pt>
                <c:pt idx="16">
                  <c:v>50.741860000000003</c:v>
                </c:pt>
                <c:pt idx="17">
                  <c:v>50.741860000000003</c:v>
                </c:pt>
                <c:pt idx="18">
                  <c:v>50.741860000000003</c:v>
                </c:pt>
                <c:pt idx="19">
                  <c:v>50.741860000000003</c:v>
                </c:pt>
                <c:pt idx="20">
                  <c:v>50.741860000000003</c:v>
                </c:pt>
                <c:pt idx="21">
                  <c:v>50.741860000000003</c:v>
                </c:pt>
                <c:pt idx="22">
                  <c:v>50.741860000000003</c:v>
                </c:pt>
                <c:pt idx="23">
                  <c:v>44.126480000000001</c:v>
                </c:pt>
                <c:pt idx="24">
                  <c:v>50.741860000000003</c:v>
                </c:pt>
              </c:numCache>
            </c:numRef>
          </c:yVal>
          <c:smooth val="1"/>
          <c:extLst>
            <c:ext xmlns:c16="http://schemas.microsoft.com/office/drawing/2014/chart" uri="{C3380CC4-5D6E-409C-BE32-E72D297353CC}">
              <c16:uniqueId val="{00000003-6D88-4E1F-8293-1D3147C5556A}"/>
            </c:ext>
          </c:extLst>
        </c:ser>
        <c:ser>
          <c:idx val="4"/>
          <c:order val="4"/>
          <c:tx>
            <c:strRef>
              <c:f>'PV+Wind_Nodes'!$D$28</c:f>
              <c:strCache>
                <c:ptCount val="1"/>
                <c:pt idx="0">
                  <c:v>N9</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'PV+Wind_Nodes'!$A$2:$A$26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xVal>
          <c:yVal>
            <c:numRef>
              <c:f>'PV+Wind_Nodes'!$D$2:$D$26</c:f>
              <c:numCache>
                <c:formatCode>General</c:formatCode>
                <c:ptCount val="25"/>
                <c:pt idx="0">
                  <c:v>50.741860000000003</c:v>
                </c:pt>
                <c:pt idx="1">
                  <c:v>50.741860000000003</c:v>
                </c:pt>
                <c:pt idx="2">
                  <c:v>50.741860000000003</c:v>
                </c:pt>
                <c:pt idx="3">
                  <c:v>50.741860000000003</c:v>
                </c:pt>
                <c:pt idx="4">
                  <c:v>50.741860000000003</c:v>
                </c:pt>
                <c:pt idx="5">
                  <c:v>50.741860000000003</c:v>
                </c:pt>
                <c:pt idx="6">
                  <c:v>50.741860000000003</c:v>
                </c:pt>
                <c:pt idx="7">
                  <c:v>50.741860000000003</c:v>
                </c:pt>
                <c:pt idx="8">
                  <c:v>50.741860000000003</c:v>
                </c:pt>
                <c:pt idx="9">
                  <c:v>50.741860000000003</c:v>
                </c:pt>
                <c:pt idx="10">
                  <c:v>50.196210000000001</c:v>
                </c:pt>
                <c:pt idx="11">
                  <c:v>46.36497</c:v>
                </c:pt>
                <c:pt idx="12">
                  <c:v>48.160490000000003</c:v>
                </c:pt>
                <c:pt idx="13">
                  <c:v>48.805880000000002</c:v>
                </c:pt>
                <c:pt idx="14">
                  <c:v>50.741860000000003</c:v>
                </c:pt>
                <c:pt idx="15">
                  <c:v>50.741860000000003</c:v>
                </c:pt>
                <c:pt idx="16">
                  <c:v>50.741860000000003</c:v>
                </c:pt>
                <c:pt idx="17">
                  <c:v>50.741860000000003</c:v>
                </c:pt>
                <c:pt idx="18">
                  <c:v>50.741860000000003</c:v>
                </c:pt>
                <c:pt idx="19">
                  <c:v>50.741860000000003</c:v>
                </c:pt>
                <c:pt idx="20">
                  <c:v>50.741860000000003</c:v>
                </c:pt>
                <c:pt idx="21">
                  <c:v>50.741860000000003</c:v>
                </c:pt>
                <c:pt idx="22">
                  <c:v>50.741860000000003</c:v>
                </c:pt>
                <c:pt idx="23">
                  <c:v>42.201169999999998</c:v>
                </c:pt>
                <c:pt idx="24">
                  <c:v>50.741860000000003</c:v>
                </c:pt>
              </c:numCache>
            </c:numRef>
          </c:yVal>
          <c:smooth val="1"/>
          <c:extLst>
            <c:ext xmlns:c16="http://schemas.microsoft.com/office/drawing/2014/chart" uri="{C3380CC4-5D6E-409C-BE32-E72D297353CC}">
              <c16:uniqueId val="{00000004-6D88-4E1F-8293-1D3147C5556A}"/>
            </c:ext>
          </c:extLst>
        </c:ser>
        <c:dLbls>
          <c:showLegendKey val="0"/>
          <c:showVal val="0"/>
          <c:showCatName val="0"/>
          <c:showSerName val="0"/>
          <c:showPercent val="0"/>
          <c:showBubbleSize val="0"/>
        </c:dLbls>
        <c:axId val="278460591"/>
        <c:axId val="161565919"/>
      </c:scatterChart>
      <c:valAx>
        <c:axId val="278460591"/>
        <c:scaling>
          <c:orientation val="minMax"/>
          <c:max val="2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b="1" i="0"/>
                  <a:t>Daily</a:t>
                </a:r>
                <a:r>
                  <a:rPr lang="it-IT" b="1" i="0" baseline="0"/>
                  <a:t> Hours [h]</a:t>
                </a:r>
                <a:endParaRPr lang="it-IT" b="1" i="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61565919"/>
        <c:crosses val="autoZero"/>
        <c:crossBetween val="midCat"/>
        <c:majorUnit val="2"/>
      </c:valAx>
      <c:valAx>
        <c:axId val="161565919"/>
        <c:scaling>
          <c:orientation val="minMax"/>
          <c:min val="41.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b="1"/>
                  <a:t>WI [MJ/Sm3]</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278460591"/>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sz="1600" b="1" dirty="0"/>
              <a:t>Total Load - </a:t>
            </a:r>
            <a:r>
              <a:rPr lang="it-IT" sz="1600" b="1" dirty="0" err="1"/>
              <a:t>WeekDays</a:t>
            </a:r>
            <a:endParaRPr lang="it-IT" sz="16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scatterChart>
        <c:scatterStyle val="smoothMarker"/>
        <c:varyColors val="0"/>
        <c:ser>
          <c:idx val="1"/>
          <c:order val="0"/>
          <c:tx>
            <c:strRef>
              <c:f>'Riepilogo_WIND+PV'!$H$1</c:f>
              <c:strCache>
                <c:ptCount val="1"/>
                <c:pt idx="0">
                  <c:v>Total Demand [kW]</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'Riepilogo_WIND+PV'!$A$2:$A$26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xVal>
          <c:yVal>
            <c:numRef>
              <c:f>'Riepilogo_WIND+PV'!$H$2:$H$26</c:f>
              <c:numCache>
                <c:formatCode>General</c:formatCode>
                <c:ptCount val="25"/>
                <c:pt idx="0">
                  <c:v>720.17729192250897</c:v>
                </c:pt>
                <c:pt idx="1">
                  <c:v>603.60044759073355</c:v>
                </c:pt>
                <c:pt idx="2">
                  <c:v>506.28373529158625</c:v>
                </c:pt>
                <c:pt idx="3">
                  <c:v>440.94749216217588</c:v>
                </c:pt>
                <c:pt idx="4">
                  <c:v>408.56067900053404</c:v>
                </c:pt>
                <c:pt idx="5">
                  <c:v>400.50498878839784</c:v>
                </c:pt>
                <c:pt idx="6">
                  <c:v>532.51838427751181</c:v>
                </c:pt>
                <c:pt idx="7">
                  <c:v>962.7705153084321</c:v>
                </c:pt>
                <c:pt idx="8">
                  <c:v>1385.0445206165064</c:v>
                </c:pt>
                <c:pt idx="9">
                  <c:v>1707.7887104833135</c:v>
                </c:pt>
                <c:pt idx="10">
                  <c:v>1931.2243121964018</c:v>
                </c:pt>
                <c:pt idx="11">
                  <c:v>1993.246230397523</c:v>
                </c:pt>
                <c:pt idx="12">
                  <c:v>1933.7259554065788</c:v>
                </c:pt>
                <c:pt idx="13">
                  <c:v>1737.3114944998583</c:v>
                </c:pt>
                <c:pt idx="14">
                  <c:v>1527.870282080811</c:v>
                </c:pt>
                <c:pt idx="15">
                  <c:v>1663.3814654454095</c:v>
                </c:pt>
                <c:pt idx="16">
                  <c:v>1923.6519831753342</c:v>
                </c:pt>
                <c:pt idx="17">
                  <c:v>1908.8045430974657</c:v>
                </c:pt>
                <c:pt idx="18">
                  <c:v>1768.7688601504196</c:v>
                </c:pt>
                <c:pt idx="19">
                  <c:v>1675.7471999989516</c:v>
                </c:pt>
                <c:pt idx="20">
                  <c:v>1401.876797701882</c:v>
                </c:pt>
                <c:pt idx="21">
                  <c:v>1225.4881348421457</c:v>
                </c:pt>
                <c:pt idx="22">
                  <c:v>1173.3548862945934</c:v>
                </c:pt>
                <c:pt idx="23">
                  <c:v>1067.1574440177496</c:v>
                </c:pt>
                <c:pt idx="24">
                  <c:v>720.17729192250897</c:v>
                </c:pt>
              </c:numCache>
            </c:numRef>
          </c:yVal>
          <c:smooth val="1"/>
          <c:extLst>
            <c:ext xmlns:c16="http://schemas.microsoft.com/office/drawing/2014/chart" uri="{C3380CC4-5D6E-409C-BE32-E72D297353CC}">
              <c16:uniqueId val="{00000000-2BC4-4BB1-8495-7C141581F334}"/>
            </c:ext>
          </c:extLst>
        </c:ser>
        <c:dLbls>
          <c:showLegendKey val="0"/>
          <c:showVal val="0"/>
          <c:showCatName val="0"/>
          <c:showSerName val="0"/>
          <c:showPercent val="0"/>
          <c:showBubbleSize val="0"/>
        </c:dLbls>
        <c:axId val="1351025983"/>
        <c:axId val="1365216879"/>
      </c:scatterChart>
      <c:valAx>
        <c:axId val="1351025983"/>
        <c:scaling>
          <c:orientation val="minMax"/>
          <c:max val="24"/>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sz="1100" b="1"/>
                  <a:t>Daily Hour [h</a:t>
                </a:r>
                <a:r>
                  <a:rPr lang="it-IT" b="1"/>
                  <a: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365216879"/>
        <c:crosses val="autoZero"/>
        <c:crossBetween val="midCat"/>
        <c:majorUnit val="2"/>
      </c:valAx>
      <c:valAx>
        <c:axId val="13652168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sz="1100" b="1"/>
                  <a:t>Total Load Profile [kWh]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35102598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sz="1600" b="1" dirty="0" err="1"/>
              <a:t>Residentials</a:t>
            </a:r>
            <a:endParaRPr lang="it-IT" sz="16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scatterChart>
        <c:scatterStyle val="smoothMarker"/>
        <c:varyColors val="0"/>
        <c:ser>
          <c:idx val="1"/>
          <c:order val="0"/>
          <c:tx>
            <c:strRef>
              <c:f>'Riepilogo_WIND+PV'!$F$1</c:f>
              <c:strCache>
                <c:ptCount val="1"/>
                <c:pt idx="0">
                  <c:v>Load_house [kW]</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'Riepilogo_WIND+PV'!$A$2:$A$26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xVal>
          <c:yVal>
            <c:numRef>
              <c:f>'Riepilogo_WIND+PV'!$F$2:$F$26</c:f>
              <c:numCache>
                <c:formatCode>General</c:formatCode>
                <c:ptCount val="25"/>
                <c:pt idx="0">
                  <c:v>538.89726121262265</c:v>
                </c:pt>
                <c:pt idx="1">
                  <c:v>419.64775963051977</c:v>
                </c:pt>
                <c:pt idx="2">
                  <c:v>322.44724983804343</c:v>
                </c:pt>
                <c:pt idx="3">
                  <c:v>257.22720916981086</c:v>
                </c:pt>
                <c:pt idx="4">
                  <c:v>185.04104411693561</c:v>
                </c:pt>
                <c:pt idx="5">
                  <c:v>164.02877650156952</c:v>
                </c:pt>
                <c:pt idx="6">
                  <c:v>210.44741962127802</c:v>
                </c:pt>
                <c:pt idx="7">
                  <c:v>342.28381571534879</c:v>
                </c:pt>
                <c:pt idx="8">
                  <c:v>576.44007874616648</c:v>
                </c:pt>
                <c:pt idx="9">
                  <c:v>670.73099071397962</c:v>
                </c:pt>
                <c:pt idx="10">
                  <c:v>654.83090998011699</c:v>
                </c:pt>
                <c:pt idx="11">
                  <c:v>616.24660972734011</c:v>
                </c:pt>
                <c:pt idx="12">
                  <c:v>567.52915881997637</c:v>
                </c:pt>
                <c:pt idx="13">
                  <c:v>535.42501420850328</c:v>
                </c:pt>
                <c:pt idx="14">
                  <c:v>500.40373679139458</c:v>
                </c:pt>
                <c:pt idx="15">
                  <c:v>513.32129580655635</c:v>
                </c:pt>
                <c:pt idx="16">
                  <c:v>571.79457357053411</c:v>
                </c:pt>
                <c:pt idx="17">
                  <c:v>580.02494759259537</c:v>
                </c:pt>
                <c:pt idx="18">
                  <c:v>606.40016556980902</c:v>
                </c:pt>
                <c:pt idx="19">
                  <c:v>670.82393611349369</c:v>
                </c:pt>
                <c:pt idx="20">
                  <c:v>727.2010046941258</c:v>
                </c:pt>
                <c:pt idx="21">
                  <c:v>804.83781510947301</c:v>
                </c:pt>
                <c:pt idx="22">
                  <c:v>825.75036229160332</c:v>
                </c:pt>
                <c:pt idx="23">
                  <c:v>891.23166639296028</c:v>
                </c:pt>
                <c:pt idx="24">
                  <c:v>538.89726121262265</c:v>
                </c:pt>
              </c:numCache>
            </c:numRef>
          </c:yVal>
          <c:smooth val="1"/>
          <c:extLst>
            <c:ext xmlns:c16="http://schemas.microsoft.com/office/drawing/2014/chart" uri="{C3380CC4-5D6E-409C-BE32-E72D297353CC}">
              <c16:uniqueId val="{00000000-26A8-413E-A7FB-1408DCAA706D}"/>
            </c:ext>
          </c:extLst>
        </c:ser>
        <c:dLbls>
          <c:showLegendKey val="0"/>
          <c:showVal val="0"/>
          <c:showCatName val="0"/>
          <c:showSerName val="0"/>
          <c:showPercent val="0"/>
          <c:showBubbleSize val="0"/>
        </c:dLbls>
        <c:axId val="1351025983"/>
        <c:axId val="1365216879"/>
      </c:scatterChart>
      <c:valAx>
        <c:axId val="1351025983"/>
        <c:scaling>
          <c:orientation val="minMax"/>
          <c:max val="24"/>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sz="1100" b="1"/>
                  <a:t>Daily Hour [h</a:t>
                </a:r>
                <a:r>
                  <a:rPr lang="it-IT" b="1"/>
                  <a: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365216879"/>
        <c:crosses val="autoZero"/>
        <c:crossBetween val="midCat"/>
        <c:majorUnit val="2"/>
      </c:valAx>
      <c:valAx>
        <c:axId val="13652168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sz="1100" b="1" dirty="0"/>
                  <a:t>Total Load </a:t>
                </a:r>
                <a:r>
                  <a:rPr lang="it-IT" sz="1100" b="1" dirty="0" err="1"/>
                  <a:t>Profile</a:t>
                </a:r>
                <a:r>
                  <a:rPr lang="it-IT" sz="1100" b="1" dirty="0"/>
                  <a:t> [kWh]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35102598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sz="1600" b="1" dirty="0" err="1"/>
              <a:t>Tertiary</a:t>
            </a:r>
            <a:endParaRPr lang="it-IT" sz="16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scatterChart>
        <c:scatterStyle val="smoothMarker"/>
        <c:varyColors val="0"/>
        <c:ser>
          <c:idx val="1"/>
          <c:order val="0"/>
          <c:tx>
            <c:strRef>
              <c:f>'Riepilogo_WIND+PV'!$G$1</c:f>
              <c:strCache>
                <c:ptCount val="1"/>
                <c:pt idx="0">
                  <c:v>Load_ind_comm [kW]</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'Riepilogo_WIND+PV'!$A$2:$A$26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xVal>
          <c:yVal>
            <c:numRef>
              <c:f>'Riepilogo_WIND+PV'!$G$2:$G$26</c:f>
              <c:numCache>
                <c:formatCode>General</c:formatCode>
                <c:ptCount val="25"/>
                <c:pt idx="0">
                  <c:v>181.28003070988635</c:v>
                </c:pt>
                <c:pt idx="1">
                  <c:v>183.95268796021381</c:v>
                </c:pt>
                <c:pt idx="2">
                  <c:v>183.83648545354279</c:v>
                </c:pt>
                <c:pt idx="3">
                  <c:v>183.72028299236501</c:v>
                </c:pt>
                <c:pt idx="4">
                  <c:v>223.51963488359843</c:v>
                </c:pt>
                <c:pt idx="5">
                  <c:v>236.47621228682831</c:v>
                </c:pt>
                <c:pt idx="6">
                  <c:v>322.07096465623374</c:v>
                </c:pt>
                <c:pt idx="7">
                  <c:v>620.48669959308336</c:v>
                </c:pt>
                <c:pt idx="8">
                  <c:v>808.60444187033988</c:v>
                </c:pt>
                <c:pt idx="9">
                  <c:v>1037.057719769334</c:v>
                </c:pt>
                <c:pt idx="10">
                  <c:v>1276.3934022162848</c:v>
                </c:pt>
                <c:pt idx="11">
                  <c:v>1376.999620670183</c:v>
                </c:pt>
                <c:pt idx="12">
                  <c:v>1366.1967965866024</c:v>
                </c:pt>
                <c:pt idx="13">
                  <c:v>1201.8864802913552</c:v>
                </c:pt>
                <c:pt idx="14">
                  <c:v>1027.4665452894164</c:v>
                </c:pt>
                <c:pt idx="15">
                  <c:v>1150.0601696388533</c:v>
                </c:pt>
                <c:pt idx="16">
                  <c:v>1351.8574096048001</c:v>
                </c:pt>
                <c:pt idx="17">
                  <c:v>1328.7795955048705</c:v>
                </c:pt>
                <c:pt idx="18">
                  <c:v>1162.3686945806107</c:v>
                </c:pt>
                <c:pt idx="19">
                  <c:v>1004.9232638854578</c:v>
                </c:pt>
                <c:pt idx="20">
                  <c:v>674.67579300775628</c:v>
                </c:pt>
                <c:pt idx="21">
                  <c:v>420.6503197326727</c:v>
                </c:pt>
                <c:pt idx="22">
                  <c:v>347.60452400299005</c:v>
                </c:pt>
                <c:pt idx="23">
                  <c:v>175.92577762478928</c:v>
                </c:pt>
                <c:pt idx="24">
                  <c:v>181.28003070988635</c:v>
                </c:pt>
              </c:numCache>
            </c:numRef>
          </c:yVal>
          <c:smooth val="1"/>
          <c:extLst>
            <c:ext xmlns:c16="http://schemas.microsoft.com/office/drawing/2014/chart" uri="{C3380CC4-5D6E-409C-BE32-E72D297353CC}">
              <c16:uniqueId val="{00000000-752C-4A59-932C-51BF5B50453B}"/>
            </c:ext>
          </c:extLst>
        </c:ser>
        <c:dLbls>
          <c:showLegendKey val="0"/>
          <c:showVal val="0"/>
          <c:showCatName val="0"/>
          <c:showSerName val="0"/>
          <c:showPercent val="0"/>
          <c:showBubbleSize val="0"/>
        </c:dLbls>
        <c:axId val="1351025983"/>
        <c:axId val="1365216879"/>
      </c:scatterChart>
      <c:valAx>
        <c:axId val="1351025983"/>
        <c:scaling>
          <c:orientation val="minMax"/>
          <c:max val="24"/>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sz="1100" b="1"/>
                  <a:t>Daily Hour [h</a:t>
                </a:r>
                <a:r>
                  <a:rPr lang="it-IT" b="1"/>
                  <a: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365216879"/>
        <c:crosses val="autoZero"/>
        <c:crossBetween val="midCat"/>
        <c:majorUnit val="2"/>
      </c:valAx>
      <c:valAx>
        <c:axId val="13652168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sz="1100" b="1"/>
                  <a:t>Total Load Profile [kWh]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35102598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b="1" dirty="0"/>
              <a:t>PV + Wind [kWh]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scatterChart>
        <c:scatterStyle val="smoothMarker"/>
        <c:varyColors val="0"/>
        <c:ser>
          <c:idx val="0"/>
          <c:order val="0"/>
          <c:tx>
            <c:v>PV</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'Riepilogo_WIND+PV'!$A$2:$A$26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xVal>
          <c:yVal>
            <c:numRef>
              <c:f>'Riepilogo_WIND+PV'!$B$2:$B$26</c:f>
              <c:numCache>
                <c:formatCode>General</c:formatCode>
                <c:ptCount val="25"/>
                <c:pt idx="0">
                  <c:v>0</c:v>
                </c:pt>
                <c:pt idx="1">
                  <c:v>0</c:v>
                </c:pt>
                <c:pt idx="2">
                  <c:v>0</c:v>
                </c:pt>
                <c:pt idx="3">
                  <c:v>0</c:v>
                </c:pt>
                <c:pt idx="4">
                  <c:v>0</c:v>
                </c:pt>
                <c:pt idx="5">
                  <c:v>0</c:v>
                </c:pt>
                <c:pt idx="6">
                  <c:v>6.4166666666666554</c:v>
                </c:pt>
                <c:pt idx="7">
                  <c:v>299.98888888888882</c:v>
                </c:pt>
                <c:pt idx="8">
                  <c:v>924.89444444444609</c:v>
                </c:pt>
                <c:pt idx="9">
                  <c:v>1328.4055555555576</c:v>
                </c:pt>
                <c:pt idx="10">
                  <c:v>1525.727777777777</c:v>
                </c:pt>
                <c:pt idx="11">
                  <c:v>1588.1833333333345</c:v>
                </c:pt>
                <c:pt idx="12">
                  <c:v>1470.7388888888884</c:v>
                </c:pt>
                <c:pt idx="13">
                  <c:v>1310.5555555555541</c:v>
                </c:pt>
                <c:pt idx="14">
                  <c:v>929.36666666666554</c:v>
                </c:pt>
                <c:pt idx="15">
                  <c:v>403.82222222222299</c:v>
                </c:pt>
                <c:pt idx="16">
                  <c:v>60.472222222222307</c:v>
                </c:pt>
                <c:pt idx="17">
                  <c:v>0</c:v>
                </c:pt>
                <c:pt idx="18">
                  <c:v>0</c:v>
                </c:pt>
                <c:pt idx="19">
                  <c:v>0</c:v>
                </c:pt>
                <c:pt idx="20">
                  <c:v>0</c:v>
                </c:pt>
                <c:pt idx="21">
                  <c:v>0</c:v>
                </c:pt>
                <c:pt idx="22">
                  <c:v>0</c:v>
                </c:pt>
                <c:pt idx="23">
                  <c:v>0</c:v>
                </c:pt>
                <c:pt idx="24">
                  <c:v>0</c:v>
                </c:pt>
              </c:numCache>
            </c:numRef>
          </c:yVal>
          <c:smooth val="1"/>
          <c:extLst>
            <c:ext xmlns:c16="http://schemas.microsoft.com/office/drawing/2014/chart" uri="{C3380CC4-5D6E-409C-BE32-E72D297353CC}">
              <c16:uniqueId val="{00000000-64E7-4F82-A2F1-D13240EBE8C2}"/>
            </c:ext>
          </c:extLst>
        </c:ser>
        <c:ser>
          <c:idx val="1"/>
          <c:order val="1"/>
          <c:tx>
            <c:v>WIND</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'Riepilogo_WIND+PV'!$A$2:$A$26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xVal>
          <c:yVal>
            <c:numRef>
              <c:f>'Riepilogo_WIND+PV'!$C$2:$C$26</c:f>
              <c:numCache>
                <c:formatCode>General</c:formatCode>
                <c:ptCount val="25"/>
                <c:pt idx="0">
                  <c:v>421.20000000000005</c:v>
                </c:pt>
                <c:pt idx="1">
                  <c:v>374.4</c:v>
                </c:pt>
                <c:pt idx="2">
                  <c:v>291.60000000000002</c:v>
                </c:pt>
                <c:pt idx="3">
                  <c:v>133.19999999999999</c:v>
                </c:pt>
                <c:pt idx="4">
                  <c:v>57.6</c:v>
                </c:pt>
                <c:pt idx="5">
                  <c:v>28.8</c:v>
                </c:pt>
                <c:pt idx="6">
                  <c:v>64.8</c:v>
                </c:pt>
                <c:pt idx="7">
                  <c:v>133.19999999999999</c:v>
                </c:pt>
                <c:pt idx="8">
                  <c:v>180</c:v>
                </c:pt>
                <c:pt idx="9">
                  <c:v>288</c:v>
                </c:pt>
                <c:pt idx="10">
                  <c:v>421.20000000000005</c:v>
                </c:pt>
                <c:pt idx="11">
                  <c:v>565.20000000000005</c:v>
                </c:pt>
                <c:pt idx="12">
                  <c:v>630</c:v>
                </c:pt>
                <c:pt idx="13">
                  <c:v>547.19999999999993</c:v>
                </c:pt>
                <c:pt idx="14">
                  <c:v>532.79999999999995</c:v>
                </c:pt>
                <c:pt idx="15">
                  <c:v>720</c:v>
                </c:pt>
                <c:pt idx="16">
                  <c:v>914.4</c:v>
                </c:pt>
                <c:pt idx="17">
                  <c:v>979.2</c:v>
                </c:pt>
                <c:pt idx="18">
                  <c:v>1148.4000000000001</c:v>
                </c:pt>
                <c:pt idx="19">
                  <c:v>1148.4000000000001</c:v>
                </c:pt>
                <c:pt idx="20">
                  <c:v>1209.6000000000001</c:v>
                </c:pt>
                <c:pt idx="21">
                  <c:v>1134</c:v>
                </c:pt>
                <c:pt idx="22">
                  <c:v>1062</c:v>
                </c:pt>
                <c:pt idx="23">
                  <c:v>1252.8</c:v>
                </c:pt>
                <c:pt idx="24">
                  <c:v>1299.5999999999999</c:v>
                </c:pt>
              </c:numCache>
            </c:numRef>
          </c:yVal>
          <c:smooth val="1"/>
          <c:extLst>
            <c:ext xmlns:c16="http://schemas.microsoft.com/office/drawing/2014/chart" uri="{C3380CC4-5D6E-409C-BE32-E72D297353CC}">
              <c16:uniqueId val="{00000001-64E7-4F82-A2F1-D13240EBE8C2}"/>
            </c:ext>
          </c:extLst>
        </c:ser>
        <c:dLbls>
          <c:showLegendKey val="0"/>
          <c:showVal val="0"/>
          <c:showCatName val="0"/>
          <c:showSerName val="0"/>
          <c:showPercent val="0"/>
          <c:showBubbleSize val="0"/>
        </c:dLbls>
        <c:axId val="1351025983"/>
        <c:axId val="1365216879"/>
      </c:scatterChart>
      <c:valAx>
        <c:axId val="1351025983"/>
        <c:scaling>
          <c:orientation val="minMax"/>
          <c:max val="2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sz="1100" b="1"/>
                  <a:t>Daily Hour [h]</a:t>
                </a:r>
              </a:p>
            </c:rich>
          </c:tx>
          <c:layout>
            <c:manualLayout>
              <c:xMode val="edge"/>
              <c:yMode val="edge"/>
              <c:x val="0.43003663534480724"/>
              <c:y val="0.7627998567848193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365216879"/>
        <c:crosses val="autoZero"/>
        <c:crossBetween val="midCat"/>
        <c:majorUnit val="2"/>
      </c:valAx>
      <c:valAx>
        <c:axId val="13652168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sz="1100" b="1" dirty="0"/>
                  <a:t>P</a:t>
                </a:r>
                <a:r>
                  <a:rPr lang="it-IT" sz="1100" b="1" baseline="-25000" dirty="0"/>
                  <a:t>RES </a:t>
                </a:r>
                <a:r>
                  <a:rPr lang="it-IT" sz="1100" b="1" baseline="0" dirty="0"/>
                  <a:t>[kW]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351025983"/>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b="1" dirty="0" err="1"/>
              <a:t>Average</a:t>
            </a:r>
            <a:r>
              <a:rPr lang="it-IT" b="1" dirty="0"/>
              <a:t> </a:t>
            </a:r>
            <a:r>
              <a:rPr lang="it-IT" b="1" dirty="0" err="1"/>
              <a:t>Winter</a:t>
            </a:r>
            <a:r>
              <a:rPr lang="it-IT" b="1" dirty="0"/>
              <a:t> </a:t>
            </a:r>
            <a:r>
              <a:rPr lang="it-IT" b="1" baseline="0" dirty="0"/>
              <a:t>Load </a:t>
            </a:r>
            <a:r>
              <a:rPr lang="it-IT" b="1" baseline="0" dirty="0" err="1"/>
              <a:t>Profiles</a:t>
            </a:r>
            <a:r>
              <a:rPr lang="it-IT" b="1" baseline="0" dirty="0"/>
              <a:t> </a:t>
            </a:r>
            <a:r>
              <a:rPr lang="it-IT" b="1" dirty="0"/>
              <a:t>[kWh]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scatterChart>
        <c:scatterStyle val="smoothMarker"/>
        <c:varyColors val="0"/>
        <c:ser>
          <c:idx val="0"/>
          <c:order val="0"/>
          <c:tx>
            <c:strRef>
              <c:f>'Riepilogo_WIND+PV'!$F$1</c:f>
              <c:strCache>
                <c:ptCount val="1"/>
                <c:pt idx="0">
                  <c:v>Load_house [kW]</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'Riepilogo_WIND+PV'!$A$2:$A$26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xVal>
          <c:yVal>
            <c:numRef>
              <c:f>'Riepilogo_WIND+PV'!$F$2:$F$26</c:f>
              <c:numCache>
                <c:formatCode>General</c:formatCode>
                <c:ptCount val="25"/>
                <c:pt idx="0">
                  <c:v>538.89726121262265</c:v>
                </c:pt>
                <c:pt idx="1">
                  <c:v>419.64775963051977</c:v>
                </c:pt>
                <c:pt idx="2">
                  <c:v>322.44724983804343</c:v>
                </c:pt>
                <c:pt idx="3">
                  <c:v>257.22720916981086</c:v>
                </c:pt>
                <c:pt idx="4">
                  <c:v>185.04104411693561</c:v>
                </c:pt>
                <c:pt idx="5">
                  <c:v>164.02877650156952</c:v>
                </c:pt>
                <c:pt idx="6">
                  <c:v>210.44741962127802</c:v>
                </c:pt>
                <c:pt idx="7">
                  <c:v>342.28381571534879</c:v>
                </c:pt>
                <c:pt idx="8">
                  <c:v>576.44007874616648</c:v>
                </c:pt>
                <c:pt idx="9">
                  <c:v>670.73099071397962</c:v>
                </c:pt>
                <c:pt idx="10">
                  <c:v>654.83090998011699</c:v>
                </c:pt>
                <c:pt idx="11">
                  <c:v>616.24660972734011</c:v>
                </c:pt>
                <c:pt idx="12">
                  <c:v>567.52915881997637</c:v>
                </c:pt>
                <c:pt idx="13">
                  <c:v>535.42501420850328</c:v>
                </c:pt>
                <c:pt idx="14">
                  <c:v>500.40373679139458</c:v>
                </c:pt>
                <c:pt idx="15">
                  <c:v>513.32129580655635</c:v>
                </c:pt>
                <c:pt idx="16">
                  <c:v>571.79457357053411</c:v>
                </c:pt>
                <c:pt idx="17">
                  <c:v>580.02494759259537</c:v>
                </c:pt>
                <c:pt idx="18">
                  <c:v>606.40016556980902</c:v>
                </c:pt>
                <c:pt idx="19">
                  <c:v>670.82393611349369</c:v>
                </c:pt>
                <c:pt idx="20">
                  <c:v>727.2010046941258</c:v>
                </c:pt>
                <c:pt idx="21">
                  <c:v>804.83781510947301</c:v>
                </c:pt>
                <c:pt idx="22">
                  <c:v>825.75036229160332</c:v>
                </c:pt>
                <c:pt idx="23">
                  <c:v>891.23166639296028</c:v>
                </c:pt>
                <c:pt idx="24">
                  <c:v>538.89726121262265</c:v>
                </c:pt>
              </c:numCache>
            </c:numRef>
          </c:yVal>
          <c:smooth val="1"/>
          <c:extLst>
            <c:ext xmlns:c16="http://schemas.microsoft.com/office/drawing/2014/chart" uri="{C3380CC4-5D6E-409C-BE32-E72D297353CC}">
              <c16:uniqueId val="{00000000-10C8-4F7B-BCD3-2DECABAC0138}"/>
            </c:ext>
          </c:extLst>
        </c:ser>
        <c:ser>
          <c:idx val="1"/>
          <c:order val="1"/>
          <c:tx>
            <c:strRef>
              <c:f>'Riepilogo_WIND+PV'!$G$1</c:f>
              <c:strCache>
                <c:ptCount val="1"/>
                <c:pt idx="0">
                  <c:v>Load_ind_comm [kW]</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'Riepilogo_WIND+PV'!$A$2:$A$26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xVal>
          <c:yVal>
            <c:numRef>
              <c:f>'Riepilogo_WIND+PV'!$G$2:$G$26</c:f>
              <c:numCache>
                <c:formatCode>General</c:formatCode>
                <c:ptCount val="25"/>
                <c:pt idx="0">
                  <c:v>181.28003070988635</c:v>
                </c:pt>
                <c:pt idx="1">
                  <c:v>183.95268796021381</c:v>
                </c:pt>
                <c:pt idx="2">
                  <c:v>183.83648545354279</c:v>
                </c:pt>
                <c:pt idx="3">
                  <c:v>183.72028299236501</c:v>
                </c:pt>
                <c:pt idx="4">
                  <c:v>223.51963488359843</c:v>
                </c:pt>
                <c:pt idx="5">
                  <c:v>236.47621228682831</c:v>
                </c:pt>
                <c:pt idx="6">
                  <c:v>322.07096465623374</c:v>
                </c:pt>
                <c:pt idx="7">
                  <c:v>620.48669959308336</c:v>
                </c:pt>
                <c:pt idx="8">
                  <c:v>808.60444187033988</c:v>
                </c:pt>
                <c:pt idx="9">
                  <c:v>1037.057719769334</c:v>
                </c:pt>
                <c:pt idx="10">
                  <c:v>1276.3934022162848</c:v>
                </c:pt>
                <c:pt idx="11">
                  <c:v>1376.999620670183</c:v>
                </c:pt>
                <c:pt idx="12">
                  <c:v>1366.1967965866024</c:v>
                </c:pt>
                <c:pt idx="13">
                  <c:v>1201.8864802913552</c:v>
                </c:pt>
                <c:pt idx="14">
                  <c:v>1027.4665452894164</c:v>
                </c:pt>
                <c:pt idx="15">
                  <c:v>1150.0601696388533</c:v>
                </c:pt>
                <c:pt idx="16">
                  <c:v>1351.8574096048001</c:v>
                </c:pt>
                <c:pt idx="17">
                  <c:v>1328.7795955048705</c:v>
                </c:pt>
                <c:pt idx="18">
                  <c:v>1162.3686945806107</c:v>
                </c:pt>
                <c:pt idx="19">
                  <c:v>1004.9232638854578</c:v>
                </c:pt>
                <c:pt idx="20">
                  <c:v>674.67579300775628</c:v>
                </c:pt>
                <c:pt idx="21">
                  <c:v>420.6503197326727</c:v>
                </c:pt>
                <c:pt idx="22">
                  <c:v>347.60452400299005</c:v>
                </c:pt>
                <c:pt idx="23">
                  <c:v>175.92577762478928</c:v>
                </c:pt>
                <c:pt idx="24">
                  <c:v>181.28003070988635</c:v>
                </c:pt>
              </c:numCache>
            </c:numRef>
          </c:yVal>
          <c:smooth val="1"/>
          <c:extLst>
            <c:ext xmlns:c16="http://schemas.microsoft.com/office/drawing/2014/chart" uri="{C3380CC4-5D6E-409C-BE32-E72D297353CC}">
              <c16:uniqueId val="{00000001-10C8-4F7B-BCD3-2DECABAC0138}"/>
            </c:ext>
          </c:extLst>
        </c:ser>
        <c:dLbls>
          <c:showLegendKey val="0"/>
          <c:showVal val="0"/>
          <c:showCatName val="0"/>
          <c:showSerName val="0"/>
          <c:showPercent val="0"/>
          <c:showBubbleSize val="0"/>
        </c:dLbls>
        <c:axId val="1351025983"/>
        <c:axId val="1365216879"/>
      </c:scatterChart>
      <c:valAx>
        <c:axId val="1351025983"/>
        <c:scaling>
          <c:orientation val="minMax"/>
          <c:max val="2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sz="1100" b="1" dirty="0" err="1"/>
                  <a:t>Daily</a:t>
                </a:r>
                <a:r>
                  <a:rPr lang="it-IT" sz="1100" b="1" dirty="0"/>
                  <a:t> Hour [h]</a:t>
                </a:r>
              </a:p>
            </c:rich>
          </c:tx>
          <c:layout>
            <c:manualLayout>
              <c:xMode val="edge"/>
              <c:yMode val="edge"/>
              <c:x val="0.43003663534480724"/>
              <c:y val="0.7627998567848193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365216879"/>
        <c:crosses val="autoZero"/>
        <c:crossBetween val="midCat"/>
        <c:majorUnit val="2"/>
      </c:valAx>
      <c:valAx>
        <c:axId val="13652168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sz="1100" b="1"/>
                  <a:t>P</a:t>
                </a:r>
                <a:r>
                  <a:rPr lang="it-IT" sz="1100" b="1" baseline="-25000"/>
                  <a:t>DEMAND </a:t>
                </a:r>
                <a:r>
                  <a:rPr lang="it-IT" sz="1100" b="1" baseline="0"/>
                  <a:t>[kW]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351025983"/>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sz="1400" b="1" baseline="0" dirty="0" err="1"/>
              <a:t>Electricity</a:t>
            </a:r>
            <a:r>
              <a:rPr lang="it-IT" sz="1400" b="1" baseline="0" dirty="0"/>
              <a:t> Surplus [kWh</a:t>
            </a:r>
            <a:r>
              <a:rPr lang="it-IT" sz="1400" baseline="0" dirty="0"/>
              <a:t>]</a:t>
            </a:r>
            <a:endParaRPr lang="it-IT"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'Riepilogo_WIND+PV'!$A$2:$A$26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xVal>
          <c:yVal>
            <c:numRef>
              <c:f>'Riepilogo_WIND+PV'!$J$2:$J$26</c:f>
              <c:numCache>
                <c:formatCode>General</c:formatCode>
                <c:ptCount val="25"/>
                <c:pt idx="0">
                  <c:v>-298.97729192250893</c:v>
                </c:pt>
                <c:pt idx="1">
                  <c:v>-229.20044759073357</c:v>
                </c:pt>
                <c:pt idx="2">
                  <c:v>-214.68373529158623</c:v>
                </c:pt>
                <c:pt idx="3">
                  <c:v>-307.74749216217589</c:v>
                </c:pt>
                <c:pt idx="4">
                  <c:v>-350.96067900053401</c:v>
                </c:pt>
                <c:pt idx="5">
                  <c:v>-371.70498878839783</c:v>
                </c:pt>
                <c:pt idx="6">
                  <c:v>-461.30171761084517</c:v>
                </c:pt>
                <c:pt idx="7">
                  <c:v>-529.58162641954323</c:v>
                </c:pt>
                <c:pt idx="8">
                  <c:v>-280.15007617206038</c:v>
                </c:pt>
                <c:pt idx="9">
                  <c:v>-91.383154927755868</c:v>
                </c:pt>
                <c:pt idx="10">
                  <c:v>15.703465581375212</c:v>
                </c:pt>
                <c:pt idx="11">
                  <c:v>160.13710293581153</c:v>
                </c:pt>
                <c:pt idx="12">
                  <c:v>167.01293348230934</c:v>
                </c:pt>
                <c:pt idx="13">
                  <c:v>120.44406105569578</c:v>
                </c:pt>
                <c:pt idx="14">
                  <c:v>-65.703615414145361</c:v>
                </c:pt>
                <c:pt idx="15">
                  <c:v>-539.55924322318651</c:v>
                </c:pt>
                <c:pt idx="16">
                  <c:v>-948.77976095311192</c:v>
                </c:pt>
                <c:pt idx="17">
                  <c:v>-929.60454309746569</c:v>
                </c:pt>
                <c:pt idx="18">
                  <c:v>-620.36886015041955</c:v>
                </c:pt>
                <c:pt idx="19">
                  <c:v>-527.34719999895151</c:v>
                </c:pt>
                <c:pt idx="20">
                  <c:v>-192.27679770188183</c:v>
                </c:pt>
                <c:pt idx="21">
                  <c:v>-91.488134842145655</c:v>
                </c:pt>
                <c:pt idx="22">
                  <c:v>-111.35488629459337</c:v>
                </c:pt>
                <c:pt idx="23">
                  <c:v>185.64255598225031</c:v>
                </c:pt>
                <c:pt idx="24">
                  <c:v>579.42270807749094</c:v>
                </c:pt>
              </c:numCache>
            </c:numRef>
          </c:yVal>
          <c:smooth val="1"/>
          <c:extLst>
            <c:ext xmlns:c16="http://schemas.microsoft.com/office/drawing/2014/chart" uri="{C3380CC4-5D6E-409C-BE32-E72D297353CC}">
              <c16:uniqueId val="{00000000-6D3F-4E61-A952-2425E9C9C3EC}"/>
            </c:ext>
          </c:extLst>
        </c:ser>
        <c:dLbls>
          <c:showLegendKey val="0"/>
          <c:showVal val="0"/>
          <c:showCatName val="0"/>
          <c:showSerName val="0"/>
          <c:showPercent val="0"/>
          <c:showBubbleSize val="0"/>
        </c:dLbls>
        <c:axId val="1351025983"/>
        <c:axId val="1365216879"/>
      </c:scatterChart>
      <c:valAx>
        <c:axId val="1351025983"/>
        <c:scaling>
          <c:orientation val="minMax"/>
          <c:max val="24"/>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sz="1100" b="1" dirty="0" err="1"/>
                  <a:t>Daily</a:t>
                </a:r>
                <a:r>
                  <a:rPr lang="it-IT" sz="1100" b="1" dirty="0"/>
                  <a:t> Hour [h]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365216879"/>
        <c:crosses val="autoZero"/>
        <c:crossBetween val="midCat"/>
        <c:majorUnit val="2"/>
      </c:valAx>
      <c:valAx>
        <c:axId val="13652168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sz="1050" b="1" dirty="0" err="1"/>
                  <a:t>Electriciy</a:t>
                </a:r>
                <a:r>
                  <a:rPr lang="it-IT" sz="1050" b="1" dirty="0"/>
                  <a:t> [kW]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351025983"/>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sz="1400" b="1" dirty="0"/>
              <a:t>Electrolyzer</a:t>
            </a:r>
            <a:r>
              <a:rPr lang="it-IT" sz="1400" b="1" baseline="0" dirty="0"/>
              <a:t> [kWh]</a:t>
            </a:r>
            <a:endParaRPr lang="it-IT" sz="14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'Riepilogo_WIND+PV'!$A$2:$A$26</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xVal>
          <c:yVal>
            <c:numRef>
              <c:f>'Riepilogo_WIND+PV'!$L$2:$L$26</c:f>
              <c:numCache>
                <c:formatCode>General</c:formatCode>
                <c:ptCount val="25"/>
                <c:pt idx="0">
                  <c:v>0</c:v>
                </c:pt>
                <c:pt idx="1">
                  <c:v>0</c:v>
                </c:pt>
                <c:pt idx="2">
                  <c:v>0</c:v>
                </c:pt>
                <c:pt idx="3">
                  <c:v>0</c:v>
                </c:pt>
                <c:pt idx="4">
                  <c:v>0</c:v>
                </c:pt>
                <c:pt idx="5">
                  <c:v>0</c:v>
                </c:pt>
                <c:pt idx="6">
                  <c:v>0</c:v>
                </c:pt>
                <c:pt idx="7">
                  <c:v>0</c:v>
                </c:pt>
                <c:pt idx="8">
                  <c:v>0</c:v>
                </c:pt>
                <c:pt idx="9">
                  <c:v>0</c:v>
                </c:pt>
                <c:pt idx="10">
                  <c:v>10.207252627893888</c:v>
                </c:pt>
                <c:pt idx="11">
                  <c:v>104.08911690827749</c:v>
                </c:pt>
                <c:pt idx="12">
                  <c:v>108.55840676350107</c:v>
                </c:pt>
                <c:pt idx="13">
                  <c:v>78.288639686202259</c:v>
                </c:pt>
                <c:pt idx="14">
                  <c:v>0</c:v>
                </c:pt>
                <c:pt idx="15">
                  <c:v>0</c:v>
                </c:pt>
                <c:pt idx="16">
                  <c:v>0</c:v>
                </c:pt>
                <c:pt idx="17">
                  <c:v>0</c:v>
                </c:pt>
                <c:pt idx="18">
                  <c:v>0</c:v>
                </c:pt>
                <c:pt idx="19">
                  <c:v>0</c:v>
                </c:pt>
                <c:pt idx="20">
                  <c:v>0</c:v>
                </c:pt>
                <c:pt idx="21">
                  <c:v>0</c:v>
                </c:pt>
                <c:pt idx="22">
                  <c:v>0</c:v>
                </c:pt>
                <c:pt idx="23">
                  <c:v>120.6676613884627</c:v>
                </c:pt>
                <c:pt idx="24">
                  <c:v>376.62476025036915</c:v>
                </c:pt>
              </c:numCache>
            </c:numRef>
          </c:yVal>
          <c:smooth val="1"/>
          <c:extLst>
            <c:ext xmlns:c16="http://schemas.microsoft.com/office/drawing/2014/chart" uri="{C3380CC4-5D6E-409C-BE32-E72D297353CC}">
              <c16:uniqueId val="{00000000-97C4-4AB7-93D4-3DB5DE77E8FD}"/>
            </c:ext>
          </c:extLst>
        </c:ser>
        <c:dLbls>
          <c:showLegendKey val="0"/>
          <c:showVal val="0"/>
          <c:showCatName val="0"/>
          <c:showSerName val="0"/>
          <c:showPercent val="0"/>
          <c:showBubbleSize val="0"/>
        </c:dLbls>
        <c:axId val="1351025983"/>
        <c:axId val="1365216879"/>
      </c:scatterChart>
      <c:valAx>
        <c:axId val="1351025983"/>
        <c:scaling>
          <c:orientation val="minMax"/>
          <c:max val="24"/>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sz="1100" b="1"/>
                  <a:t>Daily Hours [h]</a:t>
                </a:r>
                <a:endParaRPr lang="it-IT" b="1"/>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365216879"/>
        <c:crosses val="autoZero"/>
        <c:crossBetween val="midCat"/>
        <c:majorUnit val="2"/>
      </c:valAx>
      <c:valAx>
        <c:axId val="13652168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sz="1100" b="1"/>
                  <a:t>P</a:t>
                </a:r>
                <a:r>
                  <a:rPr lang="it-IT" sz="1100" b="1" baseline="-25000"/>
                  <a:t>ELECTR </a:t>
                </a:r>
                <a:r>
                  <a:rPr lang="it-IT" sz="1100" b="1" baseline="0"/>
                  <a:t>[kW]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35102598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23:00</a:t>
            </a:r>
            <a:r>
              <a:rPr lang="en-US" b="1" baseline="0"/>
              <a:t> - Wobbe Index [MJ/Sm3]</a:t>
            </a: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tx>
            <c:strRef>
              <c:f>'PV+Wind_N3'!$V$2</c:f>
              <c:strCache>
                <c:ptCount val="1"/>
                <c:pt idx="0">
                  <c:v>WI</c:v>
                </c:pt>
              </c:strCache>
            </c:strRef>
          </c:tx>
          <c:spPr>
            <a:solidFill>
              <a:schemeClr val="accent1"/>
            </a:solidFill>
            <a:ln>
              <a:noFill/>
            </a:ln>
            <a:effectLst/>
          </c:spPr>
          <c:invertIfNegative val="0"/>
          <c:val>
            <c:numRef>
              <c:f>'PV+Wind_N3'!$V$3:$V$20</c:f>
              <c:numCache>
                <c:formatCode>General</c:formatCode>
                <c:ptCount val="18"/>
                <c:pt idx="0">
                  <c:v>50.741860000000003</c:v>
                </c:pt>
                <c:pt idx="1">
                  <c:v>50.741860000000003</c:v>
                </c:pt>
                <c:pt idx="2">
                  <c:v>46.296430000000001</c:v>
                </c:pt>
                <c:pt idx="3">
                  <c:v>49.045580000000001</c:v>
                </c:pt>
                <c:pt idx="4">
                  <c:v>50.741860000000003</c:v>
                </c:pt>
                <c:pt idx="5">
                  <c:v>50.741860000000003</c:v>
                </c:pt>
                <c:pt idx="6">
                  <c:v>46.296430000000001</c:v>
                </c:pt>
                <c:pt idx="7">
                  <c:v>46.296430000000001</c:v>
                </c:pt>
                <c:pt idx="8">
                  <c:v>46.296430000000001</c:v>
                </c:pt>
                <c:pt idx="9">
                  <c:v>48.687779999999997</c:v>
                </c:pt>
                <c:pt idx="10">
                  <c:v>46.296430000000001</c:v>
                </c:pt>
                <c:pt idx="11">
                  <c:v>46.296430000000001</c:v>
                </c:pt>
                <c:pt idx="12">
                  <c:v>46.296430000000001</c:v>
                </c:pt>
                <c:pt idx="13">
                  <c:v>46.296430000000001</c:v>
                </c:pt>
                <c:pt idx="14">
                  <c:v>46.296430000000001</c:v>
                </c:pt>
                <c:pt idx="15">
                  <c:v>46.296430000000001</c:v>
                </c:pt>
                <c:pt idx="16">
                  <c:v>46.296430000000001</c:v>
                </c:pt>
                <c:pt idx="17">
                  <c:v>50.741860000000003</c:v>
                </c:pt>
              </c:numCache>
            </c:numRef>
          </c:val>
          <c:extLst>
            <c:ext xmlns:c16="http://schemas.microsoft.com/office/drawing/2014/chart" uri="{C3380CC4-5D6E-409C-BE32-E72D297353CC}">
              <c16:uniqueId val="{00000000-34B3-457A-BCA0-06BC2B7D6732}"/>
            </c:ext>
          </c:extLst>
        </c:ser>
        <c:dLbls>
          <c:showLegendKey val="0"/>
          <c:showVal val="0"/>
          <c:showCatName val="0"/>
          <c:showSerName val="0"/>
          <c:showPercent val="0"/>
          <c:showBubbleSize val="0"/>
        </c:dLbls>
        <c:gapWidth val="219"/>
        <c:overlap val="-27"/>
        <c:axId val="274719615"/>
        <c:axId val="283964383"/>
      </c:barChart>
      <c:catAx>
        <c:axId val="27471961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sz="1100" b="1"/>
                  <a:t>Junction [-]</a:t>
                </a:r>
              </a:p>
            </c:rich>
          </c:tx>
          <c:layout>
            <c:manualLayout>
              <c:xMode val="edge"/>
              <c:yMode val="edge"/>
              <c:x val="0.47863757655293088"/>
              <c:y val="0.8786803732866724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283964383"/>
        <c:crosses val="autoZero"/>
        <c:auto val="1"/>
        <c:lblAlgn val="ctr"/>
        <c:lblOffset val="100"/>
        <c:noMultiLvlLbl val="0"/>
      </c:catAx>
      <c:valAx>
        <c:axId val="2839643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sz="1100" b="1"/>
                  <a:t>WI [MJ/Sm3]</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2747196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2.wmf"/><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17.wmf"/><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45BF3CCC-77DD-F84F-A249-CA3C5045A043}" type="datetime1">
              <a:rPr lang="it-IT" smtClean="0"/>
              <a:pPr/>
              <a:t>07/10/2020</a:t>
            </a:fld>
            <a:endParaRPr lang="it-IT"/>
          </a:p>
        </p:txBody>
      </p:sp>
      <p:sp>
        <p:nvSpPr>
          <p:cNvPr id="4" name="Segnaposto piè di pagina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BACFBF69-E6D8-384B-B1CC-31CC9EB4A4AC}" type="slidenum">
              <a:rPr lang="it-IT" smtClean="0"/>
              <a:pPr/>
              <a:t>‹N›</a:t>
            </a:fld>
            <a:endParaRPr lang="it-IT"/>
          </a:p>
        </p:txBody>
      </p:sp>
    </p:spTree>
    <p:extLst>
      <p:ext uri="{BB962C8B-B14F-4D97-AF65-F5344CB8AC3E}">
        <p14:creationId xmlns:p14="http://schemas.microsoft.com/office/powerpoint/2010/main" val="239148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FE692227-D6DC-FD45-9507-DB2BAD58473C}" type="datetime1">
              <a:rPr lang="it-IT" smtClean="0"/>
              <a:pPr/>
              <a:t>07/10/2020</a:t>
            </a:fld>
            <a:endParaRPr lang="it-IT"/>
          </a:p>
        </p:txBody>
      </p:sp>
      <p:sp>
        <p:nvSpPr>
          <p:cNvPr id="4" name="Segnaposto immagine diapositiva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96986711-015B-0142-88C4-65D50E44FA77}" type="slidenum">
              <a:rPr lang="it-IT" smtClean="0"/>
              <a:pPr/>
              <a:t>‹N›</a:t>
            </a:fld>
            <a:endParaRPr lang="it-IT"/>
          </a:p>
        </p:txBody>
      </p:sp>
    </p:spTree>
    <p:extLst>
      <p:ext uri="{BB962C8B-B14F-4D97-AF65-F5344CB8AC3E}">
        <p14:creationId xmlns:p14="http://schemas.microsoft.com/office/powerpoint/2010/main" val="216209625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6986711-015B-0142-88C4-65D50E44FA77}" type="slidenum">
              <a:rPr lang="it-IT" smtClean="0"/>
              <a:pPr/>
              <a:t>1</a:t>
            </a:fld>
            <a:endParaRPr lang="it-IT"/>
          </a:p>
        </p:txBody>
      </p:sp>
    </p:spTree>
    <p:extLst>
      <p:ext uri="{BB962C8B-B14F-4D97-AF65-F5344CB8AC3E}">
        <p14:creationId xmlns:p14="http://schemas.microsoft.com/office/powerpoint/2010/main" val="905880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gn="just">
              <a:lnSpc>
                <a:spcPct val="107000"/>
              </a:lnSpc>
              <a:spcAft>
                <a:spcPts val="0"/>
              </a:spcAft>
              <a:buFont typeface="+mj-lt"/>
              <a:buAutoNum type="alphaLcPeriod"/>
            </a:pPr>
            <a:r>
              <a:rPr lang="en-GB" sz="1200" dirty="0">
                <a:effectLst/>
                <a:latin typeface="Calibri" panose="020F0502020204030204" pitchFamily="34" charset="0"/>
                <a:ea typeface="Calibri" panose="020F0502020204030204" pitchFamily="34" charset="0"/>
                <a:cs typeface="Arial" panose="020B0604020202020204" pitchFamily="34" charset="0"/>
              </a:rPr>
              <a:t>The Natural Gas is introduced into the network at a relative pressure of 50 mbar and a temperature of 15 degrees.</a:t>
            </a:r>
            <a:endParaRPr lang="it-IT" sz="14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gn="just">
              <a:lnSpc>
                <a:spcPct val="107000"/>
              </a:lnSpc>
              <a:spcAft>
                <a:spcPts val="0"/>
              </a:spcAft>
              <a:buFont typeface="+mj-lt"/>
              <a:buAutoNum type="alphaLcPeriod"/>
            </a:pPr>
            <a:r>
              <a:rPr lang="en-GB" sz="1200" dirty="0">
                <a:effectLst/>
                <a:latin typeface="Calibri" panose="020F0502020204030204" pitchFamily="34" charset="0"/>
                <a:ea typeface="Calibri" panose="020F0502020204030204" pitchFamily="34" charset="0"/>
                <a:cs typeface="Arial" panose="020B0604020202020204" pitchFamily="34" charset="0"/>
              </a:rPr>
              <a:t>From the Hydrogen source, it is injected an amount of energy between zero and 600 kilojoules per second. Six different positions of the source are analysed.</a:t>
            </a:r>
            <a:endParaRPr lang="it-IT" sz="14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gn="just">
              <a:lnSpc>
                <a:spcPct val="107000"/>
              </a:lnSpc>
              <a:spcAft>
                <a:spcPts val="0"/>
              </a:spcAft>
              <a:buFont typeface="+mj-lt"/>
              <a:buAutoNum type="alphaLcPeriod"/>
            </a:pPr>
            <a:r>
              <a:rPr lang="en-GB" sz="1200" dirty="0">
                <a:effectLst/>
                <a:latin typeface="Calibri" panose="020F0502020204030204" pitchFamily="34" charset="0"/>
                <a:ea typeface="Calibri" panose="020F0502020204030204" pitchFamily="34" charset="0"/>
                <a:cs typeface="Arial" panose="020B0604020202020204" pitchFamily="34" charset="0"/>
              </a:rPr>
              <a:t>The network delivers gas at Industrial and Residential Users, which have different total gas demand and different profile during the day.</a:t>
            </a:r>
            <a:endParaRPr lang="it-IT" sz="14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gn="just">
              <a:lnSpc>
                <a:spcPct val="107000"/>
              </a:lnSpc>
              <a:spcAft>
                <a:spcPts val="800"/>
              </a:spcAft>
              <a:buFont typeface="+mj-lt"/>
              <a:buAutoNum type="alphaLcPeriod"/>
            </a:pPr>
            <a:r>
              <a:rPr lang="en-GB" sz="1200" dirty="0">
                <a:effectLst/>
                <a:latin typeface="Calibri" panose="020F0502020204030204" pitchFamily="34" charset="0"/>
                <a:ea typeface="Calibri" panose="020F0502020204030204" pitchFamily="34" charset="0"/>
                <a:cs typeface="Arial" panose="020B0604020202020204" pitchFamily="34" charset="0"/>
              </a:rPr>
              <a:t>Gas demand by Industrial Users is constant and maximum during the day when factories work at full load. Instead, for Residential Users, gas demand is variable. There are three peaks of demand, during the morning, lunchtime and evening, when all people use gas for cooking and heating their homes. </a:t>
            </a:r>
            <a:endParaRPr lang="it-IT" sz="1400" dirty="0">
              <a:effectLst/>
              <a:latin typeface="Calibri" panose="020F0502020204030204" pitchFamily="34" charset="0"/>
              <a:ea typeface="Calibri" panose="020F0502020204030204" pitchFamily="34" charset="0"/>
              <a:cs typeface="Arial" panose="020B0604020202020204" pitchFamily="34" charset="0"/>
            </a:endParaRPr>
          </a:p>
          <a:p>
            <a:endParaRPr lang="it-IT" dirty="0"/>
          </a:p>
        </p:txBody>
      </p:sp>
      <p:sp>
        <p:nvSpPr>
          <p:cNvPr id="4" name="Slide Number Placeholder 3"/>
          <p:cNvSpPr>
            <a:spLocks noGrp="1"/>
          </p:cNvSpPr>
          <p:nvPr>
            <p:ph type="sldNum" sz="quarter" idx="5"/>
          </p:nvPr>
        </p:nvSpPr>
        <p:spPr/>
        <p:txBody>
          <a:bodyPr/>
          <a:lstStyle/>
          <a:p>
            <a:fld id="{96986711-015B-0142-88C4-65D50E44FA77}" type="slidenum">
              <a:rPr lang="it-IT" smtClean="0"/>
              <a:pPr/>
              <a:t>14</a:t>
            </a:fld>
            <a:endParaRPr lang="it-IT"/>
          </a:p>
        </p:txBody>
      </p:sp>
    </p:spTree>
    <p:extLst>
      <p:ext uri="{BB962C8B-B14F-4D97-AF65-F5344CB8AC3E}">
        <p14:creationId xmlns:p14="http://schemas.microsoft.com/office/powerpoint/2010/main" val="147558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sz="1200" kern="1200" dirty="0">
                <a:solidFill>
                  <a:schemeClr val="tx1"/>
                </a:solidFill>
                <a:effectLst/>
                <a:latin typeface="+mn-lt"/>
                <a:ea typeface="+mn-ea"/>
                <a:cs typeface="+mn-cs"/>
              </a:rPr>
              <a:t>What’s append if the position of the hydrogen source is different?</a:t>
            </a:r>
            <a:endParaRPr lang="it-IT"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Graphs show that Pressures, velocities and Wobbe Index values are highly affected by the position of the injection source.</a:t>
            </a:r>
            <a:endParaRPr lang="it-IT"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The injection at node 9 is the most unfavourable solution. it is possible to inject only about 180 kilojoules per second without achieved the minimum allowed Wobbe Index.</a:t>
            </a:r>
            <a:endParaRPr lang="it-IT" sz="14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However, choosing node 2 or 6 for the hydrogen source position the impact on the network is minimum. In these cases, values are included in the acceptable range for the all amount of hydrogen injected.</a:t>
            </a:r>
            <a:endParaRPr lang="it-IT" sz="1400" kern="1200" dirty="0">
              <a:solidFill>
                <a:schemeClr val="tx1"/>
              </a:solidFill>
              <a:effectLst/>
              <a:latin typeface="+mn-lt"/>
              <a:ea typeface="+mn-ea"/>
              <a:cs typeface="+mn-cs"/>
            </a:endParaRPr>
          </a:p>
          <a:p>
            <a:pPr marL="742950" lvl="1" indent="-285750" algn="just">
              <a:lnSpc>
                <a:spcPct val="107000"/>
              </a:lnSpc>
              <a:spcAft>
                <a:spcPts val="0"/>
              </a:spcAft>
              <a:buFont typeface="+mj-lt"/>
              <a:buAutoNum type="alphaLcPeriod"/>
            </a:pPr>
            <a:r>
              <a:rPr lang="en-GB" sz="1200" dirty="0">
                <a:effectLst/>
                <a:latin typeface="Calibri" panose="020F0502020204030204" pitchFamily="34" charset="0"/>
                <a:ea typeface="Calibri" panose="020F0502020204030204" pitchFamily="34" charset="0"/>
                <a:cs typeface="Arial" panose="020B0604020202020204" pitchFamily="34" charset="0"/>
              </a:rPr>
              <a:t>What’s append if the position of the hydrogen source is different?</a:t>
            </a:r>
            <a:endParaRPr lang="it-IT" sz="14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gn="just">
              <a:lnSpc>
                <a:spcPct val="107000"/>
              </a:lnSpc>
              <a:spcAft>
                <a:spcPts val="0"/>
              </a:spcAft>
              <a:buFont typeface="+mj-lt"/>
              <a:buAutoNum type="alphaLcPeriod"/>
            </a:pPr>
            <a:r>
              <a:rPr lang="en-GB" sz="1200" dirty="0">
                <a:effectLst/>
                <a:latin typeface="Calibri" panose="020F0502020204030204" pitchFamily="34" charset="0"/>
                <a:ea typeface="Calibri" panose="020F0502020204030204" pitchFamily="34" charset="0"/>
                <a:cs typeface="Arial" panose="020B0604020202020204" pitchFamily="34" charset="0"/>
              </a:rPr>
              <a:t>Graphs show that Pressures, velocities and Wobbe Index values are highly affected by the position of the injection source.</a:t>
            </a:r>
            <a:endParaRPr lang="it-IT" sz="14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gn="just">
              <a:lnSpc>
                <a:spcPct val="107000"/>
              </a:lnSpc>
              <a:spcAft>
                <a:spcPts val="0"/>
              </a:spcAft>
              <a:buFont typeface="+mj-lt"/>
              <a:buAutoNum type="alphaLcPeriod"/>
            </a:pPr>
            <a:r>
              <a:rPr lang="en-GB" sz="1200" dirty="0">
                <a:effectLst/>
                <a:latin typeface="Calibri" panose="020F0502020204030204" pitchFamily="34" charset="0"/>
                <a:ea typeface="Calibri" panose="020F0502020204030204" pitchFamily="34" charset="0"/>
                <a:cs typeface="Arial" panose="020B0604020202020204" pitchFamily="34" charset="0"/>
              </a:rPr>
              <a:t>The injection at node 9 is the most unfavourable solution. it is possible to inject only about 180 kilojoules per second without achieved the minimum allowed Wobbe Index.</a:t>
            </a:r>
            <a:endParaRPr lang="it-IT" sz="14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gn="just">
              <a:lnSpc>
                <a:spcPct val="107000"/>
              </a:lnSpc>
              <a:spcAft>
                <a:spcPts val="800"/>
              </a:spcAft>
              <a:buFont typeface="+mj-lt"/>
              <a:buAutoNum type="alphaLcPeriod"/>
            </a:pPr>
            <a:r>
              <a:rPr lang="en-GB" sz="1200" dirty="0">
                <a:effectLst/>
                <a:latin typeface="Calibri" panose="020F0502020204030204" pitchFamily="34" charset="0"/>
                <a:ea typeface="Calibri" panose="020F0502020204030204" pitchFamily="34" charset="0"/>
                <a:cs typeface="Arial" panose="020B0604020202020204" pitchFamily="34" charset="0"/>
              </a:rPr>
              <a:t>However, choosing node 2 or 6 for the hydrogen source position the impact on the network is minimum. In these cases, values are included in the acceptable range for the all amount of hydrogen injected.</a:t>
            </a:r>
            <a:endParaRPr lang="it-IT" sz="1400" dirty="0">
              <a:effectLst/>
              <a:latin typeface="Calibri" panose="020F0502020204030204" pitchFamily="34" charset="0"/>
              <a:ea typeface="Calibri" panose="020F0502020204030204" pitchFamily="34" charset="0"/>
              <a:cs typeface="Arial" panose="020B0604020202020204" pitchFamily="34" charset="0"/>
            </a:endParaRPr>
          </a:p>
          <a:p>
            <a:endParaRPr lang="it-IT" dirty="0"/>
          </a:p>
        </p:txBody>
      </p:sp>
      <p:sp>
        <p:nvSpPr>
          <p:cNvPr id="4" name="Slide Number Placeholder 3"/>
          <p:cNvSpPr>
            <a:spLocks noGrp="1"/>
          </p:cNvSpPr>
          <p:nvPr>
            <p:ph type="sldNum" sz="quarter" idx="5"/>
          </p:nvPr>
        </p:nvSpPr>
        <p:spPr/>
        <p:txBody>
          <a:bodyPr/>
          <a:lstStyle/>
          <a:p>
            <a:fld id="{96986711-015B-0142-88C4-65D50E44FA77}" type="slidenum">
              <a:rPr lang="it-IT" smtClean="0"/>
              <a:pPr/>
              <a:t>19</a:t>
            </a:fld>
            <a:endParaRPr lang="it-IT"/>
          </a:p>
        </p:txBody>
      </p:sp>
    </p:spTree>
    <p:extLst>
      <p:ext uri="{BB962C8B-B14F-4D97-AF65-F5344CB8AC3E}">
        <p14:creationId xmlns:p14="http://schemas.microsoft.com/office/powerpoint/2010/main" val="4136576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6986711-015B-0142-88C4-65D50E44FA77}" type="slidenum">
              <a:rPr lang="it-IT" smtClean="0"/>
              <a:pPr/>
              <a:t>25</a:t>
            </a:fld>
            <a:endParaRPr lang="it-IT"/>
          </a:p>
        </p:txBody>
      </p:sp>
    </p:spTree>
    <p:extLst>
      <p:ext uri="{BB962C8B-B14F-4D97-AF65-F5344CB8AC3E}">
        <p14:creationId xmlns:p14="http://schemas.microsoft.com/office/powerpoint/2010/main" val="1311700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2386372"/>
            <a:ext cx="7772400" cy="1362075"/>
          </a:xfrm>
        </p:spPr>
        <p:txBody>
          <a:bodyPr anchor="t"/>
          <a:lstStyle>
            <a:lvl1pPr algn="ctr">
              <a:defRPr sz="4000" b="1" cap="all"/>
            </a:lvl1pPr>
          </a:lstStyle>
          <a:p>
            <a:r>
              <a:rPr lang="it-IT" dirty="0"/>
              <a:t>Fare clic per modificare lo stile del titolo</a:t>
            </a:r>
          </a:p>
        </p:txBody>
      </p:sp>
      <p:sp>
        <p:nvSpPr>
          <p:cNvPr id="3" name="Segnaposto testo 2"/>
          <p:cNvSpPr>
            <a:spLocks noGrp="1"/>
          </p:cNvSpPr>
          <p:nvPr>
            <p:ph type="body" idx="1"/>
          </p:nvPr>
        </p:nvSpPr>
        <p:spPr>
          <a:xfrm>
            <a:off x="722313" y="3843236"/>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387641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
        <p:nvSpPr>
          <p:cNvPr id="12" name="Segnaposto testo 11"/>
          <p:cNvSpPr>
            <a:spLocks noGrp="1"/>
          </p:cNvSpPr>
          <p:nvPr>
            <p:ph type="body" sz="quarter" idx="13"/>
          </p:nvPr>
        </p:nvSpPr>
        <p:spPr>
          <a:xfrm>
            <a:off x="179388" y="793713"/>
            <a:ext cx="8785225" cy="812800"/>
          </a:xfrm>
          <a:prstGeom prst="rect">
            <a:avLst/>
          </a:prstGeom>
        </p:spPr>
        <p:txBody>
          <a:bodyPr>
            <a:normAutofit/>
          </a:bodyPr>
          <a:lstStyle>
            <a:lvl1pPr algn="ctr">
              <a:buNone/>
              <a:defRPr sz="3200" b="1">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stStyle>
          <a:p>
            <a:pPr lvl="0"/>
            <a:r>
              <a:rPr lang="it-IT" dirty="0"/>
              <a:t>Fare clic per modificare stili del testo dello schema</a:t>
            </a:r>
          </a:p>
        </p:txBody>
      </p:sp>
      <p:sp>
        <p:nvSpPr>
          <p:cNvPr id="4" name="Segnaposto testo 11"/>
          <p:cNvSpPr>
            <a:spLocks noGrp="1"/>
          </p:cNvSpPr>
          <p:nvPr>
            <p:ph type="body" sz="quarter" idx="14"/>
          </p:nvPr>
        </p:nvSpPr>
        <p:spPr>
          <a:xfrm>
            <a:off x="179388" y="1669143"/>
            <a:ext cx="8785225" cy="4538436"/>
          </a:xfrm>
          <a:prstGeom prst="rect">
            <a:avLst/>
          </a:prstGeom>
        </p:spPr>
        <p:txBody>
          <a:bodyPr>
            <a:normAutofit/>
          </a:bodyPr>
          <a:lstStyle>
            <a:lvl1pPr algn="just">
              <a:defRPr sz="2800">
                <a:solidFill>
                  <a:schemeClr val="tx1"/>
                </a:solidFill>
              </a:defRPr>
            </a:lvl1pPr>
            <a:lvl2pPr algn="just">
              <a:spcBef>
                <a:spcPts val="0"/>
              </a:spcBef>
              <a:spcAft>
                <a:spcPts val="600"/>
              </a:spcAft>
              <a:defRPr sz="2400">
                <a:solidFill>
                  <a:schemeClr val="tx1"/>
                </a:solidFill>
              </a:defRPr>
            </a:lvl2pPr>
            <a:lvl3pPr algn="just">
              <a:spcBef>
                <a:spcPts val="0"/>
              </a:spcBef>
              <a:spcAft>
                <a:spcPts val="0"/>
              </a:spcAft>
              <a:defRPr sz="2000">
                <a:solidFill>
                  <a:schemeClr val="tx1"/>
                </a:solidFill>
              </a:defRPr>
            </a:lvl3pPr>
            <a:lvl4pPr algn="just">
              <a:defRPr sz="1800">
                <a:solidFill>
                  <a:schemeClr val="tx1"/>
                </a:solidFill>
              </a:defRPr>
            </a:lvl4pPr>
            <a:lvl5pPr algn="just">
              <a:defRPr sz="1600">
                <a:solidFill>
                  <a:schemeClr val="tx1"/>
                </a:solidFill>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Tree>
    <p:extLst>
      <p:ext uri="{BB962C8B-B14F-4D97-AF65-F5344CB8AC3E}">
        <p14:creationId xmlns:p14="http://schemas.microsoft.com/office/powerpoint/2010/main" val="149299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Vuoto">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a:xfrm>
            <a:off x="107504" y="6597352"/>
            <a:ext cx="5768280" cy="196131"/>
          </a:xfrm>
          <a:prstGeom prst="rect">
            <a:avLst/>
          </a:prstGeom>
        </p:spPr>
        <p:txBody>
          <a:bodyPr/>
          <a:lstStyle>
            <a:lvl1pPr marL="0" algn="l" defTabSz="457200" rtl="0" eaLnBrk="1" fontAlgn="auto" latinLnBrk="0" hangingPunct="1">
              <a:spcBef>
                <a:spcPct val="50000"/>
              </a:spcBef>
              <a:spcAft>
                <a:spcPts val="0"/>
              </a:spcAft>
              <a:defRPr lang="it-IT" sz="1100" b="1" i="0" kern="1200" dirty="0">
                <a:solidFill>
                  <a:schemeClr val="tx2"/>
                </a:solidFill>
                <a:latin typeface="Leelawadee" pitchFamily="34" charset="-34"/>
                <a:ea typeface="+mn-ea"/>
                <a:cs typeface="Leelawadee" pitchFamily="34" charset="-34"/>
              </a:defRPr>
            </a:lvl1pPr>
          </a:lstStyle>
          <a:p>
            <a:pPr>
              <a:defRPr/>
            </a:pPr>
            <a:r>
              <a:rPr lang="en-US" dirty="0"/>
              <a:t>Titolo della </a:t>
            </a:r>
            <a:r>
              <a:rPr lang="en-US" dirty="0" err="1"/>
              <a:t>Tesi</a:t>
            </a:r>
            <a:endParaRPr lang="en-US" dirty="0"/>
          </a:p>
        </p:txBody>
      </p:sp>
      <p:sp>
        <p:nvSpPr>
          <p:cNvPr id="4" name="Segnaposto numero diapositiva 3"/>
          <p:cNvSpPr>
            <a:spLocks noGrp="1"/>
          </p:cNvSpPr>
          <p:nvPr>
            <p:ph type="sldNum" sz="quarter" idx="12"/>
          </p:nvPr>
        </p:nvSpPr>
        <p:spPr>
          <a:xfrm>
            <a:off x="6902896" y="6597352"/>
            <a:ext cx="2133600" cy="196131"/>
          </a:xfrm>
          <a:prstGeom prst="rect">
            <a:avLst/>
          </a:prstGeom>
        </p:spPr>
        <p:txBody>
          <a:bodyPr/>
          <a:lstStyle>
            <a:lvl1pPr>
              <a:defRPr lang="it-IT" sz="1100" b="1" kern="1200" smtClean="0">
                <a:solidFill>
                  <a:schemeClr val="tx2"/>
                </a:solidFill>
                <a:latin typeface="Leelawadee" pitchFamily="34" charset="-34"/>
                <a:ea typeface="+mn-ea"/>
                <a:cs typeface="Leelawadee" pitchFamily="34" charset="-34"/>
              </a:defRPr>
            </a:lvl1pPr>
          </a:lstStyle>
          <a:p>
            <a:fld id="{2CB06865-0A5C-4946-9ED1-740E2A2631BD}" type="slidenum">
              <a:rPr lang="en-US" smtClean="0"/>
              <a:pPr/>
              <a:t>‹N›</a:t>
            </a:fld>
            <a:endParaRPr lang="en-US" dirty="0"/>
          </a:p>
        </p:txBody>
      </p:sp>
      <p:cxnSp>
        <p:nvCxnSpPr>
          <p:cNvPr id="7" name="Connettore 1 6"/>
          <p:cNvCxnSpPr/>
          <p:nvPr userDrawn="1"/>
        </p:nvCxnSpPr>
        <p:spPr>
          <a:xfrm>
            <a:off x="-6350" y="6525344"/>
            <a:ext cx="9162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itolo 7"/>
          <p:cNvSpPr>
            <a:spLocks noGrp="1"/>
          </p:cNvSpPr>
          <p:nvPr>
            <p:ph type="title"/>
          </p:nvPr>
        </p:nvSpPr>
        <p:spPr>
          <a:xfrm>
            <a:off x="1979712" y="188640"/>
            <a:ext cx="6984901" cy="418058"/>
          </a:xfrm>
        </p:spPr>
        <p:txBody>
          <a:bodyPr>
            <a:noAutofit/>
          </a:bodyPr>
          <a:lstStyle>
            <a:lvl1pPr algn="r">
              <a:defRPr sz="3200" b="1">
                <a:solidFill>
                  <a:schemeClr val="bg1"/>
                </a:solidFill>
              </a:defRPr>
            </a:lvl1pPr>
          </a:lstStyle>
          <a:p>
            <a:r>
              <a:rPr lang="it-IT" dirty="0"/>
              <a:t>Fare clic per modificare lo stile del titolo</a:t>
            </a:r>
            <a:endParaRPr lang="en-US" dirty="0"/>
          </a:p>
        </p:txBody>
      </p:sp>
      <p:sp>
        <p:nvSpPr>
          <p:cNvPr id="12" name="Segnaposto testo 11"/>
          <p:cNvSpPr>
            <a:spLocks noGrp="1"/>
          </p:cNvSpPr>
          <p:nvPr>
            <p:ph type="body" sz="quarter" idx="13"/>
          </p:nvPr>
        </p:nvSpPr>
        <p:spPr>
          <a:xfrm>
            <a:off x="179388" y="908050"/>
            <a:ext cx="8785225" cy="5473700"/>
          </a:xfrm>
        </p:spPr>
        <p:txBody>
          <a:bodyPr>
            <a:normAutofit/>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Tree>
    <p:extLst>
      <p:ext uri="{BB962C8B-B14F-4D97-AF65-F5344CB8AC3E}">
        <p14:creationId xmlns:p14="http://schemas.microsoft.com/office/powerpoint/2010/main" val="388222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Vuoto">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a:xfrm>
            <a:off x="107504" y="6597352"/>
            <a:ext cx="5768280" cy="196131"/>
          </a:xfrm>
          <a:prstGeom prst="rect">
            <a:avLst/>
          </a:prstGeom>
        </p:spPr>
        <p:txBody>
          <a:bodyPr/>
          <a:lstStyle>
            <a:lvl1pPr marL="0" algn="l" defTabSz="457200" rtl="0" eaLnBrk="1" fontAlgn="auto" latinLnBrk="0" hangingPunct="1">
              <a:spcBef>
                <a:spcPct val="50000"/>
              </a:spcBef>
              <a:spcAft>
                <a:spcPts val="0"/>
              </a:spcAft>
              <a:defRPr lang="it-IT" sz="1100" b="1" i="0" kern="1200" dirty="0">
                <a:solidFill>
                  <a:schemeClr val="tx2"/>
                </a:solidFill>
                <a:latin typeface="Leelawadee" pitchFamily="34" charset="-34"/>
                <a:ea typeface="+mn-ea"/>
                <a:cs typeface="Leelawadee" pitchFamily="34" charset="-34"/>
              </a:defRPr>
            </a:lvl1pPr>
          </a:lstStyle>
          <a:p>
            <a:pPr>
              <a:defRPr/>
            </a:pPr>
            <a:r>
              <a:rPr lang="en-US" dirty="0" err="1"/>
              <a:t>Titolo</a:t>
            </a:r>
            <a:r>
              <a:rPr lang="en-US" dirty="0"/>
              <a:t> della </a:t>
            </a:r>
            <a:r>
              <a:rPr lang="en-US" dirty="0" err="1"/>
              <a:t>Tesi</a:t>
            </a:r>
            <a:endParaRPr lang="en-US" dirty="0"/>
          </a:p>
        </p:txBody>
      </p:sp>
      <p:sp>
        <p:nvSpPr>
          <p:cNvPr id="4" name="Segnaposto numero diapositiva 3"/>
          <p:cNvSpPr>
            <a:spLocks noGrp="1"/>
          </p:cNvSpPr>
          <p:nvPr>
            <p:ph type="sldNum" sz="quarter" idx="12"/>
          </p:nvPr>
        </p:nvSpPr>
        <p:spPr>
          <a:xfrm>
            <a:off x="6902896" y="6597352"/>
            <a:ext cx="2133600" cy="196131"/>
          </a:xfrm>
          <a:prstGeom prst="rect">
            <a:avLst/>
          </a:prstGeom>
        </p:spPr>
        <p:txBody>
          <a:bodyPr/>
          <a:lstStyle>
            <a:lvl1pPr>
              <a:defRPr lang="it-IT" sz="1100" b="1" kern="1200" smtClean="0">
                <a:solidFill>
                  <a:schemeClr val="tx2"/>
                </a:solidFill>
                <a:latin typeface="Leelawadee" pitchFamily="34" charset="-34"/>
                <a:ea typeface="+mn-ea"/>
                <a:cs typeface="Leelawadee" pitchFamily="34" charset="-34"/>
              </a:defRPr>
            </a:lvl1pPr>
          </a:lstStyle>
          <a:p>
            <a:fld id="{2CB06865-0A5C-4946-9ED1-740E2A2631BD}" type="slidenum">
              <a:rPr lang="en-US" smtClean="0"/>
              <a:pPr/>
              <a:t>‹N›</a:t>
            </a:fld>
            <a:endParaRPr lang="en-US" dirty="0"/>
          </a:p>
        </p:txBody>
      </p:sp>
      <p:cxnSp>
        <p:nvCxnSpPr>
          <p:cNvPr id="7" name="Connettore 1 6"/>
          <p:cNvCxnSpPr/>
          <p:nvPr userDrawn="1"/>
        </p:nvCxnSpPr>
        <p:spPr>
          <a:xfrm>
            <a:off x="-6350" y="6525344"/>
            <a:ext cx="9162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itolo 7"/>
          <p:cNvSpPr>
            <a:spLocks noGrp="1"/>
          </p:cNvSpPr>
          <p:nvPr>
            <p:ph type="title"/>
          </p:nvPr>
        </p:nvSpPr>
        <p:spPr>
          <a:xfrm>
            <a:off x="1979712" y="188640"/>
            <a:ext cx="6984901" cy="418058"/>
          </a:xfrm>
        </p:spPr>
        <p:txBody>
          <a:bodyPr>
            <a:noAutofit/>
          </a:bodyPr>
          <a:lstStyle>
            <a:lvl1pPr algn="r">
              <a:defRPr sz="3200" b="1">
                <a:solidFill>
                  <a:schemeClr val="bg1"/>
                </a:solidFill>
              </a:defRPr>
            </a:lvl1pPr>
          </a:lstStyle>
          <a:p>
            <a:r>
              <a:rPr lang="it-IT" dirty="0"/>
              <a:t>Fare clic per modificare lo stile del titolo</a:t>
            </a:r>
            <a:endParaRPr lang="en-US" dirty="0"/>
          </a:p>
        </p:txBody>
      </p:sp>
      <p:sp>
        <p:nvSpPr>
          <p:cNvPr id="12" name="Segnaposto testo 11"/>
          <p:cNvSpPr>
            <a:spLocks noGrp="1"/>
          </p:cNvSpPr>
          <p:nvPr>
            <p:ph type="body" sz="quarter" idx="13"/>
          </p:nvPr>
        </p:nvSpPr>
        <p:spPr>
          <a:xfrm>
            <a:off x="179388" y="908050"/>
            <a:ext cx="8785225" cy="5473700"/>
          </a:xfrm>
        </p:spPr>
        <p:txBody>
          <a:bodyPr>
            <a:normAutofit/>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Tree>
    <p:extLst>
      <p:ext uri="{BB962C8B-B14F-4D97-AF65-F5344CB8AC3E}">
        <p14:creationId xmlns:p14="http://schemas.microsoft.com/office/powerpoint/2010/main" val="4055109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Vuoto">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a:xfrm>
            <a:off x="107504" y="6597352"/>
            <a:ext cx="5768280" cy="196131"/>
          </a:xfrm>
          <a:prstGeom prst="rect">
            <a:avLst/>
          </a:prstGeom>
        </p:spPr>
        <p:txBody>
          <a:bodyPr/>
          <a:lstStyle>
            <a:lvl1pPr marL="0" algn="l" defTabSz="457200" rtl="0" eaLnBrk="1" fontAlgn="auto" latinLnBrk="0" hangingPunct="1">
              <a:spcBef>
                <a:spcPct val="50000"/>
              </a:spcBef>
              <a:spcAft>
                <a:spcPts val="0"/>
              </a:spcAft>
              <a:defRPr lang="it-IT" sz="1100" b="1" i="0" kern="1200" dirty="0">
                <a:solidFill>
                  <a:schemeClr val="tx2"/>
                </a:solidFill>
                <a:latin typeface="Leelawadee" pitchFamily="34" charset="-34"/>
                <a:ea typeface="+mn-ea"/>
                <a:cs typeface="Leelawadee" pitchFamily="34" charset="-34"/>
              </a:defRPr>
            </a:lvl1pPr>
          </a:lstStyle>
          <a:p>
            <a:pPr>
              <a:defRPr/>
            </a:pPr>
            <a:r>
              <a:rPr lang="en-US" dirty="0" err="1"/>
              <a:t>Titolo</a:t>
            </a:r>
            <a:r>
              <a:rPr lang="en-US" dirty="0"/>
              <a:t> della </a:t>
            </a:r>
            <a:r>
              <a:rPr lang="en-US" dirty="0" err="1"/>
              <a:t>Tesi</a:t>
            </a:r>
            <a:endParaRPr lang="en-US" dirty="0"/>
          </a:p>
        </p:txBody>
      </p:sp>
      <p:sp>
        <p:nvSpPr>
          <p:cNvPr id="4" name="Segnaposto numero diapositiva 3"/>
          <p:cNvSpPr>
            <a:spLocks noGrp="1"/>
          </p:cNvSpPr>
          <p:nvPr>
            <p:ph type="sldNum" sz="quarter" idx="12"/>
          </p:nvPr>
        </p:nvSpPr>
        <p:spPr>
          <a:xfrm>
            <a:off x="6902896" y="6597352"/>
            <a:ext cx="2133600" cy="196131"/>
          </a:xfrm>
          <a:prstGeom prst="rect">
            <a:avLst/>
          </a:prstGeom>
        </p:spPr>
        <p:txBody>
          <a:bodyPr/>
          <a:lstStyle>
            <a:lvl1pPr>
              <a:defRPr lang="it-IT" sz="1100" b="1" kern="1200" smtClean="0">
                <a:solidFill>
                  <a:schemeClr val="tx2"/>
                </a:solidFill>
                <a:latin typeface="Leelawadee" pitchFamily="34" charset="-34"/>
                <a:ea typeface="+mn-ea"/>
                <a:cs typeface="Leelawadee" pitchFamily="34" charset="-34"/>
              </a:defRPr>
            </a:lvl1pPr>
          </a:lstStyle>
          <a:p>
            <a:fld id="{2CB06865-0A5C-4946-9ED1-740E2A2631BD}" type="slidenum">
              <a:rPr lang="en-US" smtClean="0"/>
              <a:pPr/>
              <a:t>‹N›</a:t>
            </a:fld>
            <a:endParaRPr lang="en-US" dirty="0"/>
          </a:p>
        </p:txBody>
      </p:sp>
      <p:cxnSp>
        <p:nvCxnSpPr>
          <p:cNvPr id="7" name="Connettore 1 6"/>
          <p:cNvCxnSpPr/>
          <p:nvPr userDrawn="1"/>
        </p:nvCxnSpPr>
        <p:spPr>
          <a:xfrm>
            <a:off x="-6350" y="6525344"/>
            <a:ext cx="9162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itolo 7"/>
          <p:cNvSpPr>
            <a:spLocks noGrp="1"/>
          </p:cNvSpPr>
          <p:nvPr>
            <p:ph type="title"/>
          </p:nvPr>
        </p:nvSpPr>
        <p:spPr>
          <a:xfrm>
            <a:off x="1979712" y="188640"/>
            <a:ext cx="6984901" cy="418058"/>
          </a:xfrm>
        </p:spPr>
        <p:txBody>
          <a:bodyPr>
            <a:noAutofit/>
          </a:bodyPr>
          <a:lstStyle>
            <a:lvl1pPr algn="r">
              <a:defRPr sz="3200" b="1">
                <a:solidFill>
                  <a:schemeClr val="bg1"/>
                </a:solidFill>
              </a:defRPr>
            </a:lvl1pPr>
          </a:lstStyle>
          <a:p>
            <a:r>
              <a:rPr lang="it-IT" dirty="0"/>
              <a:t>Fare clic per modificare lo stile del titolo</a:t>
            </a:r>
            <a:endParaRPr lang="en-US" dirty="0"/>
          </a:p>
        </p:txBody>
      </p:sp>
      <p:sp>
        <p:nvSpPr>
          <p:cNvPr id="12" name="Segnaposto testo 11"/>
          <p:cNvSpPr>
            <a:spLocks noGrp="1"/>
          </p:cNvSpPr>
          <p:nvPr>
            <p:ph type="body" sz="quarter" idx="13"/>
          </p:nvPr>
        </p:nvSpPr>
        <p:spPr>
          <a:xfrm>
            <a:off x="179388" y="908050"/>
            <a:ext cx="8785225" cy="5473700"/>
          </a:xfrm>
        </p:spPr>
        <p:txBody>
          <a:bodyPr>
            <a:normAutofit/>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Tree>
    <p:extLst>
      <p:ext uri="{BB962C8B-B14F-4D97-AF65-F5344CB8AC3E}">
        <p14:creationId xmlns:p14="http://schemas.microsoft.com/office/powerpoint/2010/main" val="2700725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830510"/>
            <a:ext cx="4572000" cy="280916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contenuto 2">
            <a:extLst>
              <a:ext uri="{FF2B5EF4-FFF2-40B4-BE49-F238E27FC236}">
                <a16:creationId xmlns:a16="http://schemas.microsoft.com/office/drawing/2014/main" id="{37F772FF-9229-4BB2-8240-66D2E95C7284}"/>
              </a:ext>
            </a:extLst>
          </p:cNvPr>
          <p:cNvSpPr>
            <a:spLocks noGrp="1"/>
          </p:cNvSpPr>
          <p:nvPr>
            <p:ph idx="10"/>
          </p:nvPr>
        </p:nvSpPr>
        <p:spPr>
          <a:xfrm>
            <a:off x="4572000" y="830510"/>
            <a:ext cx="4572000" cy="280916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Titolo 1">
            <a:extLst>
              <a:ext uri="{FF2B5EF4-FFF2-40B4-BE49-F238E27FC236}">
                <a16:creationId xmlns:a16="http://schemas.microsoft.com/office/drawing/2014/main" id="{96E110CF-FF16-4515-957C-619E78284F86}"/>
              </a:ext>
            </a:extLst>
          </p:cNvPr>
          <p:cNvSpPr>
            <a:spLocks noGrp="1"/>
          </p:cNvSpPr>
          <p:nvPr>
            <p:ph type="title" hasCustomPrompt="1"/>
          </p:nvPr>
        </p:nvSpPr>
        <p:spPr>
          <a:xfrm>
            <a:off x="1535185" y="118895"/>
            <a:ext cx="5587816" cy="485552"/>
          </a:xfrm>
          <a:noFill/>
          <a:ln w="38100">
            <a:noFill/>
            <a:miter lim="800000"/>
            <a:headEnd/>
            <a:tailEnd/>
          </a:ln>
        </p:spPr>
        <p:txBody>
          <a:bodyPr vert="horz" wrap="square" lIns="91440" tIns="45720" rIns="91440" bIns="45720" numCol="1" anchor="ctr" anchorCtr="0" compatLnSpc="1">
            <a:prstTxWarp prst="textNoShape">
              <a:avLst/>
            </a:prstTxWarp>
          </a:bodyPr>
          <a:lstStyle>
            <a:lvl1pPr>
              <a:defRPr lang="it-IT" sz="2800">
                <a:solidFill>
                  <a:schemeClr val="bg1"/>
                </a:solidFill>
                <a:latin typeface="Arial" panose="020B0604020202020204" pitchFamily="34" charset="0"/>
                <a:cs typeface="Arial" panose="020B0604020202020204" pitchFamily="34" charset="0"/>
              </a:defRPr>
            </a:lvl1pPr>
          </a:lstStyle>
          <a:p>
            <a:pPr lvl="0"/>
            <a:r>
              <a:rPr lang="en-GB" noProof="0" dirty="0"/>
              <a:t>Fare </a:t>
            </a:r>
            <a:r>
              <a:rPr lang="en-GB" noProof="0" dirty="0" err="1"/>
              <a:t>clic</a:t>
            </a:r>
            <a:r>
              <a:rPr lang="en-GB" noProof="0" dirty="0"/>
              <a:t> per </a:t>
            </a:r>
            <a:r>
              <a:rPr lang="en-GB" noProof="0" dirty="0" err="1"/>
              <a:t>inserire</a:t>
            </a:r>
            <a:r>
              <a:rPr lang="en-GB" noProof="0" dirty="0"/>
              <a:t> </a:t>
            </a:r>
            <a:r>
              <a:rPr lang="en-GB" noProof="0" dirty="0" err="1"/>
              <a:t>il</a:t>
            </a:r>
            <a:r>
              <a:rPr lang="en-GB" noProof="0" dirty="0"/>
              <a:t> </a:t>
            </a:r>
            <a:r>
              <a:rPr lang="en-GB" noProof="0" dirty="0" err="1"/>
              <a:t>titolo</a:t>
            </a:r>
            <a:endParaRPr lang="en-GB" noProof="0" dirty="0"/>
          </a:p>
        </p:txBody>
      </p:sp>
      <p:sp>
        <p:nvSpPr>
          <p:cNvPr id="6" name="Segnaposto numero diapositiva 3">
            <a:extLst>
              <a:ext uri="{FF2B5EF4-FFF2-40B4-BE49-F238E27FC236}">
                <a16:creationId xmlns:a16="http://schemas.microsoft.com/office/drawing/2014/main" id="{07D81AA3-83A9-4EEB-ADDF-257B76FED6BF}"/>
              </a:ext>
            </a:extLst>
          </p:cNvPr>
          <p:cNvSpPr>
            <a:spLocks noGrp="1"/>
          </p:cNvSpPr>
          <p:nvPr>
            <p:ph type="sldNum" sz="quarter" idx="12"/>
          </p:nvPr>
        </p:nvSpPr>
        <p:spPr>
          <a:xfrm>
            <a:off x="8503338" y="6597351"/>
            <a:ext cx="640662" cy="274415"/>
          </a:xfrm>
          <a:prstGeom prst="rect">
            <a:avLst/>
          </a:prstGeom>
        </p:spPr>
        <p:txBody>
          <a:bodyPr anchor="ctr"/>
          <a:lstStyle>
            <a:lvl1pPr algn="r">
              <a:defRPr lang="it-IT" sz="1100" b="1" kern="1200" smtClean="0">
                <a:solidFill>
                  <a:schemeClr val="bg1"/>
                </a:solidFill>
                <a:latin typeface="Arial" panose="020B0604020202020204" pitchFamily="34" charset="0"/>
                <a:ea typeface="+mn-ea"/>
                <a:cs typeface="Arial" panose="020B0604020202020204" pitchFamily="34" charset="0"/>
              </a:defRPr>
            </a:lvl1pPr>
          </a:lstStyle>
          <a:p>
            <a:fld id="{2CB06865-0A5C-4946-9ED1-740E2A2631BD}" type="slidenum">
              <a:rPr lang="en-US" smtClean="0"/>
              <a:pPr/>
              <a:t>‹N›</a:t>
            </a:fld>
            <a:endParaRPr lang="en-US" dirty="0"/>
          </a:p>
        </p:txBody>
      </p:sp>
      <p:sp>
        <p:nvSpPr>
          <p:cNvPr id="7" name="Segnaposto contenuto 2">
            <a:extLst>
              <a:ext uri="{FF2B5EF4-FFF2-40B4-BE49-F238E27FC236}">
                <a16:creationId xmlns:a16="http://schemas.microsoft.com/office/drawing/2014/main" id="{F1F02863-5D12-41A8-BB83-76B475C1C122}"/>
              </a:ext>
            </a:extLst>
          </p:cNvPr>
          <p:cNvSpPr>
            <a:spLocks noGrp="1"/>
          </p:cNvSpPr>
          <p:nvPr>
            <p:ph idx="13"/>
          </p:nvPr>
        </p:nvSpPr>
        <p:spPr>
          <a:xfrm>
            <a:off x="2286000" y="3639671"/>
            <a:ext cx="4572000" cy="2957680"/>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2868307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style>
          <a:lnRef idx="2">
            <a:schemeClr val="dk1"/>
          </a:lnRef>
          <a:fillRef idx="1">
            <a:schemeClr val="lt1"/>
          </a:fillRef>
          <a:effectRef idx="0">
            <a:schemeClr val="dk1"/>
          </a:effectRef>
          <a:fontRef idx="none"/>
        </p:style>
        <p:txBody>
          <a:bodyPr/>
          <a:lstStyle>
            <a:lvl1pPr>
              <a:defRPr sz="2800"/>
            </a:lvl1p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pic>
        <p:nvPicPr>
          <p:cNvPr id="4"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9116" t="28113" r="19045" b="57924"/>
          <a:stretch/>
        </p:blipFill>
        <p:spPr bwMode="auto">
          <a:xfrm>
            <a:off x="1604524" y="-8164"/>
            <a:ext cx="7539476"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userDrawn="1"/>
        </p:nvSpPr>
        <p:spPr>
          <a:xfrm>
            <a:off x="7690757" y="0"/>
            <a:ext cx="1445079" cy="677108"/>
          </a:xfrm>
          <a:prstGeom prst="rect">
            <a:avLst/>
          </a:prstGeom>
          <a:noFill/>
        </p:spPr>
        <p:txBody>
          <a:bodyPr wrap="square" tIns="0" bIns="0" rtlCol="0">
            <a:spAutoFit/>
          </a:bodyPr>
          <a:lstStyle/>
          <a:p>
            <a:pPr algn="r"/>
            <a:r>
              <a:rPr lang="it-IT" sz="1700" b="1" dirty="0">
                <a:solidFill>
                  <a:schemeClr val="bg1"/>
                </a:solidFill>
                <a:latin typeface="HelveticaNeueLT Std Blk" pitchFamily="34" charset="0"/>
                <a:cs typeface="Arial" pitchFamily="34" charset="0"/>
              </a:rPr>
              <a:t>DIEF</a:t>
            </a:r>
          </a:p>
          <a:p>
            <a:pPr algn="r"/>
            <a:r>
              <a:rPr lang="it-IT" sz="900" b="0" dirty="0">
                <a:solidFill>
                  <a:schemeClr val="bg1"/>
                </a:solidFill>
                <a:latin typeface="HelveticaNeueLT Std Lt" pitchFamily="34" charset="0"/>
                <a:cs typeface="Arial" pitchFamily="34" charset="0"/>
              </a:rPr>
              <a:t>DEPARTMENT</a:t>
            </a:r>
            <a:r>
              <a:rPr lang="it-IT" sz="900" b="0" baseline="0" dirty="0">
                <a:solidFill>
                  <a:schemeClr val="bg1"/>
                </a:solidFill>
                <a:latin typeface="HelveticaNeueLT Std Lt" pitchFamily="34" charset="0"/>
                <a:cs typeface="Arial" pitchFamily="34" charset="0"/>
              </a:rPr>
              <a:t> OF INDUSTRIAL ENGINEERING</a:t>
            </a:r>
            <a:endParaRPr lang="en-US" sz="900" b="0" dirty="0">
              <a:solidFill>
                <a:schemeClr val="bg1"/>
              </a:solidFill>
              <a:latin typeface="HelveticaNeueLT Std Lt" pitchFamily="34" charset="0"/>
              <a:cs typeface="Arial" pitchFamily="34" charset="0"/>
            </a:endParaRPr>
          </a:p>
        </p:txBody>
      </p:sp>
      <p:pic>
        <p:nvPicPr>
          <p:cNvPr id="6"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9077" t="19120" r="11336" b="17861"/>
          <a:stretch/>
        </p:blipFill>
        <p:spPr bwMode="auto">
          <a:xfrm>
            <a:off x="-8164" y="-8164"/>
            <a:ext cx="1612687"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944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grpSp>
        <p:nvGrpSpPr>
          <p:cNvPr id="6" name="Gruppo 5"/>
          <p:cNvGrpSpPr/>
          <p:nvPr userDrawn="1"/>
        </p:nvGrpSpPr>
        <p:grpSpPr>
          <a:xfrm>
            <a:off x="0" y="6592171"/>
            <a:ext cx="9144000" cy="282607"/>
            <a:chOff x="-188009" y="4499510"/>
            <a:chExt cx="9168094" cy="282607"/>
          </a:xfrm>
        </p:grpSpPr>
        <p:pic>
          <p:nvPicPr>
            <p:cNvPr id="4"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9116" t="28113" r="19045" b="57924"/>
            <a:stretch/>
          </p:blipFill>
          <p:spPr bwMode="auto">
            <a:xfrm>
              <a:off x="-188009" y="4499510"/>
              <a:ext cx="9168094" cy="279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userDrawn="1"/>
          </p:nvSpPr>
          <p:spPr>
            <a:xfrm>
              <a:off x="-188009" y="4505118"/>
              <a:ext cx="9168094" cy="276999"/>
            </a:xfrm>
            <a:prstGeom prst="rect">
              <a:avLst/>
            </a:prstGeom>
            <a:noFill/>
          </p:spPr>
          <p:txBody>
            <a:bodyPr wrap="square" rtlCol="0">
              <a:spAutoFit/>
            </a:bodyPr>
            <a:lstStyle/>
            <a:p>
              <a:pPr algn="ctr"/>
              <a:r>
                <a:rPr lang="it-IT" sz="1200" i="1" dirty="0">
                  <a:solidFill>
                    <a:schemeClr val="bg1"/>
                  </a:solidFill>
                </a:rPr>
                <a:t> Dottorato in Ingegneria Industriale - Ciclo XXXV - Energetica e Tecnologie Industriali ed Ambientali Innovative </a:t>
              </a:r>
            </a:p>
          </p:txBody>
        </p:sp>
      </p:grpSp>
    </p:spTree>
    <p:extLst>
      <p:ext uri="{BB962C8B-B14F-4D97-AF65-F5344CB8AC3E}">
        <p14:creationId xmlns:p14="http://schemas.microsoft.com/office/powerpoint/2010/main" val="2453332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3" name="Titolo 1"/>
          <p:cNvSpPr>
            <a:spLocks noGrp="1"/>
          </p:cNvSpPr>
          <p:nvPr>
            <p:ph type="title" hasCustomPrompt="1"/>
          </p:nvPr>
        </p:nvSpPr>
        <p:spPr>
          <a:xfrm>
            <a:off x="1535185" y="118895"/>
            <a:ext cx="6526636" cy="485552"/>
          </a:xfrm>
          <a:noFill/>
          <a:ln w="38100">
            <a:noFill/>
            <a:miter lim="800000"/>
            <a:headEnd/>
            <a:tailEnd/>
          </a:ln>
        </p:spPr>
        <p:txBody>
          <a:bodyPr vert="horz" wrap="square" lIns="91440" tIns="45720" rIns="91440" bIns="45720" numCol="1" anchor="ctr" anchorCtr="0" compatLnSpc="1">
            <a:prstTxWarp prst="textNoShape">
              <a:avLst/>
            </a:prstTxWarp>
          </a:bodyPr>
          <a:lstStyle>
            <a:lvl1pPr>
              <a:defRPr lang="it-IT" sz="2800">
                <a:solidFill>
                  <a:schemeClr val="bg1"/>
                </a:solidFill>
              </a:defRPr>
            </a:lvl1pPr>
          </a:lstStyle>
          <a:p>
            <a:pPr lvl="0"/>
            <a:r>
              <a:rPr lang="it-IT" dirty="0"/>
              <a:t>Fare clic per inserire il titolo</a:t>
            </a:r>
          </a:p>
        </p:txBody>
      </p:sp>
    </p:spTree>
    <p:extLst>
      <p:ext uri="{BB962C8B-B14F-4D97-AF65-F5344CB8AC3E}">
        <p14:creationId xmlns:p14="http://schemas.microsoft.com/office/powerpoint/2010/main" val="883358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1526796" y="117880"/>
            <a:ext cx="6526635" cy="485552"/>
          </a:xfrm>
        </p:spPr>
        <p:txBody>
          <a:bodyPr/>
          <a:lstStyle>
            <a:lvl1pPr>
              <a:defRPr sz="2800">
                <a:solidFill>
                  <a:schemeClr val="bg1"/>
                </a:solidFill>
              </a:defRPr>
            </a:lvl1pPr>
          </a:lstStyle>
          <a:p>
            <a:r>
              <a:rPr lang="it-IT" dirty="0"/>
              <a:t>Fare clic per inserire il titolo</a:t>
            </a:r>
          </a:p>
        </p:txBody>
      </p:sp>
      <p:sp>
        <p:nvSpPr>
          <p:cNvPr id="3" name="Segnaposto contenuto 2"/>
          <p:cNvSpPr>
            <a:spLocks noGrp="1"/>
          </p:cNvSpPr>
          <p:nvPr>
            <p:ph idx="1"/>
          </p:nvPr>
        </p:nvSpPr>
        <p:spPr>
          <a:xfrm>
            <a:off x="107504" y="830510"/>
            <a:ext cx="8948006" cy="5622678"/>
          </a:xfrm>
        </p:spPr>
        <p:txBody>
          <a:bodyPr/>
          <a:lstStyle>
            <a:lvl1pPr>
              <a:defRPr sz="2400"/>
            </a:lvl1pPr>
            <a:lvl2pPr marL="800100" indent="-342900">
              <a:buClrTx/>
              <a:buFont typeface="Arial" panose="020B0604020202020204" pitchFamily="34" charset="0"/>
              <a:buChar char="•"/>
              <a:defRPr sz="2000"/>
            </a:lvl2pPr>
            <a:lvl3pPr>
              <a:defRPr sz="1800"/>
            </a:lvl3pPr>
            <a:lvl4pPr>
              <a:defRPr sz="1600"/>
            </a:lvl4pPr>
            <a:lvl5pPr>
              <a:defRPr sz="1400"/>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2148222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107504" y="748070"/>
            <a:ext cx="8955380" cy="485552"/>
          </a:xfrm>
          <a:noFill/>
          <a:ln w="38100">
            <a:noFill/>
            <a:miter lim="800000"/>
            <a:headEnd/>
            <a:tailEnd/>
          </a:ln>
        </p:spPr>
        <p:txBody>
          <a:bodyPr vert="horz" wrap="square" lIns="91440" tIns="45720" rIns="91440" bIns="45720" numCol="1" anchor="ctr" anchorCtr="0" compatLnSpc="1">
            <a:prstTxWarp prst="textNoShape">
              <a:avLst/>
            </a:prstTxWarp>
          </a:bodyPr>
          <a:lstStyle>
            <a:lvl1pPr>
              <a:defRPr lang="it-IT" sz="2800"/>
            </a:lvl1pPr>
          </a:lstStyle>
          <a:p>
            <a:pPr lvl="0"/>
            <a:r>
              <a:rPr lang="it-IT" dirty="0"/>
              <a:t>Fare clic per modificare lo stile del titolo</a:t>
            </a:r>
          </a:p>
        </p:txBody>
      </p:sp>
      <p:sp>
        <p:nvSpPr>
          <p:cNvPr id="3" name="Segnaposto contenuto 2"/>
          <p:cNvSpPr>
            <a:spLocks noGrp="1"/>
          </p:cNvSpPr>
          <p:nvPr>
            <p:ph sz="half" idx="1"/>
          </p:nvPr>
        </p:nvSpPr>
        <p:spPr>
          <a:xfrm>
            <a:off x="107504" y="1371601"/>
            <a:ext cx="4388296" cy="5081588"/>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it-IT" sz="2400" smtClean="0"/>
            </a:lvl1pPr>
            <a:lvl2pPr>
              <a:defRPr lang="it-IT" sz="2000" smtClean="0"/>
            </a:lvl2pPr>
            <a:lvl3pPr>
              <a:defRPr lang="it-IT" sz="1800" smtClean="0"/>
            </a:lvl3pPr>
            <a:lvl4pPr>
              <a:defRPr lang="it-IT" sz="1600" smtClean="0"/>
            </a:lvl4pPr>
            <a:lvl5pPr>
              <a:defRPr lang="it-IT" sz="1400"/>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contenuto 3"/>
          <p:cNvSpPr>
            <a:spLocks noGrp="1"/>
          </p:cNvSpPr>
          <p:nvPr>
            <p:ph sz="half" idx="2"/>
          </p:nvPr>
        </p:nvSpPr>
        <p:spPr>
          <a:xfrm>
            <a:off x="4648200" y="1371601"/>
            <a:ext cx="4414684" cy="5081588"/>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it-IT" sz="2400" smtClean="0"/>
            </a:lvl1pPr>
            <a:lvl2pPr>
              <a:defRPr lang="it-IT" sz="2000" smtClean="0"/>
            </a:lvl2pPr>
            <a:lvl3pPr>
              <a:defRPr lang="it-IT" sz="1800" smtClean="0"/>
            </a:lvl3pPr>
            <a:lvl4pPr>
              <a:defRPr lang="it-IT" sz="1600" smtClean="0"/>
            </a:lvl4pPr>
            <a:lvl5pPr>
              <a:defRPr lang="it-IT" sz="14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305232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107504" y="1365507"/>
            <a:ext cx="4389884"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Fare clic per modificare stili del testo dello schema</a:t>
            </a:r>
          </a:p>
        </p:txBody>
      </p:sp>
      <p:sp>
        <p:nvSpPr>
          <p:cNvPr id="5" name="Segnaposto testo 4"/>
          <p:cNvSpPr>
            <a:spLocks noGrp="1"/>
          </p:cNvSpPr>
          <p:nvPr>
            <p:ph type="body" sz="quarter" idx="3"/>
          </p:nvPr>
        </p:nvSpPr>
        <p:spPr>
          <a:xfrm>
            <a:off x="4648200" y="1365507"/>
            <a:ext cx="439160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Fare clic per modificare stili del testo dello schema</a:t>
            </a:r>
          </a:p>
        </p:txBody>
      </p:sp>
      <p:sp>
        <p:nvSpPr>
          <p:cNvPr id="7" name="Titolo 1"/>
          <p:cNvSpPr>
            <a:spLocks noGrp="1"/>
          </p:cNvSpPr>
          <p:nvPr>
            <p:ph type="title"/>
          </p:nvPr>
        </p:nvSpPr>
        <p:spPr>
          <a:xfrm>
            <a:off x="107504" y="748070"/>
            <a:ext cx="8955380" cy="485552"/>
          </a:xfrm>
          <a:noFill/>
          <a:ln w="38100">
            <a:noFill/>
            <a:miter lim="800000"/>
            <a:headEnd/>
            <a:tailEnd/>
          </a:ln>
        </p:spPr>
        <p:txBody>
          <a:bodyPr vert="horz" wrap="square" lIns="91440" tIns="45720" rIns="91440" bIns="45720" numCol="1" anchor="ctr" anchorCtr="0" compatLnSpc="1">
            <a:prstTxWarp prst="textNoShape">
              <a:avLst/>
            </a:prstTxWarp>
          </a:bodyPr>
          <a:lstStyle>
            <a:lvl1pPr>
              <a:defRPr lang="it-IT" sz="2800"/>
            </a:lvl1pPr>
          </a:lstStyle>
          <a:p>
            <a:pPr lvl="0"/>
            <a:r>
              <a:rPr lang="it-IT" dirty="0"/>
              <a:t>Fare clic per modificare lo stile del titolo</a:t>
            </a:r>
          </a:p>
        </p:txBody>
      </p:sp>
      <p:sp>
        <p:nvSpPr>
          <p:cNvPr id="8" name="Segnaposto contenuto 2"/>
          <p:cNvSpPr>
            <a:spLocks noGrp="1"/>
          </p:cNvSpPr>
          <p:nvPr>
            <p:ph sz="half" idx="10"/>
          </p:nvPr>
        </p:nvSpPr>
        <p:spPr>
          <a:xfrm>
            <a:off x="107504" y="2137155"/>
            <a:ext cx="4388296" cy="4316034"/>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it-IT" sz="2400" smtClean="0"/>
            </a:lvl1pPr>
            <a:lvl2pPr>
              <a:defRPr lang="it-IT" sz="2000" smtClean="0"/>
            </a:lvl2pPr>
            <a:lvl3pPr>
              <a:defRPr lang="it-IT" sz="1800" smtClean="0"/>
            </a:lvl3pPr>
            <a:lvl4pPr>
              <a:defRPr lang="it-IT" sz="1600" smtClean="0"/>
            </a:lvl4pPr>
            <a:lvl5pPr>
              <a:defRPr lang="it-IT" sz="1400"/>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9" name="Segnaposto contenuto 3"/>
          <p:cNvSpPr>
            <a:spLocks noGrp="1"/>
          </p:cNvSpPr>
          <p:nvPr>
            <p:ph sz="half" idx="2"/>
          </p:nvPr>
        </p:nvSpPr>
        <p:spPr>
          <a:xfrm>
            <a:off x="4648200" y="2137155"/>
            <a:ext cx="4414684" cy="4316034"/>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it-IT" sz="2400" smtClean="0"/>
            </a:lvl1pPr>
            <a:lvl2pPr>
              <a:defRPr lang="it-IT" sz="2000" smtClean="0"/>
            </a:lvl2pPr>
            <a:lvl3pPr>
              <a:defRPr lang="it-IT" sz="1800" smtClean="0"/>
            </a:lvl3pPr>
            <a:lvl4pPr>
              <a:defRPr lang="it-IT" sz="1600" smtClean="0"/>
            </a:lvl4pPr>
            <a:lvl5pPr>
              <a:defRPr lang="it-IT" sz="1400"/>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3442297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100812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711200"/>
            <a:ext cx="2286000" cy="574198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0" y="711200"/>
            <a:ext cx="6705600" cy="574198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678088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image" Target="../media/image6.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gif"/><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96" y="0"/>
            <a:ext cx="5950068" cy="692150"/>
          </a:xfrm>
          <a:prstGeom prst="rect">
            <a:avLst/>
          </a:prstGeom>
          <a:noFill/>
          <a:extLst>
            <a:ext uri="{909E8E84-426E-40DD-AFC4-6F175D3DCCD1}">
              <a14:hiddenFill xmlns:a14="http://schemas.microsoft.com/office/drawing/2010/main">
                <a:solidFill>
                  <a:srgbClr val="FFFFFF"/>
                </a:solidFill>
              </a14:hiddenFill>
            </a:ext>
          </a:extLst>
        </p:spPr>
      </p:pic>
      <p:sp>
        <p:nvSpPr>
          <p:cNvPr id="1028" name="Rectangle 10"/>
          <p:cNvSpPr>
            <a:spLocks noGrp="1" noChangeArrowheads="1"/>
          </p:cNvSpPr>
          <p:nvPr>
            <p:ph type="title"/>
          </p:nvPr>
        </p:nvSpPr>
        <p:spPr bwMode="auto">
          <a:xfrm>
            <a:off x="107504" y="711200"/>
            <a:ext cx="9036496" cy="485552"/>
          </a:xfrm>
          <a:prstGeom prst="rect">
            <a:avLst/>
          </a:prstGeom>
          <a:noFill/>
          <a:ln w="38100">
            <a:noFill/>
            <a:miter lim="800000"/>
            <a:headEnd/>
            <a:tailEnd/>
          </a:ln>
        </p:spPr>
        <p:txBody>
          <a:bodyPr vert="horz" wrap="square" lIns="91440" tIns="45720" rIns="91440" bIns="45720" numCol="1" anchor="ctr" anchorCtr="0" compatLnSpc="1">
            <a:prstTxWarp prst="textNoShape">
              <a:avLst/>
            </a:prstTxWarp>
          </a:bodyPr>
          <a:lstStyle/>
          <a:p>
            <a:pPr lvl="0"/>
            <a:r>
              <a:rPr lang="it-IT" dirty="0"/>
              <a:t>Fare clic per modificare lo stile del titolo</a:t>
            </a:r>
          </a:p>
        </p:txBody>
      </p:sp>
      <p:sp>
        <p:nvSpPr>
          <p:cNvPr id="1031" name="Rectangle 11"/>
          <p:cNvSpPr>
            <a:spLocks noGrp="1" noChangeArrowheads="1"/>
          </p:cNvSpPr>
          <p:nvPr>
            <p:ph type="body" idx="1"/>
          </p:nvPr>
        </p:nvSpPr>
        <p:spPr bwMode="auto">
          <a:xfrm>
            <a:off x="204788" y="1268760"/>
            <a:ext cx="8734425" cy="51844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9638" name="Text Box 1030"/>
          <p:cNvSpPr txBox="1">
            <a:spLocks noChangeArrowheads="1"/>
          </p:cNvSpPr>
          <p:nvPr/>
        </p:nvSpPr>
        <p:spPr bwMode="auto">
          <a:xfrm>
            <a:off x="8351391" y="6531440"/>
            <a:ext cx="792609" cy="307777"/>
          </a:xfrm>
          <a:prstGeom prst="rect">
            <a:avLst/>
          </a:prstGeom>
          <a:noFill/>
          <a:ln w="19050" algn="ctr">
            <a:noFill/>
            <a:miter lim="800000"/>
            <a:headEnd/>
            <a:tailEnd/>
          </a:ln>
          <a:effectLst/>
        </p:spPr>
        <p:txBody>
          <a:bodyPr wrap="square">
            <a:spAutoFit/>
          </a:bodyPr>
          <a:lstStyle/>
          <a:p>
            <a:pPr>
              <a:spcBef>
                <a:spcPct val="50000"/>
              </a:spcBef>
              <a:defRPr/>
            </a:pPr>
            <a:r>
              <a:rPr lang="it-IT" sz="1400" dirty="0"/>
              <a:t>pag.</a:t>
            </a:r>
            <a:fld id="{B05FC7C0-51B0-4F88-BB5C-1494B52C7D89}" type="slidenum">
              <a:rPr lang="it-IT" sz="1400"/>
              <a:pPr>
                <a:spcBef>
                  <a:spcPct val="50000"/>
                </a:spcBef>
                <a:defRPr/>
              </a:pPr>
              <a:t>‹N›</a:t>
            </a:fld>
            <a:endParaRPr lang="it-IT" sz="1400" dirty="0"/>
          </a:p>
        </p:txBody>
      </p:sp>
      <p:sp>
        <p:nvSpPr>
          <p:cNvPr id="69642" name="Line 1034"/>
          <p:cNvSpPr>
            <a:spLocks noChangeShapeType="1"/>
          </p:cNvSpPr>
          <p:nvPr/>
        </p:nvSpPr>
        <p:spPr bwMode="auto">
          <a:xfrm>
            <a:off x="0" y="692150"/>
            <a:ext cx="9144000" cy="0"/>
          </a:xfrm>
          <a:prstGeom prst="line">
            <a:avLst/>
          </a:prstGeom>
          <a:noFill/>
          <a:ln w="57150" cmpd="thickThin">
            <a:solidFill>
              <a:srgbClr val="FF0000"/>
            </a:solidFill>
            <a:round/>
            <a:headEnd/>
            <a:tailEnd/>
          </a:ln>
          <a:effectLst/>
        </p:spPr>
        <p:txBody>
          <a:bodyPr wrap="none" anchor="ctr">
            <a:spAutoFit/>
          </a:bodyPr>
          <a:lstStyle/>
          <a:p>
            <a:pPr>
              <a:defRPr/>
            </a:pPr>
            <a:endParaRPr lang="it-IT"/>
          </a:p>
        </p:txBody>
      </p:sp>
      <p:sp>
        <p:nvSpPr>
          <p:cNvPr id="69644" name="Line 1036"/>
          <p:cNvSpPr>
            <a:spLocks noChangeShapeType="1"/>
          </p:cNvSpPr>
          <p:nvPr/>
        </p:nvSpPr>
        <p:spPr bwMode="auto">
          <a:xfrm>
            <a:off x="0" y="6524625"/>
            <a:ext cx="9144000" cy="0"/>
          </a:xfrm>
          <a:prstGeom prst="line">
            <a:avLst/>
          </a:prstGeom>
          <a:noFill/>
          <a:ln w="57150" cmpd="thickThin">
            <a:solidFill>
              <a:srgbClr val="FF0000"/>
            </a:solidFill>
            <a:round/>
            <a:headEnd/>
            <a:tailEnd/>
          </a:ln>
          <a:effectLst/>
        </p:spPr>
        <p:txBody>
          <a:bodyPr wrap="none" anchor="ctr">
            <a:spAutoFit/>
          </a:bodyPr>
          <a:lstStyle/>
          <a:p>
            <a:pPr>
              <a:defRPr/>
            </a:pPr>
            <a:endParaRPr lang="it-IT"/>
          </a:p>
        </p:txBody>
      </p:sp>
      <p:sp>
        <p:nvSpPr>
          <p:cNvPr id="2" name="Rettangolo 1"/>
          <p:cNvSpPr/>
          <p:nvPr/>
        </p:nvSpPr>
        <p:spPr>
          <a:xfrm>
            <a:off x="-24094" y="6485274"/>
            <a:ext cx="8556534" cy="400110"/>
          </a:xfrm>
          <a:prstGeom prst="rect">
            <a:avLst/>
          </a:prstGeom>
        </p:spPr>
        <p:txBody>
          <a:bodyPr wrap="square">
            <a:spAutoFit/>
          </a:bodyPr>
          <a:lstStyle/>
          <a:p>
            <a:r>
              <a:rPr lang="it-IT" sz="1000" i="1" dirty="0">
                <a:effectLst/>
                <a:latin typeface="Times New Roman" panose="02020603050405020304" pitchFamily="18" charset="0"/>
                <a:ea typeface="Calibri" panose="020F0502020204030204" pitchFamily="34" charset="0"/>
              </a:rPr>
              <a:t>Il contenuto del presente documento è di proprietà intellettuale di Centria </a:t>
            </a:r>
            <a:r>
              <a:rPr lang="it-IT" sz="1000" i="1" dirty="0" err="1">
                <a:effectLst/>
                <a:latin typeface="Times New Roman" panose="02020603050405020304" pitchFamily="18" charset="0"/>
                <a:ea typeface="Calibri" panose="020F0502020204030204" pitchFamily="34" charset="0"/>
              </a:rPr>
              <a:t>srl</a:t>
            </a:r>
            <a:r>
              <a:rPr lang="it-IT" sz="1000" i="1" dirty="0">
                <a:effectLst/>
                <a:latin typeface="Times New Roman" panose="02020603050405020304" pitchFamily="18" charset="0"/>
                <a:ea typeface="Calibri" panose="020F0502020204030204" pitchFamily="34" charset="0"/>
              </a:rPr>
              <a:t>. I dati sono da intendersi riservati e non devono essere divulgati, diffusi o comunicati a terzi nemmeno parzialmente. Le informazioni riservate devono essere unicamente utilizzate ai fini del presente studio sul  network model utilizzato da Centria </a:t>
            </a:r>
            <a:r>
              <a:rPr lang="it-IT" sz="1000" i="1" dirty="0" err="1">
                <a:effectLst/>
                <a:latin typeface="Times New Roman" panose="02020603050405020304" pitchFamily="18" charset="0"/>
                <a:ea typeface="Calibri" panose="020F0502020204030204" pitchFamily="34" charset="0"/>
              </a:rPr>
              <a:t>srl</a:t>
            </a:r>
            <a:r>
              <a:rPr lang="it-IT" sz="1000" i="1" dirty="0">
                <a:effectLst/>
                <a:latin typeface="Times New Roman" panose="02020603050405020304" pitchFamily="18" charset="0"/>
                <a:ea typeface="Calibri" panose="020F0502020204030204" pitchFamily="34" charset="0"/>
              </a:rPr>
              <a:t>.</a:t>
            </a:r>
            <a:endParaRPr lang="it-IT" sz="1000" dirty="0"/>
          </a:p>
        </p:txBody>
      </p:sp>
      <p:sp>
        <p:nvSpPr>
          <p:cNvPr id="9" name="Rettangolo 8"/>
          <p:cNvSpPr/>
          <p:nvPr userDrawn="1"/>
        </p:nvSpPr>
        <p:spPr>
          <a:xfrm>
            <a:off x="0" y="727075"/>
            <a:ext cx="9144000" cy="61309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0" name="Picture 3"/>
          <p:cNvPicPr>
            <a:picLocks noChangeAspect="1" noChangeArrowheads="1"/>
          </p:cNvPicPr>
          <p:nvPr userDrawn="1"/>
        </p:nvPicPr>
        <p:blipFill rotWithShape="1">
          <a:blip r:embed="rId17">
            <a:extLst>
              <a:ext uri="{28A0092B-C50C-407E-A947-70E740481C1C}">
                <a14:useLocalDpi xmlns:a14="http://schemas.microsoft.com/office/drawing/2010/main" val="0"/>
              </a:ext>
            </a:extLst>
          </a:blip>
          <a:srcRect l="19116" t="28113" r="19045" b="57924"/>
          <a:stretch/>
        </p:blipFill>
        <p:spPr bwMode="auto">
          <a:xfrm>
            <a:off x="1604524" y="-8164"/>
            <a:ext cx="7539476"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asellaDiTesto 10"/>
          <p:cNvSpPr txBox="1"/>
          <p:nvPr userDrawn="1"/>
        </p:nvSpPr>
        <p:spPr>
          <a:xfrm>
            <a:off x="7690757" y="0"/>
            <a:ext cx="1445079" cy="677108"/>
          </a:xfrm>
          <a:prstGeom prst="rect">
            <a:avLst/>
          </a:prstGeom>
          <a:noFill/>
        </p:spPr>
        <p:txBody>
          <a:bodyPr wrap="square" tIns="0" bIns="0" rtlCol="0">
            <a:spAutoFit/>
          </a:bodyPr>
          <a:lstStyle/>
          <a:p>
            <a:pPr algn="r"/>
            <a:r>
              <a:rPr lang="it-IT" sz="1700" b="1" dirty="0">
                <a:solidFill>
                  <a:schemeClr val="bg1"/>
                </a:solidFill>
                <a:latin typeface="HelveticaNeueLT Std Blk" pitchFamily="34" charset="0"/>
                <a:cs typeface="Arial" pitchFamily="34" charset="0"/>
              </a:rPr>
              <a:t>DIEF</a:t>
            </a:r>
          </a:p>
          <a:p>
            <a:pPr algn="r"/>
            <a:r>
              <a:rPr lang="it-IT" sz="900" b="0" dirty="0">
                <a:solidFill>
                  <a:schemeClr val="bg1"/>
                </a:solidFill>
                <a:latin typeface="HelveticaNeueLT Std Lt" pitchFamily="34" charset="0"/>
                <a:cs typeface="Arial" pitchFamily="34" charset="0"/>
              </a:rPr>
              <a:t>DEPARTMENT</a:t>
            </a:r>
            <a:r>
              <a:rPr lang="it-IT" sz="900" b="0" baseline="0" dirty="0">
                <a:solidFill>
                  <a:schemeClr val="bg1"/>
                </a:solidFill>
                <a:latin typeface="HelveticaNeueLT Std Lt" pitchFamily="34" charset="0"/>
                <a:cs typeface="Arial" pitchFamily="34" charset="0"/>
              </a:rPr>
              <a:t> OF INDUSTRIAL ENGINEERING</a:t>
            </a:r>
            <a:endParaRPr lang="en-US" sz="900" b="0" dirty="0">
              <a:solidFill>
                <a:schemeClr val="bg1"/>
              </a:solidFill>
              <a:latin typeface="HelveticaNeueLT Std Lt" pitchFamily="34" charset="0"/>
              <a:cs typeface="Arial" pitchFamily="34" charset="0"/>
            </a:endParaRPr>
          </a:p>
        </p:txBody>
      </p:sp>
      <p:pic>
        <p:nvPicPr>
          <p:cNvPr id="12" name="Picture 2"/>
          <p:cNvPicPr>
            <a:picLocks noChangeAspect="1" noChangeArrowheads="1"/>
          </p:cNvPicPr>
          <p:nvPr userDrawn="1"/>
        </p:nvPicPr>
        <p:blipFill rotWithShape="1">
          <a:blip r:embed="rId18">
            <a:extLst>
              <a:ext uri="{28A0092B-C50C-407E-A947-70E740481C1C}">
                <a14:useLocalDpi xmlns:a14="http://schemas.microsoft.com/office/drawing/2010/main" val="0"/>
              </a:ext>
            </a:extLst>
          </a:blip>
          <a:srcRect l="9077" t="19120" r="11336" b="17861"/>
          <a:stretch/>
        </p:blipFill>
        <p:spPr bwMode="auto">
          <a:xfrm>
            <a:off x="-8164" y="-8164"/>
            <a:ext cx="1612687"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userDrawn="1"/>
        </p:nvPicPr>
        <p:blipFill rotWithShape="1">
          <a:blip r:embed="rId17">
            <a:extLst>
              <a:ext uri="{28A0092B-C50C-407E-A947-70E740481C1C}">
                <a14:useLocalDpi xmlns:a14="http://schemas.microsoft.com/office/drawing/2010/main" val="0"/>
              </a:ext>
            </a:extLst>
          </a:blip>
          <a:srcRect l="19116" t="28113" r="19045" b="57924"/>
          <a:stretch/>
        </p:blipFill>
        <p:spPr bwMode="auto">
          <a:xfrm>
            <a:off x="-24094" y="6593935"/>
            <a:ext cx="9168094" cy="279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asellaDiTesto 15"/>
          <p:cNvSpPr txBox="1"/>
          <p:nvPr userDrawn="1"/>
        </p:nvSpPr>
        <p:spPr>
          <a:xfrm>
            <a:off x="-8164" y="6593935"/>
            <a:ext cx="9144000" cy="276999"/>
          </a:xfrm>
          <a:prstGeom prst="rect">
            <a:avLst/>
          </a:prstGeom>
          <a:noFill/>
        </p:spPr>
        <p:txBody>
          <a:bodyPr wrap="square" rtlCol="0">
            <a:spAutoFit/>
          </a:bodyPr>
          <a:lstStyle/>
          <a:p>
            <a:pPr algn="l"/>
            <a:r>
              <a:rPr lang="it-IT" sz="1200" i="1" dirty="0">
                <a:solidFill>
                  <a:schemeClr val="bg1"/>
                </a:solidFill>
              </a:rPr>
              <a:t> Dottorato in Ingegneria Industriale - Ciclo XXXV - Energetica e Tecnologie Industriali ed Ambientali Innovative </a:t>
            </a:r>
          </a:p>
        </p:txBody>
      </p:sp>
      <p:sp>
        <p:nvSpPr>
          <p:cNvPr id="19" name="Segnaposto numero diapositiva 2"/>
          <p:cNvSpPr txBox="1">
            <a:spLocks/>
          </p:cNvSpPr>
          <p:nvPr userDrawn="1"/>
        </p:nvSpPr>
        <p:spPr>
          <a:xfrm>
            <a:off x="8179144" y="6600296"/>
            <a:ext cx="880110" cy="247192"/>
          </a:xfrm>
          <a:prstGeom prst="rect">
            <a:avLst/>
          </a:prstGeom>
        </p:spPr>
        <p:txBody>
          <a:bodyPr vert="horz" lIns="91440" tIns="45720" rIns="91440" bIns="45720" rtlCol="0" anchor="ctr"/>
          <a:lstStyle>
            <a:defPPr>
              <a:defRPr lang="it-IT"/>
            </a:defPPr>
            <a:lvl1pPr marL="0" algn="ctr" defTabSz="457200" rtl="0" eaLnBrk="1" latinLnBrk="0" hangingPunct="1">
              <a:defRPr sz="1200" b="0" i="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0F87087-6906-4D33-8B6A-39FE6217DA32}" type="slidenum">
              <a:rPr lang="it-IT" smtClean="0"/>
              <a:t>‹N›</a:t>
            </a:fld>
            <a:r>
              <a:rPr lang="it-IT" dirty="0"/>
              <a:t>/24</a:t>
            </a:r>
          </a:p>
        </p:txBody>
      </p:sp>
    </p:spTree>
    <p:extLst>
      <p:ext uri="{BB962C8B-B14F-4D97-AF65-F5344CB8AC3E}">
        <p14:creationId xmlns:p14="http://schemas.microsoft.com/office/powerpoint/2010/main" val="1817260167"/>
      </p:ext>
    </p:extLst>
  </p:cSld>
  <p:clrMap bg1="lt1" tx1="dk1" bg2="lt2" tx2="dk2" accent1="accent1" accent2="accent2" accent3="accent3" accent4="accent4" accent5="accent5" accent6="accent6" hlink="hlink" folHlink="folHlink"/>
  <p:sldLayoutIdLst>
    <p:sldLayoutId id="2147483665" r:id="rId1"/>
    <p:sldLayoutId id="2147483663" r:id="rId2"/>
    <p:sldLayoutId id="2147483669" r:id="rId3"/>
    <p:sldLayoutId id="2147483668" r:id="rId4"/>
    <p:sldLayoutId id="2147483664" r:id="rId5"/>
    <p:sldLayoutId id="2147483666" r:id="rId6"/>
    <p:sldLayoutId id="2147483667" r:id="rId7"/>
    <p:sldLayoutId id="2147483672" r:id="rId8"/>
    <p:sldLayoutId id="2147483673" r:id="rId9"/>
    <p:sldLayoutId id="2147483674" r:id="rId10"/>
    <p:sldLayoutId id="2147483675" r:id="rId11"/>
    <p:sldLayoutId id="2147483676" r:id="rId12"/>
    <p:sldLayoutId id="2147483677" r:id="rId13"/>
    <p:sldLayoutId id="2147483678" r:id="rId14"/>
  </p:sldLayoutIdLst>
  <p:hf sldNum="0" hdr="0" ftr="0" dt="0"/>
  <p:txStyles>
    <p:titleStyle>
      <a:lvl1pPr algn="ctr" rtl="0" eaLnBrk="1" fontAlgn="base" hangingPunct="1">
        <a:lnSpc>
          <a:spcPct val="90000"/>
        </a:lnSpc>
        <a:spcBef>
          <a:spcPct val="0"/>
        </a:spcBef>
        <a:spcAft>
          <a:spcPct val="0"/>
        </a:spcAft>
        <a:defRPr sz="2400" b="1" i="1">
          <a:solidFill>
            <a:schemeClr val="tx1"/>
          </a:solidFill>
          <a:latin typeface="+mj-lt"/>
          <a:ea typeface="+mj-ea"/>
          <a:cs typeface="+mj-cs"/>
        </a:defRPr>
      </a:lvl1pPr>
      <a:lvl2pPr algn="ctr" rtl="0" eaLnBrk="1" fontAlgn="base" hangingPunct="1">
        <a:lnSpc>
          <a:spcPct val="90000"/>
        </a:lnSpc>
        <a:spcBef>
          <a:spcPct val="0"/>
        </a:spcBef>
        <a:spcAft>
          <a:spcPct val="0"/>
        </a:spcAft>
        <a:defRPr sz="2000" i="1">
          <a:solidFill>
            <a:schemeClr val="tx1"/>
          </a:solidFill>
          <a:latin typeface="Tahoma" pitchFamily="34" charset="0"/>
        </a:defRPr>
      </a:lvl2pPr>
      <a:lvl3pPr algn="ctr" rtl="0" eaLnBrk="1" fontAlgn="base" hangingPunct="1">
        <a:lnSpc>
          <a:spcPct val="90000"/>
        </a:lnSpc>
        <a:spcBef>
          <a:spcPct val="0"/>
        </a:spcBef>
        <a:spcAft>
          <a:spcPct val="0"/>
        </a:spcAft>
        <a:defRPr sz="2000" i="1">
          <a:solidFill>
            <a:schemeClr val="tx1"/>
          </a:solidFill>
          <a:latin typeface="Tahoma" pitchFamily="34" charset="0"/>
        </a:defRPr>
      </a:lvl3pPr>
      <a:lvl4pPr algn="ctr" rtl="0" eaLnBrk="1" fontAlgn="base" hangingPunct="1">
        <a:lnSpc>
          <a:spcPct val="90000"/>
        </a:lnSpc>
        <a:spcBef>
          <a:spcPct val="0"/>
        </a:spcBef>
        <a:spcAft>
          <a:spcPct val="0"/>
        </a:spcAft>
        <a:defRPr sz="2000" i="1">
          <a:solidFill>
            <a:schemeClr val="tx1"/>
          </a:solidFill>
          <a:latin typeface="Tahoma" pitchFamily="34" charset="0"/>
        </a:defRPr>
      </a:lvl4pPr>
      <a:lvl5pPr algn="ctr" rtl="0" eaLnBrk="1" fontAlgn="base" hangingPunct="1">
        <a:lnSpc>
          <a:spcPct val="90000"/>
        </a:lnSpc>
        <a:spcBef>
          <a:spcPct val="0"/>
        </a:spcBef>
        <a:spcAft>
          <a:spcPct val="0"/>
        </a:spcAft>
        <a:defRPr sz="2000" i="1">
          <a:solidFill>
            <a:schemeClr val="tx1"/>
          </a:solidFill>
          <a:latin typeface="Tahoma" pitchFamily="34" charset="0"/>
        </a:defRPr>
      </a:lvl5pPr>
      <a:lvl6pPr marL="457200" algn="ctr" rtl="0" eaLnBrk="1" fontAlgn="base" hangingPunct="1">
        <a:lnSpc>
          <a:spcPct val="90000"/>
        </a:lnSpc>
        <a:spcBef>
          <a:spcPct val="0"/>
        </a:spcBef>
        <a:spcAft>
          <a:spcPct val="0"/>
        </a:spcAft>
        <a:defRPr sz="2800" i="1">
          <a:solidFill>
            <a:schemeClr val="tx1"/>
          </a:solidFill>
          <a:latin typeface="Tahoma" pitchFamily="34" charset="0"/>
        </a:defRPr>
      </a:lvl6pPr>
      <a:lvl7pPr marL="914400" algn="ctr" rtl="0" eaLnBrk="1" fontAlgn="base" hangingPunct="1">
        <a:lnSpc>
          <a:spcPct val="90000"/>
        </a:lnSpc>
        <a:spcBef>
          <a:spcPct val="0"/>
        </a:spcBef>
        <a:spcAft>
          <a:spcPct val="0"/>
        </a:spcAft>
        <a:defRPr sz="2800" i="1">
          <a:solidFill>
            <a:schemeClr val="tx1"/>
          </a:solidFill>
          <a:latin typeface="Tahoma" pitchFamily="34" charset="0"/>
        </a:defRPr>
      </a:lvl7pPr>
      <a:lvl8pPr marL="1371600" algn="ctr" rtl="0" eaLnBrk="1" fontAlgn="base" hangingPunct="1">
        <a:lnSpc>
          <a:spcPct val="90000"/>
        </a:lnSpc>
        <a:spcBef>
          <a:spcPct val="0"/>
        </a:spcBef>
        <a:spcAft>
          <a:spcPct val="0"/>
        </a:spcAft>
        <a:defRPr sz="2800" i="1">
          <a:solidFill>
            <a:schemeClr val="tx1"/>
          </a:solidFill>
          <a:latin typeface="Tahoma" pitchFamily="34" charset="0"/>
        </a:defRPr>
      </a:lvl8pPr>
      <a:lvl9pPr marL="1828800" algn="ctr" rtl="0" eaLnBrk="1" fontAlgn="base" hangingPunct="1">
        <a:lnSpc>
          <a:spcPct val="90000"/>
        </a:lnSpc>
        <a:spcBef>
          <a:spcPct val="0"/>
        </a:spcBef>
        <a:spcAft>
          <a:spcPct val="0"/>
        </a:spcAft>
        <a:defRPr sz="2800" i="1">
          <a:solidFill>
            <a:schemeClr val="tx1"/>
          </a:solidFill>
          <a:latin typeface="Tahoma" pitchFamily="34" charset="0"/>
        </a:defRPr>
      </a:lvl9pPr>
    </p:titleStyle>
    <p:bodyStyle>
      <a:lvl1pPr marL="342900" indent="-342900" algn="just" rtl="0" eaLnBrk="1" fontAlgn="base" hangingPunct="1">
        <a:spcBef>
          <a:spcPct val="20000"/>
        </a:spcBef>
        <a:spcAft>
          <a:spcPct val="0"/>
        </a:spcAft>
        <a:buClr>
          <a:srgbClr val="3333FF"/>
        </a:buClr>
        <a:buFont typeface="Wingdings" pitchFamily="2" charset="2"/>
        <a:buChar char="Ø"/>
        <a:defRPr sz="2000">
          <a:solidFill>
            <a:schemeClr val="tx1"/>
          </a:solidFill>
          <a:latin typeface="+mn-lt"/>
          <a:ea typeface="+mn-ea"/>
          <a:cs typeface="+mn-cs"/>
        </a:defRPr>
      </a:lvl1pPr>
      <a:lvl2pPr marL="742950" indent="-285750" algn="just" rtl="0" eaLnBrk="1" fontAlgn="base" hangingPunct="1">
        <a:spcBef>
          <a:spcPct val="20000"/>
        </a:spcBef>
        <a:spcAft>
          <a:spcPct val="0"/>
        </a:spcAft>
        <a:buClr>
          <a:schemeClr val="bg1"/>
        </a:buClr>
        <a:buFont typeface="Wingdings" pitchFamily="2" charset="2"/>
        <a:buBlip>
          <a:blip r:embed="rId19"/>
        </a:buBlip>
        <a:defRPr sz="1800">
          <a:solidFill>
            <a:schemeClr val="tx1"/>
          </a:solidFill>
          <a:latin typeface="+mn-lt"/>
        </a:defRPr>
      </a:lvl2pPr>
      <a:lvl3pPr marL="1143000" indent="-228600" algn="just" rtl="0" eaLnBrk="1" fontAlgn="base" hangingPunct="1">
        <a:spcBef>
          <a:spcPct val="20000"/>
        </a:spcBef>
        <a:spcAft>
          <a:spcPct val="0"/>
        </a:spcAft>
        <a:buClr>
          <a:schemeClr val="bg1"/>
        </a:buClr>
        <a:buSzPct val="80000"/>
        <a:buFont typeface="Wingdings" pitchFamily="2" charset="2"/>
        <a:buBlip>
          <a:blip r:embed="rId20"/>
        </a:buBlip>
        <a:defRPr sz="1600">
          <a:solidFill>
            <a:schemeClr val="tx1"/>
          </a:solidFill>
          <a:latin typeface="+mn-lt"/>
        </a:defRPr>
      </a:lvl3pPr>
      <a:lvl4pPr marL="1600200" indent="-228600" algn="just" rtl="0" eaLnBrk="1" fontAlgn="base" hangingPunct="1">
        <a:spcBef>
          <a:spcPct val="20000"/>
        </a:spcBef>
        <a:spcAft>
          <a:spcPct val="0"/>
        </a:spcAft>
        <a:buClr>
          <a:schemeClr val="bg1"/>
        </a:buClr>
        <a:buSzPct val="90000"/>
        <a:buBlip>
          <a:blip r:embed="rId21"/>
        </a:buBlip>
        <a:defRPr sz="1400">
          <a:solidFill>
            <a:schemeClr val="tx1"/>
          </a:solidFill>
          <a:latin typeface="+mn-lt"/>
        </a:defRPr>
      </a:lvl4pPr>
      <a:lvl5pPr marL="2057400" indent="-228600" algn="just" rtl="0" eaLnBrk="1" fontAlgn="base" hangingPunct="1">
        <a:spcBef>
          <a:spcPct val="20000"/>
        </a:spcBef>
        <a:spcAft>
          <a:spcPct val="0"/>
        </a:spcAft>
        <a:buClr>
          <a:schemeClr val="tx1"/>
        </a:buClr>
        <a:buChar char="•"/>
        <a:defRPr sz="1200">
          <a:solidFill>
            <a:schemeClr val="tx1"/>
          </a:solidFill>
          <a:latin typeface="+mn-lt"/>
        </a:defRPr>
      </a:lvl5pPr>
      <a:lvl6pPr marL="2514600" indent="-228600" algn="just" rtl="0" eaLnBrk="1" fontAlgn="base" hangingPunct="1">
        <a:spcBef>
          <a:spcPct val="20000"/>
        </a:spcBef>
        <a:spcAft>
          <a:spcPct val="0"/>
        </a:spcAft>
        <a:buClr>
          <a:schemeClr val="tx1"/>
        </a:buClr>
        <a:buChar char="•"/>
        <a:defRPr sz="1200">
          <a:solidFill>
            <a:schemeClr val="tx1"/>
          </a:solidFill>
          <a:latin typeface="+mn-lt"/>
        </a:defRPr>
      </a:lvl6pPr>
      <a:lvl7pPr marL="2971800" indent="-228600" algn="just" rtl="0" eaLnBrk="1" fontAlgn="base" hangingPunct="1">
        <a:spcBef>
          <a:spcPct val="20000"/>
        </a:spcBef>
        <a:spcAft>
          <a:spcPct val="0"/>
        </a:spcAft>
        <a:buClr>
          <a:schemeClr val="tx1"/>
        </a:buClr>
        <a:buChar char="•"/>
        <a:defRPr sz="1200">
          <a:solidFill>
            <a:schemeClr val="tx1"/>
          </a:solidFill>
          <a:latin typeface="+mn-lt"/>
        </a:defRPr>
      </a:lvl7pPr>
      <a:lvl8pPr marL="3429000" indent="-228600" algn="just" rtl="0" eaLnBrk="1" fontAlgn="base" hangingPunct="1">
        <a:spcBef>
          <a:spcPct val="20000"/>
        </a:spcBef>
        <a:spcAft>
          <a:spcPct val="0"/>
        </a:spcAft>
        <a:buClr>
          <a:schemeClr val="tx1"/>
        </a:buClr>
        <a:buChar char="•"/>
        <a:defRPr sz="1200">
          <a:solidFill>
            <a:schemeClr val="tx1"/>
          </a:solidFill>
          <a:latin typeface="+mn-lt"/>
        </a:defRPr>
      </a:lvl8pPr>
      <a:lvl9pPr marL="3886200" indent="-228600" algn="just" rtl="0" eaLnBrk="1" fontAlgn="base" hangingPunct="1">
        <a:spcBef>
          <a:spcPct val="20000"/>
        </a:spcBef>
        <a:spcAft>
          <a:spcPct val="0"/>
        </a:spcAft>
        <a:buClr>
          <a:schemeClr val="tx1"/>
        </a:buClr>
        <a:buChar char="•"/>
        <a:defRPr sz="12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5.xml"/><Relationship Id="rId5" Type="http://schemas.openxmlformats.org/officeDocument/2006/relationships/image" Target="../media/image27.emf"/><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oleObject" Target="../embeddings/oleObject3.bin"/><Relationship Id="rId18" Type="http://schemas.openxmlformats.org/officeDocument/2006/relationships/image" Target="../media/image29.wmf"/><Relationship Id="rId3" Type="http://schemas.openxmlformats.org/officeDocument/2006/relationships/image" Target="../media/image24.png"/><Relationship Id="rId7" Type="http://schemas.openxmlformats.org/officeDocument/2006/relationships/image" Target="../media/image25.png"/><Relationship Id="rId12" Type="http://schemas.openxmlformats.org/officeDocument/2006/relationships/image" Target="../media/image35.png"/><Relationship Id="rId17" Type="http://schemas.openxmlformats.org/officeDocument/2006/relationships/oleObject" Target="../embeddings/oleObject6.bin"/><Relationship Id="rId2" Type="http://schemas.openxmlformats.org/officeDocument/2006/relationships/slideLayout" Target="../slideLayouts/slideLayout5.xml"/><Relationship Id="rId16" Type="http://schemas.openxmlformats.org/officeDocument/2006/relationships/image" Target="../media/image22.wmf"/><Relationship Id="rId1" Type="http://schemas.openxmlformats.org/officeDocument/2006/relationships/vmlDrawing" Target="../drawings/vmlDrawing3.vml"/><Relationship Id="rId6" Type="http://schemas.openxmlformats.org/officeDocument/2006/relationships/image" Target="../media/image30.jpeg"/><Relationship Id="rId5" Type="http://schemas.openxmlformats.org/officeDocument/2006/relationships/image" Target="../media/image28.wmf"/><Relationship Id="rId15" Type="http://schemas.openxmlformats.org/officeDocument/2006/relationships/oleObject" Target="../embeddings/oleObject3.bin"/><Relationship Id="rId4" Type="http://schemas.openxmlformats.org/officeDocument/2006/relationships/oleObject" Target="../embeddings/oleObject5.bin"/><Relationship Id="rId9" Type="http://schemas.openxmlformats.org/officeDocument/2006/relationships/image" Target="../media/image27.png"/><Relationship Id="rId14" Type="http://schemas.openxmlformats.org/officeDocument/2006/relationships/image" Target="../media/image22.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5.xml"/><Relationship Id="rId7" Type="http://schemas.openxmlformats.org/officeDocument/2006/relationships/image" Target="../media/image31.png"/><Relationship Id="rId2" Type="http://schemas.openxmlformats.org/officeDocument/2006/relationships/tags" Target="../tags/tag1.xml"/><Relationship Id="rId1" Type="http://schemas.openxmlformats.org/officeDocument/2006/relationships/vmlDrawing" Target="../drawings/vmlDrawing4.vml"/><Relationship Id="rId6" Type="http://schemas.openxmlformats.org/officeDocument/2006/relationships/image" Target="../media/image33.wmf"/><Relationship Id="rId5" Type="http://schemas.openxmlformats.org/officeDocument/2006/relationships/oleObject" Target="../embeddings/oleObject7.bin"/><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chart" Target="../charts/chart1.xml"/><Relationship Id="rId2" Type="http://schemas.openxmlformats.org/officeDocument/2006/relationships/image" Target="../media/image34.jpeg"/><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5.xml"/><Relationship Id="rId5" Type="http://schemas.openxmlformats.org/officeDocument/2006/relationships/chart" Target="../charts/chart8.xml"/><Relationship Id="rId4" Type="http://schemas.openxmlformats.org/officeDocument/2006/relationships/chart" Target="../charts/char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361.png"/><Relationship Id="rId13" Type="http://schemas.openxmlformats.org/officeDocument/2006/relationships/oleObject" Target="../embeddings/oleObject8.bin"/><Relationship Id="rId3" Type="http://schemas.openxmlformats.org/officeDocument/2006/relationships/slideLayout" Target="../slideLayouts/slideLayout14.xml"/><Relationship Id="rId7" Type="http://schemas.openxmlformats.org/officeDocument/2006/relationships/image" Target="../media/image6.png"/><Relationship Id="rId12" Type="http://schemas.openxmlformats.org/officeDocument/2006/relationships/image" Target="../media/image17.wmf"/><Relationship Id="rId2" Type="http://schemas.openxmlformats.org/officeDocument/2006/relationships/tags" Target="../tags/tag2.xml"/><Relationship Id="rId1" Type="http://schemas.openxmlformats.org/officeDocument/2006/relationships/vmlDrawing" Target="../drawings/vmlDrawing5.vml"/><Relationship Id="rId6" Type="http://schemas.openxmlformats.org/officeDocument/2006/relationships/image" Target="../media/image5.png"/><Relationship Id="rId11" Type="http://schemas.openxmlformats.org/officeDocument/2006/relationships/oleObject" Target="../embeddings/oleObject1.bin"/><Relationship Id="rId5" Type="http://schemas.openxmlformats.org/officeDocument/2006/relationships/image" Target="../media/image4.png"/><Relationship Id="rId15" Type="http://schemas.openxmlformats.org/officeDocument/2006/relationships/image" Target="../media/image44.png"/><Relationship Id="rId10" Type="http://schemas.openxmlformats.org/officeDocument/2006/relationships/image" Target="../media/image18.wmf"/><Relationship Id="rId4" Type="http://schemas.openxmlformats.org/officeDocument/2006/relationships/notesSlide" Target="../notesSlides/notesSlide3.xml"/><Relationship Id="rId9" Type="http://schemas.openxmlformats.org/officeDocument/2006/relationships/oleObject" Target="../embeddings/oleObject2.bin"/><Relationship Id="rId14" Type="http://schemas.openxmlformats.org/officeDocument/2006/relationships/image" Target="../media/image43.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5.xml"/><Relationship Id="rId4" Type="http://schemas.openxmlformats.org/officeDocument/2006/relationships/chart" Target="../charts/chart11.xml"/></Relationships>
</file>

<file path=ppt/slides/_rels/slide2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doi.org/10.3390/en13051105"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580.png"/><Relationship Id="rId1" Type="http://schemas.openxmlformats.org/officeDocument/2006/relationships/slideLayout" Target="../slideLayouts/slideLayout5.xml"/><Relationship Id="rId6" Type="http://schemas.openxmlformats.org/officeDocument/2006/relationships/image" Target="../media/image620.png"/><Relationship Id="rId5" Type="http://schemas.openxmlformats.org/officeDocument/2006/relationships/image" Target="../media/image610.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30.png"/><Relationship Id="rId7" Type="http://schemas.openxmlformats.org/officeDocument/2006/relationships/image" Target="../media/image170.png"/><Relationship Id="rId1" Type="http://schemas.openxmlformats.org/officeDocument/2006/relationships/slideLayout" Target="../slideLayouts/slideLayout5.xml"/><Relationship Id="rId6" Type="http://schemas.openxmlformats.org/officeDocument/2006/relationships/image" Target="../media/image160.png"/><Relationship Id="rId11" Type="http://schemas.openxmlformats.org/officeDocument/2006/relationships/image" Target="../media/image640.png"/><Relationship Id="rId5" Type="http://schemas.openxmlformats.org/officeDocument/2006/relationships/image" Target="../media/image150.png"/><Relationship Id="rId10" Type="http://schemas.openxmlformats.org/officeDocument/2006/relationships/image" Target="../media/image630.png"/><Relationship Id="rId4" Type="http://schemas.openxmlformats.org/officeDocument/2006/relationships/image" Target="../media/image140.png"/><Relationship Id="rId9" Type="http://schemas.openxmlformats.org/officeDocument/2006/relationships/image" Target="../media/image190.png"/></Relationships>
</file>

<file path=ppt/slides/_rels/slide2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0.png"/><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2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40.png"/><Relationship Id="rId7" Type="http://schemas.openxmlformats.org/officeDocument/2006/relationships/image" Target="../media/image660.png"/><Relationship Id="rId2" Type="http://schemas.openxmlformats.org/officeDocument/2006/relationships/image" Target="../media/image650.png"/><Relationship Id="rId1" Type="http://schemas.openxmlformats.org/officeDocument/2006/relationships/slideLayout" Target="../slideLayouts/slideLayout5.xml"/><Relationship Id="rId6" Type="http://schemas.openxmlformats.org/officeDocument/2006/relationships/image" Target="../media/image290.png"/><Relationship Id="rId5" Type="http://schemas.openxmlformats.org/officeDocument/2006/relationships/image" Target="../media/image331.png"/></Relationships>
</file>

<file path=ppt/slides/_rels/slide31.xml.rels><?xml version="1.0" encoding="UTF-8" standalone="yes"?>
<Relationships xmlns="http://schemas.openxmlformats.org/package/2006/relationships"><Relationship Id="rId3" Type="http://schemas.openxmlformats.org/officeDocument/2006/relationships/image" Target="../media/image310.png"/><Relationship Id="rId7" Type="http://schemas.openxmlformats.org/officeDocument/2006/relationships/image" Target="../media/image360.png"/><Relationship Id="rId2" Type="http://schemas.openxmlformats.org/officeDocument/2006/relationships/image" Target="../media/image300.png"/><Relationship Id="rId1" Type="http://schemas.openxmlformats.org/officeDocument/2006/relationships/slideLayout" Target="../slideLayouts/slideLayout5.xml"/><Relationship Id="rId6" Type="http://schemas.openxmlformats.org/officeDocument/2006/relationships/image" Target="../media/image341.png"/><Relationship Id="rId4" Type="http://schemas.openxmlformats.org/officeDocument/2006/relationships/image" Target="../media/image320.png"/></Relationships>
</file>

<file path=ppt/slides/_rels/slide32.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70.png"/><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70.png"/><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0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image" Target="../media/image52.png"/><Relationship Id="rId7" Type="http://schemas.openxmlformats.org/officeDocument/2006/relationships/oleObject" Target="../embeddings/oleObject9.bin"/><Relationship Id="rId2" Type="http://schemas.openxmlformats.org/officeDocument/2006/relationships/slideLayout" Target="../slideLayouts/slideLayout5.xml"/><Relationship Id="rId1" Type="http://schemas.openxmlformats.org/officeDocument/2006/relationships/vmlDrawing" Target="../drawings/vmlDrawing6.v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6.jpe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5.xml"/><Relationship Id="rId7" Type="http://schemas.openxmlformats.org/officeDocument/2006/relationships/image" Target="../media/image60.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19.png"/><Relationship Id="rId7" Type="http://schemas.openxmlformats.org/officeDocument/2006/relationships/image" Target="../media/image17.wmf"/><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1.png"/><Relationship Id="rId4" Type="http://schemas.openxmlformats.org/officeDocument/2006/relationships/image" Target="../media/image20.emf"/><Relationship Id="rId9" Type="http://schemas.openxmlformats.org/officeDocument/2006/relationships/image" Target="../media/image18.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23.wmf"/><Relationship Id="rId5" Type="http://schemas.openxmlformats.org/officeDocument/2006/relationships/oleObject" Target="../embeddings/oleObject4.bin"/><Relationship Id="rId4" Type="http://schemas.openxmlformats.org/officeDocument/2006/relationships/image" Target="../media/image22.wmf"/><Relationship Id="rId9" Type="http://schemas.openxmlformats.org/officeDocument/2006/relationships/image" Target="../media/image2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bwMode="auto">
          <a:xfrm>
            <a:off x="92869" y="1441939"/>
            <a:ext cx="8915400" cy="2511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lnSpc>
                <a:spcPts val="6000"/>
              </a:lnSpc>
              <a:spcBef>
                <a:spcPct val="0"/>
              </a:spcBef>
            </a:pPr>
            <a:r>
              <a:rPr lang="it-IT" altLang="it-IT" sz="4000" b="1" dirty="0">
                <a:solidFill>
                  <a:schemeClr val="tx2"/>
                </a:solidFill>
              </a:rPr>
              <a:t>Studio delle reti di distribuzione gas nelle smart city</a:t>
            </a:r>
            <a:endParaRPr lang="en-US" altLang="it-IT" sz="2800" b="1" dirty="0">
              <a:solidFill>
                <a:schemeClr val="tx2"/>
              </a:solidFill>
              <a:latin typeface="+mj-lt"/>
              <a:ea typeface="+mj-ea"/>
              <a:cs typeface="+mj-cs"/>
            </a:endParaRPr>
          </a:p>
        </p:txBody>
      </p:sp>
      <p:sp>
        <p:nvSpPr>
          <p:cNvPr id="4" name="Sottotitolo 2"/>
          <p:cNvSpPr txBox="1">
            <a:spLocks/>
          </p:cNvSpPr>
          <p:nvPr/>
        </p:nvSpPr>
        <p:spPr bwMode="auto">
          <a:xfrm>
            <a:off x="0" y="3533775"/>
            <a:ext cx="9144000" cy="57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1" hangingPunct="1">
              <a:spcBef>
                <a:spcPct val="20000"/>
              </a:spcBef>
              <a:buFont typeface="Arial" pitchFamily="34" charset="0"/>
              <a:buNone/>
            </a:pPr>
            <a:r>
              <a:rPr lang="it-IT" altLang="it-IT" sz="2800" dirty="0">
                <a:solidFill>
                  <a:srgbClr val="004D80"/>
                </a:solidFill>
              </a:rPr>
              <a:t>Presentazione 1° anno - 07/10/2020</a:t>
            </a:r>
          </a:p>
        </p:txBody>
      </p:sp>
      <p:cxnSp>
        <p:nvCxnSpPr>
          <p:cNvPr id="6" name="Connettore 1 5"/>
          <p:cNvCxnSpPr/>
          <p:nvPr/>
        </p:nvCxnSpPr>
        <p:spPr>
          <a:xfrm>
            <a:off x="544513" y="3167063"/>
            <a:ext cx="8012112" cy="0"/>
          </a:xfrm>
          <a:prstGeom prst="line">
            <a:avLst/>
          </a:prstGeom>
          <a:ln w="19050">
            <a:solidFill>
              <a:srgbClr val="004D80"/>
            </a:solidFill>
          </a:ln>
          <a:effectLst/>
        </p:spPr>
        <p:style>
          <a:lnRef idx="2">
            <a:schemeClr val="accent1"/>
          </a:lnRef>
          <a:fillRef idx="0">
            <a:schemeClr val="accent1"/>
          </a:fillRef>
          <a:effectRef idx="1">
            <a:schemeClr val="accent1"/>
          </a:effectRef>
          <a:fontRef idx="minor">
            <a:schemeClr val="tx1"/>
          </a:fontRef>
        </p:style>
      </p:cxnSp>
      <p:sp>
        <p:nvSpPr>
          <p:cNvPr id="9" name="Sottotitolo 2"/>
          <p:cNvSpPr txBox="1">
            <a:spLocks/>
          </p:cNvSpPr>
          <p:nvPr/>
        </p:nvSpPr>
        <p:spPr>
          <a:xfrm>
            <a:off x="290554" y="1562101"/>
            <a:ext cx="4002087" cy="736598"/>
          </a:xfrm>
          <a:prstGeom prst="rect">
            <a:avLst/>
          </a:prstGeom>
        </p:spPr>
        <p:txBody>
          <a:bodyPr/>
          <a:lstStyle>
            <a:lvl1pPr marL="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endParaRPr lang="it-IT" sz="1600" dirty="0">
              <a:solidFill>
                <a:schemeClr val="tx1">
                  <a:lumMod val="75000"/>
                  <a:lumOff val="25000"/>
                </a:schemeClr>
              </a:solidFill>
            </a:endParaRPr>
          </a:p>
        </p:txBody>
      </p:sp>
      <p:sp>
        <p:nvSpPr>
          <p:cNvPr id="8" name="Sottotitolo 2"/>
          <p:cNvSpPr txBox="1">
            <a:spLocks/>
          </p:cNvSpPr>
          <p:nvPr/>
        </p:nvSpPr>
        <p:spPr>
          <a:xfrm>
            <a:off x="544513" y="4559498"/>
            <a:ext cx="8463756" cy="1295398"/>
          </a:xfrm>
          <a:prstGeom prst="rect">
            <a:avLst/>
          </a:prstGeom>
        </p:spPr>
        <p:txBody>
          <a:bodyPr numCol="1"/>
          <a:lstStyle>
            <a:lvl1pPr marL="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defRPr/>
            </a:pPr>
            <a:r>
              <a:rPr lang="it-IT" sz="1800" dirty="0">
                <a:solidFill>
                  <a:schemeClr val="tx1">
                    <a:lumMod val="75000"/>
                    <a:lumOff val="25000"/>
                  </a:schemeClr>
                </a:solidFill>
              </a:rPr>
              <a:t>Dottorando</a:t>
            </a:r>
          </a:p>
          <a:p>
            <a:pPr algn="l">
              <a:defRPr/>
            </a:pPr>
            <a:r>
              <a:rPr lang="it-IT" b="1" dirty="0">
                <a:solidFill>
                  <a:schemeClr val="tx1">
                    <a:lumMod val="75000"/>
                    <a:lumOff val="25000"/>
                  </a:schemeClr>
                </a:solidFill>
              </a:rPr>
              <a:t>Lapo Cheli</a:t>
            </a:r>
          </a:p>
          <a:p>
            <a:pPr algn="l">
              <a:defRPr/>
            </a:pPr>
            <a:endParaRPr lang="it-IT" sz="1400" b="1" dirty="0">
              <a:solidFill>
                <a:schemeClr val="tx1">
                  <a:lumMod val="75000"/>
                  <a:lumOff val="25000"/>
                </a:schemeClr>
              </a:solidFill>
            </a:endParaRPr>
          </a:p>
          <a:p>
            <a:pPr algn="l">
              <a:defRPr/>
            </a:pPr>
            <a:endParaRPr lang="it-IT" sz="1400" b="1" dirty="0">
              <a:solidFill>
                <a:schemeClr val="tx1">
                  <a:lumMod val="75000"/>
                  <a:lumOff val="25000"/>
                </a:schemeClr>
              </a:solidFill>
            </a:endParaRPr>
          </a:p>
          <a:p>
            <a:pPr lvl="0" algn="l">
              <a:spcBef>
                <a:spcPts val="0"/>
              </a:spcBef>
              <a:defRPr/>
            </a:pPr>
            <a:r>
              <a:rPr lang="it-IT" sz="1800" dirty="0">
                <a:solidFill>
                  <a:schemeClr val="tx1">
                    <a:lumMod val="75000"/>
                    <a:lumOff val="25000"/>
                  </a:schemeClr>
                </a:solidFill>
              </a:rPr>
              <a:t>Tutor</a:t>
            </a:r>
          </a:p>
          <a:p>
            <a:pPr algn="l">
              <a:defRPr/>
            </a:pPr>
            <a:r>
              <a:rPr lang="it-IT" sz="1800" b="1" dirty="0">
                <a:solidFill>
                  <a:schemeClr val="tx1">
                    <a:lumMod val="75000"/>
                    <a:lumOff val="25000"/>
                  </a:schemeClr>
                </a:solidFill>
              </a:rPr>
              <a:t>Prof. Ing. Carlo Carcasci</a:t>
            </a:r>
          </a:p>
          <a:p>
            <a:pPr algn="l">
              <a:defRPr/>
            </a:pPr>
            <a:endParaRPr lang="it-IT" b="1" dirty="0">
              <a:solidFill>
                <a:schemeClr val="tx1">
                  <a:lumMod val="75000"/>
                  <a:lumOff val="25000"/>
                </a:schemeClr>
              </a:solidFill>
            </a:endParaRPr>
          </a:p>
          <a:p>
            <a:pPr fontAlgn="auto">
              <a:spcAft>
                <a:spcPts val="0"/>
              </a:spcAft>
              <a:defRPr/>
            </a:pPr>
            <a:endParaRPr lang="it-IT" sz="1600" dirty="0">
              <a:solidFill>
                <a:schemeClr val="tx1">
                  <a:lumMod val="75000"/>
                  <a:lumOff val="25000"/>
                </a:schemeClr>
              </a:solidFill>
            </a:endParaRPr>
          </a:p>
          <a:p>
            <a:pPr fontAlgn="auto">
              <a:spcAft>
                <a:spcPts val="0"/>
              </a:spcAft>
              <a:defRPr/>
            </a:pPr>
            <a:endParaRPr lang="it-IT" sz="1600" dirty="0">
              <a:solidFill>
                <a:schemeClr val="tx1">
                  <a:lumMod val="75000"/>
                  <a:lumOff val="2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A5BD99-04E8-4475-BBAE-1079CB629D2A}"/>
              </a:ext>
            </a:extLst>
          </p:cNvPr>
          <p:cNvSpPr>
            <a:spLocks noGrp="1"/>
          </p:cNvSpPr>
          <p:nvPr>
            <p:ph type="title"/>
          </p:nvPr>
        </p:nvSpPr>
        <p:spPr/>
        <p:txBody>
          <a:bodyPr/>
          <a:lstStyle/>
          <a:p>
            <a:r>
              <a:rPr lang="en-GB" dirty="0" err="1"/>
              <a:t>Utenze</a:t>
            </a:r>
            <a:r>
              <a:rPr lang="en-GB" dirty="0"/>
              <a:t> - NG vs H2</a:t>
            </a:r>
          </a:p>
        </p:txBody>
      </p:sp>
      <p:sp>
        <p:nvSpPr>
          <p:cNvPr id="3" name="Segnaposto contenuto 2">
            <a:extLst>
              <a:ext uri="{FF2B5EF4-FFF2-40B4-BE49-F238E27FC236}">
                <a16:creationId xmlns:a16="http://schemas.microsoft.com/office/drawing/2014/main" id="{5B7EED8F-6088-4AD5-AA94-5D8A361801F2}"/>
              </a:ext>
            </a:extLst>
          </p:cNvPr>
          <p:cNvSpPr>
            <a:spLocks noGrp="1"/>
          </p:cNvSpPr>
          <p:nvPr>
            <p:ph idx="1"/>
          </p:nvPr>
        </p:nvSpPr>
        <p:spPr/>
        <p:txBody>
          <a:bodyPr/>
          <a:lstStyle/>
          <a:p>
            <a:r>
              <a:rPr lang="it-IT" dirty="0"/>
              <a:t>Indice di Wobbe (WI «Wobbe Index»)</a:t>
            </a:r>
          </a:p>
          <a:p>
            <a:pPr lvl="1"/>
            <a:r>
              <a:rPr lang="it-IT" dirty="0"/>
              <a:t>«È il rapporto tra il potere calorifico superiore 𝐻𝐻𝑉𝑔 e la radice quadrata della densità relativa 𝑆𝐺»</a:t>
            </a:r>
          </a:p>
          <a:p>
            <a:pPr lvl="2"/>
            <a:r>
              <a:rPr lang="it-IT" dirty="0"/>
              <a:t>Norma UNI EN 437</a:t>
            </a:r>
          </a:p>
          <a:p>
            <a:pPr lvl="2"/>
            <a:r>
              <a:rPr lang="it-IT" dirty="0"/>
              <a:t>Individua per ciascuna di esse le pressioni di utilizzo del gas in condizioni di sicurezza</a:t>
            </a:r>
            <a:endParaRPr lang="en-GB" dirty="0"/>
          </a:p>
        </p:txBody>
      </p:sp>
      <p:pic>
        <p:nvPicPr>
          <p:cNvPr id="5" name="Immagine 4">
            <a:extLst>
              <a:ext uri="{FF2B5EF4-FFF2-40B4-BE49-F238E27FC236}">
                <a16:creationId xmlns:a16="http://schemas.microsoft.com/office/drawing/2014/main" id="{F89B1626-35D8-4856-8E97-672406C89BE6}"/>
              </a:ext>
            </a:extLst>
          </p:cNvPr>
          <p:cNvPicPr>
            <a:picLocks noChangeAspect="1"/>
          </p:cNvPicPr>
          <p:nvPr/>
        </p:nvPicPr>
        <p:blipFill>
          <a:blip r:embed="rId2"/>
          <a:stretch>
            <a:fillRect/>
          </a:stretch>
        </p:blipFill>
        <p:spPr>
          <a:xfrm>
            <a:off x="2834828" y="2921457"/>
            <a:ext cx="3493357" cy="1058508"/>
          </a:xfrm>
          <a:prstGeom prst="rect">
            <a:avLst/>
          </a:prstGeom>
        </p:spPr>
      </p:pic>
      <p:pic>
        <p:nvPicPr>
          <p:cNvPr id="9" name="Immagine 8">
            <a:extLst>
              <a:ext uri="{FF2B5EF4-FFF2-40B4-BE49-F238E27FC236}">
                <a16:creationId xmlns:a16="http://schemas.microsoft.com/office/drawing/2014/main" id="{17E4273B-CC4E-4B8C-B44C-BFACACCE8D98}"/>
              </a:ext>
            </a:extLst>
          </p:cNvPr>
          <p:cNvPicPr>
            <a:picLocks noChangeAspect="1"/>
          </p:cNvPicPr>
          <p:nvPr/>
        </p:nvPicPr>
        <p:blipFill>
          <a:blip r:embed="rId3"/>
          <a:stretch>
            <a:fillRect/>
          </a:stretch>
        </p:blipFill>
        <p:spPr>
          <a:xfrm>
            <a:off x="236567" y="4253593"/>
            <a:ext cx="2802194" cy="2164654"/>
          </a:xfrm>
          <a:prstGeom prst="rect">
            <a:avLst/>
          </a:prstGeom>
        </p:spPr>
      </p:pic>
      <p:grpSp>
        <p:nvGrpSpPr>
          <p:cNvPr id="20" name="Gruppo 19">
            <a:extLst>
              <a:ext uri="{FF2B5EF4-FFF2-40B4-BE49-F238E27FC236}">
                <a16:creationId xmlns:a16="http://schemas.microsoft.com/office/drawing/2014/main" id="{216DA9AE-A2C7-4F19-88DF-1A22245835A1}"/>
              </a:ext>
            </a:extLst>
          </p:cNvPr>
          <p:cNvGrpSpPr/>
          <p:nvPr/>
        </p:nvGrpSpPr>
        <p:grpSpPr>
          <a:xfrm>
            <a:off x="3231908" y="4207043"/>
            <a:ext cx="2802194" cy="2257753"/>
            <a:chOff x="4365522" y="4177795"/>
            <a:chExt cx="3185651" cy="2371396"/>
          </a:xfrm>
        </p:grpSpPr>
        <p:pic>
          <p:nvPicPr>
            <p:cNvPr id="18" name="Immagine 17">
              <a:extLst>
                <a:ext uri="{FF2B5EF4-FFF2-40B4-BE49-F238E27FC236}">
                  <a16:creationId xmlns:a16="http://schemas.microsoft.com/office/drawing/2014/main" id="{6E689031-C091-448F-8C73-999675A4888C}"/>
                </a:ext>
              </a:extLst>
            </p:cNvPr>
            <p:cNvPicPr>
              <a:picLocks noChangeAspect="1"/>
            </p:cNvPicPr>
            <p:nvPr/>
          </p:nvPicPr>
          <p:blipFill rotWithShape="1">
            <a:blip r:embed="rId4"/>
            <a:srcRect l="50000" t="48090" r="20323" b="11153"/>
            <a:stretch/>
          </p:blipFill>
          <p:spPr>
            <a:xfrm>
              <a:off x="4365523" y="4177795"/>
              <a:ext cx="3069826" cy="2371396"/>
            </a:xfrm>
            <a:prstGeom prst="rect">
              <a:avLst/>
            </a:prstGeom>
          </p:spPr>
        </p:pic>
        <p:sp>
          <p:nvSpPr>
            <p:cNvPr id="19" name="Rettangolo 18">
              <a:extLst>
                <a:ext uri="{FF2B5EF4-FFF2-40B4-BE49-F238E27FC236}">
                  <a16:creationId xmlns:a16="http://schemas.microsoft.com/office/drawing/2014/main" id="{5798E88B-46C3-49C1-81CC-8C7D045A5FE2}"/>
                </a:ext>
              </a:extLst>
            </p:cNvPr>
            <p:cNvSpPr/>
            <p:nvPr/>
          </p:nvSpPr>
          <p:spPr bwMode="auto">
            <a:xfrm>
              <a:off x="4365522" y="6475792"/>
              <a:ext cx="3185651" cy="73399"/>
            </a:xfrm>
            <a:prstGeom prst="rect">
              <a:avLst/>
            </a:prstGeom>
            <a:solidFill>
              <a:srgbClr val="FFFFFF"/>
            </a:solidFill>
            <a:ln w="19050"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a:ln>
                  <a:noFill/>
                </a:ln>
                <a:solidFill>
                  <a:schemeClr val="tx1"/>
                </a:solidFill>
                <a:effectLst/>
                <a:latin typeface="Tahoma" pitchFamily="34" charset="0"/>
              </a:endParaRPr>
            </a:p>
          </p:txBody>
        </p:sp>
      </p:grpSp>
      <p:pic>
        <p:nvPicPr>
          <p:cNvPr id="22" name="Immagine 21">
            <a:extLst>
              <a:ext uri="{FF2B5EF4-FFF2-40B4-BE49-F238E27FC236}">
                <a16:creationId xmlns:a16="http://schemas.microsoft.com/office/drawing/2014/main" id="{89F63675-1D46-4085-ABDB-F4B7282F5674}"/>
              </a:ext>
            </a:extLst>
          </p:cNvPr>
          <p:cNvPicPr>
            <a:picLocks noChangeAspect="1"/>
          </p:cNvPicPr>
          <p:nvPr/>
        </p:nvPicPr>
        <p:blipFill>
          <a:blip r:embed="rId5"/>
          <a:stretch>
            <a:fillRect/>
          </a:stretch>
        </p:blipFill>
        <p:spPr>
          <a:xfrm>
            <a:off x="6125369" y="4195436"/>
            <a:ext cx="2806616" cy="2028384"/>
          </a:xfrm>
          <a:prstGeom prst="rect">
            <a:avLst/>
          </a:prstGeom>
        </p:spPr>
      </p:pic>
    </p:spTree>
    <p:extLst>
      <p:ext uri="{BB962C8B-B14F-4D97-AF65-F5344CB8AC3E}">
        <p14:creationId xmlns:p14="http://schemas.microsoft.com/office/powerpoint/2010/main" val="1712871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BF340-6C46-C047-A99D-9FBDE38EC680}"/>
              </a:ext>
            </a:extLst>
          </p:cNvPr>
          <p:cNvSpPr>
            <a:spLocks noGrp="1"/>
          </p:cNvSpPr>
          <p:nvPr>
            <p:ph type="title"/>
          </p:nvPr>
        </p:nvSpPr>
        <p:spPr/>
        <p:txBody>
          <a:bodyPr/>
          <a:lstStyle/>
          <a:p>
            <a:r>
              <a:rPr lang="en-GB" dirty="0" err="1"/>
              <a:t>Utenze</a:t>
            </a:r>
            <a:r>
              <a:rPr lang="en-GB" dirty="0"/>
              <a:t> - </a:t>
            </a:r>
            <a:r>
              <a:rPr lang="en-GB" dirty="0" err="1"/>
              <a:t>Domanda</a:t>
            </a:r>
            <a:r>
              <a:rPr lang="en-GB" dirty="0"/>
              <a:t> di Gas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D2E086F-5AA0-6C47-991C-D24D2BE3249A}"/>
                  </a:ext>
                </a:extLst>
              </p:cNvPr>
              <p:cNvSpPr>
                <a:spLocks noGrp="1"/>
              </p:cNvSpPr>
              <p:nvPr>
                <p:ph idx="1"/>
              </p:nvPr>
            </p:nvSpPr>
            <p:spPr/>
            <p:txBody>
              <a:bodyPr/>
              <a:lstStyle/>
              <a:p>
                <a:r>
                  <a:rPr lang="en-GB" dirty="0" err="1"/>
                  <a:t>Domanda</a:t>
                </a:r>
                <a:r>
                  <a:rPr lang="en-GB" dirty="0"/>
                  <a:t> di gas </a:t>
                </a:r>
                <a:r>
                  <a:rPr lang="en-GB" dirty="0" err="1"/>
                  <a:t>dagli</a:t>
                </a:r>
                <a:r>
                  <a:rPr lang="en-GB" dirty="0"/>
                  <a:t> </a:t>
                </a:r>
                <a:r>
                  <a:rPr lang="en-GB" dirty="0" err="1"/>
                  <a:t>utenti</a:t>
                </a:r>
                <a:endParaRPr lang="en-GB" dirty="0"/>
              </a:p>
              <a:p>
                <a:endParaRPr lang="en-GB" dirty="0"/>
              </a:p>
              <a:p>
                <a:endParaRPr lang="en-GB" dirty="0"/>
              </a:p>
              <a:p>
                <a:endParaRPr lang="en-GB" dirty="0"/>
              </a:p>
              <a:p>
                <a:endParaRPr lang="en-GB" dirty="0"/>
              </a:p>
              <a:p>
                <a:pPr lvl="1"/>
                <a:r>
                  <a:rPr lang="en-GB" dirty="0">
                    <a:solidFill>
                      <a:srgbClr val="00B0F0"/>
                    </a:solidFill>
                  </a:rPr>
                  <a:t>Flow method </a:t>
                </a:r>
                <a:r>
                  <a:rPr lang="en-GB" dirty="0"/>
                  <a:t>(</a:t>
                </a:r>
                <a:r>
                  <a:rPr lang="en-GB" dirty="0" err="1"/>
                  <a:t>tradizionale</a:t>
                </a:r>
                <a:r>
                  <a:rPr lang="en-GB" dirty="0"/>
                  <a:t>)</a:t>
                </a:r>
              </a:p>
              <a:p>
                <a:pPr lvl="2"/>
                <a:r>
                  <a:rPr lang="en-GB" dirty="0"/>
                  <a:t>Si </a:t>
                </a:r>
                <a:r>
                  <a:rPr lang="en-GB" dirty="0" err="1"/>
                  <a:t>impone</a:t>
                </a:r>
                <a:r>
                  <a:rPr lang="en-GB" dirty="0"/>
                  <a:t> la </a:t>
                </a:r>
                <a:r>
                  <a:rPr lang="en-GB" dirty="0" err="1"/>
                  <a:t>portata</a:t>
                </a:r>
                <a:r>
                  <a:rPr lang="en-GB" dirty="0"/>
                  <a:t> </a:t>
                </a:r>
                <a:r>
                  <a:rPr lang="en-GB" dirty="0" err="1"/>
                  <a:t>volumetica</a:t>
                </a:r>
                <a:endParaRPr lang="en-GB" dirty="0"/>
              </a:p>
              <a:p>
                <a:pPr lvl="2"/>
                <a:endParaRPr lang="en-GB" dirty="0"/>
              </a:p>
              <a:p>
                <a:pPr lvl="8"/>
                <a:endParaRPr lang="en-GB" sz="700" dirty="0"/>
              </a:p>
              <a:p>
                <a:pPr lvl="2"/>
                <a:r>
                  <a:rPr lang="en-GB" dirty="0"/>
                  <a:t>Non </a:t>
                </a:r>
                <a:r>
                  <a:rPr lang="en-GB" dirty="0" err="1"/>
                  <a:t>soddisfa</a:t>
                </a:r>
                <a:r>
                  <a:rPr lang="en-GB" dirty="0"/>
                  <a:t> la </a:t>
                </a:r>
                <a:r>
                  <a:rPr lang="en-GB" dirty="0" err="1"/>
                  <a:t>domanda</a:t>
                </a:r>
                <a:r>
                  <a:rPr lang="en-GB" dirty="0"/>
                  <a:t> di </a:t>
                </a:r>
                <a:r>
                  <a:rPr lang="en-GB" dirty="0" err="1"/>
                  <a:t>energia</a:t>
                </a:r>
                <a:endParaRPr lang="en-GB" dirty="0"/>
              </a:p>
              <a:p>
                <a:pPr lvl="8"/>
                <a:endParaRPr lang="en-GB" sz="600" dirty="0"/>
              </a:p>
              <a:p>
                <a:pPr lvl="1"/>
                <a:r>
                  <a:rPr lang="en-GB" dirty="0">
                    <a:solidFill>
                      <a:srgbClr val="FF9900"/>
                    </a:solidFill>
                  </a:rPr>
                  <a:t>Energy method </a:t>
                </a:r>
                <a:r>
                  <a:rPr lang="en-GB" dirty="0"/>
                  <a:t>(alternativo)</a:t>
                </a:r>
              </a:p>
              <a:p>
                <a:pPr lvl="2"/>
                <a:r>
                  <a:rPr lang="en-GB" dirty="0"/>
                  <a:t>Si </a:t>
                </a:r>
                <a:r>
                  <a:rPr lang="en-GB" dirty="0" err="1"/>
                  <a:t>impone</a:t>
                </a:r>
                <a:r>
                  <a:rPr lang="en-GB" dirty="0"/>
                  <a:t> </a:t>
                </a:r>
                <a:r>
                  <a:rPr lang="en-GB" dirty="0" err="1"/>
                  <a:t>l’energia</a:t>
                </a:r>
                <a:r>
                  <a:rPr lang="en-GB" dirty="0"/>
                  <a:t> </a:t>
                </a:r>
                <a:r>
                  <a:rPr lang="en-GB" dirty="0" err="1"/>
                  <a:t>consegnata</a:t>
                </a:r>
                <a:endParaRPr lang="en-GB" dirty="0"/>
              </a:p>
              <a:p>
                <a:pPr lvl="2"/>
                <a:endParaRPr lang="en-GB" dirty="0"/>
              </a:p>
              <a:p>
                <a:pPr lvl="8"/>
                <a:endParaRPr lang="en-GB" sz="700" dirty="0"/>
              </a:p>
              <a:p>
                <a:pPr lvl="2"/>
                <a:r>
                  <a:rPr lang="en-GB" dirty="0" err="1"/>
                  <a:t>Aumenta</a:t>
                </a:r>
                <a:r>
                  <a:rPr lang="en-GB" dirty="0"/>
                  <a:t> la </a:t>
                </a:r>
                <a:r>
                  <a:rPr lang="en-GB" dirty="0" err="1"/>
                  <a:t>portata</a:t>
                </a:r>
                <a:r>
                  <a:rPr lang="en-GB" dirty="0"/>
                  <a:t> </a:t>
                </a:r>
                <a:r>
                  <a:rPr lang="en-GB" dirty="0" err="1"/>
                  <a:t>volumetrica</a:t>
                </a:r>
                <a:endParaRPr lang="en-GB" dirty="0"/>
              </a:p>
              <a:p>
                <a:pPr lvl="3"/>
                <a:r>
                  <a:rPr lang="en-GB" dirty="0"/>
                  <a:t>Lower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𝐻𝐻𝑉</m:t>
                        </m:r>
                      </m:e>
                      <m:sub>
                        <m:r>
                          <a:rPr lang="en-GB" i="1">
                            <a:latin typeface="Cambria Math" panose="02040503050406030204" pitchFamily="18" charset="0"/>
                          </a:rPr>
                          <m:t>𝑔</m:t>
                        </m:r>
                      </m:sub>
                    </m:sSub>
                  </m:oMath>
                </a14:m>
                <a:r>
                  <a:rPr lang="en-GB" dirty="0"/>
                  <a:t> (</a:t>
                </a:r>
                <a:r>
                  <a:rPr lang="en-GB" dirty="0">
                    <a:solidFill>
                      <a:srgbClr val="C00000"/>
                    </a:solidFill>
                  </a:rPr>
                  <a:t>NG</a:t>
                </a:r>
                <a:r>
                  <a:rPr lang="en-GB" dirty="0"/>
                  <a:t> – </a:t>
                </a:r>
                <a:r>
                  <a:rPr lang="en-GB" dirty="0">
                    <a:solidFill>
                      <a:srgbClr val="0000FF"/>
                    </a:solidFill>
                  </a:rPr>
                  <a:t>H</a:t>
                </a:r>
                <a:r>
                  <a:rPr lang="en-GB" baseline="-25000" dirty="0">
                    <a:solidFill>
                      <a:srgbClr val="0000FF"/>
                    </a:solidFill>
                  </a:rPr>
                  <a:t>2</a:t>
                </a:r>
                <a:r>
                  <a:rPr lang="en-GB" baseline="-25000" dirty="0"/>
                  <a:t> </a:t>
                </a:r>
                <a:r>
                  <a:rPr lang="en-GB" dirty="0"/>
                  <a:t>mixture)</a:t>
                </a:r>
                <a:endParaRPr lang="en-GB" baseline="-25000" dirty="0"/>
              </a:p>
              <a:p>
                <a:endParaRPr lang="en-GB" dirty="0"/>
              </a:p>
            </p:txBody>
          </p:sp>
        </mc:Choice>
        <mc:Fallback xmlns="">
          <p:sp>
            <p:nvSpPr>
              <p:cNvPr id="3" name="Content Placeholder 2">
                <a:extLst>
                  <a:ext uri="{FF2B5EF4-FFF2-40B4-BE49-F238E27FC236}">
                    <a16:creationId xmlns:a16="http://schemas.microsoft.com/office/drawing/2014/main" id="{6D2E086F-5AA0-6C47-991C-D24D2BE3249A}"/>
                  </a:ext>
                </a:extLst>
              </p:cNvPr>
              <p:cNvSpPr>
                <a:spLocks noGrp="1" noRot="1" noChangeAspect="1" noMove="1" noResize="1" noEditPoints="1" noAdjustHandles="1" noChangeArrowheads="1" noChangeShapeType="1" noTextEdit="1"/>
              </p:cNvSpPr>
              <p:nvPr>
                <p:ph idx="1"/>
              </p:nvPr>
            </p:nvSpPr>
            <p:spPr>
              <a:blipFill>
                <a:blip r:embed="rId3"/>
                <a:stretch>
                  <a:fillRect l="-954" t="-867" b="-542"/>
                </a:stretch>
              </a:blipFill>
            </p:spPr>
            <p:txBody>
              <a:bodyPr/>
              <a:lstStyle/>
              <a:p>
                <a:r>
                  <a:rPr lang="en-GB">
                    <a:noFill/>
                  </a:rPr>
                  <a:t> </a:t>
                </a:r>
              </a:p>
            </p:txBody>
          </p:sp>
        </mc:Fallback>
      </mc:AlternateContent>
      <p:graphicFrame>
        <p:nvGraphicFramePr>
          <p:cNvPr id="4" name="Oggetto 22">
            <a:extLst>
              <a:ext uri="{FF2B5EF4-FFF2-40B4-BE49-F238E27FC236}">
                <a16:creationId xmlns:a16="http://schemas.microsoft.com/office/drawing/2014/main" id="{B46EFFFF-96F7-5D45-B98D-C7D3CAF9DE5C}"/>
              </a:ext>
            </a:extLst>
          </p:cNvPr>
          <p:cNvGraphicFramePr>
            <a:graphicFrameLocks noChangeAspect="1"/>
          </p:cNvGraphicFramePr>
          <p:nvPr/>
        </p:nvGraphicFramePr>
        <p:xfrm>
          <a:off x="4827669" y="3775973"/>
          <a:ext cx="4273419" cy="2841580"/>
        </p:xfrm>
        <a:graphic>
          <a:graphicData uri="http://schemas.openxmlformats.org/presentationml/2006/ole">
            <mc:AlternateContent xmlns:mc="http://schemas.openxmlformats.org/markup-compatibility/2006">
              <mc:Choice xmlns:v="urn:schemas-microsoft-com:vml" Requires="v">
                <p:oleObj spid="_x0000_s8437" name="Graph" r:id="rId4" imgW="4154400" imgH="2901600" progId="Origin50.Graph">
                  <p:embed/>
                </p:oleObj>
              </mc:Choice>
              <mc:Fallback>
                <p:oleObj name="Graph" r:id="rId4" imgW="4154400" imgH="2901600" progId="Origin50.Graph">
                  <p:embed/>
                  <p:pic>
                    <p:nvPicPr>
                      <p:cNvPr id="4" name="Oggetto 22">
                        <a:extLst>
                          <a:ext uri="{FF2B5EF4-FFF2-40B4-BE49-F238E27FC236}">
                            <a16:creationId xmlns:a16="http://schemas.microsoft.com/office/drawing/2014/main" id="{B46EFFFF-96F7-5D45-B98D-C7D3CAF9DE5C}"/>
                          </a:ext>
                        </a:extLst>
                      </p:cNvPr>
                      <p:cNvPicPr>
                        <a:picLocks noChangeAspect="1" noChangeArrowheads="1"/>
                      </p:cNvPicPr>
                      <p:nvPr/>
                    </p:nvPicPr>
                    <p:blipFill>
                      <a:blip r:embed="rId5"/>
                      <a:srcRect l="5199" t="7445" r="20798" b="22333"/>
                      <a:stretch>
                        <a:fillRect/>
                      </a:stretch>
                    </p:blipFill>
                    <p:spPr bwMode="auto">
                      <a:xfrm>
                        <a:off x="4827669" y="3775973"/>
                        <a:ext cx="4273419" cy="2841580"/>
                      </a:xfrm>
                      <a:prstGeom prst="rect">
                        <a:avLst/>
                      </a:prstGeom>
                      <a:noFill/>
                    </p:spPr>
                  </p:pic>
                </p:oleObj>
              </mc:Fallback>
            </mc:AlternateContent>
          </a:graphicData>
        </a:graphic>
      </p:graphicFrame>
      <p:pic>
        <p:nvPicPr>
          <p:cNvPr id="5" name="Picture 2" descr="http://www.sassuolo2000.it/img/2018/11/gas-2-ok.jpg">
            <a:extLst>
              <a:ext uri="{FF2B5EF4-FFF2-40B4-BE49-F238E27FC236}">
                <a16:creationId xmlns:a16="http://schemas.microsoft.com/office/drawing/2014/main" id="{34E286DF-ECA8-B549-8C37-32A51E872A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436" y="1515367"/>
            <a:ext cx="1820398" cy="13652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Rettangolo 7">
                <a:extLst>
                  <a:ext uri="{FF2B5EF4-FFF2-40B4-BE49-F238E27FC236}">
                    <a16:creationId xmlns:a16="http://schemas.microsoft.com/office/drawing/2014/main" id="{35D49C48-EBEC-514D-8938-BAB5FF4525A1}"/>
                  </a:ext>
                </a:extLst>
              </p:cNvPr>
              <p:cNvSpPr/>
              <p:nvPr/>
            </p:nvSpPr>
            <p:spPr>
              <a:xfrm>
                <a:off x="599322" y="5337891"/>
                <a:ext cx="5386389" cy="40690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𝑚</m:t>
                              </m:r>
                            </m:e>
                          </m:acc>
                        </m:e>
                        <m:sub>
                          <m:r>
                            <a:rPr lang="en-GB" i="1">
                              <a:latin typeface="Cambria Math" panose="02040503050406030204" pitchFamily="18" charset="0"/>
                            </a:rPr>
                            <m:t>𝑑𝑚𝑑</m:t>
                          </m:r>
                        </m:sub>
                      </m:sSub>
                      <m:r>
                        <a:rPr lang="en-GB" i="0">
                          <a:latin typeface="Cambria Math" panose="02040503050406030204" pitchFamily="18" charset="0"/>
                        </a:rPr>
                        <m:t>=</m:t>
                      </m:r>
                      <m:f>
                        <m:fPr>
                          <m:type m:val="lin"/>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a:latin typeface="Cambria Math" panose="02040503050406030204" pitchFamily="18" charset="0"/>
                                </a:rPr>
                                <m:t> </m:t>
                              </m:r>
                              <m:r>
                                <a:rPr lang="en-GB" i="1">
                                  <a:latin typeface="Cambria Math" panose="02040503050406030204" pitchFamily="18" charset="0"/>
                                </a:rPr>
                                <m:t>𝜌</m:t>
                              </m:r>
                            </m:e>
                            <m:sub>
                              <m:r>
                                <a:rPr lang="en-GB">
                                  <a:latin typeface="Cambria Math" panose="02040503050406030204" pitchFamily="18" charset="0"/>
                                </a:rPr>
                                <m:t>0</m:t>
                              </m:r>
                              <m:r>
                                <a:rPr lang="en-GB" i="1">
                                  <a:latin typeface="Cambria Math" panose="02040503050406030204" pitchFamily="18" charset="0"/>
                                </a:rPr>
                                <m:t>𝑔</m:t>
                              </m:r>
                            </m:sub>
                          </m:sSub>
                          <m:r>
                            <a:rPr lang="en-GB">
                              <a:latin typeface="Cambria Math" panose="02040503050406030204" pitchFamily="18" charset="0"/>
                            </a:rPr>
                            <m:t> </m:t>
                          </m:r>
                          <m:sSub>
                            <m:sSubPr>
                              <m:ctrlPr>
                                <a:rPr lang="en-GB" b="1" i="1" smtClean="0">
                                  <a:solidFill>
                                    <a:srgbClr val="FF9900"/>
                                  </a:solidFill>
                                  <a:latin typeface="Cambria Math" panose="02040503050406030204" pitchFamily="18" charset="0"/>
                                </a:rPr>
                              </m:ctrlPr>
                            </m:sSubPr>
                            <m:e>
                              <m:acc>
                                <m:accPr>
                                  <m:chr m:val="̇"/>
                                  <m:ctrlPr>
                                    <a:rPr lang="en-GB" b="1" i="1">
                                      <a:solidFill>
                                        <a:srgbClr val="FF9900"/>
                                      </a:solidFill>
                                      <a:latin typeface="Cambria Math" panose="02040503050406030204" pitchFamily="18" charset="0"/>
                                    </a:rPr>
                                  </m:ctrlPr>
                                </m:accPr>
                                <m:e>
                                  <m:r>
                                    <a:rPr lang="en-GB" b="1" i="1">
                                      <a:solidFill>
                                        <a:srgbClr val="FF9900"/>
                                      </a:solidFill>
                                      <a:latin typeface="Cambria Math" panose="02040503050406030204" pitchFamily="18" charset="0"/>
                                    </a:rPr>
                                    <m:t>𝑬</m:t>
                                  </m:r>
                                </m:e>
                              </m:acc>
                            </m:e>
                            <m:sub>
                              <m:r>
                                <a:rPr lang="en-GB" b="1" i="1">
                                  <a:solidFill>
                                    <a:srgbClr val="FF9900"/>
                                  </a:solidFill>
                                  <a:latin typeface="Cambria Math" panose="02040503050406030204" pitchFamily="18" charset="0"/>
                                </a:rPr>
                                <m:t>𝒅𝒎𝒅</m:t>
                              </m:r>
                              <m:r>
                                <a:rPr lang="en-GB" b="1" i="1" smtClean="0">
                                  <a:solidFill>
                                    <a:srgbClr val="FF9900"/>
                                  </a:solidFill>
                                  <a:latin typeface="Cambria Math" panose="02040503050406030204" pitchFamily="18" charset="0"/>
                                </a:rPr>
                                <m:t>,</m:t>
                              </m:r>
                              <m:r>
                                <a:rPr lang="en-GB" b="1" i="1" smtClean="0">
                                  <a:solidFill>
                                    <a:srgbClr val="FF9900"/>
                                  </a:solidFill>
                                  <a:latin typeface="Cambria Math" panose="02040503050406030204" pitchFamily="18" charset="0"/>
                                </a:rPr>
                                <m:t>𝟎</m:t>
                              </m:r>
                            </m:sub>
                          </m:sSub>
                        </m:num>
                        <m:den>
                          <m:sSub>
                            <m:sSubPr>
                              <m:ctrlPr>
                                <a:rPr lang="en-GB" i="1">
                                  <a:latin typeface="Cambria Math" panose="02040503050406030204" pitchFamily="18" charset="0"/>
                                </a:rPr>
                              </m:ctrlPr>
                            </m:sSubPr>
                            <m:e>
                              <m:r>
                                <a:rPr lang="en-GB" i="1">
                                  <a:latin typeface="Cambria Math" panose="02040503050406030204" pitchFamily="18" charset="0"/>
                                </a:rPr>
                                <m:t>𝐻𝐻𝑉</m:t>
                              </m:r>
                            </m:e>
                            <m:sub>
                              <m:r>
                                <a:rPr lang="en-GB" i="1">
                                  <a:latin typeface="Cambria Math" panose="02040503050406030204" pitchFamily="18" charset="0"/>
                                </a:rPr>
                                <m:t>𝑔</m:t>
                              </m:r>
                            </m:sub>
                          </m:sSub>
                        </m:den>
                      </m:f>
                    </m:oMath>
                  </m:oMathPara>
                </a14:m>
                <a:endParaRPr lang="en-GB" dirty="0"/>
              </a:p>
            </p:txBody>
          </p:sp>
        </mc:Choice>
        <mc:Fallback xmlns="">
          <p:sp>
            <p:nvSpPr>
              <p:cNvPr id="6" name="Rettangolo 7">
                <a:extLst>
                  <a:ext uri="{FF2B5EF4-FFF2-40B4-BE49-F238E27FC236}">
                    <a16:creationId xmlns:a16="http://schemas.microsoft.com/office/drawing/2014/main" id="{35D49C48-EBEC-514D-8938-BAB5FF4525A1}"/>
                  </a:ext>
                </a:extLst>
              </p:cNvPr>
              <p:cNvSpPr>
                <a:spLocks noRot="1" noChangeAspect="1" noMove="1" noResize="1" noEditPoints="1" noAdjustHandles="1" noChangeArrowheads="1" noChangeShapeType="1" noTextEdit="1"/>
              </p:cNvSpPr>
              <p:nvPr/>
            </p:nvSpPr>
            <p:spPr>
              <a:xfrm>
                <a:off x="599322" y="5337891"/>
                <a:ext cx="5386389" cy="406906"/>
              </a:xfrm>
              <a:prstGeom prst="rect">
                <a:avLst/>
              </a:prstGeom>
              <a:blipFill>
                <a:blip r:embed="rId7"/>
                <a:stretch>
                  <a:fillRect t="-137500" b="-20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ttangolo 8">
                <a:extLst>
                  <a:ext uri="{FF2B5EF4-FFF2-40B4-BE49-F238E27FC236}">
                    <a16:creationId xmlns:a16="http://schemas.microsoft.com/office/drawing/2014/main" id="{ABB60C27-CF36-1F44-A6C0-57D348C5054D}"/>
                  </a:ext>
                </a:extLst>
              </p:cNvPr>
              <p:cNvSpPr/>
              <p:nvPr/>
            </p:nvSpPr>
            <p:spPr>
              <a:xfrm>
                <a:off x="547436" y="3756831"/>
                <a:ext cx="5386389" cy="40876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𝑚</m:t>
                              </m:r>
                            </m:e>
                          </m:acc>
                        </m:e>
                        <m:sub>
                          <m:r>
                            <a:rPr lang="en-GB" i="1">
                              <a:latin typeface="Cambria Math" panose="02040503050406030204" pitchFamily="18" charset="0"/>
                            </a:rPr>
                            <m:t>𝑑𝑚𝑑</m:t>
                          </m:r>
                        </m:sub>
                      </m:sSub>
                      <m:r>
                        <a:rPr lang="en-GB" i="0">
                          <a:latin typeface="Cambria Math" panose="02040503050406030204" pitchFamily="18" charset="0"/>
                        </a:rPr>
                        <m:t>=</m:t>
                      </m:r>
                      <m:sSub>
                        <m:sSubPr>
                          <m:ctrlPr>
                            <a:rPr lang="en-GB" i="1">
                              <a:latin typeface="Cambria Math" panose="02040503050406030204" pitchFamily="18" charset="0"/>
                            </a:rPr>
                          </m:ctrlPr>
                        </m:sSubPr>
                        <m:e>
                          <m:r>
                            <a:rPr lang="en-GB">
                              <a:latin typeface="Cambria Math" panose="02040503050406030204" pitchFamily="18" charset="0"/>
                            </a:rPr>
                            <m:t> </m:t>
                          </m:r>
                          <m:r>
                            <a:rPr lang="en-GB" i="1">
                              <a:latin typeface="Cambria Math" panose="02040503050406030204" pitchFamily="18" charset="0"/>
                            </a:rPr>
                            <m:t>𝜌</m:t>
                          </m:r>
                        </m:e>
                        <m:sub>
                          <m:r>
                            <a:rPr lang="en-GB">
                              <a:latin typeface="Cambria Math" panose="02040503050406030204" pitchFamily="18" charset="0"/>
                            </a:rPr>
                            <m:t>0</m:t>
                          </m:r>
                          <m:r>
                            <a:rPr lang="en-GB" i="1">
                              <a:latin typeface="Cambria Math" panose="02040503050406030204" pitchFamily="18" charset="0"/>
                            </a:rPr>
                            <m:t>𝑔</m:t>
                          </m:r>
                        </m:sub>
                      </m:sSub>
                      <m:r>
                        <a:rPr lang="en-GB">
                          <a:latin typeface="Cambria Math" panose="02040503050406030204" pitchFamily="18" charset="0"/>
                        </a:rPr>
                        <m:t> </m:t>
                      </m:r>
                      <m:sSub>
                        <m:sSubPr>
                          <m:ctrlPr>
                            <a:rPr lang="en-GB" b="1" i="1" smtClean="0">
                              <a:solidFill>
                                <a:srgbClr val="00B0F0"/>
                              </a:solidFill>
                              <a:latin typeface="Cambria Math" panose="02040503050406030204" pitchFamily="18" charset="0"/>
                            </a:rPr>
                          </m:ctrlPr>
                        </m:sSubPr>
                        <m:e>
                          <m:acc>
                            <m:accPr>
                              <m:chr m:val="̇"/>
                              <m:ctrlPr>
                                <a:rPr lang="en-GB" b="1" i="1">
                                  <a:solidFill>
                                    <a:srgbClr val="00B0F0"/>
                                  </a:solidFill>
                                  <a:latin typeface="Cambria Math" panose="02040503050406030204" pitchFamily="18" charset="0"/>
                                </a:rPr>
                              </m:ctrlPr>
                            </m:accPr>
                            <m:e>
                              <m:r>
                                <a:rPr lang="en-GB" b="1" i="1">
                                  <a:solidFill>
                                    <a:srgbClr val="00B0F0"/>
                                  </a:solidFill>
                                  <a:latin typeface="Cambria Math" panose="02040503050406030204" pitchFamily="18" charset="0"/>
                                </a:rPr>
                                <m:t>𝑸</m:t>
                              </m:r>
                            </m:e>
                          </m:acc>
                        </m:e>
                        <m:sub>
                          <m:r>
                            <a:rPr lang="en-GB" b="1" i="1">
                              <a:solidFill>
                                <a:srgbClr val="00B0F0"/>
                              </a:solidFill>
                              <a:latin typeface="Cambria Math" panose="02040503050406030204" pitchFamily="18" charset="0"/>
                            </a:rPr>
                            <m:t>𝒅𝒎𝒅</m:t>
                          </m:r>
                        </m:sub>
                      </m:sSub>
                    </m:oMath>
                  </m:oMathPara>
                </a14:m>
                <a:endParaRPr lang="en-GB" b="1" dirty="0"/>
              </a:p>
            </p:txBody>
          </p:sp>
        </mc:Choice>
        <mc:Fallback xmlns="">
          <p:sp>
            <p:nvSpPr>
              <p:cNvPr id="7" name="Rettangolo 8">
                <a:extLst>
                  <a:ext uri="{FF2B5EF4-FFF2-40B4-BE49-F238E27FC236}">
                    <a16:creationId xmlns:a16="http://schemas.microsoft.com/office/drawing/2014/main" id="{ABB60C27-CF36-1F44-A6C0-57D348C5054D}"/>
                  </a:ext>
                </a:extLst>
              </p:cNvPr>
              <p:cNvSpPr>
                <a:spLocks noRot="1" noChangeAspect="1" noMove="1" noResize="1" noEditPoints="1" noAdjustHandles="1" noChangeArrowheads="1" noChangeShapeType="1" noTextEdit="1"/>
              </p:cNvSpPr>
              <p:nvPr/>
            </p:nvSpPr>
            <p:spPr>
              <a:xfrm>
                <a:off x="547436" y="3756831"/>
                <a:ext cx="5386389" cy="408766"/>
              </a:xfrm>
              <a:prstGeom prst="rect">
                <a:avLst/>
              </a:prstGeom>
              <a:blipFill>
                <a:blip r:embed="rId8"/>
                <a:stretch>
                  <a:fillRect b="-606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ttangolo 9">
                <a:extLst>
                  <a:ext uri="{FF2B5EF4-FFF2-40B4-BE49-F238E27FC236}">
                    <a16:creationId xmlns:a16="http://schemas.microsoft.com/office/drawing/2014/main" id="{0211F883-12AC-C640-85D8-AF6C23ADF58E}"/>
                  </a:ext>
                </a:extLst>
              </p:cNvPr>
              <p:cNvSpPr/>
              <p:nvPr/>
            </p:nvSpPr>
            <p:spPr>
              <a:xfrm>
                <a:off x="2367834" y="1980352"/>
                <a:ext cx="3711988" cy="58451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2800" b="1" i="1" smtClean="0">
                              <a:solidFill>
                                <a:srgbClr val="FF9933"/>
                              </a:solidFill>
                              <a:latin typeface="Cambria Math" panose="02040503050406030204" pitchFamily="18" charset="0"/>
                            </a:rPr>
                          </m:ctrlPr>
                        </m:sSubPr>
                        <m:e>
                          <m:acc>
                            <m:accPr>
                              <m:chr m:val="̇"/>
                              <m:ctrlPr>
                                <a:rPr lang="en-GB" sz="2800" b="1" i="1" smtClean="0">
                                  <a:solidFill>
                                    <a:srgbClr val="FF9933"/>
                                  </a:solidFill>
                                  <a:latin typeface="Cambria Math" panose="02040503050406030204" pitchFamily="18" charset="0"/>
                                </a:rPr>
                              </m:ctrlPr>
                            </m:accPr>
                            <m:e>
                              <m:r>
                                <a:rPr lang="it-IT" sz="2800" b="1" i="1" smtClean="0">
                                  <a:solidFill>
                                    <a:srgbClr val="FF9933"/>
                                  </a:solidFill>
                                  <a:latin typeface="Cambria Math" panose="02040503050406030204" pitchFamily="18" charset="0"/>
                                </a:rPr>
                                <m:t>𝑬</m:t>
                              </m:r>
                            </m:e>
                          </m:acc>
                        </m:e>
                        <m:sub>
                          <m:r>
                            <a:rPr lang="en-GB" sz="2800" b="1" i="1">
                              <a:solidFill>
                                <a:srgbClr val="FF9933"/>
                              </a:solidFill>
                              <a:latin typeface="Cambria Math" panose="02040503050406030204" pitchFamily="18" charset="0"/>
                            </a:rPr>
                            <m:t>𝒅𝒎𝒅</m:t>
                          </m:r>
                        </m:sub>
                      </m:sSub>
                      <m:r>
                        <a:rPr lang="en-GB" sz="2800" i="0">
                          <a:latin typeface="Cambria Math" panose="02040503050406030204" pitchFamily="18" charset="0"/>
                        </a:rPr>
                        <m:t>=</m:t>
                      </m:r>
                      <m:sSub>
                        <m:sSubPr>
                          <m:ctrlPr>
                            <a:rPr lang="en-GB" sz="2800" i="1" smtClean="0">
                              <a:solidFill>
                                <a:srgbClr val="008000"/>
                              </a:solidFill>
                              <a:latin typeface="Cambria Math" panose="02040503050406030204" pitchFamily="18" charset="0"/>
                            </a:rPr>
                          </m:ctrlPr>
                        </m:sSubPr>
                        <m:e>
                          <m:r>
                            <a:rPr lang="en-GB" sz="2800" i="1">
                              <a:solidFill>
                                <a:srgbClr val="008000"/>
                              </a:solidFill>
                              <a:latin typeface="Cambria Math" panose="02040503050406030204" pitchFamily="18" charset="0"/>
                            </a:rPr>
                            <m:t>𝐻𝐻𝑉</m:t>
                          </m:r>
                        </m:e>
                        <m:sub>
                          <m:r>
                            <a:rPr lang="en-GB" sz="2800" i="1">
                              <a:solidFill>
                                <a:srgbClr val="008000"/>
                              </a:solidFill>
                              <a:latin typeface="Cambria Math" panose="02040503050406030204" pitchFamily="18" charset="0"/>
                            </a:rPr>
                            <m:t>𝑔</m:t>
                          </m:r>
                        </m:sub>
                      </m:sSub>
                      <m:sSub>
                        <m:sSubPr>
                          <m:ctrlPr>
                            <a:rPr lang="en-GB" sz="2800" b="1" i="1" smtClean="0">
                              <a:solidFill>
                                <a:srgbClr val="00B0F0"/>
                              </a:solidFill>
                              <a:latin typeface="Cambria Math" panose="02040503050406030204" pitchFamily="18" charset="0"/>
                            </a:rPr>
                          </m:ctrlPr>
                        </m:sSubPr>
                        <m:e>
                          <m:acc>
                            <m:accPr>
                              <m:chr m:val="̇"/>
                              <m:ctrlPr>
                                <a:rPr lang="en-GB" sz="2800" b="1" i="1">
                                  <a:solidFill>
                                    <a:srgbClr val="00B0F0"/>
                                  </a:solidFill>
                                  <a:latin typeface="Cambria Math" panose="02040503050406030204" pitchFamily="18" charset="0"/>
                                </a:rPr>
                              </m:ctrlPr>
                            </m:accPr>
                            <m:e>
                              <m:r>
                                <a:rPr lang="en-GB" sz="2800" b="1" i="1">
                                  <a:solidFill>
                                    <a:srgbClr val="00B0F0"/>
                                  </a:solidFill>
                                  <a:latin typeface="Cambria Math" panose="02040503050406030204" pitchFamily="18" charset="0"/>
                                </a:rPr>
                                <m:t>𝑸</m:t>
                              </m:r>
                            </m:e>
                          </m:acc>
                        </m:e>
                        <m:sub>
                          <m:r>
                            <a:rPr lang="en-GB" sz="2800" b="1" i="1">
                              <a:solidFill>
                                <a:srgbClr val="00B0F0"/>
                              </a:solidFill>
                              <a:latin typeface="Cambria Math" panose="02040503050406030204" pitchFamily="18" charset="0"/>
                            </a:rPr>
                            <m:t>𝒅𝒎𝒅</m:t>
                          </m:r>
                        </m:sub>
                      </m:sSub>
                    </m:oMath>
                  </m:oMathPara>
                </a14:m>
                <a:endParaRPr lang="en-GB" sz="2800" b="1" dirty="0"/>
              </a:p>
            </p:txBody>
          </p:sp>
        </mc:Choice>
        <mc:Fallback xmlns="">
          <p:sp>
            <p:nvSpPr>
              <p:cNvPr id="8" name="Rettangolo 9">
                <a:extLst>
                  <a:ext uri="{FF2B5EF4-FFF2-40B4-BE49-F238E27FC236}">
                    <a16:creationId xmlns:a16="http://schemas.microsoft.com/office/drawing/2014/main" id="{0211F883-12AC-C640-85D8-AF6C23ADF58E}"/>
                  </a:ext>
                </a:extLst>
              </p:cNvPr>
              <p:cNvSpPr>
                <a:spLocks noRot="1" noChangeAspect="1" noMove="1" noResize="1" noEditPoints="1" noAdjustHandles="1" noChangeArrowheads="1" noChangeShapeType="1" noTextEdit="1"/>
              </p:cNvSpPr>
              <p:nvPr/>
            </p:nvSpPr>
            <p:spPr>
              <a:xfrm>
                <a:off x="2367834" y="1980352"/>
                <a:ext cx="3711988" cy="584519"/>
              </a:xfrm>
              <a:prstGeom prst="rect">
                <a:avLst/>
              </a:prstGeom>
              <a:blipFill>
                <a:blip r:embed="rId9"/>
                <a:stretch>
                  <a:fillRect b="-6522"/>
                </a:stretch>
              </a:blipFill>
            </p:spPr>
            <p:txBody>
              <a:bodyPr/>
              <a:lstStyle/>
              <a:p>
                <a:r>
                  <a:rPr lang="en-GB">
                    <a:noFill/>
                  </a:rPr>
                  <a:t> </a:t>
                </a:r>
              </a:p>
            </p:txBody>
          </p:sp>
        </mc:Fallback>
      </mc:AlternateContent>
      <p:grpSp>
        <p:nvGrpSpPr>
          <p:cNvPr id="9" name="Gruppo 19">
            <a:extLst>
              <a:ext uri="{FF2B5EF4-FFF2-40B4-BE49-F238E27FC236}">
                <a16:creationId xmlns:a16="http://schemas.microsoft.com/office/drawing/2014/main" id="{7ECCF21D-CDEF-874C-9954-CBE60EACC15A}"/>
              </a:ext>
            </a:extLst>
          </p:cNvPr>
          <p:cNvGrpSpPr/>
          <p:nvPr/>
        </p:nvGrpSpPr>
        <p:grpSpPr>
          <a:xfrm>
            <a:off x="5933826" y="1108927"/>
            <a:ext cx="2821162" cy="2485563"/>
            <a:chOff x="5933826" y="1108927"/>
            <a:chExt cx="2821162" cy="2485563"/>
          </a:xfrm>
        </p:grpSpPr>
        <mc:AlternateContent xmlns:mc="http://schemas.openxmlformats.org/markup-compatibility/2006" xmlns:a14="http://schemas.microsoft.com/office/drawing/2010/main">
          <mc:Choice Requires="a14">
            <p:sp>
              <p:nvSpPr>
                <p:cNvPr id="10" name="Rettangolo 10">
                  <a:extLst>
                    <a:ext uri="{FF2B5EF4-FFF2-40B4-BE49-F238E27FC236}">
                      <a16:creationId xmlns:a16="http://schemas.microsoft.com/office/drawing/2014/main" id="{50619167-F524-2F47-B75E-B1E456D86735}"/>
                    </a:ext>
                  </a:extLst>
                </p:cNvPr>
                <p:cNvSpPr/>
                <p:nvPr/>
              </p:nvSpPr>
              <p:spPr>
                <a:xfrm>
                  <a:off x="6326155" y="3202588"/>
                  <a:ext cx="2295331" cy="391902"/>
                </a:xfrm>
                <a:prstGeom prst="rect">
                  <a:avLst/>
                </a:prstGeom>
              </p:spPr>
              <p:txBody>
                <a:bodyPr wrap="square">
                  <a:spAutoFit/>
                </a:bodyPr>
                <a:lstStyle/>
                <a:p>
                  <a:pPr algn="ctr"/>
                  <a14:m>
                    <m:oMath xmlns:m="http://schemas.openxmlformats.org/officeDocument/2006/math">
                      <m:sSub>
                        <m:sSubPr>
                          <m:ctrlPr>
                            <a:rPr lang="en-GB" i="1" smtClean="0">
                              <a:solidFill>
                                <a:srgbClr val="008000"/>
                              </a:solidFill>
                              <a:latin typeface="Cambria Math" panose="02040503050406030204" pitchFamily="18" charset="0"/>
                            </a:rPr>
                          </m:ctrlPr>
                        </m:sSubPr>
                        <m:e>
                          <m:r>
                            <a:rPr lang="en-GB" b="0" i="1">
                              <a:solidFill>
                                <a:srgbClr val="008000"/>
                              </a:solidFill>
                              <a:latin typeface="Cambria Math" panose="02040503050406030204" pitchFamily="18" charset="0"/>
                            </a:rPr>
                            <m:t>𝐻𝐻𝑉</m:t>
                          </m:r>
                        </m:e>
                        <m:sub>
                          <m:r>
                            <a:rPr lang="en-GB" b="0" i="1">
                              <a:solidFill>
                                <a:srgbClr val="008000"/>
                              </a:solidFill>
                              <a:latin typeface="Cambria Math" panose="02040503050406030204" pitchFamily="18" charset="0"/>
                            </a:rPr>
                            <m:t>𝑔</m:t>
                          </m:r>
                        </m:sub>
                      </m:sSub>
                      <m:r>
                        <a:rPr lang="en-GB" b="0" i="0">
                          <a:solidFill>
                            <a:schemeClr val="tx1"/>
                          </a:solidFill>
                          <a:latin typeface="Cambria Math" panose="02040503050406030204" pitchFamily="18" charset="0"/>
                        </a:rPr>
                        <m:t>=</m:t>
                      </m:r>
                      <m:r>
                        <a:rPr lang="it-IT" b="0" i="1" smtClean="0">
                          <a:solidFill>
                            <a:schemeClr val="tx1"/>
                          </a:solidFill>
                          <a:latin typeface="Cambria Math" panose="02040503050406030204" pitchFamily="18" charset="0"/>
                        </a:rPr>
                        <m:t>𝑓</m:t>
                      </m:r>
                      <m:r>
                        <a:rPr lang="it-IT" b="0" i="1" smtClean="0">
                          <a:solidFill>
                            <a:schemeClr val="tx1"/>
                          </a:solidFill>
                          <a:latin typeface="Cambria Math" panose="02040503050406030204" pitchFamily="18" charset="0"/>
                        </a:rPr>
                        <m:t> (</m:t>
                      </m:r>
                      <m:sSub>
                        <m:sSubPr>
                          <m:ctrlPr>
                            <a:rPr lang="en-GB" b="1" i="1" smtClean="0">
                              <a:solidFill>
                                <a:srgbClr val="C00000"/>
                              </a:solidFill>
                              <a:latin typeface="Cambria Math" panose="02040503050406030204" pitchFamily="18" charset="0"/>
                            </a:rPr>
                          </m:ctrlPr>
                        </m:sSubPr>
                        <m:e>
                          <m:r>
                            <a:rPr lang="it-IT" b="1" i="1">
                              <a:solidFill>
                                <a:srgbClr val="C00000"/>
                              </a:solidFill>
                              <a:latin typeface="Cambria Math" panose="02040503050406030204" pitchFamily="18" charset="0"/>
                            </a:rPr>
                            <m:t>𝒚</m:t>
                          </m:r>
                        </m:e>
                        <m:sub>
                          <m:r>
                            <a:rPr lang="it-IT" b="1" i="1" smtClean="0">
                              <a:solidFill>
                                <a:srgbClr val="C00000"/>
                              </a:solidFill>
                              <a:latin typeface="Cambria Math" panose="02040503050406030204" pitchFamily="18" charset="0"/>
                            </a:rPr>
                            <m:t>𝑵𝑮</m:t>
                          </m:r>
                        </m:sub>
                      </m:sSub>
                    </m:oMath>
                  </a14:m>
                  <a:r>
                    <a:rPr lang="en-GB" dirty="0">
                      <a:solidFill>
                        <a:schemeClr val="tx1"/>
                      </a:solidFill>
                    </a:rPr>
                    <a:t>, </a:t>
                  </a:r>
                  <a14:m>
                    <m:oMath xmlns:m="http://schemas.openxmlformats.org/officeDocument/2006/math">
                      <m:sSub>
                        <m:sSubPr>
                          <m:ctrlPr>
                            <a:rPr lang="en-GB" b="1" i="1" smtClean="0">
                              <a:solidFill>
                                <a:srgbClr val="0000FF"/>
                              </a:solidFill>
                              <a:latin typeface="Cambria Math" panose="02040503050406030204" pitchFamily="18" charset="0"/>
                            </a:rPr>
                          </m:ctrlPr>
                        </m:sSubPr>
                        <m:e>
                          <m:r>
                            <a:rPr lang="it-IT" b="1" i="1">
                              <a:solidFill>
                                <a:srgbClr val="0000FF"/>
                              </a:solidFill>
                              <a:latin typeface="Cambria Math" panose="02040503050406030204" pitchFamily="18" charset="0"/>
                            </a:rPr>
                            <m:t>𝒚</m:t>
                          </m:r>
                        </m:e>
                        <m:sub>
                          <m:r>
                            <a:rPr lang="it-IT" b="1" i="1" smtClean="0">
                              <a:solidFill>
                                <a:srgbClr val="0000FF"/>
                              </a:solidFill>
                              <a:latin typeface="Cambria Math" panose="02040503050406030204" pitchFamily="18" charset="0"/>
                            </a:rPr>
                            <m:t>𝑯</m:t>
                          </m:r>
                          <m:r>
                            <a:rPr lang="it-IT" b="1" i="1" smtClean="0">
                              <a:solidFill>
                                <a:srgbClr val="0000FF"/>
                              </a:solidFill>
                              <a:latin typeface="Cambria Math" panose="02040503050406030204" pitchFamily="18" charset="0"/>
                            </a:rPr>
                            <m:t>𝟐</m:t>
                          </m:r>
                        </m:sub>
                      </m:sSub>
                    </m:oMath>
                  </a14:m>
                  <a:r>
                    <a:rPr lang="en-GB" dirty="0">
                      <a:solidFill>
                        <a:schemeClr val="tx1"/>
                      </a:solidFill>
                    </a:rPr>
                    <a:t>)</a:t>
                  </a:r>
                </a:p>
              </p:txBody>
            </p:sp>
          </mc:Choice>
          <mc:Fallback xmlns="">
            <p:sp>
              <p:nvSpPr>
                <p:cNvPr id="11" name="Rettangolo 10">
                  <a:extLst>
                    <a:ext uri="{FF2B5EF4-FFF2-40B4-BE49-F238E27FC236}">
                      <a16:creationId xmlns:a16="http://schemas.microsoft.com/office/drawing/2014/main" id="{F1916906-CAFB-4627-B24E-916D1CF35A63}"/>
                    </a:ext>
                  </a:extLst>
                </p:cNvPr>
                <p:cNvSpPr>
                  <a:spLocks noRot="1" noChangeAspect="1" noMove="1" noResize="1" noEditPoints="1" noAdjustHandles="1" noChangeArrowheads="1" noChangeShapeType="1" noTextEdit="1"/>
                </p:cNvSpPr>
                <p:nvPr/>
              </p:nvSpPr>
              <p:spPr>
                <a:xfrm>
                  <a:off x="6326155" y="3202588"/>
                  <a:ext cx="2295331" cy="391902"/>
                </a:xfrm>
                <a:prstGeom prst="rect">
                  <a:avLst/>
                </a:prstGeom>
                <a:blipFill>
                  <a:blip r:embed="rId12"/>
                  <a:stretch>
                    <a:fillRect t="-9231" r="-2128" b="-15385"/>
                  </a:stretch>
                </a:blipFill>
              </p:spPr>
              <p:txBody>
                <a:bodyPr/>
                <a:lstStyle/>
                <a:p>
                  <a:r>
                    <a:rPr lang="en-GB">
                      <a:noFill/>
                    </a:rPr>
                    <a:t> </a:t>
                  </a:r>
                </a:p>
              </p:txBody>
            </p:sp>
          </mc:Fallback>
        </mc:AlternateContent>
        <p:grpSp>
          <p:nvGrpSpPr>
            <p:cNvPr id="11" name="Gruppo 18">
              <a:extLst>
                <a:ext uri="{FF2B5EF4-FFF2-40B4-BE49-F238E27FC236}">
                  <a16:creationId xmlns:a16="http://schemas.microsoft.com/office/drawing/2014/main" id="{13F7F034-4C85-8844-97BE-6DD5B0967D4C}"/>
                </a:ext>
              </a:extLst>
            </p:cNvPr>
            <p:cNvGrpSpPr/>
            <p:nvPr/>
          </p:nvGrpSpPr>
          <p:grpSpPr>
            <a:xfrm>
              <a:off x="5933826" y="1108927"/>
              <a:ext cx="2821162" cy="2138172"/>
              <a:chOff x="5924495" y="1239561"/>
              <a:chExt cx="2821162" cy="2138172"/>
            </a:xfrm>
          </p:grpSpPr>
          <mc:AlternateContent xmlns:mc="http://schemas.openxmlformats.org/markup-compatibility/2006" xmlns:a14="http://schemas.microsoft.com/office/drawing/2010/main">
            <mc:Choice Requires="a14">
              <p:graphicFrame>
                <p:nvGraphicFramePr>
                  <p:cNvPr id="12" name="Oggetto 12">
                    <a:extLst>
                      <a:ext uri="{FF2B5EF4-FFF2-40B4-BE49-F238E27FC236}">
                        <a16:creationId xmlns:a16="http://schemas.microsoft.com/office/drawing/2014/main" id="{234D74A7-48DA-E245-818E-957079A5650B}"/>
                      </a:ext>
                    </a:extLst>
                  </p:cNvPr>
                  <p:cNvGraphicFramePr>
                    <a:graphicFrameLocks noChangeAspect="1"/>
                  </p:cNvGraphicFramePr>
                  <p:nvPr/>
                </p:nvGraphicFramePr>
                <p:xfrm>
                  <a:off x="5924495" y="1239561"/>
                  <a:ext cx="2808018" cy="2138172"/>
                </p:xfrm>
                <a:graphic>
                  <a:graphicData uri="http://schemas.openxmlformats.org/presentationml/2006/ole">
                    <mc:AlternateContent>
                      <mc:Choice xmlns:v="urn:schemas-microsoft-com:vml" Requires="v">
                        <p:oleObj spid="_x0000_s8438" name="Graph" r:id="rId13" imgW="4279392" imgH="3024835" progId="Origin50.Graph">
                          <p:embed/>
                        </p:oleObj>
                      </mc:Choice>
                      <mc:Fallback>
                        <p:oleObj name="Graph" r:id="rId13" imgW="4279392" imgH="3024835" progId="Origin50.Graph">
                          <p:embed/>
                          <p:pic>
                            <p:nvPicPr>
                              <p:cNvPr id="12" name="Oggetto 12">
                                <a:extLst>
                                  <a:ext uri="{FF2B5EF4-FFF2-40B4-BE49-F238E27FC236}">
                                    <a16:creationId xmlns:a16="http://schemas.microsoft.com/office/drawing/2014/main" id="{234D74A7-48DA-E245-818E-957079A5650B}"/>
                                  </a:ext>
                                </a:extLst>
                              </p:cNvPr>
                              <p:cNvPicPr>
                                <a:picLocks noChangeAspect="1" noChangeArrowheads="1"/>
                              </p:cNvPicPr>
                              <p:nvPr/>
                            </p:nvPicPr>
                            <p:blipFill>
                              <a:blip r:embed="rId14">
                                <a:extLst>
                                  <a:ext uri="{28A0092B-C50C-407E-A947-70E740481C1C}">
                                    <a14:useLocalDpi val="0"/>
                                  </a:ext>
                                </a:extLst>
                              </a:blip>
                              <a:srcRect l="5048" t="7140" r="28600" b="21419"/>
                              <a:stretch>
                                <a:fillRect/>
                              </a:stretch>
                            </p:blipFill>
                            <p:spPr bwMode="auto">
                              <a:xfrm>
                                <a:off x="5924495" y="1239561"/>
                                <a:ext cx="2808018" cy="2138172"/>
                              </a:xfrm>
                              <a:prstGeom prst="rect">
                                <a:avLst/>
                              </a:prstGeom>
                              <a:noFill/>
                            </p:spPr>
                          </p:pic>
                        </p:oleObj>
                      </mc:Fallback>
                    </mc:AlternateContent>
                  </a:graphicData>
                </a:graphic>
              </p:graphicFrame>
            </mc:Choice>
            <mc:Fallback xmlns="">
              <p:graphicFrame>
                <p:nvGraphicFramePr>
                  <p:cNvPr id="13" name="Oggetto 12">
                    <a:extLst>
                      <a:ext uri="{FF2B5EF4-FFF2-40B4-BE49-F238E27FC236}">
                        <a16:creationId xmlns:a16="http://schemas.microsoft.com/office/drawing/2014/main" id="{CE6DCC3F-D1F8-45AB-ACB3-E33FE2FE2281}"/>
                      </a:ext>
                    </a:extLst>
                  </p:cNvPr>
                  <p:cNvGraphicFramePr>
                    <a:graphicFrameLocks noChangeAspect="1"/>
                  </p:cNvGraphicFramePr>
                  <p:nvPr>
                    <p:extLst>
                      <p:ext uri="{D42A27DB-BD31-4B8C-83A1-F6EECF244321}">
                        <p14:modId xmlns:p14="http://schemas.microsoft.com/office/powerpoint/2010/main" val="2863206466"/>
                      </p:ext>
                    </p:extLst>
                  </p:nvPr>
                </p:nvGraphicFramePr>
                <p:xfrm>
                  <a:off x="5924495" y="1239561"/>
                  <a:ext cx="2808018" cy="2138172"/>
                </p:xfrm>
                <a:graphic>
                  <a:graphicData uri="http://schemas.openxmlformats.org/presentationml/2006/ole">
                    <mc:AlternateContent>
                      <mc:Choice xmlns:v="urn:schemas-microsoft-com:vml" Requires="v">
                        <p:oleObj spid="_x0000_s4147" name="Graph" r:id="rId15" imgW="4279392" imgH="3024835" progId="Origin50.Graph">
                          <p:embed/>
                        </p:oleObj>
                      </mc:Choice>
                      <mc:Fallback>
                        <p:oleObj name="Graph" r:id="rId15" imgW="4279392" imgH="3024835" progId="Origin50.Graph">
                          <p:embed/>
                          <p:pic>
                            <p:nvPicPr>
                              <p:cNvPr id="21" name="Oggetto 20">
                                <a:extLst>
                                  <a:ext uri="{FF2B5EF4-FFF2-40B4-BE49-F238E27FC236}">
                                    <a16:creationId xmlns:a16="http://schemas.microsoft.com/office/drawing/2014/main" id="{5757CF16-C8D4-480C-B602-C5F695270BE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5048" t="7140" r="28600" b="21419"/>
                              <a:stretch>
                                <a:fillRect/>
                              </a:stretch>
                            </p:blipFill>
                            <p:spPr bwMode="auto">
                              <a:xfrm>
                                <a:off x="5924495" y="1239561"/>
                                <a:ext cx="2808018" cy="2138172"/>
                              </a:xfrm>
                              <a:prstGeom prst="rect">
                                <a:avLst/>
                              </a:prstGeom>
                              <a:noFill/>
                            </p:spPr>
                          </p:pic>
                        </p:oleObj>
                      </mc:Fallback>
                    </mc:AlternateContent>
                  </a:graphicData>
                </a:graphic>
              </p:graphicFrame>
            </mc:Fallback>
          </mc:AlternateContent>
          <p:sp>
            <p:nvSpPr>
              <p:cNvPr id="13" name="Casella di testo 2">
                <a:extLst>
                  <a:ext uri="{FF2B5EF4-FFF2-40B4-BE49-F238E27FC236}">
                    <a16:creationId xmlns:a16="http://schemas.microsoft.com/office/drawing/2014/main" id="{1F5A5A2A-D683-5D4D-876F-A36F3990E741}"/>
                  </a:ext>
                </a:extLst>
              </p:cNvPr>
              <p:cNvSpPr txBox="1">
                <a:spLocks noChangeArrowheads="1"/>
              </p:cNvSpPr>
              <p:nvPr/>
            </p:nvSpPr>
            <p:spPr bwMode="auto">
              <a:xfrm>
                <a:off x="8261019" y="2588142"/>
                <a:ext cx="484638" cy="307777"/>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en-GB" sz="1400" b="1" dirty="0">
                    <a:solidFill>
                      <a:srgbClr val="0000FF"/>
                    </a:solidFill>
                    <a:effectLst/>
                    <a:latin typeface="Times New Roman" panose="02020603050405020304" pitchFamily="18" charset="0"/>
                    <a:ea typeface="SimSun" panose="02010600030101010101" pitchFamily="2" charset="-122"/>
                  </a:rPr>
                  <a:t>H</a:t>
                </a:r>
                <a:r>
                  <a:rPr lang="en-GB" sz="1400" b="1" baseline="-25000" dirty="0">
                    <a:solidFill>
                      <a:srgbClr val="0000FF"/>
                    </a:solidFill>
                    <a:effectLst/>
                    <a:latin typeface="Times New Roman" panose="02020603050405020304" pitchFamily="18" charset="0"/>
                    <a:ea typeface="SimSun" panose="02010600030101010101" pitchFamily="2" charset="-122"/>
                  </a:rPr>
                  <a:t>2</a:t>
                </a:r>
                <a:endParaRPr lang="en-GB" sz="1000" b="1" dirty="0">
                  <a:solidFill>
                    <a:srgbClr val="0000FF"/>
                  </a:solidFill>
                  <a:effectLst/>
                  <a:latin typeface="Times New Roman" panose="02020603050405020304" pitchFamily="18" charset="0"/>
                  <a:ea typeface="SimSun" panose="02010600030101010101" pitchFamily="2" charset="-122"/>
                </a:endParaRPr>
              </a:p>
            </p:txBody>
          </p:sp>
          <p:sp>
            <p:nvSpPr>
              <p:cNvPr id="14" name="Casella di testo 2">
                <a:extLst>
                  <a:ext uri="{FF2B5EF4-FFF2-40B4-BE49-F238E27FC236}">
                    <a16:creationId xmlns:a16="http://schemas.microsoft.com/office/drawing/2014/main" id="{2D4C7DF0-5CC5-6948-9B7C-52666A3E9851}"/>
                  </a:ext>
                </a:extLst>
              </p:cNvPr>
              <p:cNvSpPr txBox="1">
                <a:spLocks noChangeArrowheads="1"/>
              </p:cNvSpPr>
              <p:nvPr/>
            </p:nvSpPr>
            <p:spPr bwMode="auto">
              <a:xfrm>
                <a:off x="6270117" y="1279644"/>
                <a:ext cx="569221" cy="307777"/>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en-GB" sz="1400" b="1" dirty="0">
                    <a:solidFill>
                      <a:srgbClr val="C00000"/>
                    </a:solidFill>
                    <a:effectLst/>
                    <a:latin typeface="Times New Roman" panose="02020603050405020304" pitchFamily="18" charset="0"/>
                    <a:ea typeface="SimSun" panose="02010600030101010101" pitchFamily="2" charset="-122"/>
                  </a:rPr>
                  <a:t>NG</a:t>
                </a:r>
              </a:p>
            </p:txBody>
          </p:sp>
          <p:sp>
            <p:nvSpPr>
              <p:cNvPr id="15" name="Ovale 15">
                <a:extLst>
                  <a:ext uri="{FF2B5EF4-FFF2-40B4-BE49-F238E27FC236}">
                    <a16:creationId xmlns:a16="http://schemas.microsoft.com/office/drawing/2014/main" id="{3335E79A-DF57-4A43-8DC9-9ED8BA70F366}"/>
                  </a:ext>
                </a:extLst>
              </p:cNvPr>
              <p:cNvSpPr/>
              <p:nvPr/>
            </p:nvSpPr>
            <p:spPr bwMode="auto">
              <a:xfrm>
                <a:off x="6290389" y="1372936"/>
                <a:ext cx="54000" cy="54000"/>
              </a:xfrm>
              <a:prstGeom prst="ellipse">
                <a:avLst/>
              </a:prstGeom>
              <a:solidFill>
                <a:srgbClr val="C00000"/>
              </a:solidFill>
              <a:ln w="19050" cap="flat" cmpd="sng" algn="ctr">
                <a:solidFill>
                  <a:srgbClr val="C00000"/>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dirty="0">
                  <a:ln>
                    <a:noFill/>
                  </a:ln>
                  <a:solidFill>
                    <a:schemeClr val="tx1"/>
                  </a:solidFill>
                  <a:effectLst/>
                  <a:latin typeface="Tahoma" pitchFamily="34" charset="0"/>
                </a:endParaRPr>
              </a:p>
            </p:txBody>
          </p:sp>
          <p:sp>
            <p:nvSpPr>
              <p:cNvPr id="16" name="Ovale 16">
                <a:extLst>
                  <a:ext uri="{FF2B5EF4-FFF2-40B4-BE49-F238E27FC236}">
                    <a16:creationId xmlns:a16="http://schemas.microsoft.com/office/drawing/2014/main" id="{F5C312AB-A7C3-A149-9B0C-39F77A463D4E}"/>
                  </a:ext>
                </a:extLst>
              </p:cNvPr>
              <p:cNvSpPr/>
              <p:nvPr/>
            </p:nvSpPr>
            <p:spPr bwMode="auto">
              <a:xfrm>
                <a:off x="8598158" y="2877543"/>
                <a:ext cx="54000" cy="54000"/>
              </a:xfrm>
              <a:prstGeom prst="ellipse">
                <a:avLst/>
              </a:prstGeom>
              <a:solidFill>
                <a:srgbClr val="0000FF"/>
              </a:solidFill>
              <a:ln w="19050" cap="flat" cmpd="sng" algn="ctr">
                <a:solidFill>
                  <a:srgbClr val="0000FF"/>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dirty="0">
                  <a:ln>
                    <a:noFill/>
                  </a:ln>
                  <a:solidFill>
                    <a:schemeClr val="tx1"/>
                  </a:solidFill>
                  <a:effectLst/>
                  <a:latin typeface="Tahoma" pitchFamily="34" charset="0"/>
                </a:endParaRPr>
              </a:p>
            </p:txBody>
          </p:sp>
        </p:grpSp>
      </p:grpSp>
      <p:cxnSp>
        <p:nvCxnSpPr>
          <p:cNvPr id="17" name="Connettore 2 2">
            <a:extLst>
              <a:ext uri="{FF2B5EF4-FFF2-40B4-BE49-F238E27FC236}">
                <a16:creationId xmlns:a16="http://schemas.microsoft.com/office/drawing/2014/main" id="{907D5CBD-048A-D647-A961-29FA580E5DDB}"/>
              </a:ext>
            </a:extLst>
          </p:cNvPr>
          <p:cNvCxnSpPr>
            <a:cxnSpLocks/>
            <a:endCxn id="10" idx="1"/>
          </p:cNvCxnSpPr>
          <p:nvPr/>
        </p:nvCxnSpPr>
        <p:spPr bwMode="auto">
          <a:xfrm>
            <a:off x="4827670" y="2613310"/>
            <a:ext cx="1498485" cy="785229"/>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18" name="Ovale 17">
            <a:extLst>
              <a:ext uri="{FF2B5EF4-FFF2-40B4-BE49-F238E27FC236}">
                <a16:creationId xmlns:a16="http://schemas.microsoft.com/office/drawing/2014/main" id="{6D125389-5235-7F45-AFDE-330B3B4C5450}"/>
              </a:ext>
            </a:extLst>
          </p:cNvPr>
          <p:cNvSpPr/>
          <p:nvPr/>
        </p:nvSpPr>
        <p:spPr bwMode="auto">
          <a:xfrm>
            <a:off x="4002833" y="1875461"/>
            <a:ext cx="867747" cy="81569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a:ln>
                <a:noFill/>
              </a:ln>
              <a:solidFill>
                <a:schemeClr val="tx1"/>
              </a:solidFill>
              <a:effectLst/>
              <a:latin typeface="Tahoma" pitchFamily="34" charset="0"/>
            </a:endParaRPr>
          </a:p>
        </p:txBody>
      </p:sp>
      <p:graphicFrame>
        <p:nvGraphicFramePr>
          <p:cNvPr id="19" name="Oggetto 27">
            <a:extLst>
              <a:ext uri="{FF2B5EF4-FFF2-40B4-BE49-F238E27FC236}">
                <a16:creationId xmlns:a16="http://schemas.microsoft.com/office/drawing/2014/main" id="{42A76763-BE4C-3A41-A9AE-0F08E6DD7E85}"/>
              </a:ext>
            </a:extLst>
          </p:cNvPr>
          <p:cNvGraphicFramePr>
            <a:graphicFrameLocks noChangeAspect="1"/>
          </p:cNvGraphicFramePr>
          <p:nvPr/>
        </p:nvGraphicFramePr>
        <p:xfrm>
          <a:off x="4827670" y="3773163"/>
          <a:ext cx="4273419" cy="2841580"/>
        </p:xfrm>
        <a:graphic>
          <a:graphicData uri="http://schemas.openxmlformats.org/presentationml/2006/ole">
            <mc:AlternateContent xmlns:mc="http://schemas.openxmlformats.org/markup-compatibility/2006">
              <mc:Choice xmlns:v="urn:schemas-microsoft-com:vml" Requires="v">
                <p:oleObj spid="_x0000_s8439" name="Graph" r:id="rId17" imgW="4154400" imgH="2901600" progId="Origin50.Graph">
                  <p:embed/>
                </p:oleObj>
              </mc:Choice>
              <mc:Fallback>
                <p:oleObj name="Graph" r:id="rId17" imgW="4154400" imgH="2901600" progId="Origin50.Graph">
                  <p:embed/>
                  <p:pic>
                    <p:nvPicPr>
                      <p:cNvPr id="19" name="Oggetto 27">
                        <a:extLst>
                          <a:ext uri="{FF2B5EF4-FFF2-40B4-BE49-F238E27FC236}">
                            <a16:creationId xmlns:a16="http://schemas.microsoft.com/office/drawing/2014/main" id="{42A76763-BE4C-3A41-A9AE-0F08E6DD7E85}"/>
                          </a:ext>
                        </a:extLst>
                      </p:cNvPr>
                      <p:cNvPicPr>
                        <a:picLocks noChangeAspect="1" noChangeArrowheads="1"/>
                      </p:cNvPicPr>
                      <p:nvPr/>
                    </p:nvPicPr>
                    <p:blipFill>
                      <a:blip r:embed="rId18"/>
                      <a:srcRect l="5199" t="7445" r="20798" b="22333"/>
                      <a:stretch>
                        <a:fillRect/>
                      </a:stretch>
                    </p:blipFill>
                    <p:spPr bwMode="auto">
                      <a:xfrm>
                        <a:off x="4827670" y="3773163"/>
                        <a:ext cx="4273419" cy="2841580"/>
                      </a:xfrm>
                      <a:prstGeom prst="rect">
                        <a:avLst/>
                      </a:prstGeom>
                      <a:noFill/>
                    </p:spPr>
                  </p:pic>
                </p:oleObj>
              </mc:Fallback>
            </mc:AlternateContent>
          </a:graphicData>
        </a:graphic>
      </p:graphicFrame>
      <p:cxnSp>
        <p:nvCxnSpPr>
          <p:cNvPr id="20" name="Straight Arrow Connector 43">
            <a:extLst>
              <a:ext uri="{FF2B5EF4-FFF2-40B4-BE49-F238E27FC236}">
                <a16:creationId xmlns:a16="http://schemas.microsoft.com/office/drawing/2014/main" id="{DE8D7F2E-9E84-0F48-A5FE-E1BEB6E82285}"/>
              </a:ext>
            </a:extLst>
          </p:cNvPr>
          <p:cNvCxnSpPr>
            <a:cxnSpLocks/>
          </p:cNvCxnSpPr>
          <p:nvPr/>
        </p:nvCxnSpPr>
        <p:spPr bwMode="auto">
          <a:xfrm>
            <a:off x="8503338" y="5024825"/>
            <a:ext cx="0" cy="900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21" name="Straight Arrow Connector 43">
            <a:extLst>
              <a:ext uri="{FF2B5EF4-FFF2-40B4-BE49-F238E27FC236}">
                <a16:creationId xmlns:a16="http://schemas.microsoft.com/office/drawing/2014/main" id="{079B6630-0589-0443-A2CC-328717AB88AF}"/>
              </a:ext>
            </a:extLst>
          </p:cNvPr>
          <p:cNvCxnSpPr>
            <a:cxnSpLocks/>
          </p:cNvCxnSpPr>
          <p:nvPr/>
        </p:nvCxnSpPr>
        <p:spPr bwMode="auto">
          <a:xfrm>
            <a:off x="8503338" y="4031515"/>
            <a:ext cx="0" cy="990000"/>
          </a:xfrm>
          <a:prstGeom prst="straightConnector1">
            <a:avLst/>
          </a:prstGeom>
          <a:solidFill>
            <a:schemeClr val="accent1"/>
          </a:solidFill>
          <a:ln w="38100" cap="flat" cmpd="sng" algn="ctr">
            <a:solidFill>
              <a:schemeClr val="tx2"/>
            </a:solidFill>
            <a:prstDash val="solid"/>
            <a:round/>
            <a:headEnd type="triangle" w="med" len="med"/>
            <a:tailEnd type="none" w="med" len="med"/>
          </a:ln>
          <a:effectLst/>
        </p:spPr>
      </p:cxnSp>
    </p:spTree>
    <p:extLst>
      <p:ext uri="{BB962C8B-B14F-4D97-AF65-F5344CB8AC3E}">
        <p14:creationId xmlns:p14="http://schemas.microsoft.com/office/powerpoint/2010/main" val="291141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wipe(left)">
                                      <p:cBhvr>
                                        <p:cTn id="30" dur="500"/>
                                        <p:tgtEl>
                                          <p:spTgt spid="3">
                                            <p:txEl>
                                              <p:pRg st="6" end="6"/>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par>
                                <p:cTn id="34" presetID="22" presetClass="entr" presetSubtype="8"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wipe(left)">
                                      <p:cBhvr>
                                        <p:cTn id="36" dur="500"/>
                                        <p:tgtEl>
                                          <p:spTgt spid="3">
                                            <p:txEl>
                                              <p:pRg st="9" end="9"/>
                                            </p:txEl>
                                          </p:spTgt>
                                        </p:tgtEl>
                                      </p:cBhvr>
                                    </p:animEffect>
                                  </p:childTnLst>
                                </p:cTn>
                              </p:par>
                            </p:childTnLst>
                          </p:cTn>
                        </p:par>
                        <p:par>
                          <p:cTn id="37" fill="hold">
                            <p:stCondLst>
                              <p:cond delay="500"/>
                            </p:stCondLst>
                            <p:childTnLst>
                              <p:par>
                                <p:cTn id="38" presetID="1" presetClass="entr" presetSubtype="0"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wipe(left)">
                                      <p:cBhvr>
                                        <p:cTn id="48" dur="500"/>
                                        <p:tgtEl>
                                          <p:spTgt spid="3">
                                            <p:txEl>
                                              <p:pRg st="11" end="11"/>
                                            </p:txEl>
                                          </p:spTgt>
                                        </p:tgtEl>
                                      </p:cBhvr>
                                    </p:animEffect>
                                  </p:childTnLst>
                                </p:cTn>
                              </p:par>
                              <p:par>
                                <p:cTn id="49" presetID="22" presetClass="entr" presetSubtype="8" fill="hold" nodeType="with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Effect transition="in" filter="wipe(left)">
                                      <p:cBhvr>
                                        <p:cTn id="51" dur="500"/>
                                        <p:tgtEl>
                                          <p:spTgt spid="3">
                                            <p:txEl>
                                              <p:pRg st="12" end="12"/>
                                            </p:txEl>
                                          </p:spTgt>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left)">
                                      <p:cBhvr>
                                        <p:cTn id="54" dur="500"/>
                                        <p:tgtEl>
                                          <p:spTgt spid="6"/>
                                        </p:tgtEl>
                                      </p:cBhvr>
                                    </p:animEffect>
                                  </p:childTnLst>
                                </p:cTn>
                              </p:par>
                              <p:par>
                                <p:cTn id="55" presetID="22" presetClass="entr" presetSubtype="8" fill="hold" nodeType="withEffect">
                                  <p:stCondLst>
                                    <p:cond delay="0"/>
                                  </p:stCondLst>
                                  <p:childTnLst>
                                    <p:set>
                                      <p:cBhvr>
                                        <p:cTn id="56" dur="1" fill="hold">
                                          <p:stCondLst>
                                            <p:cond delay="0"/>
                                          </p:stCondLst>
                                        </p:cTn>
                                        <p:tgtEl>
                                          <p:spTgt spid="3">
                                            <p:txEl>
                                              <p:pRg st="15" end="15"/>
                                            </p:txEl>
                                          </p:spTgt>
                                        </p:tgtEl>
                                        <p:attrNameLst>
                                          <p:attrName>style.visibility</p:attrName>
                                        </p:attrNameLst>
                                      </p:cBhvr>
                                      <p:to>
                                        <p:strVal val="visible"/>
                                      </p:to>
                                    </p:set>
                                    <p:animEffect transition="in" filter="wipe(left)">
                                      <p:cBhvr>
                                        <p:cTn id="57" dur="500"/>
                                        <p:tgtEl>
                                          <p:spTgt spid="3">
                                            <p:txEl>
                                              <p:pRg st="15" end="15"/>
                                            </p:txEl>
                                          </p:spTgt>
                                        </p:tgtEl>
                                      </p:cBhvr>
                                    </p:animEffect>
                                  </p:childTnLst>
                                </p:cTn>
                              </p:par>
                              <p:par>
                                <p:cTn id="58" presetID="22" presetClass="entr" presetSubtype="8" fill="hold" nodeType="withEffect">
                                  <p:stCondLst>
                                    <p:cond delay="0"/>
                                  </p:stCondLst>
                                  <p:childTnLst>
                                    <p:set>
                                      <p:cBhvr>
                                        <p:cTn id="59" dur="1" fill="hold">
                                          <p:stCondLst>
                                            <p:cond delay="0"/>
                                          </p:stCondLst>
                                        </p:cTn>
                                        <p:tgtEl>
                                          <p:spTgt spid="3">
                                            <p:txEl>
                                              <p:pRg st="16" end="16"/>
                                            </p:txEl>
                                          </p:spTgt>
                                        </p:tgtEl>
                                        <p:attrNameLst>
                                          <p:attrName>style.visibility</p:attrName>
                                        </p:attrNameLst>
                                      </p:cBhvr>
                                      <p:to>
                                        <p:strVal val="visible"/>
                                      </p:to>
                                    </p:set>
                                    <p:animEffect transition="in" filter="wipe(left)">
                                      <p:cBhvr>
                                        <p:cTn id="60" dur="500"/>
                                        <p:tgtEl>
                                          <p:spTgt spid="3">
                                            <p:txEl>
                                              <p:pRg st="16" end="16"/>
                                            </p:txEl>
                                          </p:spTgt>
                                        </p:tgtEl>
                                      </p:cBhvr>
                                    </p:animEffect>
                                  </p:childTnLst>
                                </p:cTn>
                              </p:par>
                            </p:childTnLst>
                          </p:cTn>
                        </p:par>
                        <p:par>
                          <p:cTn id="61" fill="hold">
                            <p:stCondLst>
                              <p:cond delay="500"/>
                            </p:stCondLst>
                            <p:childTnLst>
                              <p:par>
                                <p:cTn id="62" presetID="1" presetClass="exit" presetSubtype="0" fill="hold" nodeType="afterEffect">
                                  <p:stCondLst>
                                    <p:cond delay="0"/>
                                  </p:stCondLst>
                                  <p:childTnLst>
                                    <p:set>
                                      <p:cBhvr>
                                        <p:cTn id="63" dur="1" fill="hold">
                                          <p:stCondLst>
                                            <p:cond delay="0"/>
                                          </p:stCondLst>
                                        </p:cTn>
                                        <p:tgtEl>
                                          <p:spTgt spid="19"/>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4"/>
                                        </p:tgtEl>
                                        <p:attrNameLst>
                                          <p:attrName>style.visibility</p:attrName>
                                        </p:attrNameLst>
                                      </p:cBhvr>
                                      <p:to>
                                        <p:strVal val="visible"/>
                                      </p:to>
                                    </p:set>
                                  </p:childTnLst>
                                </p:cTn>
                              </p:par>
                              <p:par>
                                <p:cTn id="66" presetID="22" presetClass="entr" presetSubtype="4"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down)">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6D558F1E-EBE5-4FCC-AEF3-40E8F0CA51B2}"/>
              </a:ext>
            </a:extLst>
          </p:cNvPr>
          <p:cNvSpPr>
            <a:spLocks noGrp="1"/>
          </p:cNvSpPr>
          <p:nvPr>
            <p:ph type="ctrTitle"/>
          </p:nvPr>
        </p:nvSpPr>
        <p:spPr/>
        <p:txBody>
          <a:bodyPr/>
          <a:lstStyle/>
          <a:p>
            <a:r>
              <a:rPr lang="en-GB" dirty="0"/>
              <a:t>Caso Studio</a:t>
            </a:r>
          </a:p>
        </p:txBody>
      </p:sp>
    </p:spTree>
    <p:extLst>
      <p:ext uri="{BB962C8B-B14F-4D97-AF65-F5344CB8AC3E}">
        <p14:creationId xmlns:p14="http://schemas.microsoft.com/office/powerpoint/2010/main" val="91858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72D13B-06ED-4F3A-A1C0-71EC727701BE}"/>
              </a:ext>
            </a:extLst>
          </p:cNvPr>
          <p:cNvSpPr>
            <a:spLocks noGrp="1"/>
          </p:cNvSpPr>
          <p:nvPr>
            <p:ph type="title"/>
          </p:nvPr>
        </p:nvSpPr>
        <p:spPr/>
        <p:txBody>
          <a:bodyPr/>
          <a:lstStyle/>
          <a:p>
            <a:r>
              <a:rPr lang="en-GB" dirty="0"/>
              <a:t>Caso studio</a:t>
            </a:r>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857D02E0-92BA-4BA1-91B0-DCB9B8585C82}"/>
                  </a:ext>
                </a:extLst>
              </p:cNvPr>
              <p:cNvSpPr>
                <a:spLocks noGrp="1"/>
              </p:cNvSpPr>
              <p:nvPr>
                <p:ph idx="1"/>
              </p:nvPr>
            </p:nvSpPr>
            <p:spPr/>
            <p:txBody>
              <a:bodyPr/>
              <a:lstStyle/>
              <a:p>
                <a:r>
                  <a:rPr lang="en-GB" dirty="0"/>
                  <a:t>OBIETTIVO</a:t>
                </a:r>
              </a:p>
              <a:p>
                <a:pPr lvl="1"/>
                <a:r>
                  <a:rPr lang="en-GB" b="1" dirty="0" err="1"/>
                  <a:t>Analisi</a:t>
                </a:r>
                <a:r>
                  <a:rPr lang="en-GB" b="1" dirty="0"/>
                  <a:t> </a:t>
                </a:r>
                <a:r>
                  <a:rPr lang="en-GB" b="1" dirty="0" err="1"/>
                  <a:t>iniezione</a:t>
                </a:r>
                <a:r>
                  <a:rPr lang="en-GB" b="1" dirty="0"/>
                  <a:t> di H</a:t>
                </a:r>
                <a:r>
                  <a:rPr lang="en-GB" b="1" baseline="-25000" dirty="0"/>
                  <a:t>2 </a:t>
                </a:r>
                <a:r>
                  <a:rPr lang="en-GB" b="1" dirty="0" err="1"/>
                  <a:t>su</a:t>
                </a:r>
                <a:r>
                  <a:rPr lang="en-GB" b="1" dirty="0"/>
                  <a:t> di una rete di </a:t>
                </a:r>
                <a:r>
                  <a:rPr lang="en-GB" b="1" dirty="0" err="1"/>
                  <a:t>distribuzione</a:t>
                </a:r>
                <a:r>
                  <a:rPr lang="en-GB" b="1" dirty="0"/>
                  <a:t> di GN</a:t>
                </a:r>
              </a:p>
              <a:p>
                <a:pPr lvl="2"/>
                <a:r>
                  <a:rPr lang="en-GB" dirty="0" err="1"/>
                  <a:t>Utilizzo</a:t>
                </a:r>
                <a:r>
                  <a:rPr lang="en-GB" dirty="0"/>
                  <a:t> </a:t>
                </a:r>
                <a:r>
                  <a:rPr lang="en-GB" dirty="0" err="1"/>
                  <a:t>della</a:t>
                </a:r>
                <a:r>
                  <a:rPr lang="en-GB" dirty="0"/>
                  <a:t> rete </a:t>
                </a:r>
                <a:r>
                  <a:rPr lang="en-GB" dirty="0" err="1"/>
                  <a:t>presistente</a:t>
                </a:r>
                <a:r>
                  <a:rPr lang="en-GB" dirty="0"/>
                  <a:t> per </a:t>
                </a:r>
                <a:r>
                  <a:rPr lang="en-GB" dirty="0" err="1"/>
                  <a:t>livellare</a:t>
                </a:r>
                <a:r>
                  <a:rPr lang="en-GB" dirty="0"/>
                  <a:t> </a:t>
                </a:r>
                <a:r>
                  <a:rPr lang="en-GB" dirty="0" err="1"/>
                  <a:t>i</a:t>
                </a:r>
                <a:r>
                  <a:rPr lang="en-GB" dirty="0"/>
                  <a:t> </a:t>
                </a:r>
                <a:r>
                  <a:rPr lang="en-GB" dirty="0" err="1"/>
                  <a:t>picchi</a:t>
                </a:r>
                <a:r>
                  <a:rPr lang="en-GB" dirty="0"/>
                  <a:t> di </a:t>
                </a:r>
                <a:r>
                  <a:rPr lang="en-GB" dirty="0" err="1"/>
                  <a:t>carico</a:t>
                </a:r>
                <a:r>
                  <a:rPr lang="en-GB" dirty="0"/>
                  <a:t> RES </a:t>
                </a:r>
              </a:p>
              <a:p>
                <a:pPr lvl="3"/>
                <a:r>
                  <a:rPr lang="en-GB" dirty="0"/>
                  <a:t>UTENZE </a:t>
                </a:r>
                <a:r>
                  <a:rPr lang="en-GB" dirty="0">
                    <a:sym typeface="Wingdings" panose="05000000000000000000" pitchFamily="2" charset="2"/>
                  </a:rPr>
                  <a:t> WI, HHV (</a:t>
                </a:r>
                <a:r>
                  <a:rPr lang="en-GB" dirty="0" err="1">
                    <a:sym typeface="Wingdings" panose="05000000000000000000" pitchFamily="2" charset="2"/>
                  </a:rPr>
                  <a:t>Energia</a:t>
                </a:r>
                <a:r>
                  <a:rPr lang="en-GB" dirty="0">
                    <a:sym typeface="Wingdings" panose="05000000000000000000" pitchFamily="2" charset="2"/>
                  </a:rPr>
                  <a:t> </a:t>
                </a:r>
                <a:r>
                  <a:rPr lang="en-GB" dirty="0" err="1">
                    <a:sym typeface="Wingdings" panose="05000000000000000000" pitchFamily="2" charset="2"/>
                  </a:rPr>
                  <a:t>dispacciata</a:t>
                </a:r>
                <a:r>
                  <a:rPr lang="en-GB" dirty="0">
                    <a:sym typeface="Wingdings" panose="05000000000000000000" pitchFamily="2" charset="2"/>
                  </a:rPr>
                  <a:t>)</a:t>
                </a:r>
              </a:p>
              <a:p>
                <a:pPr lvl="3"/>
                <a:r>
                  <a:rPr lang="en-GB" dirty="0">
                    <a:sym typeface="Wingdings" panose="05000000000000000000" pitchFamily="2" charset="2"/>
                  </a:rPr>
                  <a:t>RETE  P, v, Q (</a:t>
                </a:r>
                <a:r>
                  <a:rPr lang="en-GB" dirty="0" err="1">
                    <a:sym typeface="Wingdings" panose="05000000000000000000" pitchFamily="2" charset="2"/>
                  </a:rPr>
                  <a:t>Parametri</a:t>
                </a:r>
                <a:r>
                  <a:rPr lang="en-GB" dirty="0">
                    <a:sym typeface="Wingdings" panose="05000000000000000000" pitchFamily="2" charset="2"/>
                  </a:rPr>
                  <a:t> </a:t>
                </a:r>
                <a:r>
                  <a:rPr lang="en-GB" dirty="0" err="1">
                    <a:sym typeface="Wingdings" panose="05000000000000000000" pitchFamily="2" charset="2"/>
                  </a:rPr>
                  <a:t>termo-fluidodinamici</a:t>
                </a:r>
                <a:r>
                  <a:rPr lang="en-GB" dirty="0">
                    <a:sym typeface="Wingdings" panose="05000000000000000000" pitchFamily="2" charset="2"/>
                  </a:rPr>
                  <a:t> e normative)</a:t>
                </a:r>
                <a:endParaRPr lang="en-GB" dirty="0"/>
              </a:p>
              <a:p>
                <a:endParaRPr lang="en-GB" dirty="0"/>
              </a:p>
              <a:p>
                <a:r>
                  <a:rPr lang="en-GB" dirty="0"/>
                  <a:t>Rete </a:t>
                </a:r>
                <a:r>
                  <a:rPr lang="en-GB" dirty="0" err="1"/>
                  <a:t>urbana</a:t>
                </a:r>
                <a:r>
                  <a:rPr lang="en-GB" dirty="0"/>
                  <a:t> di </a:t>
                </a:r>
                <a:r>
                  <a:rPr lang="en-GB" dirty="0" err="1"/>
                  <a:t>distribuzione</a:t>
                </a:r>
                <a:r>
                  <a:rPr lang="en-GB" dirty="0"/>
                  <a:t> del gas </a:t>
                </a:r>
                <a:r>
                  <a:rPr lang="en-GB" dirty="0" err="1"/>
                  <a:t>naturale</a:t>
                </a:r>
                <a:endParaRPr lang="en-GB" dirty="0"/>
              </a:p>
              <a:p>
                <a:pPr lvl="1"/>
                <a:r>
                  <a:rPr lang="en-GB" dirty="0"/>
                  <a:t>19 Nodi (</a:t>
                </a:r>
                <a:r>
                  <a:rPr lang="en-GB" dirty="0" err="1"/>
                  <a:t>domanda</a:t>
                </a:r>
                <a:r>
                  <a:rPr lang="en-GB" dirty="0"/>
                  <a:t> </a:t>
                </a:r>
                <a:r>
                  <a:rPr lang="en-GB" dirty="0" err="1"/>
                  <a:t>aggregata</a:t>
                </a:r>
                <a:r>
                  <a:rPr lang="en-GB" dirty="0"/>
                  <a:t>)</a:t>
                </a:r>
              </a:p>
              <a:p>
                <a:pPr lvl="2" defTabSz="896938">
                  <a:tabLst>
                    <a:tab pos="1347788" algn="l"/>
                    <a:tab pos="2417763" algn="l"/>
                  </a:tabLst>
                </a:pPr>
                <a:r>
                  <a:rPr lang="en-US" dirty="0"/>
                  <a:t>3 Fonti di gas (</a:t>
                </a:r>
                <a:r>
                  <a:rPr lang="en-US" dirty="0">
                    <a:solidFill>
                      <a:srgbClr val="C00000"/>
                    </a:solidFill>
                  </a:rPr>
                  <a:t>2 NG, </a:t>
                </a:r>
                <a:r>
                  <a:rPr lang="en-US" dirty="0">
                    <a:solidFill>
                      <a:srgbClr val="0000FF"/>
                    </a:solidFill>
                  </a:rPr>
                  <a:t>1 H</a:t>
                </a:r>
                <a:r>
                  <a:rPr lang="en-US" baseline="-25000" dirty="0">
                    <a:solidFill>
                      <a:srgbClr val="0000FF"/>
                    </a:solidFill>
                  </a:rPr>
                  <a:t>2</a:t>
                </a:r>
                <a:r>
                  <a:rPr lang="en-US" dirty="0"/>
                  <a:t>)</a:t>
                </a:r>
              </a:p>
              <a:p>
                <a:pPr lvl="2" defTabSz="896938">
                  <a:tabLst>
                    <a:tab pos="1347788" algn="l"/>
                    <a:tab pos="2417763" algn="l"/>
                  </a:tabLst>
                </a:pPr>
                <a:r>
                  <a:rPr lang="en-US" dirty="0"/>
                  <a:t>10 </a:t>
                </a:r>
                <a:r>
                  <a:rPr lang="en-US" dirty="0" err="1"/>
                  <a:t>Utenze</a:t>
                </a:r>
                <a:endParaRPr lang="en-US" dirty="0"/>
              </a:p>
              <a:p>
                <a:pPr lvl="2" defTabSz="969963">
                  <a:tabLst>
                    <a:tab pos="1347788" algn="l"/>
                    <a:tab pos="2417763" algn="l"/>
                  </a:tabLst>
                </a:pPr>
                <a:r>
                  <a:rPr lang="en-US" dirty="0"/>
                  <a:t>21 </a:t>
                </a:r>
                <a:r>
                  <a:rPr lang="en-US" dirty="0" err="1"/>
                  <a:t>Tubazioni</a:t>
                </a:r>
                <a:endParaRPr lang="en-US" dirty="0"/>
              </a:p>
              <a:p>
                <a:pPr lvl="1"/>
                <a:r>
                  <a:rPr lang="en-GB" dirty="0"/>
                  <a:t>Condizioni al contorno </a:t>
                </a:r>
                <a:r>
                  <a:rPr lang="en-GB" dirty="0" err="1"/>
                  <a:t>della</a:t>
                </a:r>
                <a:r>
                  <a:rPr lang="en-GB" dirty="0"/>
                  <a:t> rete:</a:t>
                </a:r>
              </a:p>
              <a:p>
                <a:pPr lvl="2"/>
                <a:r>
                  <a:rPr lang="en-GB" dirty="0">
                    <a:solidFill>
                      <a:srgbClr val="C00000"/>
                    </a:solidFill>
                  </a:rPr>
                  <a:t>NG</a:t>
                </a:r>
                <a:r>
                  <a:rPr lang="en-GB" dirty="0"/>
                  <a:t> (Fonti di gas </a:t>
                </a:r>
                <a:r>
                  <a:rPr lang="en-GB" dirty="0" err="1"/>
                  <a:t>naturale</a:t>
                </a:r>
                <a:r>
                  <a:rPr lang="en-GB" dirty="0"/>
                  <a:t>)</a:t>
                </a:r>
              </a:p>
              <a:p>
                <a:pPr lvl="3"/>
                <a14:m>
                  <m:oMath xmlns:m="http://schemas.openxmlformats.org/officeDocument/2006/math">
                    <m:sSub>
                      <m:sSubPr>
                        <m:ctrlPr>
                          <a:rPr lang="en-GB" b="1" i="1">
                            <a:latin typeface="Cambria Math" panose="02040503050406030204" pitchFamily="18" charset="0"/>
                          </a:rPr>
                        </m:ctrlPr>
                      </m:sSubPr>
                      <m:e>
                        <m:r>
                          <a:rPr lang="en-GB" b="1" i="1" smtClean="0">
                            <a:latin typeface="Cambria Math" panose="02040503050406030204" pitchFamily="18" charset="0"/>
                          </a:rPr>
                          <m:t>𝒑</m:t>
                        </m:r>
                      </m:e>
                      <m:sub>
                        <m:r>
                          <a:rPr lang="en-GB" b="1" i="1">
                            <a:latin typeface="Cambria Math" panose="02040503050406030204" pitchFamily="18" charset="0"/>
                          </a:rPr>
                          <m:t>𝒊𝒏</m:t>
                        </m:r>
                      </m:sub>
                    </m:sSub>
                  </m:oMath>
                </a14:m>
                <a:r>
                  <a:rPr lang="en-GB" dirty="0"/>
                  <a:t> </a:t>
                </a:r>
                <a:r>
                  <a:rPr lang="it-IT" dirty="0"/>
                  <a:t>= </a:t>
                </a:r>
                <a:r>
                  <a:rPr lang="en-GB" dirty="0"/>
                  <a:t>50 </a:t>
                </a:r>
                <a:r>
                  <a:rPr lang="en-GB" dirty="0" err="1"/>
                  <a:t>mbar</a:t>
                </a:r>
                <a:r>
                  <a:rPr lang="en-GB" baseline="-25000" dirty="0" err="1"/>
                  <a:t>g</a:t>
                </a:r>
                <a:endParaRPr lang="en-GB" baseline="-25000" dirty="0"/>
              </a:p>
              <a:p>
                <a:pPr lvl="3"/>
                <a14:m>
                  <m:oMath xmlns:m="http://schemas.openxmlformats.org/officeDocument/2006/math">
                    <m:sSub>
                      <m:sSubPr>
                        <m:ctrlPr>
                          <a:rPr lang="en-GB" b="1" i="1">
                            <a:latin typeface="Cambria Math" panose="02040503050406030204" pitchFamily="18" charset="0"/>
                          </a:rPr>
                        </m:ctrlPr>
                      </m:sSubPr>
                      <m:e>
                        <m:r>
                          <a:rPr lang="en-GB" b="1" i="1" smtClean="0">
                            <a:latin typeface="Cambria Math" panose="02040503050406030204" pitchFamily="18" charset="0"/>
                          </a:rPr>
                          <m:t>𝑻</m:t>
                        </m:r>
                      </m:e>
                      <m:sub>
                        <m:r>
                          <a:rPr lang="en-GB" b="1" i="1">
                            <a:latin typeface="Cambria Math" panose="02040503050406030204" pitchFamily="18" charset="0"/>
                          </a:rPr>
                          <m:t>𝒊𝒏</m:t>
                        </m:r>
                      </m:sub>
                    </m:sSub>
                  </m:oMath>
                </a14:m>
                <a:r>
                  <a:rPr lang="en-GB" dirty="0"/>
                  <a:t> </a:t>
                </a:r>
                <a:r>
                  <a:rPr lang="it-IT" dirty="0"/>
                  <a:t>= </a:t>
                </a:r>
                <a:r>
                  <a:rPr lang="en-GB" dirty="0"/>
                  <a:t>15.0 °C</a:t>
                </a:r>
                <a:endParaRPr lang="en-GB" dirty="0">
                  <a:solidFill>
                    <a:srgbClr val="0000FF"/>
                  </a:solidFill>
                </a:endParaRPr>
              </a:p>
              <a:p>
                <a:pPr lvl="2"/>
                <a:r>
                  <a:rPr lang="en-GB" dirty="0">
                    <a:solidFill>
                      <a:srgbClr val="0000FF"/>
                    </a:solidFill>
                  </a:rPr>
                  <a:t>H</a:t>
                </a:r>
                <a:r>
                  <a:rPr lang="en-GB" baseline="-25000" dirty="0">
                    <a:solidFill>
                      <a:srgbClr val="0000FF"/>
                    </a:solidFill>
                  </a:rPr>
                  <a:t>2</a:t>
                </a:r>
                <a:r>
                  <a:rPr lang="en-GB" dirty="0"/>
                  <a:t> </a:t>
                </a:r>
                <a:r>
                  <a:rPr lang="en-GB" dirty="0" err="1"/>
                  <a:t>Elettrolizzatore</a:t>
                </a:r>
                <a:endParaRPr lang="en-GB" dirty="0"/>
              </a:p>
              <a:p>
                <a:endParaRPr lang="en-GB" dirty="0"/>
              </a:p>
            </p:txBody>
          </p:sp>
        </mc:Choice>
        <mc:Fallback xmlns="">
          <p:sp>
            <p:nvSpPr>
              <p:cNvPr id="3" name="Segnaposto contenuto 2">
                <a:extLst>
                  <a:ext uri="{FF2B5EF4-FFF2-40B4-BE49-F238E27FC236}">
                    <a16:creationId xmlns:a16="http://schemas.microsoft.com/office/drawing/2014/main" id="{857D02E0-92BA-4BA1-91B0-DCB9B8585C82}"/>
                  </a:ext>
                </a:extLst>
              </p:cNvPr>
              <p:cNvSpPr>
                <a:spLocks noGrp="1" noRot="1" noChangeAspect="1" noMove="1" noResize="1" noEditPoints="1" noAdjustHandles="1" noChangeArrowheads="1" noChangeShapeType="1" noTextEdit="1"/>
              </p:cNvSpPr>
              <p:nvPr>
                <p:ph idx="1"/>
              </p:nvPr>
            </p:nvSpPr>
            <p:spPr>
              <a:blipFill>
                <a:blip r:embed="rId2"/>
                <a:stretch>
                  <a:fillRect l="-954" t="-867" b="-867"/>
                </a:stretch>
              </a:blipFill>
            </p:spPr>
            <p:txBody>
              <a:bodyPr/>
              <a:lstStyle/>
              <a:p>
                <a:r>
                  <a:rPr lang="en-GB">
                    <a:noFill/>
                  </a:rPr>
                  <a:t> </a:t>
                </a:r>
              </a:p>
            </p:txBody>
          </p:sp>
        </mc:Fallback>
      </mc:AlternateContent>
      <p:grpSp>
        <p:nvGrpSpPr>
          <p:cNvPr id="51" name="Gruppo 50">
            <a:extLst>
              <a:ext uri="{FF2B5EF4-FFF2-40B4-BE49-F238E27FC236}">
                <a16:creationId xmlns:a16="http://schemas.microsoft.com/office/drawing/2014/main" id="{D30C0B56-10CB-41AC-8A62-83A7F5A2604F}"/>
              </a:ext>
            </a:extLst>
          </p:cNvPr>
          <p:cNvGrpSpPr/>
          <p:nvPr/>
        </p:nvGrpSpPr>
        <p:grpSpPr>
          <a:xfrm>
            <a:off x="5172703" y="3786109"/>
            <a:ext cx="3653419" cy="2264784"/>
            <a:chOff x="5065710" y="1281293"/>
            <a:chExt cx="3653419" cy="2264784"/>
          </a:xfrm>
        </p:grpSpPr>
        <p:pic>
          <p:nvPicPr>
            <p:cNvPr id="52" name="Immagine 51">
              <a:extLst>
                <a:ext uri="{FF2B5EF4-FFF2-40B4-BE49-F238E27FC236}">
                  <a16:creationId xmlns:a16="http://schemas.microsoft.com/office/drawing/2014/main" id="{ECE63A6F-2E02-4B67-9DE0-A11CA1F3322C}"/>
                </a:ext>
              </a:extLst>
            </p:cNvPr>
            <p:cNvPicPr>
              <a:picLocks noChangeAspect="1"/>
            </p:cNvPicPr>
            <p:nvPr/>
          </p:nvPicPr>
          <p:blipFill>
            <a:blip r:embed="rId3"/>
            <a:stretch>
              <a:fillRect/>
            </a:stretch>
          </p:blipFill>
          <p:spPr>
            <a:xfrm>
              <a:off x="5417738" y="1419219"/>
              <a:ext cx="3301391" cy="2126858"/>
            </a:xfrm>
            <a:prstGeom prst="rect">
              <a:avLst/>
            </a:prstGeom>
          </p:spPr>
        </p:pic>
        <p:pic>
          <p:nvPicPr>
            <p:cNvPr id="53" name="Picture 58">
              <a:extLst>
                <a:ext uri="{FF2B5EF4-FFF2-40B4-BE49-F238E27FC236}">
                  <a16:creationId xmlns:a16="http://schemas.microsoft.com/office/drawing/2014/main" id="{37ACE9F3-B1CC-4607-8AC5-B121DBEB772C}"/>
                </a:ext>
              </a:extLst>
            </p:cNvPr>
            <p:cNvPicPr>
              <a:picLocks noChangeAspect="1"/>
            </p:cNvPicPr>
            <p:nvPr/>
          </p:nvPicPr>
          <p:blipFill>
            <a:blip r:embed="rId4"/>
            <a:stretch>
              <a:fillRect/>
            </a:stretch>
          </p:blipFill>
          <p:spPr>
            <a:xfrm>
              <a:off x="5065710" y="1281293"/>
              <a:ext cx="1341740" cy="833771"/>
            </a:xfrm>
            <a:prstGeom prst="rect">
              <a:avLst/>
            </a:prstGeom>
          </p:spPr>
        </p:pic>
      </p:grpSp>
    </p:spTree>
    <p:extLst>
      <p:ext uri="{BB962C8B-B14F-4D97-AF65-F5344CB8AC3E}">
        <p14:creationId xmlns:p14="http://schemas.microsoft.com/office/powerpoint/2010/main" val="3266552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A77F49B-4B39-4598-A8F5-B419DFF8CB0A}"/>
              </a:ext>
            </a:extLst>
          </p:cNvPr>
          <p:cNvSpPr>
            <a:spLocks noGrp="1"/>
          </p:cNvSpPr>
          <p:nvPr>
            <p:ph idx="1"/>
          </p:nvPr>
        </p:nvSpPr>
        <p:spPr/>
        <p:txBody>
          <a:bodyPr/>
          <a:lstStyle/>
          <a:p>
            <a:endParaRPr lang="en-GB" dirty="0"/>
          </a:p>
          <a:p>
            <a:endParaRPr lang="en-GB" dirty="0"/>
          </a:p>
          <a:p>
            <a:endParaRPr lang="en-GB" dirty="0"/>
          </a:p>
          <a:p>
            <a:endParaRPr lang="en-GB" dirty="0"/>
          </a:p>
          <a:p>
            <a:endParaRPr lang="en-GB" dirty="0"/>
          </a:p>
          <a:p>
            <a:endParaRPr lang="en-GB" dirty="0"/>
          </a:p>
          <a:p>
            <a:endParaRPr lang="en-GB" dirty="0"/>
          </a:p>
          <a:p>
            <a:pPr lvl="5"/>
            <a:endParaRPr lang="en-GB" dirty="0"/>
          </a:p>
          <a:p>
            <a:r>
              <a:rPr lang="en-GB" dirty="0" err="1"/>
              <a:t>Domanda</a:t>
            </a:r>
            <a:r>
              <a:rPr lang="en-GB" dirty="0"/>
              <a:t> di gas </a:t>
            </a:r>
            <a:r>
              <a:rPr lang="en-GB" dirty="0" err="1"/>
              <a:t>giornaliera</a:t>
            </a:r>
            <a:r>
              <a:rPr lang="en-GB" dirty="0"/>
              <a:t>:</a:t>
            </a:r>
          </a:p>
          <a:p>
            <a:pPr lvl="1"/>
            <a:r>
              <a:rPr lang="en-GB" dirty="0" err="1">
                <a:solidFill>
                  <a:schemeClr val="accent1">
                    <a:lumMod val="75000"/>
                  </a:schemeClr>
                </a:solidFill>
              </a:rPr>
              <a:t>Utenze</a:t>
            </a:r>
            <a:r>
              <a:rPr lang="en-GB" dirty="0">
                <a:solidFill>
                  <a:schemeClr val="accent1">
                    <a:lumMod val="75000"/>
                  </a:schemeClr>
                </a:solidFill>
              </a:rPr>
              <a:t> </a:t>
            </a:r>
            <a:r>
              <a:rPr lang="en-GB" dirty="0" err="1">
                <a:solidFill>
                  <a:schemeClr val="accent1">
                    <a:lumMod val="75000"/>
                  </a:schemeClr>
                </a:solidFill>
              </a:rPr>
              <a:t>Industriali</a:t>
            </a:r>
            <a:r>
              <a:rPr lang="en-GB" dirty="0">
                <a:solidFill>
                  <a:schemeClr val="accent1">
                    <a:lumMod val="75000"/>
                  </a:schemeClr>
                </a:solidFill>
              </a:rPr>
              <a:t>/</a:t>
            </a:r>
            <a:r>
              <a:rPr lang="en-GB" dirty="0" err="1">
                <a:solidFill>
                  <a:schemeClr val="accent1">
                    <a:lumMod val="75000"/>
                  </a:schemeClr>
                </a:solidFill>
              </a:rPr>
              <a:t>Commerciali</a:t>
            </a:r>
            <a:r>
              <a:rPr lang="en-GB" dirty="0"/>
              <a:t> </a:t>
            </a:r>
          </a:p>
          <a:p>
            <a:pPr lvl="2"/>
            <a:r>
              <a:rPr lang="it-IT" dirty="0" err="1"/>
              <a:t>Q</a:t>
            </a:r>
            <a:r>
              <a:rPr lang="it-IT" baseline="-25000" dirty="0" err="1"/>
              <a:t>nom</a:t>
            </a:r>
            <a:r>
              <a:rPr lang="it-IT" baseline="-25000" dirty="0"/>
              <a:t> </a:t>
            </a:r>
            <a:r>
              <a:rPr lang="it-IT" dirty="0"/>
              <a:t>(620 Sm</a:t>
            </a:r>
            <a:r>
              <a:rPr lang="it-IT" baseline="30000" dirty="0"/>
              <a:t>3</a:t>
            </a:r>
            <a:r>
              <a:rPr lang="it-IT" dirty="0"/>
              <a:t>/h) </a:t>
            </a:r>
          </a:p>
          <a:p>
            <a:pPr lvl="1"/>
            <a:r>
              <a:rPr lang="en-GB" dirty="0" err="1">
                <a:solidFill>
                  <a:srgbClr val="FF9933"/>
                </a:solidFill>
              </a:rPr>
              <a:t>Utenze</a:t>
            </a:r>
            <a:r>
              <a:rPr lang="en-GB" dirty="0">
                <a:solidFill>
                  <a:srgbClr val="FF9933"/>
                </a:solidFill>
              </a:rPr>
              <a:t> </a:t>
            </a:r>
            <a:r>
              <a:rPr lang="en-GB" dirty="0" err="1">
                <a:solidFill>
                  <a:srgbClr val="FF9933"/>
                </a:solidFill>
              </a:rPr>
              <a:t>residenziali</a:t>
            </a:r>
            <a:endParaRPr lang="en-GB" dirty="0"/>
          </a:p>
          <a:p>
            <a:pPr lvl="2"/>
            <a:r>
              <a:rPr lang="it-IT" dirty="0" err="1"/>
              <a:t>Q</a:t>
            </a:r>
            <a:r>
              <a:rPr lang="it-IT" baseline="-25000" dirty="0" err="1"/>
              <a:t>nom</a:t>
            </a:r>
            <a:r>
              <a:rPr lang="it-IT" baseline="-25000" dirty="0"/>
              <a:t> </a:t>
            </a:r>
            <a:r>
              <a:rPr lang="it-IT" dirty="0"/>
              <a:t>(415 Sm</a:t>
            </a:r>
            <a:r>
              <a:rPr lang="it-IT" baseline="30000" dirty="0"/>
              <a:t>3</a:t>
            </a:r>
            <a:r>
              <a:rPr lang="it-IT" dirty="0"/>
              <a:t>/h) </a:t>
            </a:r>
          </a:p>
        </p:txBody>
      </p:sp>
      <p:sp>
        <p:nvSpPr>
          <p:cNvPr id="4" name="Title 3">
            <a:extLst>
              <a:ext uri="{FF2B5EF4-FFF2-40B4-BE49-F238E27FC236}">
                <a16:creationId xmlns:a16="http://schemas.microsoft.com/office/drawing/2014/main" id="{4C42B664-EFFE-4508-BC22-FA1E9807C701}"/>
              </a:ext>
            </a:extLst>
          </p:cNvPr>
          <p:cNvSpPr>
            <a:spLocks noGrp="1"/>
          </p:cNvSpPr>
          <p:nvPr>
            <p:ph type="title"/>
          </p:nvPr>
        </p:nvSpPr>
        <p:spPr/>
        <p:txBody>
          <a:bodyPr/>
          <a:lstStyle/>
          <a:p>
            <a:r>
              <a:rPr lang="en-GB" dirty="0"/>
              <a:t>Caso studio</a:t>
            </a:r>
          </a:p>
        </p:txBody>
      </p:sp>
      <p:graphicFrame>
        <p:nvGraphicFramePr>
          <p:cNvPr id="55" name="Oggetto 5">
            <a:extLst>
              <a:ext uri="{FF2B5EF4-FFF2-40B4-BE49-F238E27FC236}">
                <a16:creationId xmlns:a16="http://schemas.microsoft.com/office/drawing/2014/main" id="{92AA8591-8C70-4D36-B749-F1F79F542BC0}"/>
              </a:ext>
            </a:extLst>
          </p:cNvPr>
          <p:cNvGraphicFramePr>
            <a:graphicFrameLocks noChangeAspect="1"/>
          </p:cNvGraphicFramePr>
          <p:nvPr>
            <p:extLst>
              <p:ext uri="{D42A27DB-BD31-4B8C-83A1-F6EECF244321}">
                <p14:modId xmlns:p14="http://schemas.microsoft.com/office/powerpoint/2010/main" val="3530054300"/>
              </p:ext>
            </p:extLst>
          </p:nvPr>
        </p:nvGraphicFramePr>
        <p:xfrm>
          <a:off x="5236021" y="3652478"/>
          <a:ext cx="3800475" cy="2900362"/>
        </p:xfrm>
        <a:graphic>
          <a:graphicData uri="http://schemas.openxmlformats.org/presentationml/2006/ole">
            <mc:AlternateContent xmlns:mc="http://schemas.openxmlformats.org/markup-compatibility/2006">
              <mc:Choice xmlns:v="urn:schemas-microsoft-com:vml" Requires="v">
                <p:oleObj spid="_x0000_s11327" name="Graph" r:id="rId5" imgW="4276954" imgH="3024835" progId="Origin50.Graph">
                  <p:embed/>
                </p:oleObj>
              </mc:Choice>
              <mc:Fallback>
                <p:oleObj name="Graph" r:id="rId5" imgW="4276954" imgH="3024835" progId="Origin50.Graph">
                  <p:embed/>
                  <p:pic>
                    <p:nvPicPr>
                      <p:cNvPr id="55" name="Oggetto 5">
                        <a:extLst>
                          <a:ext uri="{FF2B5EF4-FFF2-40B4-BE49-F238E27FC236}">
                            <a16:creationId xmlns:a16="http://schemas.microsoft.com/office/drawing/2014/main" id="{92AA8591-8C70-4D36-B749-F1F79F542B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51" t="7140" r="28619" b="21419"/>
                      <a:stretch>
                        <a:fillRect/>
                      </a:stretch>
                    </p:blipFill>
                    <p:spPr bwMode="auto">
                      <a:xfrm>
                        <a:off x="5236021" y="3652478"/>
                        <a:ext cx="3800475" cy="2900362"/>
                      </a:xfrm>
                      <a:prstGeom prst="rect">
                        <a:avLst/>
                      </a:prstGeom>
                      <a:noFill/>
                    </p:spPr>
                  </p:pic>
                </p:oleObj>
              </mc:Fallback>
            </mc:AlternateContent>
          </a:graphicData>
        </a:graphic>
      </p:graphicFrame>
      <p:grpSp>
        <p:nvGrpSpPr>
          <p:cNvPr id="39" name="Gruppo 38">
            <a:extLst>
              <a:ext uri="{FF2B5EF4-FFF2-40B4-BE49-F238E27FC236}">
                <a16:creationId xmlns:a16="http://schemas.microsoft.com/office/drawing/2014/main" id="{6898D92F-877E-4139-8230-6D6B09C630A8}"/>
              </a:ext>
            </a:extLst>
          </p:cNvPr>
          <p:cNvGrpSpPr/>
          <p:nvPr/>
        </p:nvGrpSpPr>
        <p:grpSpPr>
          <a:xfrm>
            <a:off x="5309548" y="1109102"/>
            <a:ext cx="3653419" cy="2264784"/>
            <a:chOff x="5065710" y="1281293"/>
            <a:chExt cx="3653419" cy="2264784"/>
          </a:xfrm>
        </p:grpSpPr>
        <p:pic>
          <p:nvPicPr>
            <p:cNvPr id="40" name="Immagine 39">
              <a:extLst>
                <a:ext uri="{FF2B5EF4-FFF2-40B4-BE49-F238E27FC236}">
                  <a16:creationId xmlns:a16="http://schemas.microsoft.com/office/drawing/2014/main" id="{78A89755-75D3-4E89-9160-1FADBF70E0F9}"/>
                </a:ext>
              </a:extLst>
            </p:cNvPr>
            <p:cNvPicPr>
              <a:picLocks noChangeAspect="1"/>
            </p:cNvPicPr>
            <p:nvPr/>
          </p:nvPicPr>
          <p:blipFill>
            <a:blip r:embed="rId7"/>
            <a:stretch>
              <a:fillRect/>
            </a:stretch>
          </p:blipFill>
          <p:spPr>
            <a:xfrm>
              <a:off x="5417738" y="1419219"/>
              <a:ext cx="3301391" cy="2126858"/>
            </a:xfrm>
            <a:prstGeom prst="rect">
              <a:avLst/>
            </a:prstGeom>
          </p:spPr>
        </p:pic>
        <p:pic>
          <p:nvPicPr>
            <p:cNvPr id="43" name="Picture 58">
              <a:extLst>
                <a:ext uri="{FF2B5EF4-FFF2-40B4-BE49-F238E27FC236}">
                  <a16:creationId xmlns:a16="http://schemas.microsoft.com/office/drawing/2014/main" id="{03801F6F-699C-48F9-8F45-615CCE0D4587}"/>
                </a:ext>
              </a:extLst>
            </p:cNvPr>
            <p:cNvPicPr>
              <a:picLocks noChangeAspect="1"/>
            </p:cNvPicPr>
            <p:nvPr/>
          </p:nvPicPr>
          <p:blipFill>
            <a:blip r:embed="rId8"/>
            <a:stretch>
              <a:fillRect/>
            </a:stretch>
          </p:blipFill>
          <p:spPr>
            <a:xfrm>
              <a:off x="5065710" y="1281293"/>
              <a:ext cx="1341740" cy="833771"/>
            </a:xfrm>
            <a:prstGeom prst="rect">
              <a:avLst/>
            </a:prstGeom>
          </p:spPr>
        </p:pic>
      </p:grpSp>
      <p:graphicFrame>
        <p:nvGraphicFramePr>
          <p:cNvPr id="2" name="Tabella 1">
            <a:extLst>
              <a:ext uri="{FF2B5EF4-FFF2-40B4-BE49-F238E27FC236}">
                <a16:creationId xmlns:a16="http://schemas.microsoft.com/office/drawing/2014/main" id="{27D3B4B6-0915-443B-AD24-53C7D0DC5D7E}"/>
              </a:ext>
            </a:extLst>
          </p:cNvPr>
          <p:cNvGraphicFramePr>
            <a:graphicFrameLocks noGrp="1"/>
          </p:cNvGraphicFramePr>
          <p:nvPr>
            <p:extLst>
              <p:ext uri="{D42A27DB-BD31-4B8C-83A1-F6EECF244321}">
                <p14:modId xmlns:p14="http://schemas.microsoft.com/office/powerpoint/2010/main" val="238769019"/>
              </p:ext>
            </p:extLst>
          </p:nvPr>
        </p:nvGraphicFramePr>
        <p:xfrm>
          <a:off x="165080" y="998915"/>
          <a:ext cx="4832600" cy="2776675"/>
        </p:xfrm>
        <a:graphic>
          <a:graphicData uri="http://schemas.openxmlformats.org/drawingml/2006/table">
            <a:tbl>
              <a:tblPr firstRow="1" firstCol="1" bandRow="1">
                <a:tableStyleId>{5C22544A-7EE6-4342-B048-85BDC9FD1C3A}</a:tableStyleId>
              </a:tblPr>
              <a:tblGrid>
                <a:gridCol w="366522">
                  <a:extLst>
                    <a:ext uri="{9D8B030D-6E8A-4147-A177-3AD203B41FA5}">
                      <a16:colId xmlns:a16="http://schemas.microsoft.com/office/drawing/2014/main" val="1806294782"/>
                    </a:ext>
                  </a:extLst>
                </a:gridCol>
                <a:gridCol w="658497">
                  <a:extLst>
                    <a:ext uri="{9D8B030D-6E8A-4147-A177-3AD203B41FA5}">
                      <a16:colId xmlns:a16="http://schemas.microsoft.com/office/drawing/2014/main" val="3801255795"/>
                    </a:ext>
                  </a:extLst>
                </a:gridCol>
                <a:gridCol w="440034">
                  <a:extLst>
                    <a:ext uri="{9D8B030D-6E8A-4147-A177-3AD203B41FA5}">
                      <a16:colId xmlns:a16="http://schemas.microsoft.com/office/drawing/2014/main" val="2230443562"/>
                    </a:ext>
                  </a:extLst>
                </a:gridCol>
                <a:gridCol w="472130">
                  <a:extLst>
                    <a:ext uri="{9D8B030D-6E8A-4147-A177-3AD203B41FA5}">
                      <a16:colId xmlns:a16="http://schemas.microsoft.com/office/drawing/2014/main" val="3611649810"/>
                    </a:ext>
                  </a:extLst>
                </a:gridCol>
                <a:gridCol w="514063">
                  <a:extLst>
                    <a:ext uri="{9D8B030D-6E8A-4147-A177-3AD203B41FA5}">
                      <a16:colId xmlns:a16="http://schemas.microsoft.com/office/drawing/2014/main" val="598812882"/>
                    </a:ext>
                  </a:extLst>
                </a:gridCol>
                <a:gridCol w="513545">
                  <a:extLst>
                    <a:ext uri="{9D8B030D-6E8A-4147-A177-3AD203B41FA5}">
                      <a16:colId xmlns:a16="http://schemas.microsoft.com/office/drawing/2014/main" val="570812420"/>
                    </a:ext>
                  </a:extLst>
                </a:gridCol>
                <a:gridCol w="513545">
                  <a:extLst>
                    <a:ext uri="{9D8B030D-6E8A-4147-A177-3AD203B41FA5}">
                      <a16:colId xmlns:a16="http://schemas.microsoft.com/office/drawing/2014/main" val="2365090711"/>
                    </a:ext>
                  </a:extLst>
                </a:gridCol>
                <a:gridCol w="401724">
                  <a:extLst>
                    <a:ext uri="{9D8B030D-6E8A-4147-A177-3AD203B41FA5}">
                      <a16:colId xmlns:a16="http://schemas.microsoft.com/office/drawing/2014/main" val="2684580359"/>
                    </a:ext>
                  </a:extLst>
                </a:gridCol>
                <a:gridCol w="476270">
                  <a:extLst>
                    <a:ext uri="{9D8B030D-6E8A-4147-A177-3AD203B41FA5}">
                      <a16:colId xmlns:a16="http://schemas.microsoft.com/office/drawing/2014/main" val="916982744"/>
                    </a:ext>
                  </a:extLst>
                </a:gridCol>
                <a:gridCol w="476270">
                  <a:extLst>
                    <a:ext uri="{9D8B030D-6E8A-4147-A177-3AD203B41FA5}">
                      <a16:colId xmlns:a16="http://schemas.microsoft.com/office/drawing/2014/main" val="2698346586"/>
                    </a:ext>
                  </a:extLst>
                </a:gridCol>
              </a:tblGrid>
              <a:tr h="449744">
                <a:tc>
                  <a:txBody>
                    <a:bodyPr/>
                    <a:lstStyle/>
                    <a:p>
                      <a:pPr algn="ctr">
                        <a:lnSpc>
                          <a:spcPct val="150000"/>
                        </a:lnSpc>
                        <a:tabLst>
                          <a:tab pos="4209415" algn="l"/>
                        </a:tabLst>
                      </a:pPr>
                      <a:r>
                        <a:rPr lang="en-GB" sz="900">
                          <a:effectLst/>
                        </a:rPr>
                        <a:t>Node</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Q</a:t>
                      </a:r>
                      <a:r>
                        <a:rPr lang="en-GB" sz="900" baseline="-25000">
                          <a:effectLst/>
                        </a:rPr>
                        <a:t>max</a:t>
                      </a:r>
                      <a:endParaRPr lang="it-IT" sz="900">
                        <a:effectLst/>
                      </a:endParaRPr>
                    </a:p>
                    <a:p>
                      <a:pPr algn="ctr">
                        <a:lnSpc>
                          <a:spcPct val="150000"/>
                        </a:lnSpc>
                        <a:tabLst>
                          <a:tab pos="4209415" algn="l"/>
                        </a:tabLst>
                      </a:pPr>
                      <a:r>
                        <a:rPr lang="en-GB" sz="900">
                          <a:effectLst/>
                        </a:rPr>
                        <a:t>[Sm</a:t>
                      </a:r>
                      <a:r>
                        <a:rPr lang="en-GB" sz="200">
                          <a:effectLst/>
                        </a:rPr>
                        <a:t>3</a:t>
                      </a:r>
                      <a:r>
                        <a:rPr lang="en-GB" sz="900">
                          <a:effectLst/>
                        </a:rPr>
                        <a:t>/h]</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dirty="0">
                          <a:effectLst/>
                        </a:rPr>
                        <a:t>Pipe</a:t>
                      </a:r>
                      <a:endParaRPr lang="it-IT"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D</a:t>
                      </a:r>
                      <a:r>
                        <a:rPr lang="en-GB" sz="900" baseline="-25000">
                          <a:effectLst/>
                        </a:rPr>
                        <a:t>pipe</a:t>
                      </a:r>
                      <a:endParaRPr lang="it-IT" sz="900">
                        <a:effectLst/>
                      </a:endParaRPr>
                    </a:p>
                    <a:p>
                      <a:pPr algn="ctr">
                        <a:lnSpc>
                          <a:spcPct val="150000"/>
                        </a:lnSpc>
                        <a:tabLst>
                          <a:tab pos="4209415" algn="l"/>
                        </a:tabLst>
                      </a:pPr>
                      <a:r>
                        <a:rPr lang="en-GB" sz="900">
                          <a:effectLst/>
                        </a:rPr>
                        <a:t>[m]</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dirty="0">
                          <a:effectLst/>
                        </a:rPr>
                        <a:t>L</a:t>
                      </a:r>
                      <a:r>
                        <a:rPr lang="en-GB" sz="900" baseline="-25000" dirty="0">
                          <a:effectLst/>
                        </a:rPr>
                        <a:t>pipe</a:t>
                      </a:r>
                      <a:endParaRPr lang="it-IT" sz="900" dirty="0">
                        <a:effectLst/>
                      </a:endParaRPr>
                    </a:p>
                    <a:p>
                      <a:pPr algn="ctr">
                        <a:lnSpc>
                          <a:spcPct val="150000"/>
                        </a:lnSpc>
                        <a:tabLst>
                          <a:tab pos="4209415" algn="l"/>
                        </a:tabLst>
                      </a:pPr>
                      <a:r>
                        <a:rPr lang="en-GB" sz="900" dirty="0">
                          <a:effectLst/>
                        </a:rPr>
                        <a:t>[m]</a:t>
                      </a:r>
                      <a:endParaRPr lang="it-IT"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dirty="0">
                          <a:effectLst/>
                        </a:rPr>
                        <a:t>Species</a:t>
                      </a:r>
                      <a:endParaRPr lang="it-IT"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Pipe</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D</a:t>
                      </a:r>
                      <a:r>
                        <a:rPr lang="en-GB" sz="900" baseline="-25000">
                          <a:effectLst/>
                        </a:rPr>
                        <a:t>pipe</a:t>
                      </a:r>
                      <a:endParaRPr lang="it-IT" sz="900">
                        <a:effectLst/>
                      </a:endParaRPr>
                    </a:p>
                    <a:p>
                      <a:pPr algn="ctr">
                        <a:lnSpc>
                          <a:spcPct val="150000"/>
                        </a:lnSpc>
                        <a:tabLst>
                          <a:tab pos="4209415" algn="l"/>
                        </a:tabLst>
                      </a:pPr>
                      <a:r>
                        <a:rPr lang="en-GB" sz="900">
                          <a:effectLst/>
                        </a:rPr>
                        <a:t>[m]</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L</a:t>
                      </a:r>
                      <a:r>
                        <a:rPr lang="en-GB" sz="900" baseline="-25000">
                          <a:effectLst/>
                        </a:rPr>
                        <a:t>pipe</a:t>
                      </a:r>
                      <a:endParaRPr lang="it-IT" sz="900">
                        <a:effectLst/>
                      </a:endParaRPr>
                    </a:p>
                    <a:p>
                      <a:pPr algn="ctr">
                        <a:lnSpc>
                          <a:spcPct val="150000"/>
                        </a:lnSpc>
                        <a:tabLst>
                          <a:tab pos="4209415" algn="l"/>
                        </a:tabLst>
                      </a:pPr>
                      <a:r>
                        <a:rPr lang="en-GB" sz="900">
                          <a:effectLst/>
                        </a:rPr>
                        <a:t>[m]</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Species</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76895600"/>
                  </a:ext>
                </a:extLst>
              </a:tr>
              <a:tr h="209201">
                <a:tc>
                  <a:txBody>
                    <a:bodyPr/>
                    <a:lstStyle/>
                    <a:p>
                      <a:pPr algn="ctr">
                        <a:lnSpc>
                          <a:spcPct val="150000"/>
                        </a:lnSpc>
                        <a:tabLst>
                          <a:tab pos="4209415" algn="l"/>
                        </a:tabLst>
                      </a:pPr>
                      <a:r>
                        <a:rPr lang="en-GB" sz="900">
                          <a:effectLst/>
                        </a:rPr>
                        <a:t>4</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230.00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1-2</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0.16</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200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6</a:t>
                      </a:r>
                      <a:r>
                        <a:rPr lang="en-GB" sz="900" baseline="30000">
                          <a:effectLst/>
                        </a:rPr>
                        <a:t>th</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8-9</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0.11</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350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6</a:t>
                      </a:r>
                      <a:r>
                        <a:rPr lang="en-GB" sz="900" baseline="30000">
                          <a:effectLst/>
                        </a:rPr>
                        <a:t>th</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22323408"/>
                  </a:ext>
                </a:extLst>
              </a:tr>
              <a:tr h="211773">
                <a:tc>
                  <a:txBody>
                    <a:bodyPr/>
                    <a:lstStyle/>
                    <a:p>
                      <a:pPr algn="ctr">
                        <a:lnSpc>
                          <a:spcPct val="150000"/>
                        </a:lnSpc>
                        <a:tabLst>
                          <a:tab pos="4209415" algn="l"/>
                        </a:tabLst>
                      </a:pPr>
                      <a:r>
                        <a:rPr lang="en-GB" sz="900">
                          <a:effectLst/>
                        </a:rPr>
                        <a:t>5</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180.00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2-3</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0.16</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500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6</a:t>
                      </a:r>
                      <a:r>
                        <a:rPr lang="en-GB" sz="900" baseline="30000">
                          <a:effectLst/>
                        </a:rPr>
                        <a:t>th</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8-10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0.11</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350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6</a:t>
                      </a:r>
                      <a:r>
                        <a:rPr lang="en-GB" sz="900" baseline="30000">
                          <a:effectLst/>
                        </a:rPr>
                        <a:t>th</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10290840"/>
                  </a:ext>
                </a:extLst>
              </a:tr>
              <a:tr h="211773">
                <a:tc>
                  <a:txBody>
                    <a:bodyPr/>
                    <a:lstStyle/>
                    <a:p>
                      <a:pPr algn="ctr">
                        <a:lnSpc>
                          <a:spcPct val="150000"/>
                        </a:lnSpc>
                        <a:tabLst>
                          <a:tab pos="4209415" algn="l"/>
                        </a:tabLst>
                      </a:pPr>
                      <a:r>
                        <a:rPr lang="en-GB" sz="900">
                          <a:effectLst/>
                        </a:rPr>
                        <a:t>10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210.00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2-4</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0.11</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350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6</a:t>
                      </a:r>
                      <a:r>
                        <a:rPr lang="en-GB" sz="900" baseline="30000">
                          <a:effectLst/>
                        </a:rPr>
                        <a:t>th</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dirty="0">
                          <a:effectLst/>
                        </a:rPr>
                        <a:t>9-11</a:t>
                      </a:r>
                      <a:endParaRPr lang="it-IT"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0.08</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100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6</a:t>
                      </a:r>
                      <a:r>
                        <a:rPr lang="en-GB" sz="900" baseline="30000">
                          <a:effectLst/>
                        </a:rPr>
                        <a:t>th</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21152349"/>
                  </a:ext>
                </a:extLst>
              </a:tr>
              <a:tr h="211773">
                <a:tc>
                  <a:txBody>
                    <a:bodyPr/>
                    <a:lstStyle/>
                    <a:p>
                      <a:pPr algn="ctr">
                        <a:lnSpc>
                          <a:spcPct val="150000"/>
                        </a:lnSpc>
                        <a:tabLst>
                          <a:tab pos="4209415" algn="l"/>
                        </a:tabLst>
                      </a:pPr>
                      <a:r>
                        <a:rPr lang="en-GB" sz="900">
                          <a:effectLst/>
                        </a:rPr>
                        <a:t>11</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50.00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2-5</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0.11</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350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6</a:t>
                      </a:r>
                      <a:r>
                        <a:rPr lang="en-GB" sz="900" baseline="30000">
                          <a:effectLst/>
                        </a:rPr>
                        <a:t>th</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11-12</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0.08</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100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6</a:t>
                      </a:r>
                      <a:r>
                        <a:rPr lang="en-GB" sz="900" baseline="30000">
                          <a:effectLst/>
                        </a:rPr>
                        <a:t>th</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3999943"/>
                  </a:ext>
                </a:extLst>
              </a:tr>
              <a:tr h="211773">
                <a:tc>
                  <a:txBody>
                    <a:bodyPr/>
                    <a:lstStyle/>
                    <a:p>
                      <a:pPr algn="ctr">
                        <a:lnSpc>
                          <a:spcPct val="150000"/>
                        </a:lnSpc>
                        <a:tabLst>
                          <a:tab pos="4209415" algn="l"/>
                        </a:tabLst>
                      </a:pPr>
                      <a:r>
                        <a:rPr lang="en-GB" sz="900">
                          <a:effectLst/>
                        </a:rPr>
                        <a:t>12</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75.00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6-3</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0.16</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500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6</a:t>
                      </a:r>
                      <a:r>
                        <a:rPr lang="en-GB" sz="900" baseline="30000">
                          <a:effectLst/>
                        </a:rPr>
                        <a:t>th</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dirty="0">
                          <a:effectLst/>
                        </a:rPr>
                        <a:t>12-13</a:t>
                      </a:r>
                      <a:endParaRPr lang="it-IT"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0.08</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100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6</a:t>
                      </a:r>
                      <a:r>
                        <a:rPr lang="en-GB" sz="900" baseline="30000">
                          <a:effectLst/>
                        </a:rPr>
                        <a:t>th</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96341729"/>
                  </a:ext>
                </a:extLst>
              </a:tr>
              <a:tr h="211773">
                <a:tc>
                  <a:txBody>
                    <a:bodyPr/>
                    <a:lstStyle/>
                    <a:p>
                      <a:pPr algn="ctr">
                        <a:lnSpc>
                          <a:spcPct val="150000"/>
                        </a:lnSpc>
                        <a:tabLst>
                          <a:tab pos="4209415" algn="l"/>
                        </a:tabLst>
                      </a:pPr>
                      <a:r>
                        <a:rPr lang="en-GB" sz="900">
                          <a:effectLst/>
                        </a:rPr>
                        <a:t>13</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35.00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3-7</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0.16</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500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6</a:t>
                      </a:r>
                      <a:r>
                        <a:rPr lang="en-GB" sz="900" baseline="30000">
                          <a:effectLst/>
                        </a:rPr>
                        <a:t>th</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7-14</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0.08</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100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6</a:t>
                      </a:r>
                      <a:r>
                        <a:rPr lang="en-GB" sz="900" baseline="30000">
                          <a:effectLst/>
                        </a:rPr>
                        <a:t>th</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68850534"/>
                  </a:ext>
                </a:extLst>
              </a:tr>
              <a:tr h="211773">
                <a:tc>
                  <a:txBody>
                    <a:bodyPr/>
                    <a:lstStyle/>
                    <a:p>
                      <a:pPr algn="ctr">
                        <a:lnSpc>
                          <a:spcPct val="150000"/>
                        </a:lnSpc>
                        <a:tabLst>
                          <a:tab pos="4209415" algn="l"/>
                        </a:tabLst>
                      </a:pPr>
                      <a:r>
                        <a:rPr lang="en-GB" sz="900">
                          <a:effectLst/>
                        </a:rPr>
                        <a:t>14</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45.00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3-8</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0.16</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500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6</a:t>
                      </a:r>
                      <a:r>
                        <a:rPr lang="en-GB" sz="900" baseline="30000">
                          <a:effectLst/>
                        </a:rPr>
                        <a:t>th</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14-5</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0.08</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100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6</a:t>
                      </a:r>
                      <a:r>
                        <a:rPr lang="en-GB" sz="900" baseline="30000">
                          <a:effectLst/>
                        </a:rPr>
                        <a:t>th</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14122070"/>
                  </a:ext>
                </a:extLst>
              </a:tr>
              <a:tr h="211773">
                <a:tc>
                  <a:txBody>
                    <a:bodyPr/>
                    <a:lstStyle/>
                    <a:p>
                      <a:pPr algn="ctr">
                        <a:lnSpc>
                          <a:spcPct val="150000"/>
                        </a:lnSpc>
                        <a:tabLst>
                          <a:tab pos="4209415" algn="l"/>
                        </a:tabLst>
                      </a:pPr>
                      <a:r>
                        <a:rPr lang="en-GB" sz="900">
                          <a:effectLst/>
                        </a:rPr>
                        <a:t>15</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90.00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6-5</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0.11</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522</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6</a:t>
                      </a:r>
                      <a:r>
                        <a:rPr lang="en-GB" sz="900" baseline="30000">
                          <a:effectLst/>
                        </a:rPr>
                        <a:t>th</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8-16</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0.08</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100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6</a:t>
                      </a:r>
                      <a:r>
                        <a:rPr lang="en-GB" sz="900" baseline="30000">
                          <a:effectLst/>
                        </a:rPr>
                        <a:t>th</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72288614"/>
                  </a:ext>
                </a:extLst>
              </a:tr>
              <a:tr h="211773">
                <a:tc>
                  <a:txBody>
                    <a:bodyPr/>
                    <a:lstStyle/>
                    <a:p>
                      <a:pPr algn="ctr">
                        <a:lnSpc>
                          <a:spcPct val="150000"/>
                        </a:lnSpc>
                        <a:tabLst>
                          <a:tab pos="4209415" algn="l"/>
                        </a:tabLst>
                      </a:pPr>
                      <a:r>
                        <a:rPr lang="en-GB" sz="900">
                          <a:effectLst/>
                        </a:rPr>
                        <a:t>16</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65.55</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7-4</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0.11</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522</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6</a:t>
                      </a:r>
                      <a:r>
                        <a:rPr lang="en-GB" sz="900" baseline="30000">
                          <a:effectLst/>
                        </a:rPr>
                        <a:t>th</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16-17</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0.08</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100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6</a:t>
                      </a:r>
                      <a:r>
                        <a:rPr lang="en-GB" sz="900" baseline="30000">
                          <a:effectLst/>
                        </a:rPr>
                        <a:t>th</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11162191"/>
                  </a:ext>
                </a:extLst>
              </a:tr>
              <a:tr h="211773">
                <a:tc>
                  <a:txBody>
                    <a:bodyPr/>
                    <a:lstStyle/>
                    <a:p>
                      <a:pPr algn="ctr">
                        <a:lnSpc>
                          <a:spcPct val="150000"/>
                        </a:lnSpc>
                        <a:tabLst>
                          <a:tab pos="4209415" algn="l"/>
                        </a:tabLst>
                      </a:pPr>
                      <a:r>
                        <a:rPr lang="en-GB" sz="900">
                          <a:effectLst/>
                        </a:rPr>
                        <a:t>17</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55.00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6-10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0.11</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522</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6</a:t>
                      </a:r>
                      <a:r>
                        <a:rPr lang="en-GB" sz="900" baseline="30000">
                          <a:effectLst/>
                        </a:rPr>
                        <a:t>th</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18-6</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0.16</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200</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6</a:t>
                      </a:r>
                      <a:r>
                        <a:rPr lang="en-GB" sz="900" baseline="30000">
                          <a:effectLst/>
                        </a:rPr>
                        <a:t>th</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72364962"/>
                  </a:ext>
                </a:extLst>
              </a:tr>
              <a:tr h="211773">
                <a:tc>
                  <a:txBody>
                    <a:bodyPr/>
                    <a:lstStyle/>
                    <a:p>
                      <a:pPr algn="ctr">
                        <a:lnSpc>
                          <a:spcPct val="150000"/>
                        </a:lnSpc>
                        <a:tabLst>
                          <a:tab pos="4209415" algn="l"/>
                        </a:tabLst>
                      </a:pPr>
                      <a:r>
                        <a:rPr lang="en-GB" sz="900">
                          <a:effectLst/>
                        </a:rPr>
                        <a:t> </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 </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7-9</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dirty="0">
                          <a:effectLst/>
                        </a:rPr>
                        <a:t>0.11</a:t>
                      </a:r>
                      <a:endParaRPr lang="it-IT"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522</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6</a:t>
                      </a:r>
                      <a:r>
                        <a:rPr lang="en-GB" sz="900" baseline="30000">
                          <a:effectLst/>
                        </a:rPr>
                        <a:t>th</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19-Ninj</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0.16</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a:effectLst/>
                        </a:rPr>
                        <a:t>283</a:t>
                      </a:r>
                      <a:endParaRPr lang="it-IT"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tabLst>
                          <a:tab pos="4209415" algn="l"/>
                        </a:tabLst>
                      </a:pPr>
                      <a:r>
                        <a:rPr lang="en-GB" sz="900" dirty="0">
                          <a:effectLst/>
                        </a:rPr>
                        <a:t>6</a:t>
                      </a:r>
                      <a:r>
                        <a:rPr lang="en-GB" sz="900" baseline="30000" dirty="0">
                          <a:effectLst/>
                        </a:rPr>
                        <a:t>th</a:t>
                      </a:r>
                      <a:endParaRPr lang="it-IT"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06671621"/>
                  </a:ext>
                </a:extLst>
              </a:tr>
            </a:tbl>
          </a:graphicData>
        </a:graphic>
      </p:graphicFrame>
    </p:spTree>
    <p:custDataLst>
      <p:tags r:id="rId2"/>
    </p:custDataLst>
    <p:extLst>
      <p:ext uri="{BB962C8B-B14F-4D97-AF65-F5344CB8AC3E}">
        <p14:creationId xmlns:p14="http://schemas.microsoft.com/office/powerpoint/2010/main" val="709720459"/>
      </p:ext>
    </p:extLst>
  </p:cSld>
  <p:clrMapOvr>
    <a:masterClrMapping/>
  </p:clrMapOvr>
  <mc:AlternateContent xmlns:mc="http://schemas.openxmlformats.org/markup-compatibility/2006" xmlns:p14="http://schemas.microsoft.com/office/powerpoint/2010/main">
    <mc:Choice Requires="p14">
      <p:transition spd="slow" p14:dur="2000" advTm="26596"/>
    </mc:Choice>
    <mc:Fallback xmlns="">
      <p:transition spd="slow" advTm="26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animEffect transition="in" filter="wipe(left)">
                                      <p:cBhvr>
                                        <p:cTn id="7" dur="500"/>
                                        <p:tgtEl>
                                          <p:spTgt spid="5">
                                            <p:txEl>
                                              <p:pRg st="8" end="8"/>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animEffect transition="in" filter="wipe(left)">
                                      <p:cBhvr>
                                        <p:cTn id="13" dur="500"/>
                                        <p:tgtEl>
                                          <p:spTgt spid="5">
                                            <p:txEl>
                                              <p:pRg st="9" end="9"/>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5">
                                            <p:txEl>
                                              <p:pRg st="10" end="10"/>
                                            </p:txEl>
                                          </p:spTgt>
                                        </p:tgtEl>
                                        <p:attrNameLst>
                                          <p:attrName>style.visibility</p:attrName>
                                        </p:attrNameLst>
                                      </p:cBhvr>
                                      <p:to>
                                        <p:strVal val="visible"/>
                                      </p:to>
                                    </p:set>
                                    <p:animEffect transition="in" filter="wipe(left)">
                                      <p:cBhvr>
                                        <p:cTn id="16" dur="500"/>
                                        <p:tgtEl>
                                          <p:spTgt spid="5">
                                            <p:txEl>
                                              <p:pRg st="10" end="10"/>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animEffect transition="in" filter="wipe(left)">
                                      <p:cBhvr>
                                        <p:cTn id="19" dur="500"/>
                                        <p:tgtEl>
                                          <p:spTgt spid="5">
                                            <p:txEl>
                                              <p:pRg st="11" end="11"/>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5">
                                            <p:txEl>
                                              <p:pRg st="12" end="12"/>
                                            </p:txEl>
                                          </p:spTgt>
                                        </p:tgtEl>
                                        <p:attrNameLst>
                                          <p:attrName>style.visibility</p:attrName>
                                        </p:attrNameLst>
                                      </p:cBhvr>
                                      <p:to>
                                        <p:strVal val="visible"/>
                                      </p:to>
                                    </p:set>
                                    <p:animEffect transition="in" filter="wipe(left)">
                                      <p:cBhvr>
                                        <p:cTn id="22"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isultati immagini per italia, zone climatiche">
            <a:extLst>
              <a:ext uri="{FF2B5EF4-FFF2-40B4-BE49-F238E27FC236}">
                <a16:creationId xmlns:a16="http://schemas.microsoft.com/office/drawing/2014/main" id="{DA8431D6-C73D-45B7-91AE-FC2520170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334" y="3606104"/>
            <a:ext cx="2488951" cy="2705381"/>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A52BCAE5-B1E2-4BB8-BBEC-465E0155598F}"/>
              </a:ext>
            </a:extLst>
          </p:cNvPr>
          <p:cNvSpPr>
            <a:spLocks noGrp="1"/>
          </p:cNvSpPr>
          <p:nvPr>
            <p:ph type="title"/>
          </p:nvPr>
        </p:nvSpPr>
        <p:spPr/>
        <p:txBody>
          <a:bodyPr/>
          <a:lstStyle/>
          <a:p>
            <a:r>
              <a:rPr lang="en-GB" dirty="0" err="1"/>
              <a:t>Simulazioni</a:t>
            </a:r>
            <a:r>
              <a:rPr lang="en-GB" dirty="0"/>
              <a:t> – Caso studio</a:t>
            </a:r>
          </a:p>
        </p:txBody>
      </p:sp>
      <p:sp>
        <p:nvSpPr>
          <p:cNvPr id="3" name="Segnaposto contenuto 2">
            <a:extLst>
              <a:ext uri="{FF2B5EF4-FFF2-40B4-BE49-F238E27FC236}">
                <a16:creationId xmlns:a16="http://schemas.microsoft.com/office/drawing/2014/main" id="{29D89108-2A49-447B-A902-995605F438BA}"/>
              </a:ext>
            </a:extLst>
          </p:cNvPr>
          <p:cNvSpPr>
            <a:spLocks noGrp="1"/>
          </p:cNvSpPr>
          <p:nvPr>
            <p:ph idx="1"/>
          </p:nvPr>
        </p:nvSpPr>
        <p:spPr/>
        <p:txBody>
          <a:bodyPr/>
          <a:lstStyle/>
          <a:p>
            <a:r>
              <a:rPr lang="en-GB" dirty="0" err="1"/>
              <a:t>Producibilità</a:t>
            </a:r>
            <a:r>
              <a:rPr lang="en-GB" dirty="0"/>
              <a:t> RES (</a:t>
            </a:r>
            <a:r>
              <a:rPr lang="en-GB" dirty="0" err="1"/>
              <a:t>PV+Wind</a:t>
            </a:r>
            <a:r>
              <a:rPr lang="en-GB" dirty="0"/>
              <a:t>)</a:t>
            </a:r>
          </a:p>
          <a:p>
            <a:pPr lvl="1"/>
            <a:r>
              <a:rPr lang="en-GB" dirty="0" err="1"/>
              <a:t>Estrazione</a:t>
            </a:r>
            <a:r>
              <a:rPr lang="en-GB" dirty="0"/>
              <a:t> </a:t>
            </a:r>
            <a:r>
              <a:rPr lang="en-GB" dirty="0" err="1"/>
              <a:t>delle</a:t>
            </a:r>
            <a:r>
              <a:rPr lang="en-GB" dirty="0"/>
              <a:t> curve</a:t>
            </a:r>
          </a:p>
          <a:p>
            <a:pPr lvl="2"/>
            <a:r>
              <a:rPr lang="en-GB" dirty="0" err="1"/>
              <a:t>Produzione</a:t>
            </a:r>
            <a:r>
              <a:rPr lang="en-GB" dirty="0"/>
              <a:t> </a:t>
            </a:r>
            <a:r>
              <a:rPr lang="en-GB" dirty="0" err="1"/>
              <a:t>oraria</a:t>
            </a:r>
            <a:endParaRPr lang="en-GB" dirty="0"/>
          </a:p>
          <a:p>
            <a:pPr lvl="2"/>
            <a:r>
              <a:rPr lang="en-GB" dirty="0" err="1"/>
              <a:t>Giornata</a:t>
            </a:r>
            <a:r>
              <a:rPr lang="en-GB" dirty="0"/>
              <a:t> </a:t>
            </a:r>
            <a:r>
              <a:rPr lang="en-GB" dirty="0" err="1"/>
              <a:t>tipica</a:t>
            </a:r>
            <a:r>
              <a:rPr lang="en-GB" dirty="0"/>
              <a:t> </a:t>
            </a:r>
            <a:r>
              <a:rPr lang="en-GB" dirty="0" err="1"/>
              <a:t>invernale</a:t>
            </a:r>
            <a:endParaRPr lang="en-GB" dirty="0"/>
          </a:p>
          <a:p>
            <a:pPr lvl="1"/>
            <a:r>
              <a:rPr lang="en-GB" dirty="0" err="1"/>
              <a:t>Taglia</a:t>
            </a:r>
            <a:r>
              <a:rPr lang="en-GB" dirty="0"/>
              <a:t> </a:t>
            </a:r>
            <a:r>
              <a:rPr lang="en-GB" dirty="0" err="1"/>
              <a:t>degli</a:t>
            </a:r>
            <a:r>
              <a:rPr lang="en-GB" dirty="0"/>
              <a:t> </a:t>
            </a:r>
            <a:r>
              <a:rPr lang="en-GB" dirty="0" err="1"/>
              <a:t>impianti</a:t>
            </a:r>
            <a:r>
              <a:rPr lang="en-GB" dirty="0"/>
              <a:t> </a:t>
            </a:r>
            <a:r>
              <a:rPr lang="en-GB" dirty="0" err="1"/>
              <a:t>rinnovabili</a:t>
            </a:r>
            <a:endParaRPr lang="en-GB" dirty="0"/>
          </a:p>
          <a:p>
            <a:pPr lvl="2"/>
            <a:r>
              <a:rPr lang="en-GB" dirty="0"/>
              <a:t>3.5 MW PV</a:t>
            </a:r>
          </a:p>
          <a:p>
            <a:pPr lvl="2"/>
            <a:r>
              <a:rPr lang="en-GB" dirty="0"/>
              <a:t>3.6 MW Wind (6 </a:t>
            </a:r>
            <a:r>
              <a:rPr lang="en-GB" dirty="0" err="1"/>
              <a:t>aerogeneratori</a:t>
            </a:r>
            <a:r>
              <a:rPr lang="en-GB" dirty="0"/>
              <a:t>)</a:t>
            </a:r>
          </a:p>
        </p:txBody>
      </p:sp>
      <p:grpSp>
        <p:nvGrpSpPr>
          <p:cNvPr id="69" name="Gruppo 68">
            <a:extLst>
              <a:ext uri="{FF2B5EF4-FFF2-40B4-BE49-F238E27FC236}">
                <a16:creationId xmlns:a16="http://schemas.microsoft.com/office/drawing/2014/main" id="{44A40FE1-E2AA-4C8E-A279-500C2AD90A51}"/>
              </a:ext>
            </a:extLst>
          </p:cNvPr>
          <p:cNvGrpSpPr/>
          <p:nvPr/>
        </p:nvGrpSpPr>
        <p:grpSpPr>
          <a:xfrm>
            <a:off x="3583194" y="3895470"/>
            <a:ext cx="5465574" cy="2407572"/>
            <a:chOff x="6328527" y="2386781"/>
            <a:chExt cx="5465574" cy="2407572"/>
          </a:xfrm>
        </p:grpSpPr>
        <p:pic>
          <p:nvPicPr>
            <p:cNvPr id="7" name="Picture 2" descr="I pannelli fotovoltaici domestici sono RAEE | Recover Web">
              <a:extLst>
                <a:ext uri="{FF2B5EF4-FFF2-40B4-BE49-F238E27FC236}">
                  <a16:creationId xmlns:a16="http://schemas.microsoft.com/office/drawing/2014/main" id="{77C28452-42A3-46E1-8274-33868AA481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225"/>
            <a:stretch/>
          </p:blipFill>
          <p:spPr bwMode="auto">
            <a:xfrm>
              <a:off x="6328527" y="2457297"/>
              <a:ext cx="1026700" cy="10500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nergia eolica - Wikipedia">
              <a:extLst>
                <a:ext uri="{FF2B5EF4-FFF2-40B4-BE49-F238E27FC236}">
                  <a16:creationId xmlns:a16="http://schemas.microsoft.com/office/drawing/2014/main" id="{39F2407E-4946-412D-8139-1499E55BB0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6165" y="3662533"/>
              <a:ext cx="791424" cy="1055232"/>
            </a:xfrm>
            <a:prstGeom prst="rect">
              <a:avLst/>
            </a:prstGeom>
            <a:noFill/>
            <a:extLst>
              <a:ext uri="{909E8E84-426E-40DD-AFC4-6F175D3DCCD1}">
                <a14:hiddenFill xmlns:a14="http://schemas.microsoft.com/office/drawing/2010/main">
                  <a:solidFill>
                    <a:srgbClr val="FFFFFF"/>
                  </a:solidFill>
                </a14:hiddenFill>
              </a:ext>
            </a:extLst>
          </p:spPr>
        </p:pic>
        <p:pic>
          <p:nvPicPr>
            <p:cNvPr id="64" name="Immagine 63">
              <a:extLst>
                <a:ext uri="{FF2B5EF4-FFF2-40B4-BE49-F238E27FC236}">
                  <a16:creationId xmlns:a16="http://schemas.microsoft.com/office/drawing/2014/main" id="{8E10EBD7-097A-4308-A849-3543C3FCF7F5}"/>
                </a:ext>
              </a:extLst>
            </p:cNvPr>
            <p:cNvPicPr>
              <a:picLocks noChangeAspect="1"/>
            </p:cNvPicPr>
            <p:nvPr/>
          </p:nvPicPr>
          <p:blipFill>
            <a:blip r:embed="rId5"/>
            <a:stretch>
              <a:fillRect/>
            </a:stretch>
          </p:blipFill>
          <p:spPr>
            <a:xfrm>
              <a:off x="7431089" y="2386781"/>
              <a:ext cx="4363011" cy="1191129"/>
            </a:xfrm>
            <a:prstGeom prst="rect">
              <a:avLst/>
            </a:prstGeom>
          </p:spPr>
        </p:pic>
        <p:pic>
          <p:nvPicPr>
            <p:cNvPr id="66" name="Immagine 65">
              <a:extLst>
                <a:ext uri="{FF2B5EF4-FFF2-40B4-BE49-F238E27FC236}">
                  <a16:creationId xmlns:a16="http://schemas.microsoft.com/office/drawing/2014/main" id="{64108612-1461-4ED0-ADF6-D1C6A60E05B2}"/>
                </a:ext>
              </a:extLst>
            </p:cNvPr>
            <p:cNvPicPr>
              <a:picLocks noChangeAspect="1"/>
            </p:cNvPicPr>
            <p:nvPr/>
          </p:nvPicPr>
          <p:blipFill>
            <a:blip r:embed="rId6"/>
            <a:stretch>
              <a:fillRect/>
            </a:stretch>
          </p:blipFill>
          <p:spPr>
            <a:xfrm>
              <a:off x="7431089" y="3654710"/>
              <a:ext cx="4363012" cy="1139643"/>
            </a:xfrm>
            <a:prstGeom prst="rect">
              <a:avLst/>
            </a:prstGeom>
          </p:spPr>
        </p:pic>
      </p:grpSp>
      <p:sp>
        <p:nvSpPr>
          <p:cNvPr id="70" name="Rettangolo 69">
            <a:extLst>
              <a:ext uri="{FF2B5EF4-FFF2-40B4-BE49-F238E27FC236}">
                <a16:creationId xmlns:a16="http://schemas.microsoft.com/office/drawing/2014/main" id="{AB7641AD-6657-4C7A-8210-46FB394FDF72}"/>
              </a:ext>
            </a:extLst>
          </p:cNvPr>
          <p:cNvSpPr/>
          <p:nvPr/>
        </p:nvSpPr>
        <p:spPr bwMode="auto">
          <a:xfrm>
            <a:off x="1052052" y="4188542"/>
            <a:ext cx="560438" cy="596101"/>
          </a:xfrm>
          <a:prstGeom prst="rect">
            <a:avLst/>
          </a:prstGeom>
          <a:noFill/>
          <a:ln w="28575" cap="flat" cmpd="sng" algn="ctr">
            <a:solidFill>
              <a:srgbClr val="FF3300"/>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a:ln>
                <a:noFill/>
              </a:ln>
              <a:solidFill>
                <a:schemeClr val="tx1"/>
              </a:solidFill>
              <a:effectLst/>
              <a:latin typeface="Tahoma" pitchFamily="34" charset="0"/>
            </a:endParaRPr>
          </a:p>
        </p:txBody>
      </p:sp>
      <p:sp>
        <p:nvSpPr>
          <p:cNvPr id="72" name="Freccia a destra 71">
            <a:extLst>
              <a:ext uri="{FF2B5EF4-FFF2-40B4-BE49-F238E27FC236}">
                <a16:creationId xmlns:a16="http://schemas.microsoft.com/office/drawing/2014/main" id="{5D9CA629-52FB-4F89-B6F0-CDDA9D64FB9A}"/>
              </a:ext>
            </a:extLst>
          </p:cNvPr>
          <p:cNvSpPr/>
          <p:nvPr/>
        </p:nvSpPr>
        <p:spPr bwMode="auto">
          <a:xfrm>
            <a:off x="1781012" y="4437431"/>
            <a:ext cx="1366684" cy="98322"/>
          </a:xfrm>
          <a:prstGeom prst="rightArrow">
            <a:avLst/>
          </a:prstGeom>
          <a:solidFill>
            <a:schemeClr val="accent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a:ln>
                <a:noFill/>
              </a:ln>
              <a:solidFill>
                <a:schemeClr val="tx1"/>
              </a:solidFill>
              <a:effectLst/>
              <a:latin typeface="Tahoma" pitchFamily="34" charset="0"/>
            </a:endParaRPr>
          </a:p>
        </p:txBody>
      </p:sp>
      <p:sp>
        <p:nvSpPr>
          <p:cNvPr id="73" name="Parentesi graffa aperta 72">
            <a:extLst>
              <a:ext uri="{FF2B5EF4-FFF2-40B4-BE49-F238E27FC236}">
                <a16:creationId xmlns:a16="http://schemas.microsoft.com/office/drawing/2014/main" id="{7A6CA6E1-3C19-4C92-9FE7-18723EDEBF12}"/>
              </a:ext>
            </a:extLst>
          </p:cNvPr>
          <p:cNvSpPr/>
          <p:nvPr/>
        </p:nvSpPr>
        <p:spPr bwMode="auto">
          <a:xfrm>
            <a:off x="3265334" y="3660438"/>
            <a:ext cx="317860" cy="2642604"/>
          </a:xfrm>
          <a:prstGeom prst="leftBrac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a:ln>
                <a:noFill/>
              </a:ln>
              <a:solidFill>
                <a:schemeClr val="tx1"/>
              </a:solidFill>
              <a:effectLst/>
              <a:latin typeface="Tahoma" pitchFamily="34" charset="0"/>
            </a:endParaRPr>
          </a:p>
        </p:txBody>
      </p:sp>
      <p:sp>
        <p:nvSpPr>
          <p:cNvPr id="78" name="Freccia a destra 77">
            <a:extLst>
              <a:ext uri="{FF2B5EF4-FFF2-40B4-BE49-F238E27FC236}">
                <a16:creationId xmlns:a16="http://schemas.microsoft.com/office/drawing/2014/main" id="{A887D0C2-E57B-4B2B-9DCE-944ACC573BE7}"/>
              </a:ext>
            </a:extLst>
          </p:cNvPr>
          <p:cNvSpPr/>
          <p:nvPr/>
        </p:nvSpPr>
        <p:spPr bwMode="auto">
          <a:xfrm rot="16200000">
            <a:off x="6714377" y="3115414"/>
            <a:ext cx="404089" cy="98322"/>
          </a:xfrm>
          <a:prstGeom prst="rightArrow">
            <a:avLst/>
          </a:prstGeom>
          <a:solidFill>
            <a:schemeClr val="accent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a:ln>
                <a:noFill/>
              </a:ln>
              <a:solidFill>
                <a:schemeClr val="tx1"/>
              </a:solidFill>
              <a:effectLst/>
              <a:latin typeface="Tahoma" pitchFamily="34" charset="0"/>
            </a:endParaRPr>
          </a:p>
        </p:txBody>
      </p:sp>
      <p:sp>
        <p:nvSpPr>
          <p:cNvPr id="81" name="Parentesi graffa aperta 80">
            <a:extLst>
              <a:ext uri="{FF2B5EF4-FFF2-40B4-BE49-F238E27FC236}">
                <a16:creationId xmlns:a16="http://schemas.microsoft.com/office/drawing/2014/main" id="{AD4F0F12-065D-4445-AFCC-BB01C33FD467}"/>
              </a:ext>
            </a:extLst>
          </p:cNvPr>
          <p:cNvSpPr/>
          <p:nvPr/>
        </p:nvSpPr>
        <p:spPr bwMode="auto">
          <a:xfrm rot="5400000">
            <a:off x="6656497" y="1717608"/>
            <a:ext cx="544941" cy="3967726"/>
          </a:xfrm>
          <a:prstGeom prst="leftBrac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a:ln>
                <a:noFill/>
              </a:ln>
              <a:solidFill>
                <a:schemeClr val="tx1"/>
              </a:solidFill>
              <a:effectLst/>
              <a:latin typeface="Tahoma" pitchFamily="34" charset="0"/>
            </a:endParaRPr>
          </a:p>
        </p:txBody>
      </p:sp>
      <p:graphicFrame>
        <p:nvGraphicFramePr>
          <p:cNvPr id="82" name="Grafico 81">
            <a:extLst>
              <a:ext uri="{FF2B5EF4-FFF2-40B4-BE49-F238E27FC236}">
                <a16:creationId xmlns:a16="http://schemas.microsoft.com/office/drawing/2014/main" id="{F6631A49-7307-4D99-A229-20E8FA29B2AC}"/>
              </a:ext>
            </a:extLst>
          </p:cNvPr>
          <p:cNvGraphicFramePr>
            <a:graphicFrameLocks/>
          </p:cNvGraphicFramePr>
          <p:nvPr>
            <p:extLst>
              <p:ext uri="{D42A27DB-BD31-4B8C-83A1-F6EECF244321}">
                <p14:modId xmlns:p14="http://schemas.microsoft.com/office/powerpoint/2010/main" val="2877912418"/>
              </p:ext>
            </p:extLst>
          </p:nvPr>
        </p:nvGraphicFramePr>
        <p:xfrm>
          <a:off x="4861641" y="627169"/>
          <a:ext cx="3879236" cy="225678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594630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6948AF-79A0-437F-A2FA-83EC6A88919C}"/>
              </a:ext>
            </a:extLst>
          </p:cNvPr>
          <p:cNvSpPr>
            <a:spLocks noGrp="1"/>
          </p:cNvSpPr>
          <p:nvPr>
            <p:ph type="title"/>
          </p:nvPr>
        </p:nvSpPr>
        <p:spPr/>
        <p:txBody>
          <a:bodyPr/>
          <a:lstStyle/>
          <a:p>
            <a:r>
              <a:rPr lang="en-GB" dirty="0"/>
              <a:t>Caso studio</a:t>
            </a:r>
          </a:p>
        </p:txBody>
      </p:sp>
      <p:sp>
        <p:nvSpPr>
          <p:cNvPr id="3" name="Segnaposto contenuto 2">
            <a:extLst>
              <a:ext uri="{FF2B5EF4-FFF2-40B4-BE49-F238E27FC236}">
                <a16:creationId xmlns:a16="http://schemas.microsoft.com/office/drawing/2014/main" id="{3B4E50BF-4633-4EE7-A28F-3E20A4A902C9}"/>
              </a:ext>
            </a:extLst>
          </p:cNvPr>
          <p:cNvSpPr>
            <a:spLocks noGrp="1"/>
          </p:cNvSpPr>
          <p:nvPr>
            <p:ph idx="1"/>
          </p:nvPr>
        </p:nvSpPr>
        <p:spPr/>
        <p:txBody>
          <a:bodyPr/>
          <a:lstStyle/>
          <a:p>
            <a:r>
              <a:rPr lang="en-GB" dirty="0" err="1"/>
              <a:t>Profili</a:t>
            </a:r>
            <a:r>
              <a:rPr lang="en-GB" dirty="0"/>
              <a:t> di </a:t>
            </a:r>
            <a:r>
              <a:rPr lang="en-GB" dirty="0" err="1"/>
              <a:t>carico</a:t>
            </a:r>
            <a:r>
              <a:rPr lang="en-GB" dirty="0"/>
              <a:t> </a:t>
            </a:r>
            <a:r>
              <a:rPr lang="en-GB" dirty="0" err="1"/>
              <a:t>elettrico</a:t>
            </a:r>
            <a:r>
              <a:rPr lang="en-GB" dirty="0"/>
              <a:t> </a:t>
            </a:r>
            <a:r>
              <a:rPr lang="en-GB" dirty="0" err="1"/>
              <a:t>giornaliero</a:t>
            </a:r>
            <a:endParaRPr lang="en-GB" dirty="0"/>
          </a:p>
          <a:p>
            <a:pPr lvl="1"/>
            <a:r>
              <a:rPr lang="en-GB" dirty="0"/>
              <a:t>Curve di </a:t>
            </a:r>
            <a:r>
              <a:rPr lang="en-GB" dirty="0" err="1"/>
              <a:t>carico</a:t>
            </a:r>
            <a:r>
              <a:rPr lang="en-GB" dirty="0"/>
              <a:t> </a:t>
            </a:r>
            <a:r>
              <a:rPr lang="en-GB" dirty="0" err="1"/>
              <a:t>riferite</a:t>
            </a:r>
            <a:r>
              <a:rPr lang="en-GB" dirty="0"/>
              <a:t> a </a:t>
            </a:r>
            <a:r>
              <a:rPr lang="en-GB" dirty="0" err="1"/>
              <a:t>delle</a:t>
            </a:r>
            <a:r>
              <a:rPr lang="en-GB" dirty="0"/>
              <a:t> </a:t>
            </a:r>
            <a:r>
              <a:rPr lang="en-GB" dirty="0" err="1"/>
              <a:t>utenze</a:t>
            </a:r>
            <a:r>
              <a:rPr lang="en-GB" dirty="0"/>
              <a:t> </a:t>
            </a:r>
            <a:r>
              <a:rPr lang="en-GB" dirty="0" err="1"/>
              <a:t>tipo</a:t>
            </a:r>
            <a:r>
              <a:rPr lang="en-GB" dirty="0"/>
              <a:t> di </a:t>
            </a:r>
            <a:r>
              <a:rPr lang="en-GB" dirty="0" err="1"/>
              <a:t>tipo</a:t>
            </a:r>
            <a:r>
              <a:rPr lang="en-GB" dirty="0"/>
              <a:t> </a:t>
            </a:r>
            <a:r>
              <a:rPr lang="en-GB" dirty="0" err="1"/>
              <a:t>residenziale</a:t>
            </a:r>
            <a:r>
              <a:rPr lang="en-GB" dirty="0"/>
              <a:t> e </a:t>
            </a:r>
            <a:r>
              <a:rPr lang="en-GB" dirty="0" err="1"/>
              <a:t>ufficio</a:t>
            </a:r>
            <a:endParaRPr lang="en-GB" dirty="0"/>
          </a:p>
          <a:p>
            <a:pPr lvl="1"/>
            <a:r>
              <a:rPr lang="en-GB" dirty="0"/>
              <a:t>Matching con la </a:t>
            </a:r>
            <a:r>
              <a:rPr lang="en-GB" dirty="0" err="1"/>
              <a:t>richiesta</a:t>
            </a:r>
            <a:r>
              <a:rPr lang="en-GB" dirty="0"/>
              <a:t> di gas </a:t>
            </a:r>
            <a:r>
              <a:rPr lang="en-GB" dirty="0" err="1"/>
              <a:t>tipica</a:t>
            </a:r>
            <a:r>
              <a:rPr lang="en-GB" dirty="0"/>
              <a:t> </a:t>
            </a:r>
            <a:r>
              <a:rPr lang="en-GB" dirty="0" err="1"/>
              <a:t>dell’utenza</a:t>
            </a:r>
            <a:endParaRPr lang="en-GB" dirty="0"/>
          </a:p>
          <a:p>
            <a:pPr lvl="1"/>
            <a:r>
              <a:rPr lang="en-GB" dirty="0" err="1"/>
              <a:t>Giornata</a:t>
            </a:r>
            <a:r>
              <a:rPr lang="en-GB" dirty="0"/>
              <a:t> </a:t>
            </a:r>
            <a:r>
              <a:rPr lang="en-GB" dirty="0" err="1"/>
              <a:t>tipica</a:t>
            </a:r>
            <a:r>
              <a:rPr lang="en-GB" dirty="0"/>
              <a:t> </a:t>
            </a:r>
            <a:r>
              <a:rPr lang="en-GB" dirty="0" err="1"/>
              <a:t>invernale</a:t>
            </a:r>
            <a:r>
              <a:rPr lang="en-GB" dirty="0"/>
              <a:t> </a:t>
            </a:r>
            <a:r>
              <a:rPr lang="en-GB" dirty="0" err="1"/>
              <a:t>lavorativa</a:t>
            </a:r>
            <a:r>
              <a:rPr lang="en-GB" dirty="0"/>
              <a:t> – IT – Toscana </a:t>
            </a:r>
          </a:p>
          <a:p>
            <a:pPr lvl="1"/>
            <a:endParaRPr lang="en-GB" dirty="0"/>
          </a:p>
          <a:p>
            <a:pPr lvl="1"/>
            <a:endParaRPr lang="en-GB" dirty="0"/>
          </a:p>
          <a:p>
            <a:pPr lvl="1"/>
            <a:endParaRPr lang="en-GB" dirty="0"/>
          </a:p>
          <a:p>
            <a:pPr lvl="1"/>
            <a:endParaRPr lang="en-GB" dirty="0"/>
          </a:p>
          <a:p>
            <a:pPr lvl="1"/>
            <a:endParaRPr lang="en-GB" dirty="0"/>
          </a:p>
          <a:p>
            <a:pPr marL="457200" lvl="1" indent="0">
              <a:buNone/>
            </a:pPr>
            <a:endParaRPr lang="en-GB" dirty="0"/>
          </a:p>
          <a:p>
            <a:pPr lvl="1"/>
            <a:endParaRPr lang="en-GB" dirty="0"/>
          </a:p>
          <a:p>
            <a:pPr lvl="1"/>
            <a:endParaRPr lang="en-GB" dirty="0"/>
          </a:p>
        </p:txBody>
      </p:sp>
      <p:graphicFrame>
        <p:nvGraphicFramePr>
          <p:cNvPr id="5" name="Grafico 4">
            <a:extLst>
              <a:ext uri="{FF2B5EF4-FFF2-40B4-BE49-F238E27FC236}">
                <a16:creationId xmlns:a16="http://schemas.microsoft.com/office/drawing/2014/main" id="{E3FB49AD-AB4C-4C48-A780-D58DEF2D756B}"/>
              </a:ext>
            </a:extLst>
          </p:cNvPr>
          <p:cNvGraphicFramePr>
            <a:graphicFrameLocks/>
          </p:cNvGraphicFramePr>
          <p:nvPr>
            <p:extLst>
              <p:ext uri="{D42A27DB-BD31-4B8C-83A1-F6EECF244321}">
                <p14:modId xmlns:p14="http://schemas.microsoft.com/office/powerpoint/2010/main" val="2674304712"/>
              </p:ext>
            </p:extLst>
          </p:nvPr>
        </p:nvGraphicFramePr>
        <p:xfrm>
          <a:off x="5250002" y="3405020"/>
          <a:ext cx="3165987" cy="204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afico 5">
            <a:extLst>
              <a:ext uri="{FF2B5EF4-FFF2-40B4-BE49-F238E27FC236}">
                <a16:creationId xmlns:a16="http://schemas.microsoft.com/office/drawing/2014/main" id="{47D306D6-642E-4030-B9E4-A05A3588881E}"/>
              </a:ext>
            </a:extLst>
          </p:cNvPr>
          <p:cNvGraphicFramePr>
            <a:graphicFrameLocks/>
          </p:cNvGraphicFramePr>
          <p:nvPr>
            <p:extLst>
              <p:ext uri="{D42A27DB-BD31-4B8C-83A1-F6EECF244321}">
                <p14:modId xmlns:p14="http://schemas.microsoft.com/office/powerpoint/2010/main" val="3276085463"/>
              </p:ext>
            </p:extLst>
          </p:nvPr>
        </p:nvGraphicFramePr>
        <p:xfrm>
          <a:off x="1013378" y="2515826"/>
          <a:ext cx="3185900" cy="204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fico 6">
            <a:extLst>
              <a:ext uri="{FF2B5EF4-FFF2-40B4-BE49-F238E27FC236}">
                <a16:creationId xmlns:a16="http://schemas.microsoft.com/office/drawing/2014/main" id="{47D306D6-642E-4030-B9E4-A05A3588881E}"/>
              </a:ext>
            </a:extLst>
          </p:cNvPr>
          <p:cNvGraphicFramePr>
            <a:graphicFrameLocks/>
          </p:cNvGraphicFramePr>
          <p:nvPr>
            <p:extLst>
              <p:ext uri="{D42A27DB-BD31-4B8C-83A1-F6EECF244321}">
                <p14:modId xmlns:p14="http://schemas.microsoft.com/office/powerpoint/2010/main" val="3184274253"/>
              </p:ext>
            </p:extLst>
          </p:nvPr>
        </p:nvGraphicFramePr>
        <p:xfrm>
          <a:off x="895037" y="4428220"/>
          <a:ext cx="3422582" cy="2149223"/>
        </p:xfrm>
        <a:graphic>
          <a:graphicData uri="http://schemas.openxmlformats.org/drawingml/2006/chart">
            <c:chart xmlns:c="http://schemas.openxmlformats.org/drawingml/2006/chart" xmlns:r="http://schemas.openxmlformats.org/officeDocument/2006/relationships" r:id="rId4"/>
          </a:graphicData>
        </a:graphic>
      </p:graphicFrame>
      <p:sp>
        <p:nvSpPr>
          <p:cNvPr id="8" name="Freccia a destra 7">
            <a:extLst>
              <a:ext uri="{FF2B5EF4-FFF2-40B4-BE49-F238E27FC236}">
                <a16:creationId xmlns:a16="http://schemas.microsoft.com/office/drawing/2014/main" id="{54925E00-9FFC-4B6A-B811-07FD653D6CA9}"/>
              </a:ext>
            </a:extLst>
          </p:cNvPr>
          <p:cNvSpPr/>
          <p:nvPr/>
        </p:nvSpPr>
        <p:spPr bwMode="auto">
          <a:xfrm>
            <a:off x="4347289" y="4351190"/>
            <a:ext cx="756432" cy="393290"/>
          </a:xfrm>
          <a:prstGeom prst="rightArrow">
            <a:avLst/>
          </a:prstGeom>
          <a:solidFill>
            <a:schemeClr val="accent1"/>
          </a:solidFill>
          <a:ln w="1905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3936750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59FB60-5B5C-4373-9401-3DAAD4E02C0C}"/>
              </a:ext>
            </a:extLst>
          </p:cNvPr>
          <p:cNvSpPr>
            <a:spLocks noGrp="1"/>
          </p:cNvSpPr>
          <p:nvPr>
            <p:ph type="title"/>
          </p:nvPr>
        </p:nvSpPr>
        <p:spPr/>
        <p:txBody>
          <a:bodyPr/>
          <a:lstStyle/>
          <a:p>
            <a:r>
              <a:rPr lang="en-GB" dirty="0"/>
              <a:t>Caso studio</a:t>
            </a:r>
          </a:p>
        </p:txBody>
      </p:sp>
      <p:sp>
        <p:nvSpPr>
          <p:cNvPr id="3" name="Segnaposto contenuto 2">
            <a:extLst>
              <a:ext uri="{FF2B5EF4-FFF2-40B4-BE49-F238E27FC236}">
                <a16:creationId xmlns:a16="http://schemas.microsoft.com/office/drawing/2014/main" id="{8EE7814A-B533-450F-B780-D604B1106EF4}"/>
              </a:ext>
            </a:extLst>
          </p:cNvPr>
          <p:cNvSpPr>
            <a:spLocks noGrp="1"/>
          </p:cNvSpPr>
          <p:nvPr>
            <p:ph idx="1"/>
          </p:nvPr>
        </p:nvSpPr>
        <p:spPr/>
        <p:txBody>
          <a:bodyPr/>
          <a:lstStyle/>
          <a:p>
            <a:r>
              <a:rPr lang="en-GB" dirty="0" err="1"/>
              <a:t>Produzione</a:t>
            </a:r>
            <a:r>
              <a:rPr lang="en-GB" dirty="0"/>
              <a:t> </a:t>
            </a:r>
            <a:r>
              <a:rPr lang="en-GB" dirty="0" err="1"/>
              <a:t>elettrica</a:t>
            </a:r>
            <a:r>
              <a:rPr lang="en-GB" dirty="0"/>
              <a:t> RES vs </a:t>
            </a:r>
            <a:r>
              <a:rPr lang="en-GB" dirty="0" err="1"/>
              <a:t>Profili</a:t>
            </a:r>
            <a:r>
              <a:rPr lang="en-GB" dirty="0"/>
              <a:t> di </a:t>
            </a:r>
            <a:r>
              <a:rPr lang="en-GB" dirty="0" err="1"/>
              <a:t>carico</a:t>
            </a:r>
            <a:endParaRPr lang="en-GB" dirty="0"/>
          </a:p>
          <a:p>
            <a:pPr lvl="1"/>
            <a:r>
              <a:rPr lang="en-GB" dirty="0"/>
              <a:t>Hp1: </a:t>
            </a:r>
            <a:r>
              <a:rPr lang="en-GB" dirty="0" err="1"/>
              <a:t>località</a:t>
            </a:r>
            <a:r>
              <a:rPr lang="en-GB" dirty="0"/>
              <a:t> ad </a:t>
            </a:r>
            <a:r>
              <a:rPr lang="en-GB" dirty="0" err="1"/>
              <a:t>alta</a:t>
            </a:r>
            <a:r>
              <a:rPr lang="en-GB" dirty="0"/>
              <a:t> </a:t>
            </a:r>
            <a:r>
              <a:rPr lang="en-GB" dirty="0" err="1"/>
              <a:t>penetrazione</a:t>
            </a:r>
            <a:r>
              <a:rPr lang="en-GB" dirty="0"/>
              <a:t> </a:t>
            </a:r>
            <a:r>
              <a:rPr lang="en-GB" dirty="0" err="1"/>
              <a:t>rinnovabile</a:t>
            </a:r>
            <a:endParaRPr lang="en-GB" dirty="0"/>
          </a:p>
          <a:p>
            <a:pPr lvl="2"/>
            <a:r>
              <a:rPr lang="en-GB" dirty="0"/>
              <a:t>Hp2: il surplus di </a:t>
            </a:r>
            <a:r>
              <a:rPr lang="en-GB" dirty="0" err="1"/>
              <a:t>energia</a:t>
            </a:r>
            <a:r>
              <a:rPr lang="en-GB" dirty="0"/>
              <a:t> </a:t>
            </a:r>
            <a:r>
              <a:rPr lang="en-GB" dirty="0" err="1"/>
              <a:t>rinnovabile</a:t>
            </a:r>
            <a:r>
              <a:rPr lang="en-GB" dirty="0"/>
              <a:t> </a:t>
            </a:r>
            <a:r>
              <a:rPr lang="en-GB" dirty="0" err="1"/>
              <a:t>viene</a:t>
            </a:r>
            <a:r>
              <a:rPr lang="en-GB" dirty="0"/>
              <a:t> </a:t>
            </a:r>
            <a:r>
              <a:rPr lang="en-GB" dirty="0" err="1"/>
              <a:t>iniettato</a:t>
            </a:r>
            <a:r>
              <a:rPr lang="en-GB" dirty="0"/>
              <a:t> in rete del gas sotto forma di </a:t>
            </a:r>
            <a:r>
              <a:rPr lang="en-GB" dirty="0" err="1"/>
              <a:t>vettore</a:t>
            </a:r>
            <a:r>
              <a:rPr lang="en-GB" dirty="0"/>
              <a:t> </a:t>
            </a:r>
            <a:r>
              <a:rPr lang="en-GB" dirty="0" err="1"/>
              <a:t>energetico</a:t>
            </a:r>
            <a:r>
              <a:rPr lang="en-GB" dirty="0"/>
              <a:t> </a:t>
            </a:r>
            <a:r>
              <a:rPr lang="en-GB" dirty="0" err="1"/>
              <a:t>gassoso</a:t>
            </a:r>
            <a:r>
              <a:rPr lang="en-GB" dirty="0"/>
              <a:t> (H</a:t>
            </a:r>
            <a:r>
              <a:rPr lang="en-GB" baseline="-25000" dirty="0"/>
              <a:t>2</a:t>
            </a:r>
            <a:r>
              <a:rPr lang="en-GB" dirty="0"/>
              <a:t>)</a:t>
            </a:r>
          </a:p>
        </p:txBody>
      </p:sp>
      <p:graphicFrame>
        <p:nvGraphicFramePr>
          <p:cNvPr id="4" name="Grafico 3">
            <a:extLst>
              <a:ext uri="{FF2B5EF4-FFF2-40B4-BE49-F238E27FC236}">
                <a16:creationId xmlns:a16="http://schemas.microsoft.com/office/drawing/2014/main" id="{B1CE8606-7511-40D6-9B57-0B26240A221D}"/>
              </a:ext>
            </a:extLst>
          </p:cNvPr>
          <p:cNvGraphicFramePr>
            <a:graphicFrameLocks/>
          </p:cNvGraphicFramePr>
          <p:nvPr/>
        </p:nvGraphicFramePr>
        <p:xfrm>
          <a:off x="0" y="2504994"/>
          <a:ext cx="4385187" cy="22737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afico 9">
            <a:extLst>
              <a:ext uri="{FF2B5EF4-FFF2-40B4-BE49-F238E27FC236}">
                <a16:creationId xmlns:a16="http://schemas.microsoft.com/office/drawing/2014/main" id="{09D413E9-F717-454A-8371-B341EF5203FE}"/>
              </a:ext>
            </a:extLst>
          </p:cNvPr>
          <p:cNvGraphicFramePr>
            <a:graphicFrameLocks/>
          </p:cNvGraphicFramePr>
          <p:nvPr>
            <p:extLst>
              <p:ext uri="{D42A27DB-BD31-4B8C-83A1-F6EECF244321}">
                <p14:modId xmlns:p14="http://schemas.microsoft.com/office/powerpoint/2010/main" val="1184439673"/>
              </p:ext>
            </p:extLst>
          </p:nvPr>
        </p:nvGraphicFramePr>
        <p:xfrm>
          <a:off x="4273956" y="2504994"/>
          <a:ext cx="4800568" cy="2273709"/>
        </p:xfrm>
        <a:graphic>
          <a:graphicData uri="http://schemas.openxmlformats.org/drawingml/2006/chart">
            <c:chart xmlns:c="http://schemas.openxmlformats.org/drawingml/2006/chart" xmlns:r="http://schemas.openxmlformats.org/officeDocument/2006/relationships" r:id="rId3"/>
          </a:graphicData>
        </a:graphic>
      </p:graphicFrame>
      <p:sp>
        <p:nvSpPr>
          <p:cNvPr id="11" name="AutoShape 2" descr="Vettore Gratis | Una casa a due piani">
            <a:extLst>
              <a:ext uri="{FF2B5EF4-FFF2-40B4-BE49-F238E27FC236}">
                <a16:creationId xmlns:a16="http://schemas.microsoft.com/office/drawing/2014/main" id="{B88C9A0B-854E-4A4E-90C1-9381DF9389E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13" name="Grafico 12">
            <a:extLst>
              <a:ext uri="{FF2B5EF4-FFF2-40B4-BE49-F238E27FC236}">
                <a16:creationId xmlns:a16="http://schemas.microsoft.com/office/drawing/2014/main" id="{C1CF386D-AE1E-4263-9D3A-003B7A9712C6}"/>
              </a:ext>
            </a:extLst>
          </p:cNvPr>
          <p:cNvGraphicFramePr>
            <a:graphicFrameLocks/>
          </p:cNvGraphicFramePr>
          <p:nvPr/>
        </p:nvGraphicFramePr>
        <p:xfrm>
          <a:off x="88490" y="4778704"/>
          <a:ext cx="4268738" cy="222712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Grafico 14">
            <a:extLst>
              <a:ext uri="{FF2B5EF4-FFF2-40B4-BE49-F238E27FC236}">
                <a16:creationId xmlns:a16="http://schemas.microsoft.com/office/drawing/2014/main" id="{B33CBB11-CE99-4FC7-AC1F-138E74AF0262}"/>
              </a:ext>
            </a:extLst>
          </p:cNvPr>
          <p:cNvGraphicFramePr>
            <a:graphicFrameLocks/>
          </p:cNvGraphicFramePr>
          <p:nvPr/>
        </p:nvGraphicFramePr>
        <p:xfrm>
          <a:off x="4385187" y="4718731"/>
          <a:ext cx="4781554" cy="196153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30009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magine 49">
            <a:extLst>
              <a:ext uri="{FF2B5EF4-FFF2-40B4-BE49-F238E27FC236}">
                <a16:creationId xmlns:a16="http://schemas.microsoft.com/office/drawing/2014/main" id="{9E25ED1D-77C2-4338-9423-4940F1F7B4FF}"/>
              </a:ext>
            </a:extLst>
          </p:cNvPr>
          <p:cNvPicPr>
            <a:picLocks noChangeAspect="1"/>
          </p:cNvPicPr>
          <p:nvPr/>
        </p:nvPicPr>
        <p:blipFill>
          <a:blip r:embed="rId2"/>
          <a:stretch>
            <a:fillRect/>
          </a:stretch>
        </p:blipFill>
        <p:spPr>
          <a:xfrm>
            <a:off x="1473594" y="4017941"/>
            <a:ext cx="2324527" cy="2381745"/>
          </a:xfrm>
          <a:prstGeom prst="rect">
            <a:avLst/>
          </a:prstGeom>
        </p:spPr>
      </p:pic>
      <p:pic>
        <p:nvPicPr>
          <p:cNvPr id="48" name="Immagine 47">
            <a:extLst>
              <a:ext uri="{FF2B5EF4-FFF2-40B4-BE49-F238E27FC236}">
                <a16:creationId xmlns:a16="http://schemas.microsoft.com/office/drawing/2014/main" id="{D9EFE26C-207E-4FA3-8525-BEF69D48E4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88116" y="1912927"/>
            <a:ext cx="2410045" cy="1969600"/>
          </a:xfrm>
          <a:prstGeom prst="rect">
            <a:avLst/>
          </a:prstGeom>
          <a:noFill/>
          <a:ln>
            <a:noFill/>
          </a:ln>
        </p:spPr>
      </p:pic>
      <p:sp>
        <p:nvSpPr>
          <p:cNvPr id="2" name="Titolo 1">
            <a:extLst>
              <a:ext uri="{FF2B5EF4-FFF2-40B4-BE49-F238E27FC236}">
                <a16:creationId xmlns:a16="http://schemas.microsoft.com/office/drawing/2014/main" id="{81537997-E883-40C9-A6EA-F1FED18C0FD4}"/>
              </a:ext>
            </a:extLst>
          </p:cNvPr>
          <p:cNvSpPr>
            <a:spLocks noGrp="1"/>
          </p:cNvSpPr>
          <p:nvPr>
            <p:ph type="title"/>
          </p:nvPr>
        </p:nvSpPr>
        <p:spPr/>
        <p:txBody>
          <a:bodyPr/>
          <a:lstStyle/>
          <a:p>
            <a:r>
              <a:rPr lang="en-GB" dirty="0" err="1"/>
              <a:t>Risultati</a:t>
            </a:r>
            <a:r>
              <a:rPr lang="en-GB" dirty="0"/>
              <a:t> – </a:t>
            </a:r>
            <a:r>
              <a:rPr lang="en-GB" dirty="0" err="1"/>
              <a:t>Analisi</a:t>
            </a:r>
            <a:r>
              <a:rPr lang="en-GB" dirty="0"/>
              <a:t> di </a:t>
            </a:r>
            <a:r>
              <a:rPr lang="en-GB" dirty="0" err="1"/>
              <a:t>sensitività</a:t>
            </a:r>
            <a:endParaRPr lang="en-GB" dirty="0"/>
          </a:p>
        </p:txBody>
      </p:sp>
      <p:sp>
        <p:nvSpPr>
          <p:cNvPr id="3" name="Segnaposto contenuto 2">
            <a:extLst>
              <a:ext uri="{FF2B5EF4-FFF2-40B4-BE49-F238E27FC236}">
                <a16:creationId xmlns:a16="http://schemas.microsoft.com/office/drawing/2014/main" id="{3566B531-8171-49AA-882D-303841B8CC0B}"/>
              </a:ext>
            </a:extLst>
          </p:cNvPr>
          <p:cNvSpPr>
            <a:spLocks noGrp="1"/>
          </p:cNvSpPr>
          <p:nvPr>
            <p:ph idx="1"/>
          </p:nvPr>
        </p:nvSpPr>
        <p:spPr/>
        <p:txBody>
          <a:bodyPr/>
          <a:lstStyle/>
          <a:p>
            <a:r>
              <a:rPr lang="en-GB" dirty="0" err="1"/>
              <a:t>Sensitività</a:t>
            </a:r>
            <a:r>
              <a:rPr lang="en-GB" dirty="0"/>
              <a:t> </a:t>
            </a:r>
            <a:r>
              <a:rPr lang="en-GB" dirty="0" err="1"/>
              <a:t>alla</a:t>
            </a:r>
            <a:r>
              <a:rPr lang="en-GB" dirty="0"/>
              <a:t> </a:t>
            </a:r>
            <a:r>
              <a:rPr lang="en-GB" dirty="0" err="1"/>
              <a:t>provenienza</a:t>
            </a:r>
            <a:r>
              <a:rPr lang="en-GB" dirty="0"/>
              <a:t> del GN</a:t>
            </a:r>
          </a:p>
          <a:p>
            <a:pPr lvl="1"/>
            <a:r>
              <a:rPr lang="en-GB" dirty="0" err="1"/>
              <a:t>Diversi</a:t>
            </a:r>
            <a:r>
              <a:rPr lang="en-GB" dirty="0"/>
              <a:t> </a:t>
            </a:r>
            <a:r>
              <a:rPr lang="en-GB" dirty="0" err="1"/>
              <a:t>valori</a:t>
            </a:r>
            <a:r>
              <a:rPr lang="en-GB" dirty="0"/>
              <a:t> di WI e SG del GN </a:t>
            </a:r>
            <a:r>
              <a:rPr lang="en-GB" dirty="0" err="1"/>
              <a:t>influenzano</a:t>
            </a:r>
            <a:r>
              <a:rPr lang="en-GB" dirty="0"/>
              <a:t> I </a:t>
            </a:r>
            <a:r>
              <a:rPr lang="en-GB" dirty="0" err="1"/>
              <a:t>limiti</a:t>
            </a:r>
            <a:r>
              <a:rPr lang="en-GB" dirty="0"/>
              <a:t> di </a:t>
            </a:r>
            <a:r>
              <a:rPr lang="en-GB" dirty="0" err="1"/>
              <a:t>iniettabilità</a:t>
            </a:r>
            <a:r>
              <a:rPr lang="en-GB" dirty="0"/>
              <a:t> di H</a:t>
            </a:r>
            <a:r>
              <a:rPr lang="en-GB" baseline="-25000" dirty="0"/>
              <a:t>2</a:t>
            </a:r>
          </a:p>
          <a:p>
            <a:pPr marL="3657600" lvl="8" indent="0">
              <a:buNone/>
            </a:pPr>
            <a:endParaRPr lang="en-GB" dirty="0"/>
          </a:p>
        </p:txBody>
      </p:sp>
      <p:pic>
        <p:nvPicPr>
          <p:cNvPr id="4" name="Immagine 3">
            <a:extLst>
              <a:ext uri="{FF2B5EF4-FFF2-40B4-BE49-F238E27FC236}">
                <a16:creationId xmlns:a16="http://schemas.microsoft.com/office/drawing/2014/main" id="{3B9F515B-89EA-4342-90F0-0584A983E88D}"/>
              </a:ext>
            </a:extLst>
          </p:cNvPr>
          <p:cNvPicPr/>
          <p:nvPr/>
        </p:nvPicPr>
        <p:blipFill rotWithShape="1">
          <a:blip r:embed="rId4" cstate="print">
            <a:extLst>
              <a:ext uri="{28A0092B-C50C-407E-A947-70E740481C1C}">
                <a14:useLocalDpi xmlns:a14="http://schemas.microsoft.com/office/drawing/2010/main" val="0"/>
              </a:ext>
            </a:extLst>
          </a:blip>
          <a:srcRect l="4858" t="6923" r="7466" b="2188"/>
          <a:stretch/>
        </p:blipFill>
        <p:spPr bwMode="auto">
          <a:xfrm>
            <a:off x="5311175" y="1911872"/>
            <a:ext cx="2588553" cy="2057243"/>
          </a:xfrm>
          <a:prstGeom prst="rect">
            <a:avLst/>
          </a:prstGeom>
          <a:ln>
            <a:noFill/>
          </a:ln>
          <a:extLst>
            <a:ext uri="{53640926-AAD7-44D8-BBD7-CCE9431645EC}">
              <a14:shadowObscured xmlns:a14="http://schemas.microsoft.com/office/drawing/2010/main"/>
            </a:ext>
          </a:extLst>
        </p:spPr>
      </p:pic>
      <p:sp>
        <p:nvSpPr>
          <p:cNvPr id="56" name="Freccia in giù 55">
            <a:extLst>
              <a:ext uri="{FF2B5EF4-FFF2-40B4-BE49-F238E27FC236}">
                <a16:creationId xmlns:a16="http://schemas.microsoft.com/office/drawing/2014/main" id="{169214F0-FE48-4671-BCE4-CEFCB991EC0C}"/>
              </a:ext>
            </a:extLst>
          </p:cNvPr>
          <p:cNvSpPr/>
          <p:nvPr/>
        </p:nvSpPr>
        <p:spPr bwMode="auto">
          <a:xfrm rot="16200000">
            <a:off x="4186850" y="3558034"/>
            <a:ext cx="426311" cy="740760"/>
          </a:xfrm>
          <a:prstGeom prst="downArrow">
            <a:avLst/>
          </a:prstGeom>
          <a:solidFill>
            <a:schemeClr val="accent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a:ln>
                <a:noFill/>
              </a:ln>
              <a:solidFill>
                <a:schemeClr val="tx1"/>
              </a:solidFill>
              <a:effectLst/>
              <a:latin typeface="Tahoma" pitchFamily="34" charset="0"/>
            </a:endParaRPr>
          </a:p>
        </p:txBody>
      </p:sp>
      <p:grpSp>
        <p:nvGrpSpPr>
          <p:cNvPr id="61" name="Gruppo 60">
            <a:extLst>
              <a:ext uri="{FF2B5EF4-FFF2-40B4-BE49-F238E27FC236}">
                <a16:creationId xmlns:a16="http://schemas.microsoft.com/office/drawing/2014/main" id="{5605E170-2E87-4487-8DD0-854BAC48A6AA}"/>
              </a:ext>
            </a:extLst>
          </p:cNvPr>
          <p:cNvGrpSpPr/>
          <p:nvPr/>
        </p:nvGrpSpPr>
        <p:grpSpPr>
          <a:xfrm>
            <a:off x="5005149" y="4042658"/>
            <a:ext cx="4166113" cy="2336987"/>
            <a:chOff x="3398849" y="1841395"/>
            <a:chExt cx="6927213" cy="4130890"/>
          </a:xfrm>
        </p:grpSpPr>
        <p:sp>
          <p:nvSpPr>
            <p:cNvPr id="63" name="CasellaDiTesto 62">
              <a:extLst>
                <a:ext uri="{FF2B5EF4-FFF2-40B4-BE49-F238E27FC236}">
                  <a16:creationId xmlns:a16="http://schemas.microsoft.com/office/drawing/2014/main" id="{9E75EB54-E5BB-406C-ACDF-265C1C8C7D45}"/>
                </a:ext>
              </a:extLst>
            </p:cNvPr>
            <p:cNvSpPr txBox="1"/>
            <p:nvPr/>
          </p:nvSpPr>
          <p:spPr>
            <a:xfrm>
              <a:off x="5729482" y="1841395"/>
              <a:ext cx="4596580" cy="462425"/>
            </a:xfrm>
            <a:prstGeom prst="rect">
              <a:avLst/>
            </a:prstGeom>
            <a:noFill/>
          </p:spPr>
          <p:txBody>
            <a:bodyPr wrap="square">
              <a:spAutoFit/>
            </a:bodyPr>
            <a:lstStyle/>
            <a:p>
              <a:r>
                <a:rPr lang="en-GB" sz="1050" dirty="0">
                  <a:solidFill>
                    <a:srgbClr val="FF0000"/>
                  </a:solidFill>
                </a:rPr>
                <a:t>NG</a:t>
              </a:r>
            </a:p>
          </p:txBody>
        </p:sp>
        <p:pic>
          <p:nvPicPr>
            <p:cNvPr id="64" name="Immagine 63">
              <a:extLst>
                <a:ext uri="{FF2B5EF4-FFF2-40B4-BE49-F238E27FC236}">
                  <a16:creationId xmlns:a16="http://schemas.microsoft.com/office/drawing/2014/main" id="{6A858A26-519E-472C-8EBB-D27F86971274}"/>
                </a:ext>
              </a:extLst>
            </p:cNvPr>
            <p:cNvPicPr>
              <a:picLocks noChangeAspect="1"/>
            </p:cNvPicPr>
            <p:nvPr/>
          </p:nvPicPr>
          <p:blipFill>
            <a:blip r:embed="rId5"/>
            <a:stretch>
              <a:fillRect/>
            </a:stretch>
          </p:blipFill>
          <p:spPr>
            <a:xfrm>
              <a:off x="3398849" y="2210727"/>
              <a:ext cx="5852667" cy="3761558"/>
            </a:xfrm>
            <a:prstGeom prst="rect">
              <a:avLst/>
            </a:prstGeom>
          </p:spPr>
        </p:pic>
      </p:grpSp>
    </p:spTree>
    <p:extLst>
      <p:ext uri="{BB962C8B-B14F-4D97-AF65-F5344CB8AC3E}">
        <p14:creationId xmlns:p14="http://schemas.microsoft.com/office/powerpoint/2010/main" val="438199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C7C4BB3-A694-4882-9018-88918E58E2E6}"/>
              </a:ext>
            </a:extLst>
          </p:cNvPr>
          <p:cNvSpPr>
            <a:spLocks noGrp="1"/>
          </p:cNvSpPr>
          <p:nvPr>
            <p:ph idx="13"/>
          </p:nvPr>
        </p:nvSpPr>
        <p:spPr>
          <a:xfrm>
            <a:off x="5915608" y="1299671"/>
            <a:ext cx="3228392" cy="2684199"/>
          </a:xfrm>
        </p:spPr>
        <p:txBody>
          <a:bodyPr/>
          <a:lstStyle/>
          <a:p>
            <a:pPr lvl="1"/>
            <a:r>
              <a:rPr lang="en-GB" dirty="0"/>
              <a:t>WI</a:t>
            </a:r>
            <a:r>
              <a:rPr lang="en-GB" baseline="-25000" dirty="0"/>
              <a:t>min</a:t>
            </a:r>
            <a:r>
              <a:rPr lang="en-GB" dirty="0"/>
              <a:t> [MJ/Sm</a:t>
            </a:r>
            <a:r>
              <a:rPr lang="en-GB" baseline="30000" dirty="0"/>
              <a:t>3</a:t>
            </a:r>
            <a:r>
              <a:rPr lang="en-GB" dirty="0"/>
              <a:t>] </a:t>
            </a:r>
          </a:p>
          <a:p>
            <a:endParaRPr lang="en-GB" dirty="0"/>
          </a:p>
        </p:txBody>
      </p:sp>
      <p:sp>
        <p:nvSpPr>
          <p:cNvPr id="2" name="Content Placeholder 1">
            <a:extLst>
              <a:ext uri="{FF2B5EF4-FFF2-40B4-BE49-F238E27FC236}">
                <a16:creationId xmlns:a16="http://schemas.microsoft.com/office/drawing/2014/main" id="{9CE207C3-3CCA-4607-AB9D-F00B6F821C4B}"/>
              </a:ext>
            </a:extLst>
          </p:cNvPr>
          <p:cNvSpPr>
            <a:spLocks noGrp="1"/>
          </p:cNvSpPr>
          <p:nvPr>
            <p:ph idx="10"/>
          </p:nvPr>
        </p:nvSpPr>
        <p:spPr>
          <a:xfrm>
            <a:off x="2957804" y="1299670"/>
            <a:ext cx="3199303" cy="2684199"/>
          </a:xfrm>
        </p:spPr>
        <p:txBody>
          <a:bodyPr/>
          <a:lstStyle/>
          <a:p>
            <a:pPr lvl="1"/>
            <a:r>
              <a:rPr lang="en-GB" dirty="0"/>
              <a:t>v</a:t>
            </a:r>
            <a:r>
              <a:rPr lang="en-GB" baseline="-25000" dirty="0"/>
              <a:t>max</a:t>
            </a:r>
            <a:r>
              <a:rPr lang="en-GB" dirty="0"/>
              <a:t> [m/s] </a:t>
            </a:r>
          </a:p>
        </p:txBody>
      </p:sp>
      <p:sp>
        <p:nvSpPr>
          <p:cNvPr id="11" name="Content Placeholder 1">
            <a:extLst>
              <a:ext uri="{FF2B5EF4-FFF2-40B4-BE49-F238E27FC236}">
                <a16:creationId xmlns:a16="http://schemas.microsoft.com/office/drawing/2014/main" id="{1EBDE3CA-7D71-4506-9764-6662FD56240E}"/>
              </a:ext>
            </a:extLst>
          </p:cNvPr>
          <p:cNvSpPr txBox="1">
            <a:spLocks/>
          </p:cNvSpPr>
          <p:nvPr/>
        </p:nvSpPr>
        <p:spPr bwMode="auto">
          <a:xfrm>
            <a:off x="-5730" y="1299670"/>
            <a:ext cx="3181671" cy="26841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1" fontAlgn="base" hangingPunct="1">
              <a:spcBef>
                <a:spcPct val="20000"/>
              </a:spcBef>
              <a:spcAft>
                <a:spcPct val="0"/>
              </a:spcAft>
              <a:buClr>
                <a:srgbClr val="3333FF"/>
              </a:buClr>
              <a:buFont typeface="Wingdings" pitchFamily="2" charset="2"/>
              <a:buChar char="Ø"/>
              <a:defRPr sz="2400">
                <a:solidFill>
                  <a:schemeClr val="tx1"/>
                </a:solidFill>
                <a:latin typeface="Arial" panose="020B0604020202020204" pitchFamily="34" charset="0"/>
                <a:ea typeface="+mn-ea"/>
                <a:cs typeface="Arial" panose="020B0604020202020204" pitchFamily="34" charset="0"/>
              </a:defRPr>
            </a:lvl1pPr>
            <a:lvl2pPr marL="742950" indent="-285750" algn="just" rtl="0" eaLnBrk="1" fontAlgn="base" hangingPunct="1">
              <a:spcBef>
                <a:spcPct val="20000"/>
              </a:spcBef>
              <a:spcAft>
                <a:spcPct val="0"/>
              </a:spcAft>
              <a:buClr>
                <a:schemeClr val="bg1"/>
              </a:buClr>
              <a:buFont typeface="Wingdings" pitchFamily="2" charset="2"/>
              <a:buBlip>
                <a:blip r:embed="rId5"/>
              </a:buBlip>
              <a:defRPr sz="2000">
                <a:solidFill>
                  <a:schemeClr val="tx1"/>
                </a:solidFill>
                <a:latin typeface="Arial" panose="020B0604020202020204" pitchFamily="34" charset="0"/>
                <a:cs typeface="Arial" panose="020B0604020202020204" pitchFamily="34" charset="0"/>
              </a:defRPr>
            </a:lvl2pPr>
            <a:lvl3pPr marL="1143000" indent="-228600" algn="just" rtl="0" eaLnBrk="1" fontAlgn="base" hangingPunct="1">
              <a:spcBef>
                <a:spcPct val="20000"/>
              </a:spcBef>
              <a:spcAft>
                <a:spcPct val="0"/>
              </a:spcAft>
              <a:buClr>
                <a:schemeClr val="bg1"/>
              </a:buClr>
              <a:buSzPct val="80000"/>
              <a:buFont typeface="Wingdings" pitchFamily="2" charset="2"/>
              <a:buBlip>
                <a:blip r:embed="rId6"/>
              </a:buBlip>
              <a:defRPr sz="1800">
                <a:solidFill>
                  <a:schemeClr val="tx1"/>
                </a:solidFill>
                <a:latin typeface="Arial" panose="020B0604020202020204" pitchFamily="34" charset="0"/>
                <a:cs typeface="Arial" panose="020B0604020202020204" pitchFamily="34" charset="0"/>
              </a:defRPr>
            </a:lvl3pPr>
            <a:lvl4pPr marL="1600200" indent="-228600" algn="just" rtl="0" eaLnBrk="1" fontAlgn="base" hangingPunct="1">
              <a:spcBef>
                <a:spcPct val="20000"/>
              </a:spcBef>
              <a:spcAft>
                <a:spcPct val="0"/>
              </a:spcAft>
              <a:buClr>
                <a:schemeClr val="bg1"/>
              </a:buClr>
              <a:buSzPct val="90000"/>
              <a:buBlip>
                <a:blip r:embed="rId7"/>
              </a:buBlip>
              <a:defRPr sz="1600">
                <a:solidFill>
                  <a:schemeClr val="tx1"/>
                </a:solidFill>
                <a:latin typeface="Arial" panose="020B0604020202020204" pitchFamily="34" charset="0"/>
                <a:cs typeface="Arial" panose="020B0604020202020204" pitchFamily="34" charset="0"/>
              </a:defRPr>
            </a:lvl4pPr>
            <a:lvl5pPr marL="2057400" indent="-228600" algn="just" rtl="0" eaLnBrk="1" fontAlgn="base" hangingPunct="1">
              <a:spcBef>
                <a:spcPct val="20000"/>
              </a:spcBef>
              <a:spcAft>
                <a:spcPct val="0"/>
              </a:spcAft>
              <a:buClr>
                <a:schemeClr val="tx1"/>
              </a:buClr>
              <a:buChar char="•"/>
              <a:defRPr sz="1400">
                <a:solidFill>
                  <a:schemeClr val="tx1"/>
                </a:solidFill>
                <a:latin typeface="Arial" panose="020B0604020202020204" pitchFamily="34" charset="0"/>
                <a:cs typeface="Arial" panose="020B0604020202020204" pitchFamily="34" charset="0"/>
              </a:defRPr>
            </a:lvl5pPr>
            <a:lvl6pPr marL="2514600" indent="-228600" algn="just" rtl="0" eaLnBrk="1" fontAlgn="base" hangingPunct="1">
              <a:spcBef>
                <a:spcPct val="20000"/>
              </a:spcBef>
              <a:spcAft>
                <a:spcPct val="0"/>
              </a:spcAft>
              <a:buClr>
                <a:schemeClr val="tx1"/>
              </a:buClr>
              <a:buChar char="•"/>
              <a:defRPr sz="1200">
                <a:solidFill>
                  <a:schemeClr val="tx1"/>
                </a:solidFill>
                <a:latin typeface="+mn-lt"/>
              </a:defRPr>
            </a:lvl6pPr>
            <a:lvl7pPr marL="2971800" indent="-228600" algn="just" rtl="0" eaLnBrk="1" fontAlgn="base" hangingPunct="1">
              <a:spcBef>
                <a:spcPct val="20000"/>
              </a:spcBef>
              <a:spcAft>
                <a:spcPct val="0"/>
              </a:spcAft>
              <a:buClr>
                <a:schemeClr val="tx1"/>
              </a:buClr>
              <a:buChar char="•"/>
              <a:defRPr sz="1200">
                <a:solidFill>
                  <a:schemeClr val="tx1"/>
                </a:solidFill>
                <a:latin typeface="+mn-lt"/>
              </a:defRPr>
            </a:lvl7pPr>
            <a:lvl8pPr marL="3429000" indent="-228600" algn="just" rtl="0" eaLnBrk="1" fontAlgn="base" hangingPunct="1">
              <a:spcBef>
                <a:spcPct val="20000"/>
              </a:spcBef>
              <a:spcAft>
                <a:spcPct val="0"/>
              </a:spcAft>
              <a:buClr>
                <a:schemeClr val="tx1"/>
              </a:buClr>
              <a:buChar char="•"/>
              <a:defRPr sz="1200">
                <a:solidFill>
                  <a:schemeClr val="tx1"/>
                </a:solidFill>
                <a:latin typeface="+mn-lt"/>
              </a:defRPr>
            </a:lvl8pPr>
            <a:lvl9pPr marL="3886200" indent="-228600" algn="just" rtl="0" eaLnBrk="1" fontAlgn="base" hangingPunct="1">
              <a:spcBef>
                <a:spcPct val="20000"/>
              </a:spcBef>
              <a:spcAft>
                <a:spcPct val="0"/>
              </a:spcAft>
              <a:buClr>
                <a:schemeClr val="tx1"/>
              </a:buClr>
              <a:buChar char="•"/>
              <a:defRPr sz="1200">
                <a:solidFill>
                  <a:schemeClr val="tx1"/>
                </a:solidFill>
                <a:latin typeface="+mn-lt"/>
              </a:defRPr>
            </a:lvl9pPr>
          </a:lstStyle>
          <a:p>
            <a:pPr lvl="1"/>
            <a:r>
              <a:rPr lang="en-GB" dirty="0"/>
              <a:t>p</a:t>
            </a:r>
            <a:r>
              <a:rPr lang="en-GB" baseline="-25000" dirty="0"/>
              <a:t>min</a:t>
            </a:r>
            <a:r>
              <a:rPr lang="en-GB" dirty="0"/>
              <a:t> [bar] </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AA77F49B-4B39-4598-A8F5-B419DFF8CB0A}"/>
                  </a:ext>
                </a:extLst>
              </p:cNvPr>
              <p:cNvSpPr>
                <a:spLocks noGrp="1"/>
              </p:cNvSpPr>
              <p:nvPr>
                <p:ph idx="1"/>
              </p:nvPr>
            </p:nvSpPr>
            <p:spPr>
              <a:xfrm>
                <a:off x="-1" y="830510"/>
                <a:ext cx="9138272" cy="2809161"/>
              </a:xfrm>
            </p:spPr>
            <p:txBody>
              <a:bodyPr/>
              <a:lstStyle/>
              <a:p>
                <a:r>
                  <a:rPr lang="en-GB" dirty="0" err="1"/>
                  <a:t>Effetti</a:t>
                </a:r>
                <a:r>
                  <a:rPr lang="en-GB" dirty="0"/>
                  <a:t> </a:t>
                </a:r>
                <a:r>
                  <a:rPr lang="en-GB" dirty="0" err="1"/>
                  <a:t>dell’iniezione</a:t>
                </a:r>
                <a:r>
                  <a:rPr lang="en-GB" dirty="0"/>
                  <a:t> </a:t>
                </a:r>
                <a:r>
                  <a:rPr lang="en-GB" dirty="0" err="1"/>
                  <a:t>localizzata</a:t>
                </a:r>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pPr lvl="8"/>
                <a:endParaRPr lang="en-GB" dirty="0"/>
              </a:p>
              <a:p>
                <a:pPr lvl="1"/>
                <a:r>
                  <a:rPr lang="en-GB" dirty="0" err="1"/>
                  <a:t>Iniezione</a:t>
                </a:r>
                <a:r>
                  <a:rPr lang="en-GB" dirty="0"/>
                  <a:t> al </a:t>
                </a:r>
                <a:r>
                  <a:rPr lang="en-GB" dirty="0" err="1"/>
                  <a:t>nodo</a:t>
                </a:r>
                <a:r>
                  <a:rPr lang="en-GB" dirty="0"/>
                  <a:t> </a:t>
                </a:r>
                <a:r>
                  <a:rPr lang="en-GB" dirty="0">
                    <a:solidFill>
                      <a:srgbClr val="FF0000"/>
                    </a:solidFill>
                  </a:rPr>
                  <a:t>N9</a:t>
                </a:r>
              </a:p>
              <a:p>
                <a:pPr lvl="2"/>
                <a14:m>
                  <m:oMath xmlns:m="http://schemas.openxmlformats.org/officeDocument/2006/math">
                    <m:sSub>
                      <m:sSubPr>
                        <m:ctrlPr>
                          <a:rPr lang="en-GB" b="1" i="1">
                            <a:latin typeface="Cambria Math" panose="02040503050406030204" pitchFamily="18" charset="0"/>
                          </a:rPr>
                        </m:ctrlPr>
                      </m:sSubPr>
                      <m:e>
                        <m:acc>
                          <m:accPr>
                            <m:chr m:val="̇"/>
                            <m:ctrlPr>
                              <a:rPr lang="en-GB" b="1" i="1">
                                <a:latin typeface="Cambria Math" panose="02040503050406030204" pitchFamily="18" charset="0"/>
                              </a:rPr>
                            </m:ctrlPr>
                          </m:accPr>
                          <m:e>
                            <m:r>
                              <a:rPr lang="en-GB" b="1" i="1">
                                <a:latin typeface="Cambria Math" panose="02040503050406030204" pitchFamily="18" charset="0"/>
                              </a:rPr>
                              <m:t>𝑬</m:t>
                            </m:r>
                          </m:e>
                        </m:acc>
                      </m:e>
                      <m:sub>
                        <m:r>
                          <a:rPr lang="en-GB" b="1" i="1">
                            <a:latin typeface="Cambria Math" panose="02040503050406030204" pitchFamily="18" charset="0"/>
                          </a:rPr>
                          <m:t>𝒊𝒏𝒋</m:t>
                        </m:r>
                        <m:r>
                          <a:rPr lang="en-GB" b="1" i="1" smtClean="0">
                            <a:latin typeface="Cambria Math" panose="02040503050406030204" pitchFamily="18" charset="0"/>
                          </a:rPr>
                          <m:t>,</m:t>
                        </m:r>
                        <m:r>
                          <a:rPr lang="en-GB" b="1" i="1" smtClean="0">
                            <a:latin typeface="Cambria Math" panose="02040503050406030204" pitchFamily="18" charset="0"/>
                          </a:rPr>
                          <m:t>𝒎𝒂𝒙</m:t>
                        </m:r>
                      </m:sub>
                    </m:sSub>
                    <m:r>
                      <a:rPr lang="en-GB" b="1" i="1">
                        <a:latin typeface="Cambria Math" panose="02040503050406030204" pitchFamily="18" charset="0"/>
                      </a:rPr>
                      <m:t> </m:t>
                    </m:r>
                  </m:oMath>
                </a14:m>
                <a:r>
                  <a:rPr lang="it-IT" dirty="0"/>
                  <a:t>= 180 kJ/s</a:t>
                </a:r>
              </a:p>
              <a:p>
                <a:pPr lvl="1"/>
                <a:endParaRPr lang="en-GB" dirty="0"/>
              </a:p>
              <a:p>
                <a:pPr lvl="1"/>
                <a:r>
                  <a:rPr lang="en-GB" dirty="0" err="1"/>
                  <a:t>Iniezione</a:t>
                </a:r>
                <a:r>
                  <a:rPr lang="en-GB" dirty="0"/>
                  <a:t> al </a:t>
                </a:r>
                <a:r>
                  <a:rPr lang="en-GB" dirty="0" err="1"/>
                  <a:t>nodo</a:t>
                </a:r>
                <a:r>
                  <a:rPr lang="en-GB" dirty="0"/>
                  <a:t> </a:t>
                </a:r>
                <a:r>
                  <a:rPr lang="en-GB" dirty="0">
                    <a:solidFill>
                      <a:schemeClr val="accent6">
                        <a:lumMod val="25000"/>
                      </a:schemeClr>
                    </a:solidFill>
                  </a:rPr>
                  <a:t>N2</a:t>
                </a:r>
                <a:r>
                  <a:rPr lang="en-GB" dirty="0"/>
                  <a:t>/</a:t>
                </a:r>
                <a:r>
                  <a:rPr lang="en-GB" dirty="0">
                    <a:solidFill>
                      <a:srgbClr val="F29000"/>
                    </a:solidFill>
                  </a:rPr>
                  <a:t>N6</a:t>
                </a:r>
              </a:p>
              <a:p>
                <a:pPr lvl="2"/>
                <a:r>
                  <a:rPr lang="en-GB" dirty="0" err="1"/>
                  <a:t>Ricerca</a:t>
                </a:r>
                <a:r>
                  <a:rPr lang="en-GB" dirty="0"/>
                  <a:t> </a:t>
                </a:r>
                <a:r>
                  <a:rPr lang="en-GB" dirty="0" err="1"/>
                  <a:t>posizione</a:t>
                </a:r>
                <a:r>
                  <a:rPr lang="en-GB" dirty="0"/>
                  <a:t> </a:t>
                </a:r>
                <a:r>
                  <a:rPr lang="en-GB" dirty="0" err="1"/>
                  <a:t>ottimale</a:t>
                </a:r>
                <a:endParaRPr lang="en-GB" dirty="0"/>
              </a:p>
              <a:p>
                <a:pPr lvl="2"/>
                <a:r>
                  <a:rPr lang="en-GB" dirty="0"/>
                  <a:t>WI</a:t>
                </a:r>
                <a:r>
                  <a:rPr lang="en-GB" baseline="-25000" dirty="0"/>
                  <a:t>min</a:t>
                </a:r>
                <a:r>
                  <a:rPr lang="en-GB" dirty="0"/>
                  <a:t> &gt; 47.20 MJ/Sm</a:t>
                </a:r>
                <a:r>
                  <a:rPr lang="en-GB" baseline="30000" dirty="0"/>
                  <a:t>3</a:t>
                </a:r>
              </a:p>
              <a:p>
                <a:pPr lvl="1"/>
                <a:endParaRPr lang="en-GB" dirty="0"/>
              </a:p>
              <a:p>
                <a:pPr lvl="1"/>
                <a:endParaRPr lang="en-GB" dirty="0"/>
              </a:p>
              <a:p>
                <a:pPr lvl="1"/>
                <a:endParaRPr lang="en-GB" dirty="0"/>
              </a:p>
              <a:p>
                <a:pPr marL="1828800" lvl="4" indent="0">
                  <a:buNone/>
                </a:pPr>
                <a:endParaRPr lang="en-GB" dirty="0"/>
              </a:p>
              <a:p>
                <a:pPr marL="1828800" lvl="4" indent="0">
                  <a:buNone/>
                </a:pPr>
                <a:endParaRPr lang="en-GB" dirty="0"/>
              </a:p>
              <a:p>
                <a:pPr marL="1828800" lvl="4" indent="0">
                  <a:buNone/>
                </a:pPr>
                <a:endParaRPr lang="en-GB" sz="1600" dirty="0"/>
              </a:p>
            </p:txBody>
          </p:sp>
        </mc:Choice>
        <mc:Fallback xmlns="">
          <p:sp>
            <p:nvSpPr>
              <p:cNvPr id="5" name="Content Placeholder 4">
                <a:extLst>
                  <a:ext uri="{FF2B5EF4-FFF2-40B4-BE49-F238E27FC236}">
                    <a16:creationId xmlns:a16="http://schemas.microsoft.com/office/drawing/2014/main" id="{AA77F49B-4B39-4598-A8F5-B419DFF8CB0A}"/>
                  </a:ext>
                </a:extLst>
              </p:cNvPr>
              <p:cNvSpPr>
                <a:spLocks noGrp="1" noRot="1" noChangeAspect="1" noMove="1" noResize="1" noEditPoints="1" noAdjustHandles="1" noChangeArrowheads="1" noChangeShapeType="1" noTextEdit="1"/>
              </p:cNvSpPr>
              <p:nvPr>
                <p:ph idx="1"/>
              </p:nvPr>
            </p:nvSpPr>
            <p:spPr>
              <a:xfrm>
                <a:off x="-1" y="830510"/>
                <a:ext cx="9138272" cy="2809161"/>
              </a:xfrm>
              <a:blipFill>
                <a:blip r:embed="rId8"/>
                <a:stretch>
                  <a:fillRect l="-867" t="-1518" b="-94794"/>
                </a:stretch>
              </a:blipFill>
            </p:spPr>
            <p:txBody>
              <a:bodyPr/>
              <a:lstStyle/>
              <a:p>
                <a:r>
                  <a:rPr lang="en-GB">
                    <a:noFill/>
                  </a:rPr>
                  <a:t> </a:t>
                </a:r>
              </a:p>
            </p:txBody>
          </p:sp>
        </mc:Fallback>
      </mc:AlternateContent>
      <p:graphicFrame>
        <p:nvGraphicFramePr>
          <p:cNvPr id="10" name="Oggetto 9">
            <a:extLst>
              <a:ext uri="{FF2B5EF4-FFF2-40B4-BE49-F238E27FC236}">
                <a16:creationId xmlns:a16="http://schemas.microsoft.com/office/drawing/2014/main" id="{E6348ACD-2CBE-4372-8511-08E046B23FF1}"/>
              </a:ext>
            </a:extLst>
          </p:cNvPr>
          <p:cNvGraphicFramePr>
            <a:graphicFrameLocks noChangeAspect="1"/>
          </p:cNvGraphicFramePr>
          <p:nvPr/>
        </p:nvGraphicFramePr>
        <p:xfrm>
          <a:off x="40123" y="1643870"/>
          <a:ext cx="3135819" cy="2340000"/>
        </p:xfrm>
        <a:graphic>
          <a:graphicData uri="http://schemas.openxmlformats.org/presentationml/2006/ole">
            <mc:AlternateContent xmlns:mc="http://schemas.openxmlformats.org/markup-compatibility/2006">
              <mc:Choice xmlns:v="urn:schemas-microsoft-com:vml" Requires="v">
                <p:oleObj spid="_x0000_s13437" name="Graph" r:id="rId9" imgW="4170240" imgH="2900160" progId="Origin50.Graph">
                  <p:embed/>
                </p:oleObj>
              </mc:Choice>
              <mc:Fallback>
                <p:oleObj name="Graph" r:id="rId9" imgW="4170240" imgH="2900160" progId="Origin50.Graph">
                  <p:embed/>
                  <p:pic>
                    <p:nvPicPr>
                      <p:cNvPr id="10" name="Oggetto 9">
                        <a:extLst>
                          <a:ext uri="{FF2B5EF4-FFF2-40B4-BE49-F238E27FC236}">
                            <a16:creationId xmlns:a16="http://schemas.microsoft.com/office/drawing/2014/main" id="{E6348ACD-2CBE-4372-8511-08E046B23FF1}"/>
                          </a:ext>
                        </a:extLst>
                      </p:cNvPr>
                      <p:cNvPicPr>
                        <a:picLocks noChangeAspect="1" noChangeArrowheads="1"/>
                      </p:cNvPicPr>
                      <p:nvPr/>
                    </p:nvPicPr>
                    <p:blipFill>
                      <a:blip r:embed="rId10"/>
                      <a:srcRect l="5179" t="7448" r="29350" b="22343"/>
                      <a:stretch>
                        <a:fillRect/>
                      </a:stretch>
                    </p:blipFill>
                    <p:spPr bwMode="auto">
                      <a:xfrm>
                        <a:off x="40123" y="1643870"/>
                        <a:ext cx="3135819" cy="234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ggetto 12">
            <a:extLst>
              <a:ext uri="{FF2B5EF4-FFF2-40B4-BE49-F238E27FC236}">
                <a16:creationId xmlns:a16="http://schemas.microsoft.com/office/drawing/2014/main" id="{2DDEEC58-55C5-40FD-A337-E825F97A20E5}"/>
              </a:ext>
            </a:extLst>
          </p:cNvPr>
          <p:cNvGraphicFramePr>
            <a:graphicFrameLocks noChangeAspect="1"/>
          </p:cNvGraphicFramePr>
          <p:nvPr/>
        </p:nvGraphicFramePr>
        <p:xfrm>
          <a:off x="3021288" y="1643870"/>
          <a:ext cx="3135819" cy="2340000"/>
        </p:xfrm>
        <a:graphic>
          <a:graphicData uri="http://schemas.openxmlformats.org/presentationml/2006/ole">
            <mc:AlternateContent xmlns:mc="http://schemas.openxmlformats.org/markup-compatibility/2006">
              <mc:Choice xmlns:v="urn:schemas-microsoft-com:vml" Requires="v">
                <p:oleObj spid="_x0000_s13438" name="Graph" r:id="rId11" imgW="4170240" imgH="2900160" progId="Origin50.Graph">
                  <p:embed/>
                </p:oleObj>
              </mc:Choice>
              <mc:Fallback>
                <p:oleObj name="Graph" r:id="rId11" imgW="4170240" imgH="2900160" progId="Origin50.Graph">
                  <p:embed/>
                  <p:pic>
                    <p:nvPicPr>
                      <p:cNvPr id="13" name="Oggetto 12">
                        <a:extLst>
                          <a:ext uri="{FF2B5EF4-FFF2-40B4-BE49-F238E27FC236}">
                            <a16:creationId xmlns:a16="http://schemas.microsoft.com/office/drawing/2014/main" id="{2DDEEC58-55C5-40FD-A337-E825F97A20E5}"/>
                          </a:ext>
                        </a:extLst>
                      </p:cNvPr>
                      <p:cNvPicPr>
                        <a:picLocks noChangeAspect="1" noChangeArrowheads="1"/>
                      </p:cNvPicPr>
                      <p:nvPr/>
                    </p:nvPicPr>
                    <p:blipFill>
                      <a:blip r:embed="rId12"/>
                      <a:srcRect l="5179" t="7448" r="29350" b="22343"/>
                      <a:stretch>
                        <a:fillRect/>
                      </a:stretch>
                    </p:blipFill>
                    <p:spPr bwMode="auto">
                      <a:xfrm>
                        <a:off x="3021288" y="1643870"/>
                        <a:ext cx="3135819" cy="234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ggetto 6">
            <a:extLst>
              <a:ext uri="{FF2B5EF4-FFF2-40B4-BE49-F238E27FC236}">
                <a16:creationId xmlns:a16="http://schemas.microsoft.com/office/drawing/2014/main" id="{DA8C0EE4-FBC3-4779-ABCC-F9432B486719}"/>
              </a:ext>
            </a:extLst>
          </p:cNvPr>
          <p:cNvGraphicFramePr>
            <a:graphicFrameLocks noChangeAspect="1"/>
          </p:cNvGraphicFramePr>
          <p:nvPr/>
        </p:nvGraphicFramePr>
        <p:xfrm>
          <a:off x="6002452" y="1643870"/>
          <a:ext cx="3135819" cy="2340000"/>
        </p:xfrm>
        <a:graphic>
          <a:graphicData uri="http://schemas.openxmlformats.org/presentationml/2006/ole">
            <mc:AlternateContent xmlns:mc="http://schemas.openxmlformats.org/markup-compatibility/2006">
              <mc:Choice xmlns:v="urn:schemas-microsoft-com:vml" Requires="v">
                <p:oleObj spid="_x0000_s13439" name="Graph" r:id="rId13" imgW="4170240" imgH="2900160" progId="Origin50.Graph">
                  <p:embed/>
                </p:oleObj>
              </mc:Choice>
              <mc:Fallback>
                <p:oleObj name="Graph" r:id="rId13" imgW="4170240" imgH="2900160" progId="Origin50.Graph">
                  <p:embed/>
                  <p:pic>
                    <p:nvPicPr>
                      <p:cNvPr id="7" name="Oggetto 6">
                        <a:extLst>
                          <a:ext uri="{FF2B5EF4-FFF2-40B4-BE49-F238E27FC236}">
                            <a16:creationId xmlns:a16="http://schemas.microsoft.com/office/drawing/2014/main" id="{DA8C0EE4-FBC3-4779-ABCC-F9432B486719}"/>
                          </a:ext>
                        </a:extLst>
                      </p:cNvPr>
                      <p:cNvPicPr>
                        <a:picLocks noChangeAspect="1" noChangeArrowheads="1"/>
                      </p:cNvPicPr>
                      <p:nvPr/>
                    </p:nvPicPr>
                    <p:blipFill>
                      <a:blip r:embed="rId14"/>
                      <a:srcRect l="5179" t="7448" r="29350" b="22343"/>
                      <a:stretch>
                        <a:fillRect/>
                      </a:stretch>
                    </p:blipFill>
                    <p:spPr bwMode="auto">
                      <a:xfrm>
                        <a:off x="6002452" y="1643870"/>
                        <a:ext cx="3135819" cy="234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Immagine 7">
            <a:extLst>
              <a:ext uri="{FF2B5EF4-FFF2-40B4-BE49-F238E27FC236}">
                <a16:creationId xmlns:a16="http://schemas.microsoft.com/office/drawing/2014/main" id="{BDA49A3D-2F84-46C9-BA56-6E582344696E}"/>
              </a:ext>
            </a:extLst>
          </p:cNvPr>
          <p:cNvPicPr>
            <a:picLocks noChangeAspect="1"/>
          </p:cNvPicPr>
          <p:nvPr/>
        </p:nvPicPr>
        <p:blipFill>
          <a:blip r:embed="rId15"/>
          <a:stretch>
            <a:fillRect/>
          </a:stretch>
        </p:blipFill>
        <p:spPr>
          <a:xfrm>
            <a:off x="4924855" y="4011863"/>
            <a:ext cx="4009241" cy="2489879"/>
          </a:xfrm>
          <a:prstGeom prst="rect">
            <a:avLst/>
          </a:prstGeom>
        </p:spPr>
      </p:pic>
      <p:sp>
        <p:nvSpPr>
          <p:cNvPr id="20" name="Ovale 33">
            <a:extLst>
              <a:ext uri="{FF2B5EF4-FFF2-40B4-BE49-F238E27FC236}">
                <a16:creationId xmlns:a16="http://schemas.microsoft.com/office/drawing/2014/main" id="{42B455A7-7CFC-463D-8018-A57FB6CD8B44}"/>
              </a:ext>
            </a:extLst>
          </p:cNvPr>
          <p:cNvSpPr/>
          <p:nvPr/>
        </p:nvSpPr>
        <p:spPr bwMode="auto">
          <a:xfrm>
            <a:off x="7071467" y="5317968"/>
            <a:ext cx="360000" cy="360000"/>
          </a:xfrm>
          <a:prstGeom prst="ellipse">
            <a:avLst/>
          </a:prstGeom>
          <a:solidFill>
            <a:srgbClr val="0000FA"/>
          </a:solidFill>
          <a:ln w="1905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dirty="0">
                <a:ln>
                  <a:noFill/>
                </a:ln>
                <a:solidFill>
                  <a:schemeClr val="bg1"/>
                </a:solidFill>
                <a:effectLst/>
                <a:latin typeface="Tahoma" pitchFamily="34" charset="0"/>
              </a:rPr>
              <a:t>19</a:t>
            </a:r>
            <a:endParaRPr kumimoji="0" lang="en-GB" sz="1200" b="0" i="0" u="none" strike="noStrike" cap="none" normalizeH="0" baseline="0" dirty="0">
              <a:ln>
                <a:noFill/>
              </a:ln>
              <a:solidFill>
                <a:schemeClr val="bg1"/>
              </a:solidFill>
              <a:effectLst/>
              <a:latin typeface="Tahoma" pitchFamily="34" charset="0"/>
            </a:endParaRPr>
          </a:p>
        </p:txBody>
      </p:sp>
      <p:cxnSp>
        <p:nvCxnSpPr>
          <p:cNvPr id="21" name="Connettore 2 7">
            <a:extLst>
              <a:ext uri="{FF2B5EF4-FFF2-40B4-BE49-F238E27FC236}">
                <a16:creationId xmlns:a16="http://schemas.microsoft.com/office/drawing/2014/main" id="{4D0762B9-12BF-4B52-93AC-C7554E9E2AEB}"/>
              </a:ext>
            </a:extLst>
          </p:cNvPr>
          <p:cNvCxnSpPr>
            <a:cxnSpLocks/>
          </p:cNvCxnSpPr>
          <p:nvPr/>
        </p:nvCxnSpPr>
        <p:spPr bwMode="auto">
          <a:xfrm flipH="1" flipV="1">
            <a:off x="6953250" y="5334000"/>
            <a:ext cx="118218" cy="5619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22" name="Connettore 2 18">
            <a:extLst>
              <a:ext uri="{FF2B5EF4-FFF2-40B4-BE49-F238E27FC236}">
                <a16:creationId xmlns:a16="http://schemas.microsoft.com/office/drawing/2014/main" id="{CA872BC9-2D61-4E74-A107-798071F3C4BE}"/>
              </a:ext>
            </a:extLst>
          </p:cNvPr>
          <p:cNvCxnSpPr>
            <a:cxnSpLocks/>
          </p:cNvCxnSpPr>
          <p:nvPr/>
        </p:nvCxnSpPr>
        <p:spPr bwMode="auto">
          <a:xfrm flipH="1" flipV="1">
            <a:off x="6929438" y="4814888"/>
            <a:ext cx="235182" cy="503081"/>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23" name="Connettore 2 21">
            <a:extLst>
              <a:ext uri="{FF2B5EF4-FFF2-40B4-BE49-F238E27FC236}">
                <a16:creationId xmlns:a16="http://schemas.microsoft.com/office/drawing/2014/main" id="{88DD4DF8-44AB-4668-BBFE-D16E29AFD089}"/>
              </a:ext>
            </a:extLst>
          </p:cNvPr>
          <p:cNvCxnSpPr>
            <a:cxnSpLocks/>
          </p:cNvCxnSpPr>
          <p:nvPr/>
        </p:nvCxnSpPr>
        <p:spPr bwMode="auto">
          <a:xfrm flipV="1">
            <a:off x="7431467" y="5319713"/>
            <a:ext cx="355221" cy="10033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24" name="Connettore 2 24">
            <a:extLst>
              <a:ext uri="{FF2B5EF4-FFF2-40B4-BE49-F238E27FC236}">
                <a16:creationId xmlns:a16="http://schemas.microsoft.com/office/drawing/2014/main" id="{1648E7FC-800A-4C13-854E-39B5076ACC64}"/>
              </a:ext>
            </a:extLst>
          </p:cNvPr>
          <p:cNvCxnSpPr>
            <a:cxnSpLocks/>
          </p:cNvCxnSpPr>
          <p:nvPr/>
        </p:nvCxnSpPr>
        <p:spPr bwMode="auto">
          <a:xfrm>
            <a:off x="7389203" y="5646738"/>
            <a:ext cx="59347" cy="68262"/>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25" name="Connettore 2 29">
            <a:extLst>
              <a:ext uri="{FF2B5EF4-FFF2-40B4-BE49-F238E27FC236}">
                <a16:creationId xmlns:a16="http://schemas.microsoft.com/office/drawing/2014/main" id="{5CFC36D4-2D0A-4F5B-ACA9-985678408D7E}"/>
              </a:ext>
            </a:extLst>
          </p:cNvPr>
          <p:cNvCxnSpPr>
            <a:cxnSpLocks/>
          </p:cNvCxnSpPr>
          <p:nvPr/>
        </p:nvCxnSpPr>
        <p:spPr bwMode="auto">
          <a:xfrm flipH="1">
            <a:off x="6967538" y="5620067"/>
            <a:ext cx="128295" cy="99696"/>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26" name="Connettore 2 33">
            <a:extLst>
              <a:ext uri="{FF2B5EF4-FFF2-40B4-BE49-F238E27FC236}">
                <a16:creationId xmlns:a16="http://schemas.microsoft.com/office/drawing/2014/main" id="{CAE13846-AB90-4E2A-9649-4F2B1BB7E626}"/>
              </a:ext>
            </a:extLst>
          </p:cNvPr>
          <p:cNvCxnSpPr>
            <a:cxnSpLocks/>
          </p:cNvCxnSpPr>
          <p:nvPr/>
        </p:nvCxnSpPr>
        <p:spPr bwMode="auto">
          <a:xfrm flipH="1" flipV="1">
            <a:off x="5957888" y="5300663"/>
            <a:ext cx="1080795" cy="187959"/>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id="{FABF0871-ABDC-4806-B010-547E68D397B2}"/>
              </a:ext>
            </a:extLst>
          </p:cNvPr>
          <p:cNvCxnSpPr>
            <a:cxnSpLocks/>
          </p:cNvCxnSpPr>
          <p:nvPr/>
        </p:nvCxnSpPr>
        <p:spPr bwMode="auto">
          <a:xfrm rot="10800000">
            <a:off x="7231495" y="2611527"/>
            <a:ext cx="0" cy="100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32" name="Casella di testo 2">
            <a:extLst>
              <a:ext uri="{FF2B5EF4-FFF2-40B4-BE49-F238E27FC236}">
                <a16:creationId xmlns:a16="http://schemas.microsoft.com/office/drawing/2014/main" id="{EC8D469F-5BAB-458F-8B71-FEE4B24E0E0C}"/>
              </a:ext>
            </a:extLst>
          </p:cNvPr>
          <p:cNvSpPr txBox="1">
            <a:spLocks noChangeArrowheads="1"/>
          </p:cNvSpPr>
          <p:nvPr/>
        </p:nvSpPr>
        <p:spPr bwMode="auto">
          <a:xfrm>
            <a:off x="7067006" y="3337904"/>
            <a:ext cx="620527" cy="230832"/>
          </a:xfrm>
          <a:prstGeom prst="rect">
            <a:avLst/>
          </a:prstGeom>
          <a:solidFill>
            <a:schemeClr val="bg1"/>
          </a:solidFill>
          <a:ln w="9525">
            <a:solidFill>
              <a:schemeClr val="tx1"/>
            </a:solidFill>
            <a:miter lim="800000"/>
            <a:headEnd/>
            <a:tailEnd/>
          </a:ln>
        </p:spPr>
        <p:txBody>
          <a:bodyPr rot="0" vert="horz" wrap="square" lIns="91440" tIns="45720" rIns="91440" bIns="45720" anchor="t" anchorCtr="0">
            <a:spAutoFit/>
          </a:bodyPr>
          <a:lstStyle/>
          <a:p>
            <a:pPr algn="ctr">
              <a:spcAft>
                <a:spcPts val="0"/>
              </a:spcAft>
            </a:pPr>
            <a:r>
              <a:rPr lang="en-GB" sz="900" b="1" dirty="0">
                <a:latin typeface="Times New Roman" panose="02020603050405020304" pitchFamily="18" charset="0"/>
                <a:ea typeface="SimSun" panose="02010600030101010101" pitchFamily="2" charset="-122"/>
              </a:rPr>
              <a:t>180 kJ/s</a:t>
            </a:r>
            <a:endParaRPr lang="en-GB" sz="900" b="1" dirty="0">
              <a:effectLst/>
              <a:latin typeface="Times New Roman" panose="02020603050405020304" pitchFamily="18" charset="0"/>
              <a:ea typeface="SimSun" panose="02010600030101010101" pitchFamily="2" charset="-122"/>
            </a:endParaRPr>
          </a:p>
        </p:txBody>
      </p:sp>
      <p:sp>
        <p:nvSpPr>
          <p:cNvPr id="27" name="Titolo 1">
            <a:extLst>
              <a:ext uri="{FF2B5EF4-FFF2-40B4-BE49-F238E27FC236}">
                <a16:creationId xmlns:a16="http://schemas.microsoft.com/office/drawing/2014/main" id="{139D2759-7A53-48F4-94D8-95E8EB6A1A0B}"/>
              </a:ext>
            </a:extLst>
          </p:cNvPr>
          <p:cNvSpPr>
            <a:spLocks noGrp="1"/>
          </p:cNvSpPr>
          <p:nvPr>
            <p:ph type="title"/>
          </p:nvPr>
        </p:nvSpPr>
        <p:spPr>
          <a:xfrm>
            <a:off x="1526796" y="117880"/>
            <a:ext cx="6526635" cy="485552"/>
          </a:xfrm>
        </p:spPr>
        <p:txBody>
          <a:bodyPr/>
          <a:lstStyle/>
          <a:p>
            <a:r>
              <a:rPr lang="en-GB" dirty="0" err="1">
                <a:latin typeface="+mj-lt"/>
              </a:rPr>
              <a:t>Risultati</a:t>
            </a:r>
            <a:r>
              <a:rPr lang="en-GB" dirty="0">
                <a:latin typeface="+mj-lt"/>
              </a:rPr>
              <a:t> – </a:t>
            </a:r>
            <a:r>
              <a:rPr lang="en-GB" dirty="0" err="1">
                <a:latin typeface="+mj-lt"/>
              </a:rPr>
              <a:t>Tubazioni</a:t>
            </a:r>
            <a:endParaRPr lang="en-GB" dirty="0">
              <a:latin typeface="+mj-lt"/>
            </a:endParaRPr>
          </a:p>
        </p:txBody>
      </p:sp>
    </p:spTree>
    <p:custDataLst>
      <p:tags r:id="rId2"/>
    </p:custDataLst>
    <p:extLst>
      <p:ext uri="{BB962C8B-B14F-4D97-AF65-F5344CB8AC3E}">
        <p14:creationId xmlns:p14="http://schemas.microsoft.com/office/powerpoint/2010/main" val="2285816809"/>
      </p:ext>
    </p:extLst>
  </p:cSld>
  <p:clrMapOvr>
    <a:masterClrMapping/>
  </p:clrMapOvr>
  <mc:AlternateContent xmlns:mc="http://schemas.openxmlformats.org/markup-compatibility/2006" xmlns:p14="http://schemas.microsoft.com/office/powerpoint/2010/main">
    <mc:Choice Requires="p14">
      <p:transition spd="slow" p14:dur="2000" advTm="16973"/>
    </mc:Choice>
    <mc:Fallback xmlns="">
      <p:transition spd="slow" advTm="16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right)">
                                      <p:cBhvr>
                                        <p:cTn id="13" dur="500"/>
                                        <p:tgtEl>
                                          <p:spTgt spid="21"/>
                                        </p:tgtEl>
                                      </p:cBhvr>
                                    </p:animEffect>
                                  </p:childTnLst>
                                </p:cTn>
                              </p:par>
                            </p:childTnLst>
                          </p:cTn>
                        </p:par>
                        <p:par>
                          <p:cTn id="14" fill="hold">
                            <p:stCondLst>
                              <p:cond delay="1000"/>
                            </p:stCondLst>
                            <p:childTnLst>
                              <p:par>
                                <p:cTn id="15" presetID="1" presetClass="exit" presetSubtype="0" fill="hold" nodeType="afterEffect">
                                  <p:stCondLst>
                                    <p:cond delay="250"/>
                                  </p:stCondLst>
                                  <p:childTnLst>
                                    <p:set>
                                      <p:cBhvr>
                                        <p:cTn id="16" dur="1" fill="hold">
                                          <p:stCondLst>
                                            <p:cond delay="0"/>
                                          </p:stCondLst>
                                        </p:cTn>
                                        <p:tgtEl>
                                          <p:spTgt spid="21"/>
                                        </p:tgtEl>
                                        <p:attrNameLst>
                                          <p:attrName>style.visibility</p:attrName>
                                        </p:attrNameLst>
                                      </p:cBhvr>
                                      <p:to>
                                        <p:strVal val="hidden"/>
                                      </p:to>
                                    </p:set>
                                  </p:childTnLst>
                                </p:cTn>
                              </p:par>
                            </p:childTnLst>
                          </p:cTn>
                        </p:par>
                        <p:par>
                          <p:cTn id="17" fill="hold">
                            <p:stCondLst>
                              <p:cond delay="1250"/>
                            </p:stCondLst>
                            <p:childTnLst>
                              <p:par>
                                <p:cTn id="18" presetID="22" presetClass="entr" presetSubtype="2"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right)">
                                      <p:cBhvr>
                                        <p:cTn id="20" dur="500"/>
                                        <p:tgtEl>
                                          <p:spTgt spid="22"/>
                                        </p:tgtEl>
                                      </p:cBhvr>
                                    </p:animEffect>
                                  </p:childTnLst>
                                </p:cTn>
                              </p:par>
                            </p:childTnLst>
                          </p:cTn>
                        </p:par>
                        <p:par>
                          <p:cTn id="21" fill="hold">
                            <p:stCondLst>
                              <p:cond delay="1750"/>
                            </p:stCondLst>
                            <p:childTnLst>
                              <p:par>
                                <p:cTn id="22" presetID="1" presetClass="exit" presetSubtype="0" fill="hold" nodeType="afterEffect">
                                  <p:stCondLst>
                                    <p:cond delay="250"/>
                                  </p:stCondLst>
                                  <p:childTnLst>
                                    <p:set>
                                      <p:cBhvr>
                                        <p:cTn id="23" dur="1" fill="hold">
                                          <p:stCondLst>
                                            <p:cond delay="0"/>
                                          </p:stCondLst>
                                        </p:cTn>
                                        <p:tgtEl>
                                          <p:spTgt spid="22"/>
                                        </p:tgtEl>
                                        <p:attrNameLst>
                                          <p:attrName>style.visibility</p:attrName>
                                        </p:attrNameLst>
                                      </p:cBhvr>
                                      <p:to>
                                        <p:strVal val="hidden"/>
                                      </p:to>
                                    </p:se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par>
                          <p:cTn id="28" fill="hold">
                            <p:stCondLst>
                              <p:cond delay="2500"/>
                            </p:stCondLst>
                            <p:childTnLst>
                              <p:par>
                                <p:cTn id="29" presetID="1" presetClass="exit" presetSubtype="0" fill="hold" nodeType="afterEffect">
                                  <p:stCondLst>
                                    <p:cond delay="250"/>
                                  </p:stCondLst>
                                  <p:childTnLst>
                                    <p:set>
                                      <p:cBhvr>
                                        <p:cTn id="30" dur="1" fill="hold">
                                          <p:stCondLst>
                                            <p:cond delay="0"/>
                                          </p:stCondLst>
                                        </p:cTn>
                                        <p:tgtEl>
                                          <p:spTgt spid="23"/>
                                        </p:tgtEl>
                                        <p:attrNameLst>
                                          <p:attrName>style.visibility</p:attrName>
                                        </p:attrNameLst>
                                      </p:cBhvr>
                                      <p:to>
                                        <p:strVal val="hidden"/>
                                      </p:to>
                                    </p:set>
                                  </p:childTnLst>
                                </p:cTn>
                              </p:par>
                            </p:childTnLst>
                          </p:cTn>
                        </p:par>
                        <p:par>
                          <p:cTn id="31" fill="hold">
                            <p:stCondLst>
                              <p:cond delay="2750"/>
                            </p:stCondLst>
                            <p:childTnLst>
                              <p:par>
                                <p:cTn id="32" presetID="22" presetClass="entr" presetSubtype="1"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up)">
                                      <p:cBhvr>
                                        <p:cTn id="34" dur="500"/>
                                        <p:tgtEl>
                                          <p:spTgt spid="24"/>
                                        </p:tgtEl>
                                      </p:cBhvr>
                                    </p:animEffect>
                                  </p:childTnLst>
                                </p:cTn>
                              </p:par>
                            </p:childTnLst>
                          </p:cTn>
                        </p:par>
                        <p:par>
                          <p:cTn id="35" fill="hold">
                            <p:stCondLst>
                              <p:cond delay="3250"/>
                            </p:stCondLst>
                            <p:childTnLst>
                              <p:par>
                                <p:cTn id="36" presetID="1" presetClass="exit" presetSubtype="0" fill="hold" nodeType="afterEffect">
                                  <p:stCondLst>
                                    <p:cond delay="250"/>
                                  </p:stCondLst>
                                  <p:childTnLst>
                                    <p:set>
                                      <p:cBhvr>
                                        <p:cTn id="37" dur="1" fill="hold">
                                          <p:stCondLst>
                                            <p:cond delay="0"/>
                                          </p:stCondLst>
                                        </p:cTn>
                                        <p:tgtEl>
                                          <p:spTgt spid="24"/>
                                        </p:tgtEl>
                                        <p:attrNameLst>
                                          <p:attrName>style.visibility</p:attrName>
                                        </p:attrNameLst>
                                      </p:cBhvr>
                                      <p:to>
                                        <p:strVal val="hidden"/>
                                      </p:to>
                                    </p:set>
                                  </p:childTnLst>
                                </p:cTn>
                              </p:par>
                            </p:childTnLst>
                          </p:cTn>
                        </p:par>
                        <p:par>
                          <p:cTn id="38" fill="hold">
                            <p:stCondLst>
                              <p:cond delay="3500"/>
                            </p:stCondLst>
                            <p:childTnLst>
                              <p:par>
                                <p:cTn id="39" presetID="22" presetClass="entr" presetSubtype="1"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up)">
                                      <p:cBhvr>
                                        <p:cTn id="41" dur="500"/>
                                        <p:tgtEl>
                                          <p:spTgt spid="25"/>
                                        </p:tgtEl>
                                      </p:cBhvr>
                                    </p:animEffect>
                                  </p:childTnLst>
                                </p:cTn>
                              </p:par>
                            </p:childTnLst>
                          </p:cTn>
                        </p:par>
                        <p:par>
                          <p:cTn id="42" fill="hold">
                            <p:stCondLst>
                              <p:cond delay="4000"/>
                            </p:stCondLst>
                            <p:childTnLst>
                              <p:par>
                                <p:cTn id="43" presetID="1" presetClass="exit" presetSubtype="0" fill="hold" nodeType="afterEffect">
                                  <p:stCondLst>
                                    <p:cond delay="250"/>
                                  </p:stCondLst>
                                  <p:childTnLst>
                                    <p:set>
                                      <p:cBhvr>
                                        <p:cTn id="44" dur="1" fill="hold">
                                          <p:stCondLst>
                                            <p:cond delay="0"/>
                                          </p:stCondLst>
                                        </p:cTn>
                                        <p:tgtEl>
                                          <p:spTgt spid="25"/>
                                        </p:tgtEl>
                                        <p:attrNameLst>
                                          <p:attrName>style.visibility</p:attrName>
                                        </p:attrNameLst>
                                      </p:cBhvr>
                                      <p:to>
                                        <p:strVal val="hidden"/>
                                      </p:to>
                                    </p:set>
                                  </p:childTnLst>
                                </p:cTn>
                              </p:par>
                            </p:childTnLst>
                          </p:cTn>
                        </p:par>
                        <p:par>
                          <p:cTn id="45" fill="hold">
                            <p:stCondLst>
                              <p:cond delay="4250"/>
                            </p:stCondLst>
                            <p:childTnLst>
                              <p:par>
                                <p:cTn id="46" presetID="22" presetClass="entr" presetSubtype="2" fill="hold"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right)">
                                      <p:cBhvr>
                                        <p:cTn id="48" dur="500"/>
                                        <p:tgtEl>
                                          <p:spTgt spid="26"/>
                                        </p:tgtEl>
                                      </p:cBhvr>
                                    </p:animEffect>
                                  </p:childTnLst>
                                </p:cTn>
                              </p:par>
                            </p:childTnLst>
                          </p:cTn>
                        </p:par>
                        <p:par>
                          <p:cTn id="49" fill="hold">
                            <p:stCondLst>
                              <p:cond delay="4750"/>
                            </p:stCondLst>
                            <p:childTnLst>
                              <p:par>
                                <p:cTn id="50" presetID="1" presetClass="exit" presetSubtype="0" fill="hold" nodeType="afterEffect">
                                  <p:stCondLst>
                                    <p:cond delay="250"/>
                                  </p:stCondLst>
                                  <p:childTnLst>
                                    <p:set>
                                      <p:cBhvr>
                                        <p:cTn id="51" dur="1" fill="hold">
                                          <p:stCondLst>
                                            <p:cond delay="0"/>
                                          </p:stCondLst>
                                        </p:cTn>
                                        <p:tgtEl>
                                          <p:spTgt spid="2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par>
                                <p:cTn id="57" presetID="22" presetClass="entr" presetSubtype="8"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left)">
                                      <p:cBhvr>
                                        <p:cTn id="59" dur="500"/>
                                        <p:tgtEl>
                                          <p:spTgt spid="10"/>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
                                            <p:txEl>
                                              <p:pRg st="0" end="0"/>
                                            </p:txEl>
                                          </p:spTgt>
                                        </p:tgtEl>
                                        <p:attrNameLst>
                                          <p:attrName>style.visibility</p:attrName>
                                        </p:attrNameLst>
                                      </p:cBhvr>
                                      <p:to>
                                        <p:strVal val="visible"/>
                                      </p:to>
                                    </p:set>
                                    <p:animEffect transition="in" filter="wipe(left)">
                                      <p:cBhvr>
                                        <p:cTn id="63" dur="500"/>
                                        <p:tgtEl>
                                          <p:spTgt spid="2">
                                            <p:txEl>
                                              <p:pRg st="0" end="0"/>
                                            </p:txEl>
                                          </p:spTgt>
                                        </p:tgtEl>
                                      </p:cBhvr>
                                    </p:animEffect>
                                  </p:childTnLst>
                                </p:cTn>
                              </p:par>
                              <p:par>
                                <p:cTn id="64" presetID="22" presetClass="entr" presetSubtype="8"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left)">
                                      <p:cBhvr>
                                        <p:cTn id="66" dur="500"/>
                                        <p:tgtEl>
                                          <p:spTgt spid="13"/>
                                        </p:tgtEl>
                                      </p:cBhvr>
                                    </p:animEffect>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12">
                                            <p:txEl>
                                              <p:pRg st="0" end="0"/>
                                            </p:txEl>
                                          </p:spTgt>
                                        </p:tgtEl>
                                        <p:attrNameLst>
                                          <p:attrName>style.visibility</p:attrName>
                                        </p:attrNameLst>
                                      </p:cBhvr>
                                      <p:to>
                                        <p:strVal val="visible"/>
                                      </p:to>
                                    </p:set>
                                    <p:animEffect transition="in" filter="wipe(left)">
                                      <p:cBhvr>
                                        <p:cTn id="70" dur="500"/>
                                        <p:tgtEl>
                                          <p:spTgt spid="12">
                                            <p:txEl>
                                              <p:pRg st="0" end="0"/>
                                            </p:txEl>
                                          </p:spTgt>
                                        </p:tgtEl>
                                      </p:cBhvr>
                                    </p:animEffect>
                                  </p:childTnLst>
                                </p:cTn>
                              </p:par>
                              <p:par>
                                <p:cTn id="71" presetID="22" presetClass="entr" presetSubtype="8" fill="hold" nodeType="with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left)">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5">
                                            <p:txEl>
                                              <p:pRg st="9" end="9"/>
                                            </p:txEl>
                                          </p:spTgt>
                                        </p:tgtEl>
                                        <p:attrNameLst>
                                          <p:attrName>style.visibility</p:attrName>
                                        </p:attrNameLst>
                                      </p:cBhvr>
                                      <p:to>
                                        <p:strVal val="visible"/>
                                      </p:to>
                                    </p:set>
                                    <p:animEffect transition="in" filter="wipe(left)">
                                      <p:cBhvr>
                                        <p:cTn id="78" dur="500"/>
                                        <p:tgtEl>
                                          <p:spTgt spid="5">
                                            <p:txEl>
                                              <p:pRg st="9" end="9"/>
                                            </p:txEl>
                                          </p:spTgt>
                                        </p:tgtEl>
                                      </p:cBhvr>
                                    </p:animEffect>
                                  </p:childTnLst>
                                </p:cTn>
                              </p:par>
                            </p:childTnLst>
                          </p:cTn>
                        </p:par>
                        <p:par>
                          <p:cTn id="79" fill="hold">
                            <p:stCondLst>
                              <p:cond delay="500"/>
                            </p:stCondLst>
                            <p:childTnLst>
                              <p:par>
                                <p:cTn id="80" presetID="22" presetClass="entr" presetSubtype="4"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down)">
                                      <p:cBhvr>
                                        <p:cTn id="82" dur="500"/>
                                        <p:tgtEl>
                                          <p:spTgt spid="21"/>
                                        </p:tgtEl>
                                      </p:cBhvr>
                                    </p:animEffect>
                                  </p:childTnLst>
                                </p:cTn>
                              </p:par>
                              <p:par>
                                <p:cTn id="83" presetID="22" presetClass="entr" presetSubtype="8" fill="hold" nodeType="withEffect">
                                  <p:stCondLst>
                                    <p:cond delay="0"/>
                                  </p:stCondLst>
                                  <p:childTnLst>
                                    <p:set>
                                      <p:cBhvr>
                                        <p:cTn id="84" dur="1" fill="hold">
                                          <p:stCondLst>
                                            <p:cond delay="0"/>
                                          </p:stCondLst>
                                        </p:cTn>
                                        <p:tgtEl>
                                          <p:spTgt spid="5">
                                            <p:txEl>
                                              <p:pRg st="10" end="10"/>
                                            </p:txEl>
                                          </p:spTgt>
                                        </p:tgtEl>
                                        <p:attrNameLst>
                                          <p:attrName>style.visibility</p:attrName>
                                        </p:attrNameLst>
                                      </p:cBhvr>
                                      <p:to>
                                        <p:strVal val="visible"/>
                                      </p:to>
                                    </p:set>
                                    <p:animEffect transition="in" filter="wipe(left)">
                                      <p:cBhvr>
                                        <p:cTn id="85" dur="500"/>
                                        <p:tgtEl>
                                          <p:spTgt spid="5">
                                            <p:txEl>
                                              <p:pRg st="10" end="10"/>
                                            </p:txEl>
                                          </p:spTgt>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32"/>
                                        </p:tgtEl>
                                        <p:attrNameLst>
                                          <p:attrName>style.visibility</p:attrName>
                                        </p:attrNameLst>
                                      </p:cBhvr>
                                      <p:to>
                                        <p:strVal val="visible"/>
                                      </p:to>
                                    </p:set>
                                    <p:anim calcmode="lin" valueType="num">
                                      <p:cBhvr>
                                        <p:cTn id="88" dur="500" fill="hold"/>
                                        <p:tgtEl>
                                          <p:spTgt spid="32"/>
                                        </p:tgtEl>
                                        <p:attrNameLst>
                                          <p:attrName>ppt_w</p:attrName>
                                        </p:attrNameLst>
                                      </p:cBhvr>
                                      <p:tavLst>
                                        <p:tav tm="0">
                                          <p:val>
                                            <p:fltVal val="0"/>
                                          </p:val>
                                        </p:tav>
                                        <p:tav tm="100000">
                                          <p:val>
                                            <p:strVal val="#ppt_w"/>
                                          </p:val>
                                        </p:tav>
                                      </p:tavLst>
                                    </p:anim>
                                    <p:anim calcmode="lin" valueType="num">
                                      <p:cBhvr>
                                        <p:cTn id="89" dur="500" fill="hold"/>
                                        <p:tgtEl>
                                          <p:spTgt spid="32"/>
                                        </p:tgtEl>
                                        <p:attrNameLst>
                                          <p:attrName>ppt_h</p:attrName>
                                        </p:attrNameLst>
                                      </p:cBhvr>
                                      <p:tavLst>
                                        <p:tav tm="0">
                                          <p:val>
                                            <p:fltVal val="0"/>
                                          </p:val>
                                        </p:tav>
                                        <p:tav tm="100000">
                                          <p:val>
                                            <p:strVal val="#ppt_h"/>
                                          </p:val>
                                        </p:tav>
                                      </p:tavLst>
                                    </p:anim>
                                    <p:animEffect transition="in" filter="fade">
                                      <p:cBhvr>
                                        <p:cTn id="90" dur="500"/>
                                        <p:tgtEl>
                                          <p:spTgt spid="32"/>
                                        </p:tgtEl>
                                      </p:cBhvr>
                                    </p:animEffect>
                                  </p:childTnLst>
                                </p:cTn>
                              </p:par>
                              <p:par>
                                <p:cTn id="91" presetID="22" presetClass="entr" presetSubtype="4" fill="hold" nodeType="with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wipe(down)">
                                      <p:cBhvr>
                                        <p:cTn id="93" dur="500"/>
                                        <p:tgtEl>
                                          <p:spTgt spid="31"/>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5">
                                            <p:txEl>
                                              <p:pRg st="12" end="12"/>
                                            </p:txEl>
                                          </p:spTgt>
                                        </p:tgtEl>
                                        <p:attrNameLst>
                                          <p:attrName>style.visibility</p:attrName>
                                        </p:attrNameLst>
                                      </p:cBhvr>
                                      <p:to>
                                        <p:strVal val="visible"/>
                                      </p:to>
                                    </p:set>
                                    <p:animEffect transition="in" filter="wipe(left)">
                                      <p:cBhvr>
                                        <p:cTn id="98" dur="500"/>
                                        <p:tgtEl>
                                          <p:spTgt spid="5">
                                            <p:txEl>
                                              <p:pRg st="12" end="12"/>
                                            </p:txEl>
                                          </p:spTgt>
                                        </p:tgtEl>
                                      </p:cBhvr>
                                    </p:animEffect>
                                  </p:childTnLst>
                                </p:cTn>
                              </p:par>
                              <p:par>
                                <p:cTn id="99" presetID="1" presetClass="exit" presetSubtype="0" fill="hold" grpId="1" nodeType="withEffect">
                                  <p:stCondLst>
                                    <p:cond delay="0"/>
                                  </p:stCondLst>
                                  <p:childTnLst>
                                    <p:set>
                                      <p:cBhvr>
                                        <p:cTn id="100" dur="1" fill="hold">
                                          <p:stCondLst>
                                            <p:cond delay="0"/>
                                          </p:stCondLst>
                                        </p:cTn>
                                        <p:tgtEl>
                                          <p:spTgt spid="32"/>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31"/>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21"/>
                                        </p:tgtEl>
                                        <p:attrNameLst>
                                          <p:attrName>style.visibility</p:attrName>
                                        </p:attrNameLst>
                                      </p:cBhvr>
                                      <p:to>
                                        <p:strVal val="hidden"/>
                                      </p:to>
                                    </p:set>
                                  </p:childTnLst>
                                </p:cTn>
                              </p:par>
                              <p:par>
                                <p:cTn id="105" presetID="22" presetClass="entr" presetSubtype="4" fill="hold" nodeType="with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wipe(down)">
                                      <p:cBhvr>
                                        <p:cTn id="107" dur="500"/>
                                        <p:tgtEl>
                                          <p:spTgt spid="22"/>
                                        </p:tgtEl>
                                      </p:cBhvr>
                                    </p:animEffect>
                                  </p:childTnLst>
                                </p:cTn>
                              </p:par>
                            </p:childTnLst>
                          </p:cTn>
                        </p:par>
                        <p:par>
                          <p:cTn id="108" fill="hold">
                            <p:stCondLst>
                              <p:cond delay="500"/>
                            </p:stCondLst>
                            <p:childTnLst>
                              <p:par>
                                <p:cTn id="109" presetID="22" presetClass="entr" presetSubtype="4" fill="hold" nodeType="after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wipe(down)">
                                      <p:cBhvr>
                                        <p:cTn id="111" dur="500"/>
                                        <p:tgtEl>
                                          <p:spTgt spid="26"/>
                                        </p:tgtEl>
                                      </p:cBhvr>
                                    </p:animEffect>
                                  </p:childTnLst>
                                </p:cTn>
                              </p:par>
                              <p:par>
                                <p:cTn id="112" presetID="22" presetClass="entr" presetSubtype="8" fill="hold" nodeType="withEffect">
                                  <p:stCondLst>
                                    <p:cond delay="0"/>
                                  </p:stCondLst>
                                  <p:childTnLst>
                                    <p:set>
                                      <p:cBhvr>
                                        <p:cTn id="113" dur="1" fill="hold">
                                          <p:stCondLst>
                                            <p:cond delay="0"/>
                                          </p:stCondLst>
                                        </p:cTn>
                                        <p:tgtEl>
                                          <p:spTgt spid="5">
                                            <p:txEl>
                                              <p:pRg st="13" end="13"/>
                                            </p:txEl>
                                          </p:spTgt>
                                        </p:tgtEl>
                                        <p:attrNameLst>
                                          <p:attrName>style.visibility</p:attrName>
                                        </p:attrNameLst>
                                      </p:cBhvr>
                                      <p:to>
                                        <p:strVal val="visible"/>
                                      </p:to>
                                    </p:set>
                                    <p:animEffect transition="in" filter="wipe(left)">
                                      <p:cBhvr>
                                        <p:cTn id="114" dur="500"/>
                                        <p:tgtEl>
                                          <p:spTgt spid="5">
                                            <p:txEl>
                                              <p:pRg st="13" end="13"/>
                                            </p:txEl>
                                          </p:spTgt>
                                        </p:tgtEl>
                                      </p:cBhvr>
                                    </p:animEffect>
                                  </p:childTnLst>
                                </p:cTn>
                              </p:par>
                              <p:par>
                                <p:cTn id="115" presetID="22" presetClass="entr" presetSubtype="8" fill="hold" nodeType="withEffect">
                                  <p:stCondLst>
                                    <p:cond delay="0"/>
                                  </p:stCondLst>
                                  <p:childTnLst>
                                    <p:set>
                                      <p:cBhvr>
                                        <p:cTn id="116" dur="1" fill="hold">
                                          <p:stCondLst>
                                            <p:cond delay="0"/>
                                          </p:stCondLst>
                                        </p:cTn>
                                        <p:tgtEl>
                                          <p:spTgt spid="5">
                                            <p:txEl>
                                              <p:pRg st="14" end="14"/>
                                            </p:txEl>
                                          </p:spTgt>
                                        </p:tgtEl>
                                        <p:attrNameLst>
                                          <p:attrName>style.visibility</p:attrName>
                                        </p:attrNameLst>
                                      </p:cBhvr>
                                      <p:to>
                                        <p:strVal val="visible"/>
                                      </p:to>
                                    </p:set>
                                    <p:animEffect transition="in" filter="wipe(left)">
                                      <p:cBhvr>
                                        <p:cTn id="117"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 grpId="0" build="p"/>
      <p:bldP spid="11" grpId="0"/>
      <p:bldP spid="20" grpId="0" animBg="1"/>
      <p:bldP spid="32" grpId="0" animBg="1"/>
      <p:bldP spid="3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Piano di Lavoro</a:t>
            </a:r>
          </a:p>
        </p:txBody>
      </p:sp>
      <p:sp>
        <p:nvSpPr>
          <p:cNvPr id="3" name="Segnaposto contenuto 2"/>
          <p:cNvSpPr>
            <a:spLocks noGrp="1"/>
          </p:cNvSpPr>
          <p:nvPr>
            <p:ph idx="1"/>
          </p:nvPr>
        </p:nvSpPr>
        <p:spPr>
          <a:xfrm>
            <a:off x="107504" y="830510"/>
            <a:ext cx="8948006" cy="5622678"/>
          </a:xfrm>
        </p:spPr>
        <p:txBody>
          <a:bodyPr/>
          <a:lstStyle/>
          <a:p>
            <a:r>
              <a:rPr lang="it-IT" dirty="0"/>
              <a:t>1° Anno </a:t>
            </a:r>
          </a:p>
          <a:p>
            <a:endParaRPr lang="it-IT" u="sng" dirty="0"/>
          </a:p>
          <a:p>
            <a:r>
              <a:rPr lang="it-IT" u="sng" dirty="0"/>
              <a:t>Analisi dello stato dell’arte</a:t>
            </a:r>
          </a:p>
          <a:p>
            <a:pPr lvl="1"/>
            <a:r>
              <a:rPr lang="it-IT" dirty="0"/>
              <a:t>Reti di distribuzione del gas</a:t>
            </a:r>
          </a:p>
          <a:p>
            <a:pPr lvl="2"/>
            <a:r>
              <a:rPr lang="it-IT" dirty="0"/>
              <a:t>Reti del gas: modelli e contesto Italiano ed internazionale</a:t>
            </a:r>
          </a:p>
          <a:p>
            <a:pPr lvl="2"/>
            <a:r>
              <a:rPr lang="it-IT" dirty="0"/>
              <a:t>Ricerca sull’iniezione di idrogeno nelle reti del gas</a:t>
            </a:r>
          </a:p>
          <a:p>
            <a:pPr lvl="3"/>
            <a:r>
              <a:rPr lang="it-IT" dirty="0"/>
              <a:t>Ruolo del Power-to-gas nello sviluppo delle reti del gas decarbonizzate</a:t>
            </a:r>
          </a:p>
          <a:p>
            <a:pPr lvl="2"/>
            <a:r>
              <a:rPr lang="it-IT" dirty="0"/>
              <a:t>Studio dei modelli di simulazione delle reti di distribuzione del gas</a:t>
            </a:r>
          </a:p>
          <a:p>
            <a:endParaRPr lang="it-IT" dirty="0"/>
          </a:p>
          <a:p>
            <a:r>
              <a:rPr lang="it-IT" u="sng" dirty="0"/>
              <a:t>Simulazioni rete distribuzione gas con iniezione di idrogeno</a:t>
            </a:r>
          </a:p>
          <a:p>
            <a:pPr lvl="1"/>
            <a:r>
              <a:rPr lang="it-IT" dirty="0"/>
              <a:t>Utilizzo del codice NWG adattato all’iniezione di H</a:t>
            </a:r>
            <a:r>
              <a:rPr lang="it-IT" baseline="-25000" dirty="0"/>
              <a:t>2 </a:t>
            </a:r>
          </a:p>
          <a:p>
            <a:pPr lvl="2"/>
            <a:r>
              <a:rPr lang="it-IT" dirty="0" err="1"/>
              <a:t>NetWork</a:t>
            </a:r>
            <a:r>
              <a:rPr lang="it-IT" dirty="0"/>
              <a:t> Gas Solver</a:t>
            </a:r>
          </a:p>
          <a:p>
            <a:pPr lvl="1"/>
            <a:r>
              <a:rPr lang="it-IT" dirty="0"/>
              <a:t>Simulazione dell’iniezione di idrogeno nelle reti</a:t>
            </a:r>
          </a:p>
          <a:p>
            <a:pPr lvl="2"/>
            <a:r>
              <a:rPr lang="it-IT" dirty="0"/>
              <a:t>Simulazione stazionaria di un caso studio</a:t>
            </a:r>
          </a:p>
          <a:p>
            <a:pPr lvl="2"/>
            <a:r>
              <a:rPr lang="it-IT" dirty="0"/>
              <a:t>Iniezione di idrogeno prodotta da RES</a:t>
            </a:r>
          </a:p>
          <a:p>
            <a:pPr lvl="8"/>
            <a:endParaRPr lang="it-IT" dirty="0"/>
          </a:p>
        </p:txBody>
      </p:sp>
    </p:spTree>
    <p:extLst>
      <p:ext uri="{BB962C8B-B14F-4D97-AF65-F5344CB8AC3E}">
        <p14:creationId xmlns:p14="http://schemas.microsoft.com/office/powerpoint/2010/main" val="814021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Grafico 17">
            <a:extLst>
              <a:ext uri="{FF2B5EF4-FFF2-40B4-BE49-F238E27FC236}">
                <a16:creationId xmlns:a16="http://schemas.microsoft.com/office/drawing/2014/main" id="{E4B9979F-2534-48A3-BA91-8866E8A8C4FF}"/>
              </a:ext>
            </a:extLst>
          </p:cNvPr>
          <p:cNvGraphicFramePr>
            <a:graphicFrameLocks/>
          </p:cNvGraphicFramePr>
          <p:nvPr>
            <p:extLst>
              <p:ext uri="{D42A27DB-BD31-4B8C-83A1-F6EECF244321}">
                <p14:modId xmlns:p14="http://schemas.microsoft.com/office/powerpoint/2010/main" val="3743831115"/>
              </p:ext>
            </p:extLst>
          </p:nvPr>
        </p:nvGraphicFramePr>
        <p:xfrm>
          <a:off x="5188320" y="1826335"/>
          <a:ext cx="3955680" cy="244576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olo 1">
            <a:extLst>
              <a:ext uri="{FF2B5EF4-FFF2-40B4-BE49-F238E27FC236}">
                <a16:creationId xmlns:a16="http://schemas.microsoft.com/office/drawing/2014/main" id="{C52A9FC1-40CB-42D0-B5EC-774BE3DA5E02}"/>
              </a:ext>
            </a:extLst>
          </p:cNvPr>
          <p:cNvSpPr>
            <a:spLocks noGrp="1"/>
          </p:cNvSpPr>
          <p:nvPr>
            <p:ph type="title"/>
          </p:nvPr>
        </p:nvSpPr>
        <p:spPr/>
        <p:txBody>
          <a:bodyPr/>
          <a:lstStyle/>
          <a:p>
            <a:r>
              <a:rPr lang="en-GB" dirty="0" err="1"/>
              <a:t>Risultati</a:t>
            </a:r>
            <a:r>
              <a:rPr lang="en-GB" dirty="0"/>
              <a:t> – </a:t>
            </a:r>
            <a:r>
              <a:rPr lang="en-GB" dirty="0" err="1"/>
              <a:t>Iniezione</a:t>
            </a:r>
            <a:r>
              <a:rPr lang="en-GB" dirty="0"/>
              <a:t> N3 </a:t>
            </a:r>
          </a:p>
        </p:txBody>
      </p:sp>
      <p:sp>
        <p:nvSpPr>
          <p:cNvPr id="3" name="Segnaposto contenuto 2">
            <a:extLst>
              <a:ext uri="{FF2B5EF4-FFF2-40B4-BE49-F238E27FC236}">
                <a16:creationId xmlns:a16="http://schemas.microsoft.com/office/drawing/2014/main" id="{F478BC01-B07B-447B-AC71-4C10E88D58A8}"/>
              </a:ext>
            </a:extLst>
          </p:cNvPr>
          <p:cNvSpPr>
            <a:spLocks noGrp="1"/>
          </p:cNvSpPr>
          <p:nvPr>
            <p:ph idx="1"/>
          </p:nvPr>
        </p:nvSpPr>
        <p:spPr/>
        <p:txBody>
          <a:bodyPr/>
          <a:lstStyle/>
          <a:p>
            <a:r>
              <a:rPr lang="en-GB" dirty="0" err="1"/>
              <a:t>Risultati</a:t>
            </a:r>
            <a:r>
              <a:rPr lang="en-GB" dirty="0"/>
              <a:t> </a:t>
            </a:r>
            <a:r>
              <a:rPr lang="en-GB" dirty="0" err="1"/>
              <a:t>simulazione</a:t>
            </a:r>
            <a:r>
              <a:rPr lang="en-GB" dirty="0"/>
              <a:t> rete di </a:t>
            </a:r>
            <a:r>
              <a:rPr lang="en-GB" dirty="0" err="1"/>
              <a:t>distribuzione</a:t>
            </a:r>
            <a:r>
              <a:rPr lang="en-GB" dirty="0"/>
              <a:t> del gas</a:t>
            </a:r>
          </a:p>
          <a:p>
            <a:pPr lvl="1"/>
            <a:r>
              <a:rPr lang="en-GB" dirty="0" err="1"/>
              <a:t>Simulazione</a:t>
            </a:r>
            <a:r>
              <a:rPr lang="en-GB" dirty="0"/>
              <a:t> </a:t>
            </a:r>
            <a:r>
              <a:rPr lang="en-GB" dirty="0" err="1"/>
              <a:t>stazionaria</a:t>
            </a:r>
            <a:r>
              <a:rPr lang="en-GB" dirty="0"/>
              <a:t> nelle 24 h (</a:t>
            </a:r>
            <a:r>
              <a:rPr lang="en-GB" dirty="0" err="1"/>
              <a:t>passo</a:t>
            </a:r>
            <a:r>
              <a:rPr lang="en-GB" dirty="0"/>
              <a:t>: 1 h)</a:t>
            </a:r>
          </a:p>
          <a:p>
            <a:pPr lvl="2"/>
            <a:r>
              <a:rPr lang="en-GB" dirty="0" err="1"/>
              <a:t>Metodo</a:t>
            </a:r>
            <a:r>
              <a:rPr lang="en-GB" dirty="0"/>
              <a:t> </a:t>
            </a:r>
            <a:r>
              <a:rPr lang="en-GB" dirty="0" err="1"/>
              <a:t>usato</a:t>
            </a:r>
            <a:r>
              <a:rPr lang="en-GB" dirty="0"/>
              <a:t>: ENERGY</a:t>
            </a:r>
          </a:p>
          <a:p>
            <a:pPr lvl="2"/>
            <a:r>
              <a:rPr lang="en-GB" dirty="0" err="1"/>
              <a:t>Nodo</a:t>
            </a:r>
            <a:r>
              <a:rPr lang="en-GB" dirty="0"/>
              <a:t> </a:t>
            </a:r>
            <a:r>
              <a:rPr lang="en-GB" dirty="0" err="1"/>
              <a:t>critico</a:t>
            </a:r>
            <a:r>
              <a:rPr lang="en-GB" dirty="0"/>
              <a:t>: 11</a:t>
            </a:r>
          </a:p>
          <a:p>
            <a:pPr lvl="2"/>
            <a:r>
              <a:rPr lang="en-GB" dirty="0"/>
              <a:t>Ora del </a:t>
            </a:r>
            <a:r>
              <a:rPr lang="en-GB" dirty="0" err="1"/>
              <a:t>giorno</a:t>
            </a:r>
            <a:r>
              <a:rPr lang="en-GB" dirty="0"/>
              <a:t> </a:t>
            </a:r>
            <a:r>
              <a:rPr lang="en-GB" dirty="0" err="1"/>
              <a:t>critica</a:t>
            </a:r>
            <a:r>
              <a:rPr lang="en-GB" dirty="0"/>
              <a:t>: 23:00</a:t>
            </a:r>
          </a:p>
          <a:p>
            <a:pPr lvl="2"/>
            <a:r>
              <a:rPr lang="en-GB" dirty="0" err="1"/>
              <a:t>WImin</a:t>
            </a:r>
            <a:r>
              <a:rPr lang="en-GB" dirty="0"/>
              <a:t> =</a:t>
            </a:r>
            <a:r>
              <a:rPr lang="it-IT" dirty="0"/>
              <a:t> 46.29643 MJ/Sm3</a:t>
            </a:r>
            <a:endParaRPr lang="en-GB" baseline="-25000" dirty="0"/>
          </a:p>
        </p:txBody>
      </p:sp>
      <p:graphicFrame>
        <p:nvGraphicFramePr>
          <p:cNvPr id="4" name="Grafico 3">
            <a:extLst>
              <a:ext uri="{FF2B5EF4-FFF2-40B4-BE49-F238E27FC236}">
                <a16:creationId xmlns:a16="http://schemas.microsoft.com/office/drawing/2014/main" id="{86852A4C-4251-425C-91B1-4F5C52FA25EC}"/>
              </a:ext>
            </a:extLst>
          </p:cNvPr>
          <p:cNvGraphicFramePr>
            <a:graphicFrameLocks/>
          </p:cNvGraphicFramePr>
          <p:nvPr>
            <p:extLst>
              <p:ext uri="{D42A27DB-BD31-4B8C-83A1-F6EECF244321}">
                <p14:modId xmlns:p14="http://schemas.microsoft.com/office/powerpoint/2010/main" val="3592477366"/>
              </p:ext>
            </p:extLst>
          </p:nvPr>
        </p:nvGraphicFramePr>
        <p:xfrm>
          <a:off x="88490" y="3212690"/>
          <a:ext cx="5061810" cy="3208543"/>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e 4">
            <a:extLst>
              <a:ext uri="{FF2B5EF4-FFF2-40B4-BE49-F238E27FC236}">
                <a16:creationId xmlns:a16="http://schemas.microsoft.com/office/drawing/2014/main" id="{0F15A76B-86FC-4575-AADA-31845C67746B}"/>
              </a:ext>
            </a:extLst>
          </p:cNvPr>
          <p:cNvSpPr/>
          <p:nvPr/>
        </p:nvSpPr>
        <p:spPr bwMode="auto">
          <a:xfrm>
            <a:off x="4572000" y="5112775"/>
            <a:ext cx="412955" cy="452284"/>
          </a:xfrm>
          <a:prstGeom prst="ellipse">
            <a:avLst/>
          </a:prstGeom>
          <a:noFill/>
          <a:ln w="1905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a:ln>
                <a:noFill/>
              </a:ln>
              <a:solidFill>
                <a:schemeClr val="tx1"/>
              </a:solidFill>
              <a:effectLst/>
              <a:latin typeface="Tahoma" pitchFamily="34" charset="0"/>
            </a:endParaRPr>
          </a:p>
        </p:txBody>
      </p:sp>
      <p:cxnSp>
        <p:nvCxnSpPr>
          <p:cNvPr id="7" name="Connettore 2 6">
            <a:extLst>
              <a:ext uri="{FF2B5EF4-FFF2-40B4-BE49-F238E27FC236}">
                <a16:creationId xmlns:a16="http://schemas.microsoft.com/office/drawing/2014/main" id="{3203FC8F-7924-4EEB-B59F-A1F9FE0255BE}"/>
              </a:ext>
            </a:extLst>
          </p:cNvPr>
          <p:cNvCxnSpPr>
            <a:cxnSpLocks/>
          </p:cNvCxnSpPr>
          <p:nvPr/>
        </p:nvCxnSpPr>
        <p:spPr bwMode="auto">
          <a:xfrm flipV="1">
            <a:off x="4984955" y="3716594"/>
            <a:ext cx="412955" cy="139618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0" name="Connettore 2 9">
            <a:extLst>
              <a:ext uri="{FF2B5EF4-FFF2-40B4-BE49-F238E27FC236}">
                <a16:creationId xmlns:a16="http://schemas.microsoft.com/office/drawing/2014/main" id="{3EE9B0CB-97AB-494E-9C2B-10600F6CE152}"/>
              </a:ext>
            </a:extLst>
          </p:cNvPr>
          <p:cNvCxnSpPr>
            <a:cxnSpLocks/>
          </p:cNvCxnSpPr>
          <p:nvPr/>
        </p:nvCxnSpPr>
        <p:spPr bwMode="auto">
          <a:xfrm>
            <a:off x="5070332" y="5265177"/>
            <a:ext cx="327578" cy="299882"/>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3" name="Connettore diritto 12">
            <a:extLst>
              <a:ext uri="{FF2B5EF4-FFF2-40B4-BE49-F238E27FC236}">
                <a16:creationId xmlns:a16="http://schemas.microsoft.com/office/drawing/2014/main" id="{02B1C6DB-B842-47EF-B943-B8876E9575C4}"/>
              </a:ext>
            </a:extLst>
          </p:cNvPr>
          <p:cNvCxnSpPr/>
          <p:nvPr/>
        </p:nvCxnSpPr>
        <p:spPr bwMode="auto">
          <a:xfrm>
            <a:off x="5761703" y="3127877"/>
            <a:ext cx="3205316" cy="0"/>
          </a:xfrm>
          <a:prstGeom prst="line">
            <a:avLst/>
          </a:prstGeom>
          <a:ln w="28575">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20" name="Grafico 19">
            <a:extLst>
              <a:ext uri="{FF2B5EF4-FFF2-40B4-BE49-F238E27FC236}">
                <a16:creationId xmlns:a16="http://schemas.microsoft.com/office/drawing/2014/main" id="{FAAAA161-8DC8-46DF-B76F-BA1EED4ACDBE}"/>
              </a:ext>
            </a:extLst>
          </p:cNvPr>
          <p:cNvGraphicFramePr>
            <a:graphicFrameLocks/>
          </p:cNvGraphicFramePr>
          <p:nvPr>
            <p:extLst>
              <p:ext uri="{D42A27DB-BD31-4B8C-83A1-F6EECF244321}">
                <p14:modId xmlns:p14="http://schemas.microsoft.com/office/powerpoint/2010/main" val="1860172080"/>
              </p:ext>
            </p:extLst>
          </p:nvPr>
        </p:nvGraphicFramePr>
        <p:xfrm>
          <a:off x="5324167" y="4272102"/>
          <a:ext cx="3857853" cy="223191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78867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afico 8">
            <a:extLst>
              <a:ext uri="{FF2B5EF4-FFF2-40B4-BE49-F238E27FC236}">
                <a16:creationId xmlns:a16="http://schemas.microsoft.com/office/drawing/2014/main" id="{35A6DE4C-F07D-4B06-91F1-318946F50818}"/>
              </a:ext>
            </a:extLst>
          </p:cNvPr>
          <p:cNvGraphicFramePr>
            <a:graphicFrameLocks/>
          </p:cNvGraphicFramePr>
          <p:nvPr>
            <p:extLst>
              <p:ext uri="{D42A27DB-BD31-4B8C-83A1-F6EECF244321}">
                <p14:modId xmlns:p14="http://schemas.microsoft.com/office/powerpoint/2010/main" val="3859229242"/>
              </p:ext>
            </p:extLst>
          </p:nvPr>
        </p:nvGraphicFramePr>
        <p:xfrm>
          <a:off x="481781" y="3641849"/>
          <a:ext cx="8455742" cy="3048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olo 1">
            <a:extLst>
              <a:ext uri="{FF2B5EF4-FFF2-40B4-BE49-F238E27FC236}">
                <a16:creationId xmlns:a16="http://schemas.microsoft.com/office/drawing/2014/main" id="{82A8A006-8CA6-4E4A-8BA0-90CFBFE8C74B}"/>
              </a:ext>
            </a:extLst>
          </p:cNvPr>
          <p:cNvSpPr>
            <a:spLocks noGrp="1"/>
          </p:cNvSpPr>
          <p:nvPr>
            <p:ph type="title"/>
          </p:nvPr>
        </p:nvSpPr>
        <p:spPr/>
        <p:txBody>
          <a:bodyPr/>
          <a:lstStyle/>
          <a:p>
            <a:r>
              <a:rPr lang="en-GB" dirty="0" err="1"/>
              <a:t>Risultati</a:t>
            </a:r>
            <a:r>
              <a:rPr lang="en-GB" dirty="0"/>
              <a:t> – </a:t>
            </a:r>
            <a:r>
              <a:rPr lang="en-GB" dirty="0" err="1"/>
              <a:t>Iniezioni</a:t>
            </a:r>
            <a:r>
              <a:rPr lang="en-GB" dirty="0"/>
              <a:t> in </a:t>
            </a:r>
            <a:r>
              <a:rPr lang="en-GB" dirty="0" err="1"/>
              <a:t>altri</a:t>
            </a:r>
            <a:r>
              <a:rPr lang="en-GB" dirty="0"/>
              <a:t> nodi</a:t>
            </a:r>
          </a:p>
        </p:txBody>
      </p:sp>
      <p:sp>
        <p:nvSpPr>
          <p:cNvPr id="3" name="Segnaposto contenuto 2">
            <a:extLst>
              <a:ext uri="{FF2B5EF4-FFF2-40B4-BE49-F238E27FC236}">
                <a16:creationId xmlns:a16="http://schemas.microsoft.com/office/drawing/2014/main" id="{455D7CC4-943C-4368-BC0C-FFFD3F4E1FA9}"/>
              </a:ext>
            </a:extLst>
          </p:cNvPr>
          <p:cNvSpPr>
            <a:spLocks noGrp="1"/>
          </p:cNvSpPr>
          <p:nvPr>
            <p:ph idx="1"/>
          </p:nvPr>
        </p:nvSpPr>
        <p:spPr/>
        <p:txBody>
          <a:bodyPr/>
          <a:lstStyle/>
          <a:p>
            <a:r>
              <a:rPr lang="en-GB" dirty="0" err="1"/>
              <a:t>Variazione</a:t>
            </a:r>
            <a:r>
              <a:rPr lang="en-GB" dirty="0"/>
              <a:t> del punto di </a:t>
            </a:r>
            <a:r>
              <a:rPr lang="en-GB" dirty="0" err="1"/>
              <a:t>iniezione</a:t>
            </a:r>
            <a:r>
              <a:rPr lang="en-GB" dirty="0"/>
              <a:t> </a:t>
            </a:r>
            <a:r>
              <a:rPr lang="en-GB" dirty="0" err="1"/>
              <a:t>dell’idrogeno</a:t>
            </a:r>
            <a:endParaRPr lang="en-GB" dirty="0"/>
          </a:p>
          <a:p>
            <a:pPr lvl="1"/>
            <a:r>
              <a:rPr lang="en-GB" dirty="0" err="1"/>
              <a:t>Identificate</a:t>
            </a:r>
            <a:r>
              <a:rPr lang="en-GB" dirty="0"/>
              <a:t> due zone </a:t>
            </a:r>
            <a:r>
              <a:rPr lang="en-GB" dirty="0" err="1"/>
              <a:t>critiche</a:t>
            </a:r>
            <a:r>
              <a:rPr lang="en-GB" dirty="0"/>
              <a:t>:</a:t>
            </a:r>
          </a:p>
          <a:p>
            <a:pPr lvl="2"/>
            <a:r>
              <a:rPr lang="en-GB" dirty="0" err="1"/>
              <a:t>Dalle</a:t>
            </a:r>
            <a:r>
              <a:rPr lang="en-GB" dirty="0"/>
              <a:t> 11:00 alle 14:00</a:t>
            </a:r>
          </a:p>
          <a:p>
            <a:pPr lvl="3"/>
            <a:r>
              <a:rPr lang="en-GB" dirty="0" err="1"/>
              <a:t>Riduzione</a:t>
            </a:r>
            <a:r>
              <a:rPr lang="en-GB" dirty="0"/>
              <a:t> </a:t>
            </a:r>
            <a:r>
              <a:rPr lang="en-GB" dirty="0" err="1"/>
              <a:t>dei</a:t>
            </a:r>
            <a:r>
              <a:rPr lang="en-GB" dirty="0"/>
              <a:t> </a:t>
            </a:r>
            <a:r>
              <a:rPr lang="en-GB" dirty="0" err="1"/>
              <a:t>consumi</a:t>
            </a:r>
            <a:r>
              <a:rPr lang="en-GB" dirty="0"/>
              <a:t> (da </a:t>
            </a:r>
            <a:r>
              <a:rPr lang="en-GB" dirty="0" err="1"/>
              <a:t>inizio</a:t>
            </a:r>
            <a:r>
              <a:rPr lang="en-GB" dirty="0"/>
              <a:t> </a:t>
            </a:r>
            <a:r>
              <a:rPr lang="en-GB" dirty="0" err="1"/>
              <a:t>giornata</a:t>
            </a:r>
            <a:r>
              <a:rPr lang="en-GB" dirty="0"/>
              <a:t> </a:t>
            </a:r>
            <a:r>
              <a:rPr lang="en-GB" dirty="0" err="1"/>
              <a:t>lavorativa</a:t>
            </a:r>
            <a:r>
              <a:rPr lang="en-GB" dirty="0"/>
              <a:t> </a:t>
            </a:r>
            <a:r>
              <a:rPr lang="en-GB" dirty="0" err="1"/>
              <a:t>fino</a:t>
            </a:r>
            <a:r>
              <a:rPr lang="en-GB" dirty="0"/>
              <a:t> al </a:t>
            </a:r>
            <a:r>
              <a:rPr lang="en-GB" dirty="0" err="1"/>
              <a:t>termine</a:t>
            </a:r>
            <a:r>
              <a:rPr lang="en-GB" dirty="0"/>
              <a:t> </a:t>
            </a:r>
            <a:r>
              <a:rPr lang="en-GB" dirty="0" err="1"/>
              <a:t>della</a:t>
            </a:r>
            <a:r>
              <a:rPr lang="en-GB" dirty="0"/>
              <a:t> </a:t>
            </a:r>
            <a:r>
              <a:rPr lang="en-GB" dirty="0" err="1"/>
              <a:t>pausa</a:t>
            </a:r>
            <a:r>
              <a:rPr lang="en-GB" dirty="0"/>
              <a:t> </a:t>
            </a:r>
            <a:r>
              <a:rPr lang="en-GB" dirty="0" err="1"/>
              <a:t>pranzo</a:t>
            </a:r>
            <a:r>
              <a:rPr lang="en-GB" dirty="0"/>
              <a:t> </a:t>
            </a:r>
            <a:r>
              <a:rPr lang="en-GB" dirty="0" err="1"/>
              <a:t>uffici</a:t>
            </a:r>
            <a:r>
              <a:rPr lang="en-GB" dirty="0"/>
              <a:t>)</a:t>
            </a:r>
          </a:p>
          <a:p>
            <a:pPr lvl="3"/>
            <a:r>
              <a:rPr lang="en-GB" dirty="0" err="1"/>
              <a:t>Picco</a:t>
            </a:r>
            <a:r>
              <a:rPr lang="en-GB" dirty="0"/>
              <a:t> di </a:t>
            </a:r>
            <a:r>
              <a:rPr lang="en-GB" dirty="0" err="1"/>
              <a:t>produzione</a:t>
            </a:r>
            <a:r>
              <a:rPr lang="en-GB" dirty="0"/>
              <a:t> del </a:t>
            </a:r>
            <a:r>
              <a:rPr lang="en-GB" dirty="0" err="1"/>
              <a:t>fotovoltaico</a:t>
            </a:r>
            <a:r>
              <a:rPr lang="en-GB" dirty="0"/>
              <a:t> PV</a:t>
            </a:r>
          </a:p>
          <a:p>
            <a:pPr lvl="2"/>
            <a:r>
              <a:rPr lang="en-GB" dirty="0" err="1"/>
              <a:t>Dalle</a:t>
            </a:r>
            <a:r>
              <a:rPr lang="en-GB" dirty="0"/>
              <a:t> 22:00 alle 24:00</a:t>
            </a:r>
          </a:p>
          <a:p>
            <a:pPr lvl="3"/>
            <a:r>
              <a:rPr lang="en-GB" dirty="0" err="1"/>
              <a:t>Riduzione</a:t>
            </a:r>
            <a:r>
              <a:rPr lang="en-GB" dirty="0"/>
              <a:t> </a:t>
            </a:r>
            <a:r>
              <a:rPr lang="en-GB" dirty="0" err="1"/>
              <a:t>dei</a:t>
            </a:r>
            <a:r>
              <a:rPr lang="en-GB" dirty="0"/>
              <a:t> </a:t>
            </a:r>
            <a:r>
              <a:rPr lang="en-GB" dirty="0" err="1"/>
              <a:t>consumi</a:t>
            </a:r>
            <a:r>
              <a:rPr lang="en-GB" dirty="0"/>
              <a:t> (</a:t>
            </a:r>
            <a:r>
              <a:rPr lang="en-GB" dirty="0" err="1"/>
              <a:t>termine</a:t>
            </a:r>
            <a:r>
              <a:rPr lang="en-GB" dirty="0"/>
              <a:t> </a:t>
            </a:r>
            <a:r>
              <a:rPr lang="en-GB" dirty="0" err="1"/>
              <a:t>della</a:t>
            </a:r>
            <a:r>
              <a:rPr lang="en-GB" dirty="0"/>
              <a:t> </a:t>
            </a:r>
            <a:r>
              <a:rPr lang="en-GB" dirty="0" err="1"/>
              <a:t>giornata</a:t>
            </a:r>
            <a:r>
              <a:rPr lang="en-GB" dirty="0"/>
              <a:t> e </a:t>
            </a:r>
            <a:r>
              <a:rPr lang="en-GB" dirty="0" err="1"/>
              <a:t>uffici</a:t>
            </a:r>
            <a:r>
              <a:rPr lang="en-GB" dirty="0"/>
              <a:t> </a:t>
            </a:r>
            <a:r>
              <a:rPr lang="en-GB" dirty="0" err="1"/>
              <a:t>chiusi</a:t>
            </a:r>
            <a:r>
              <a:rPr lang="en-GB" dirty="0"/>
              <a:t>)</a:t>
            </a:r>
          </a:p>
          <a:p>
            <a:pPr lvl="3"/>
            <a:r>
              <a:rPr lang="en-GB" dirty="0" err="1"/>
              <a:t>Picco</a:t>
            </a:r>
            <a:r>
              <a:rPr lang="en-GB" dirty="0"/>
              <a:t> di </a:t>
            </a:r>
            <a:r>
              <a:rPr lang="en-GB" dirty="0" err="1"/>
              <a:t>produzione</a:t>
            </a:r>
            <a:r>
              <a:rPr lang="en-GB" dirty="0"/>
              <a:t> </a:t>
            </a:r>
            <a:r>
              <a:rPr lang="en-GB" dirty="0" err="1"/>
              <a:t>dell’eolico</a:t>
            </a:r>
            <a:endParaRPr lang="en-GB" dirty="0"/>
          </a:p>
        </p:txBody>
      </p:sp>
      <p:sp>
        <p:nvSpPr>
          <p:cNvPr id="5" name="Rettangolo 4">
            <a:extLst>
              <a:ext uri="{FF2B5EF4-FFF2-40B4-BE49-F238E27FC236}">
                <a16:creationId xmlns:a16="http://schemas.microsoft.com/office/drawing/2014/main" id="{F2565799-C6BC-49FB-A9C1-447EDDDD1E4B}"/>
              </a:ext>
            </a:extLst>
          </p:cNvPr>
          <p:cNvSpPr/>
          <p:nvPr/>
        </p:nvSpPr>
        <p:spPr bwMode="auto">
          <a:xfrm>
            <a:off x="3667431" y="6184490"/>
            <a:ext cx="1307691" cy="177297"/>
          </a:xfrm>
          <a:prstGeom prst="rect">
            <a:avLst/>
          </a:prstGeom>
          <a:noFill/>
          <a:ln w="19050" cap="flat" cmpd="sng" algn="ctr">
            <a:solidFill>
              <a:srgbClr val="FF0000"/>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dirty="0">
              <a:ln>
                <a:noFill/>
              </a:ln>
              <a:solidFill>
                <a:schemeClr val="tx1"/>
              </a:solidFill>
              <a:effectLst/>
              <a:latin typeface="Tahoma" pitchFamily="34" charset="0"/>
            </a:endParaRPr>
          </a:p>
        </p:txBody>
      </p:sp>
      <p:sp>
        <p:nvSpPr>
          <p:cNvPr id="8" name="Rettangolo 7">
            <a:extLst>
              <a:ext uri="{FF2B5EF4-FFF2-40B4-BE49-F238E27FC236}">
                <a16:creationId xmlns:a16="http://schemas.microsoft.com/office/drawing/2014/main" id="{2DD10E44-B48C-4130-865D-A20A99F5CCAF}"/>
              </a:ext>
            </a:extLst>
          </p:cNvPr>
          <p:cNvSpPr/>
          <p:nvPr/>
        </p:nvSpPr>
        <p:spPr bwMode="auto">
          <a:xfrm>
            <a:off x="6803924" y="6184490"/>
            <a:ext cx="780356" cy="186813"/>
          </a:xfrm>
          <a:prstGeom prst="rect">
            <a:avLst/>
          </a:prstGeom>
          <a:noFill/>
          <a:ln w="19050" cap="flat" cmpd="sng" algn="ctr">
            <a:solidFill>
              <a:srgbClr val="FF0000"/>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dirty="0">
              <a:ln>
                <a:noFill/>
              </a:ln>
              <a:solidFill>
                <a:schemeClr val="tx1"/>
              </a:solidFill>
              <a:effectLst/>
              <a:latin typeface="Tahoma" pitchFamily="34" charset="0"/>
            </a:endParaRPr>
          </a:p>
        </p:txBody>
      </p:sp>
      <p:cxnSp>
        <p:nvCxnSpPr>
          <p:cNvPr id="11" name="Connettore diritto 10">
            <a:extLst>
              <a:ext uri="{FF2B5EF4-FFF2-40B4-BE49-F238E27FC236}">
                <a16:creationId xmlns:a16="http://schemas.microsoft.com/office/drawing/2014/main" id="{435F9174-2BD2-45A0-89AF-C164A2639765}"/>
              </a:ext>
            </a:extLst>
          </p:cNvPr>
          <p:cNvCxnSpPr/>
          <p:nvPr/>
        </p:nvCxnSpPr>
        <p:spPr bwMode="auto">
          <a:xfrm flipV="1">
            <a:off x="3775587" y="4365523"/>
            <a:ext cx="0" cy="1700980"/>
          </a:xfrm>
          <a:prstGeom prst="line">
            <a:avLst/>
          </a:prstGeom>
          <a:solidFill>
            <a:schemeClr val="accent1"/>
          </a:solidFill>
          <a:ln w="19050" cap="flat" cmpd="sng" algn="ctr">
            <a:solidFill>
              <a:srgbClr val="FF0000"/>
            </a:solidFill>
            <a:prstDash val="dashDot"/>
            <a:round/>
            <a:headEnd type="none" w="med" len="med"/>
            <a:tailEnd type="triangle" w="med" len="med"/>
          </a:ln>
          <a:effectLst/>
        </p:spPr>
      </p:cxnSp>
      <p:cxnSp>
        <p:nvCxnSpPr>
          <p:cNvPr id="12" name="Connettore diritto 11">
            <a:extLst>
              <a:ext uri="{FF2B5EF4-FFF2-40B4-BE49-F238E27FC236}">
                <a16:creationId xmlns:a16="http://schemas.microsoft.com/office/drawing/2014/main" id="{C8F272B6-46D8-40D9-A88F-6FB46DEE1E27}"/>
              </a:ext>
            </a:extLst>
          </p:cNvPr>
          <p:cNvCxnSpPr/>
          <p:nvPr/>
        </p:nvCxnSpPr>
        <p:spPr bwMode="auto">
          <a:xfrm flipV="1">
            <a:off x="4862052" y="4365523"/>
            <a:ext cx="0" cy="1700980"/>
          </a:xfrm>
          <a:prstGeom prst="line">
            <a:avLst/>
          </a:prstGeom>
          <a:solidFill>
            <a:schemeClr val="accent1"/>
          </a:solidFill>
          <a:ln w="19050" cap="flat" cmpd="sng" algn="ctr">
            <a:solidFill>
              <a:srgbClr val="FF0000"/>
            </a:solidFill>
            <a:prstDash val="dashDot"/>
            <a:round/>
            <a:headEnd type="none" w="med" len="med"/>
            <a:tailEnd type="triangle" w="med" len="med"/>
          </a:ln>
          <a:effectLst/>
        </p:spPr>
      </p:cxnSp>
      <p:cxnSp>
        <p:nvCxnSpPr>
          <p:cNvPr id="13" name="Connettore diritto 12">
            <a:extLst>
              <a:ext uri="{FF2B5EF4-FFF2-40B4-BE49-F238E27FC236}">
                <a16:creationId xmlns:a16="http://schemas.microsoft.com/office/drawing/2014/main" id="{4397ED9E-019F-4328-A2BB-637CC5451AFB}"/>
              </a:ext>
            </a:extLst>
          </p:cNvPr>
          <p:cNvCxnSpPr/>
          <p:nvPr/>
        </p:nvCxnSpPr>
        <p:spPr bwMode="auto">
          <a:xfrm flipV="1">
            <a:off x="6990736" y="4365523"/>
            <a:ext cx="0" cy="1700980"/>
          </a:xfrm>
          <a:prstGeom prst="line">
            <a:avLst/>
          </a:prstGeom>
          <a:solidFill>
            <a:schemeClr val="accent1"/>
          </a:solidFill>
          <a:ln w="19050" cap="flat" cmpd="sng" algn="ctr">
            <a:solidFill>
              <a:srgbClr val="FF0000"/>
            </a:solidFill>
            <a:prstDash val="dashDot"/>
            <a:round/>
            <a:headEnd type="none" w="med" len="med"/>
            <a:tailEnd type="triangle" w="med" len="med"/>
          </a:ln>
          <a:effectLst/>
        </p:spPr>
      </p:cxnSp>
      <p:cxnSp>
        <p:nvCxnSpPr>
          <p:cNvPr id="14" name="Connettore diritto 13">
            <a:extLst>
              <a:ext uri="{FF2B5EF4-FFF2-40B4-BE49-F238E27FC236}">
                <a16:creationId xmlns:a16="http://schemas.microsoft.com/office/drawing/2014/main" id="{C95B89BE-968B-4D0F-A001-098C1F0FD8F7}"/>
              </a:ext>
            </a:extLst>
          </p:cNvPr>
          <p:cNvCxnSpPr/>
          <p:nvPr/>
        </p:nvCxnSpPr>
        <p:spPr bwMode="auto">
          <a:xfrm flipV="1">
            <a:off x="7502013" y="4365523"/>
            <a:ext cx="0" cy="1700980"/>
          </a:xfrm>
          <a:prstGeom prst="line">
            <a:avLst/>
          </a:prstGeom>
          <a:solidFill>
            <a:schemeClr val="accent1"/>
          </a:solidFill>
          <a:ln w="19050" cap="flat" cmpd="sng" algn="ctr">
            <a:solidFill>
              <a:srgbClr val="FF0000"/>
            </a:solidFill>
            <a:prstDash val="dashDot"/>
            <a:round/>
            <a:headEnd type="none" w="med" len="med"/>
            <a:tailEnd type="triangle" w="med" len="med"/>
          </a:ln>
          <a:effectLst/>
        </p:spPr>
      </p:cxnSp>
    </p:spTree>
    <p:extLst>
      <p:ext uri="{BB962C8B-B14F-4D97-AF65-F5344CB8AC3E}">
        <p14:creationId xmlns:p14="http://schemas.microsoft.com/office/powerpoint/2010/main" val="3321567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1EA0A1-F649-491B-A0F8-8E8492391838}"/>
              </a:ext>
            </a:extLst>
          </p:cNvPr>
          <p:cNvSpPr>
            <a:spLocks noGrp="1"/>
          </p:cNvSpPr>
          <p:nvPr>
            <p:ph type="title"/>
          </p:nvPr>
        </p:nvSpPr>
        <p:spPr/>
        <p:txBody>
          <a:bodyPr/>
          <a:lstStyle/>
          <a:p>
            <a:r>
              <a:rPr lang="en-GB" dirty="0" err="1"/>
              <a:t>Sviluppi</a:t>
            </a:r>
            <a:r>
              <a:rPr lang="en-GB" dirty="0"/>
              <a:t> </a:t>
            </a:r>
            <a:r>
              <a:rPr lang="en-GB" dirty="0" err="1"/>
              <a:t>futuri</a:t>
            </a:r>
            <a:endParaRPr lang="en-GB" dirty="0"/>
          </a:p>
        </p:txBody>
      </p:sp>
      <p:sp>
        <p:nvSpPr>
          <p:cNvPr id="3" name="Segnaposto contenuto 2">
            <a:extLst>
              <a:ext uri="{FF2B5EF4-FFF2-40B4-BE49-F238E27FC236}">
                <a16:creationId xmlns:a16="http://schemas.microsoft.com/office/drawing/2014/main" id="{61258C2C-175C-412C-A491-17DD493BD435}"/>
              </a:ext>
            </a:extLst>
          </p:cNvPr>
          <p:cNvSpPr>
            <a:spLocks noGrp="1"/>
          </p:cNvSpPr>
          <p:nvPr>
            <p:ph idx="1"/>
          </p:nvPr>
        </p:nvSpPr>
        <p:spPr/>
        <p:txBody>
          <a:bodyPr/>
          <a:lstStyle/>
          <a:p>
            <a:r>
              <a:rPr lang="en-GB" dirty="0" err="1"/>
              <a:t>Riepilogo</a:t>
            </a:r>
            <a:r>
              <a:rPr lang="en-GB" dirty="0"/>
              <a:t>:</a:t>
            </a:r>
          </a:p>
          <a:p>
            <a:pPr lvl="1"/>
            <a:r>
              <a:rPr lang="en-GB" dirty="0" err="1"/>
              <a:t>Analisi</a:t>
            </a:r>
            <a:r>
              <a:rPr lang="en-GB" dirty="0"/>
              <a:t> del </a:t>
            </a:r>
            <a:r>
              <a:rPr lang="en-GB" dirty="0" err="1"/>
              <a:t>funzionamento</a:t>
            </a:r>
            <a:r>
              <a:rPr lang="en-GB" dirty="0"/>
              <a:t> rete di </a:t>
            </a:r>
            <a:r>
              <a:rPr lang="en-GB" dirty="0" err="1"/>
              <a:t>distribuzione</a:t>
            </a:r>
            <a:r>
              <a:rPr lang="en-GB" dirty="0"/>
              <a:t> del gas </a:t>
            </a:r>
            <a:r>
              <a:rPr lang="en-GB" dirty="0" err="1"/>
              <a:t>naturale</a:t>
            </a:r>
            <a:endParaRPr lang="en-GB" dirty="0"/>
          </a:p>
          <a:p>
            <a:pPr lvl="1"/>
            <a:r>
              <a:rPr lang="en-GB" dirty="0"/>
              <a:t>Studio </a:t>
            </a:r>
            <a:r>
              <a:rPr lang="en-GB" dirty="0" err="1"/>
              <a:t>dello</a:t>
            </a:r>
            <a:r>
              <a:rPr lang="en-GB" dirty="0"/>
              <a:t> </a:t>
            </a:r>
            <a:r>
              <a:rPr lang="en-GB" dirty="0" err="1"/>
              <a:t>stato</a:t>
            </a:r>
            <a:r>
              <a:rPr lang="en-GB" dirty="0"/>
              <a:t> dell’arte </a:t>
            </a:r>
            <a:r>
              <a:rPr lang="en-GB" dirty="0" err="1"/>
              <a:t>sullo</a:t>
            </a:r>
            <a:r>
              <a:rPr lang="en-GB" dirty="0"/>
              <a:t> </a:t>
            </a:r>
            <a:r>
              <a:rPr lang="en-GB" dirty="0" err="1"/>
              <a:t>sviluppo</a:t>
            </a:r>
            <a:r>
              <a:rPr lang="en-GB" dirty="0"/>
              <a:t> </a:t>
            </a:r>
            <a:r>
              <a:rPr lang="en-GB" dirty="0" err="1"/>
              <a:t>delle</a:t>
            </a:r>
            <a:r>
              <a:rPr lang="en-GB" dirty="0"/>
              <a:t> </a:t>
            </a:r>
            <a:r>
              <a:rPr lang="en-GB" dirty="0" err="1"/>
              <a:t>reti</a:t>
            </a:r>
            <a:r>
              <a:rPr lang="en-GB" dirty="0"/>
              <a:t> del gas e P2G</a:t>
            </a:r>
          </a:p>
          <a:p>
            <a:pPr lvl="1"/>
            <a:r>
              <a:rPr lang="en-GB" dirty="0" err="1"/>
              <a:t>Utilizzo</a:t>
            </a:r>
            <a:r>
              <a:rPr lang="en-GB" dirty="0"/>
              <a:t> del </a:t>
            </a:r>
            <a:r>
              <a:rPr lang="en-GB" dirty="0" err="1"/>
              <a:t>codice</a:t>
            </a:r>
            <a:r>
              <a:rPr lang="en-GB" dirty="0"/>
              <a:t> </a:t>
            </a:r>
            <a:r>
              <a:rPr lang="en-GB" dirty="0" err="1"/>
              <a:t>stazionario</a:t>
            </a:r>
            <a:r>
              <a:rPr lang="en-GB" dirty="0"/>
              <a:t> per </a:t>
            </a:r>
            <a:r>
              <a:rPr lang="en-GB" dirty="0" err="1"/>
              <a:t>simulazione</a:t>
            </a:r>
            <a:r>
              <a:rPr lang="en-GB" dirty="0"/>
              <a:t> </a:t>
            </a:r>
            <a:r>
              <a:rPr lang="en-GB" dirty="0" err="1"/>
              <a:t>reti</a:t>
            </a:r>
            <a:r>
              <a:rPr lang="en-GB" dirty="0"/>
              <a:t> del gas con </a:t>
            </a:r>
            <a:r>
              <a:rPr lang="en-GB" dirty="0" err="1"/>
              <a:t>iniezione</a:t>
            </a:r>
            <a:r>
              <a:rPr lang="en-GB" dirty="0"/>
              <a:t> di </a:t>
            </a:r>
            <a:r>
              <a:rPr lang="en-GB" dirty="0" err="1"/>
              <a:t>idrogeno</a:t>
            </a:r>
            <a:endParaRPr lang="en-GB" dirty="0"/>
          </a:p>
          <a:p>
            <a:pPr lvl="1"/>
            <a:endParaRPr lang="en-GB" dirty="0"/>
          </a:p>
          <a:p>
            <a:r>
              <a:rPr lang="en-GB" dirty="0" err="1"/>
              <a:t>Possibili</a:t>
            </a:r>
            <a:r>
              <a:rPr lang="en-GB" dirty="0"/>
              <a:t> </a:t>
            </a:r>
            <a:r>
              <a:rPr lang="en-GB" dirty="0" err="1"/>
              <a:t>sviluppi</a:t>
            </a:r>
            <a:r>
              <a:rPr lang="en-GB" dirty="0"/>
              <a:t>:</a:t>
            </a:r>
          </a:p>
          <a:p>
            <a:pPr lvl="1"/>
            <a:r>
              <a:rPr lang="en-GB" dirty="0"/>
              <a:t>Campagna di </a:t>
            </a:r>
            <a:r>
              <a:rPr lang="en-GB" dirty="0" err="1"/>
              <a:t>simulazioni</a:t>
            </a:r>
            <a:r>
              <a:rPr lang="en-GB" dirty="0"/>
              <a:t> di </a:t>
            </a:r>
            <a:r>
              <a:rPr lang="en-GB" dirty="0" err="1"/>
              <a:t>reti</a:t>
            </a:r>
            <a:r>
              <a:rPr lang="en-GB" dirty="0"/>
              <a:t> </a:t>
            </a:r>
            <a:r>
              <a:rPr lang="en-GB" dirty="0" err="1"/>
              <a:t>reali</a:t>
            </a:r>
            <a:r>
              <a:rPr lang="en-GB" dirty="0"/>
              <a:t> (</a:t>
            </a:r>
            <a:r>
              <a:rPr lang="en-GB" dirty="0" err="1"/>
              <a:t>su</a:t>
            </a:r>
            <a:r>
              <a:rPr lang="en-GB" dirty="0"/>
              <a:t> </a:t>
            </a:r>
            <a:r>
              <a:rPr lang="en-GB" dirty="0" err="1"/>
              <a:t>scala</a:t>
            </a:r>
            <a:r>
              <a:rPr lang="en-GB" dirty="0"/>
              <a:t> </a:t>
            </a:r>
            <a:r>
              <a:rPr lang="en-GB" dirty="0" err="1"/>
              <a:t>urbana</a:t>
            </a:r>
            <a:r>
              <a:rPr lang="en-GB" dirty="0"/>
              <a:t>/</a:t>
            </a:r>
            <a:r>
              <a:rPr lang="en-GB" dirty="0" err="1"/>
              <a:t>regionale</a:t>
            </a:r>
            <a:r>
              <a:rPr lang="en-GB" dirty="0"/>
              <a:t>)</a:t>
            </a:r>
          </a:p>
          <a:p>
            <a:pPr lvl="1"/>
            <a:r>
              <a:rPr lang="en-GB" dirty="0" err="1"/>
              <a:t>Implementazione</a:t>
            </a:r>
            <a:r>
              <a:rPr lang="en-GB" dirty="0"/>
              <a:t> </a:t>
            </a:r>
            <a:r>
              <a:rPr lang="en-GB" dirty="0" err="1"/>
              <a:t>della</a:t>
            </a:r>
            <a:r>
              <a:rPr lang="en-GB" dirty="0"/>
              <a:t> rete </a:t>
            </a:r>
            <a:r>
              <a:rPr lang="en-GB" dirty="0" err="1"/>
              <a:t>elettrica</a:t>
            </a:r>
            <a:r>
              <a:rPr lang="en-GB" dirty="0"/>
              <a:t> </a:t>
            </a:r>
            <a:r>
              <a:rPr lang="en-GB" dirty="0" err="1"/>
              <a:t>accoppiata</a:t>
            </a:r>
            <a:endParaRPr lang="en-GB" dirty="0"/>
          </a:p>
          <a:p>
            <a:pPr lvl="1"/>
            <a:endParaRPr lang="en-GB" dirty="0"/>
          </a:p>
          <a:p>
            <a:pPr lvl="1"/>
            <a:r>
              <a:rPr lang="en-GB" dirty="0" err="1"/>
              <a:t>Utilizzo</a:t>
            </a:r>
            <a:r>
              <a:rPr lang="en-GB" dirty="0"/>
              <a:t> </a:t>
            </a:r>
            <a:r>
              <a:rPr lang="en-GB" dirty="0" err="1"/>
              <a:t>delle</a:t>
            </a:r>
            <a:r>
              <a:rPr lang="en-GB" dirty="0"/>
              <a:t> </a:t>
            </a:r>
            <a:r>
              <a:rPr lang="en-GB" dirty="0" err="1"/>
              <a:t>conoscenze</a:t>
            </a:r>
            <a:r>
              <a:rPr lang="en-GB" dirty="0"/>
              <a:t> </a:t>
            </a:r>
            <a:r>
              <a:rPr lang="en-GB" dirty="0" err="1"/>
              <a:t>acquisite</a:t>
            </a:r>
            <a:r>
              <a:rPr lang="en-GB" dirty="0"/>
              <a:t> </a:t>
            </a:r>
            <a:r>
              <a:rPr lang="en-GB" dirty="0" err="1"/>
              <a:t>sulle</a:t>
            </a:r>
            <a:r>
              <a:rPr lang="en-GB" dirty="0"/>
              <a:t> Pipelines del GN</a:t>
            </a:r>
          </a:p>
          <a:p>
            <a:pPr lvl="2"/>
            <a:r>
              <a:rPr lang="en-GB" dirty="0"/>
              <a:t>Possibile studio di un </a:t>
            </a:r>
            <a:r>
              <a:rPr lang="en-GB" dirty="0" err="1"/>
              <a:t>componente</a:t>
            </a:r>
            <a:r>
              <a:rPr lang="en-GB" dirty="0"/>
              <a:t> di </a:t>
            </a:r>
            <a:r>
              <a:rPr lang="en-GB" dirty="0" err="1"/>
              <a:t>dettaglio</a:t>
            </a:r>
            <a:r>
              <a:rPr lang="en-GB" dirty="0"/>
              <a:t> </a:t>
            </a:r>
            <a:r>
              <a:rPr lang="en-GB" dirty="0" err="1"/>
              <a:t>della</a:t>
            </a:r>
            <a:r>
              <a:rPr lang="en-GB" dirty="0"/>
              <a:t> rete del gas</a:t>
            </a:r>
          </a:p>
          <a:p>
            <a:pPr lvl="3"/>
            <a:r>
              <a:rPr lang="en-GB" dirty="0" err="1"/>
              <a:t>Collaborazione</a:t>
            </a:r>
            <a:r>
              <a:rPr lang="en-GB" dirty="0"/>
              <a:t> </a:t>
            </a:r>
            <a:r>
              <a:rPr lang="en-GB" dirty="0" err="1"/>
              <a:t>industriale</a:t>
            </a:r>
            <a:r>
              <a:rPr lang="en-GB" dirty="0"/>
              <a:t> a </a:t>
            </a:r>
            <a:r>
              <a:rPr lang="en-GB" dirty="0" err="1"/>
              <a:t>lungo</a:t>
            </a:r>
            <a:r>
              <a:rPr lang="en-GB" dirty="0"/>
              <a:t> </a:t>
            </a:r>
            <a:r>
              <a:rPr lang="en-GB" dirty="0" err="1"/>
              <a:t>termine</a:t>
            </a:r>
            <a:r>
              <a:rPr lang="en-GB" dirty="0"/>
              <a:t> in </a:t>
            </a:r>
            <a:r>
              <a:rPr lang="en-GB" dirty="0" err="1"/>
              <a:t>avvio</a:t>
            </a:r>
            <a:endParaRPr lang="en-GB" dirty="0"/>
          </a:p>
          <a:p>
            <a:pPr lvl="3"/>
            <a:r>
              <a:rPr lang="en-GB" dirty="0" err="1"/>
              <a:t>Valvole</a:t>
            </a:r>
            <a:r>
              <a:rPr lang="en-GB" dirty="0"/>
              <a:t> per il controllo del </a:t>
            </a:r>
            <a:r>
              <a:rPr lang="en-GB" dirty="0" err="1"/>
              <a:t>flusso</a:t>
            </a:r>
            <a:r>
              <a:rPr lang="en-GB" dirty="0"/>
              <a:t> </a:t>
            </a:r>
            <a:r>
              <a:rPr lang="en-GB" dirty="0" err="1"/>
              <a:t>delle</a:t>
            </a:r>
            <a:r>
              <a:rPr lang="en-GB" dirty="0"/>
              <a:t> pipelines</a:t>
            </a:r>
          </a:p>
        </p:txBody>
      </p:sp>
    </p:spTree>
    <p:extLst>
      <p:ext uri="{BB962C8B-B14F-4D97-AF65-F5344CB8AC3E}">
        <p14:creationId xmlns:p14="http://schemas.microsoft.com/office/powerpoint/2010/main" val="2659329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654DC6-22C6-4F63-9371-C8004D73B388}"/>
              </a:ext>
            </a:extLst>
          </p:cNvPr>
          <p:cNvSpPr>
            <a:spLocks noGrp="1"/>
          </p:cNvSpPr>
          <p:nvPr>
            <p:ph type="title"/>
          </p:nvPr>
        </p:nvSpPr>
        <p:spPr/>
        <p:txBody>
          <a:bodyPr/>
          <a:lstStyle/>
          <a:p>
            <a:r>
              <a:rPr lang="en-GB" dirty="0" err="1"/>
              <a:t>Pubblicazioni</a:t>
            </a:r>
            <a:r>
              <a:rPr lang="en-GB" dirty="0"/>
              <a:t> e </a:t>
            </a:r>
            <a:r>
              <a:rPr lang="en-GB" dirty="0" err="1"/>
              <a:t>Convegni</a:t>
            </a:r>
            <a:endParaRPr lang="en-GB" dirty="0"/>
          </a:p>
        </p:txBody>
      </p:sp>
      <p:sp>
        <p:nvSpPr>
          <p:cNvPr id="3" name="Segnaposto contenuto 2">
            <a:extLst>
              <a:ext uri="{FF2B5EF4-FFF2-40B4-BE49-F238E27FC236}">
                <a16:creationId xmlns:a16="http://schemas.microsoft.com/office/drawing/2014/main" id="{37905F8C-07A8-4DD1-A7DC-ECD5C9E715EB}"/>
              </a:ext>
            </a:extLst>
          </p:cNvPr>
          <p:cNvSpPr>
            <a:spLocks noGrp="1"/>
          </p:cNvSpPr>
          <p:nvPr>
            <p:ph idx="1"/>
          </p:nvPr>
        </p:nvSpPr>
        <p:spPr/>
        <p:txBody>
          <a:bodyPr/>
          <a:lstStyle/>
          <a:p>
            <a:r>
              <a:rPr lang="en-GB" dirty="0" err="1"/>
              <a:t>Realizzati</a:t>
            </a:r>
            <a:endParaRPr lang="en-GB" dirty="0"/>
          </a:p>
          <a:p>
            <a:pPr lvl="1"/>
            <a:r>
              <a:rPr lang="it-IT" dirty="0"/>
              <a:t>C. Carcasci, L. Cheli, P. Lubello, e L. </a:t>
            </a:r>
            <a:r>
              <a:rPr lang="it-IT" dirty="0" err="1"/>
              <a:t>Winchler</a:t>
            </a:r>
            <a:r>
              <a:rPr lang="it-IT" dirty="0"/>
              <a:t>, «</a:t>
            </a:r>
            <a:r>
              <a:rPr lang="it-IT" b="1" dirty="0"/>
              <a:t>Off-Design Performances of an Organic Rankine Cycle for Waste </a:t>
            </a:r>
            <a:r>
              <a:rPr lang="it-IT" b="1" dirty="0" err="1"/>
              <a:t>Heat</a:t>
            </a:r>
            <a:r>
              <a:rPr lang="it-IT" b="1" dirty="0"/>
              <a:t> Recovery from Gas </a:t>
            </a:r>
            <a:r>
              <a:rPr lang="it-IT" b="1" dirty="0" err="1"/>
              <a:t>Turbines</a:t>
            </a:r>
            <a:r>
              <a:rPr lang="it-IT" dirty="0"/>
              <a:t>», </a:t>
            </a:r>
            <a:r>
              <a:rPr lang="it-IT" i="1" dirty="0"/>
              <a:t>Energies</a:t>
            </a:r>
            <a:r>
              <a:rPr lang="it-IT" dirty="0"/>
              <a:t>, vol. 13, n. 5, pag. 1105, mar. 2020, </a:t>
            </a:r>
            <a:r>
              <a:rPr lang="it-IT" dirty="0" err="1"/>
              <a:t>doi</a:t>
            </a:r>
            <a:r>
              <a:rPr lang="it-IT" dirty="0"/>
              <a:t>: </a:t>
            </a:r>
            <a:r>
              <a:rPr lang="it-IT" dirty="0">
                <a:hlinkClick r:id="rId2"/>
              </a:rPr>
              <a:t>10.3390/en13051105</a:t>
            </a:r>
            <a:r>
              <a:rPr lang="it-IT" dirty="0"/>
              <a:t>.</a:t>
            </a:r>
          </a:p>
          <a:p>
            <a:endParaRPr lang="it-IT" dirty="0"/>
          </a:p>
          <a:p>
            <a:r>
              <a:rPr lang="it-IT" dirty="0"/>
              <a:t>Articoli da conferenza</a:t>
            </a:r>
            <a:endParaRPr lang="en-US" dirty="0"/>
          </a:p>
          <a:p>
            <a:pPr lvl="1"/>
            <a:r>
              <a:rPr lang="en-GB" dirty="0"/>
              <a:t>L. Ciappi, L. Cheli, I. Simonetti, A. </a:t>
            </a:r>
            <a:r>
              <a:rPr lang="en-GB" dirty="0" err="1"/>
              <a:t>Bianchini</a:t>
            </a:r>
            <a:r>
              <a:rPr lang="en-GB" dirty="0"/>
              <a:t>, L. </a:t>
            </a:r>
            <a:r>
              <a:rPr lang="en-GB" dirty="0" err="1"/>
              <a:t>Talluri</a:t>
            </a:r>
            <a:r>
              <a:rPr lang="en-GB" dirty="0"/>
              <a:t>, L. Cappietti, G. Manfrida, “</a:t>
            </a:r>
            <a:r>
              <a:rPr lang="en-GB" b="1" dirty="0"/>
              <a:t>Analytical Models of Oscillating Water Column Systems Operating with Air Turbines in the Mediterranean Sea</a:t>
            </a:r>
            <a:r>
              <a:rPr lang="en-GB" dirty="0"/>
              <a:t>”, </a:t>
            </a:r>
            <a:r>
              <a:rPr lang="en-US" dirty="0"/>
              <a:t>15th Conference on Sustainable Development of Energy, Water and Environment Systems (SDEWES), set. 2020</a:t>
            </a:r>
            <a:endParaRPr lang="en-GB" dirty="0"/>
          </a:p>
          <a:p>
            <a:pPr lvl="1"/>
            <a:r>
              <a:rPr lang="en-US" dirty="0"/>
              <a:t>L. Cheli e C. Carcasci, «</a:t>
            </a:r>
            <a:r>
              <a:rPr lang="en-US" b="1" dirty="0"/>
              <a:t>Modelling and analysis of a liquid-cooled system for thermal management application of an electronic equipment</a:t>
            </a:r>
            <a:r>
              <a:rPr lang="en-US" dirty="0"/>
              <a:t>», </a:t>
            </a:r>
            <a:r>
              <a:rPr lang="en-US" dirty="0" err="1"/>
              <a:t>presentato</a:t>
            </a:r>
            <a:r>
              <a:rPr lang="en-US" dirty="0"/>
              <a:t> al 75° </a:t>
            </a:r>
            <a:r>
              <a:rPr lang="en-US" dirty="0" err="1"/>
              <a:t>Congresso</a:t>
            </a:r>
            <a:r>
              <a:rPr lang="en-US" dirty="0"/>
              <a:t> Nazionale ATI, Roma, set. 2020.</a:t>
            </a:r>
            <a:endParaRPr lang="en-GB" dirty="0"/>
          </a:p>
          <a:p>
            <a:pPr lvl="1"/>
            <a:endParaRPr lang="en-GB" dirty="0"/>
          </a:p>
        </p:txBody>
      </p:sp>
      <p:pic>
        <p:nvPicPr>
          <p:cNvPr id="5" name="Immagine 4">
            <a:extLst>
              <a:ext uri="{FF2B5EF4-FFF2-40B4-BE49-F238E27FC236}">
                <a16:creationId xmlns:a16="http://schemas.microsoft.com/office/drawing/2014/main" id="{23719626-9D5B-47E1-99C2-935CC269AA96}"/>
              </a:ext>
            </a:extLst>
          </p:cNvPr>
          <p:cNvPicPr>
            <a:picLocks noChangeAspect="1"/>
          </p:cNvPicPr>
          <p:nvPr/>
        </p:nvPicPr>
        <p:blipFill>
          <a:blip r:embed="rId3"/>
          <a:stretch>
            <a:fillRect/>
          </a:stretch>
        </p:blipFill>
        <p:spPr>
          <a:xfrm>
            <a:off x="1861831" y="830510"/>
            <a:ext cx="458582" cy="453570"/>
          </a:xfrm>
          <a:prstGeom prst="rect">
            <a:avLst/>
          </a:prstGeom>
        </p:spPr>
      </p:pic>
      <p:pic>
        <p:nvPicPr>
          <p:cNvPr id="7" name="Immagine 6">
            <a:extLst>
              <a:ext uri="{FF2B5EF4-FFF2-40B4-BE49-F238E27FC236}">
                <a16:creationId xmlns:a16="http://schemas.microsoft.com/office/drawing/2014/main" id="{1761D5BC-489F-4A77-BE23-1EE591E8CD1F}"/>
              </a:ext>
            </a:extLst>
          </p:cNvPr>
          <p:cNvPicPr>
            <a:picLocks noChangeAspect="1"/>
          </p:cNvPicPr>
          <p:nvPr/>
        </p:nvPicPr>
        <p:blipFill>
          <a:blip r:embed="rId3"/>
          <a:stretch>
            <a:fillRect/>
          </a:stretch>
        </p:blipFill>
        <p:spPr>
          <a:xfrm>
            <a:off x="3518566" y="2890368"/>
            <a:ext cx="458582" cy="453570"/>
          </a:xfrm>
          <a:prstGeom prst="rect">
            <a:avLst/>
          </a:prstGeom>
        </p:spPr>
      </p:pic>
    </p:spTree>
    <p:extLst>
      <p:ext uri="{BB962C8B-B14F-4D97-AF65-F5344CB8AC3E}">
        <p14:creationId xmlns:p14="http://schemas.microsoft.com/office/powerpoint/2010/main" val="1253503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654DC6-22C6-4F63-9371-C8004D73B388}"/>
              </a:ext>
            </a:extLst>
          </p:cNvPr>
          <p:cNvSpPr>
            <a:spLocks noGrp="1"/>
          </p:cNvSpPr>
          <p:nvPr>
            <p:ph type="title"/>
          </p:nvPr>
        </p:nvSpPr>
        <p:spPr/>
        <p:txBody>
          <a:bodyPr/>
          <a:lstStyle/>
          <a:p>
            <a:r>
              <a:rPr lang="en-GB" dirty="0" err="1"/>
              <a:t>Pubblicazioni</a:t>
            </a:r>
            <a:r>
              <a:rPr lang="en-GB" dirty="0"/>
              <a:t> e </a:t>
            </a:r>
            <a:r>
              <a:rPr lang="en-GB" dirty="0" err="1"/>
              <a:t>Convegni</a:t>
            </a:r>
            <a:endParaRPr lang="en-GB" dirty="0"/>
          </a:p>
        </p:txBody>
      </p:sp>
      <p:sp>
        <p:nvSpPr>
          <p:cNvPr id="3" name="Segnaposto contenuto 2">
            <a:extLst>
              <a:ext uri="{FF2B5EF4-FFF2-40B4-BE49-F238E27FC236}">
                <a16:creationId xmlns:a16="http://schemas.microsoft.com/office/drawing/2014/main" id="{37905F8C-07A8-4DD1-A7DC-ECD5C9E715EB}"/>
              </a:ext>
            </a:extLst>
          </p:cNvPr>
          <p:cNvSpPr>
            <a:spLocks noGrp="1"/>
          </p:cNvSpPr>
          <p:nvPr>
            <p:ph idx="1"/>
          </p:nvPr>
        </p:nvSpPr>
        <p:spPr/>
        <p:txBody>
          <a:bodyPr/>
          <a:lstStyle/>
          <a:p>
            <a:r>
              <a:rPr lang="en-GB" dirty="0"/>
              <a:t>In </a:t>
            </a:r>
            <a:r>
              <a:rPr lang="en-GB" dirty="0" err="1"/>
              <a:t>fase</a:t>
            </a:r>
            <a:r>
              <a:rPr lang="en-GB" dirty="0"/>
              <a:t> di </a:t>
            </a:r>
            <a:r>
              <a:rPr lang="en-GB" dirty="0" err="1"/>
              <a:t>pubblicazione</a:t>
            </a:r>
            <a:endParaRPr lang="en-GB" dirty="0"/>
          </a:p>
          <a:p>
            <a:pPr lvl="1"/>
            <a:r>
              <a:rPr lang="it-IT" dirty="0"/>
              <a:t>L. Ciappi, L. Cheli, I. Simonetti, A. Bianchini, G. Manfrida, e L. Cappietti, «</a:t>
            </a:r>
            <a:r>
              <a:rPr lang="it-IT" b="1" dirty="0" err="1"/>
              <a:t>Wave</a:t>
            </a:r>
            <a:r>
              <a:rPr lang="it-IT" b="1" dirty="0"/>
              <a:t>-to-</a:t>
            </a:r>
            <a:r>
              <a:rPr lang="it-IT" b="1" dirty="0" err="1"/>
              <a:t>Wire</a:t>
            </a:r>
            <a:r>
              <a:rPr lang="it-IT" b="1" dirty="0"/>
              <a:t> Model of an Oscillating-Water-Column </a:t>
            </a:r>
            <a:r>
              <a:rPr lang="it-IT" b="1" dirty="0" err="1"/>
              <a:t>Wave</a:t>
            </a:r>
            <a:r>
              <a:rPr lang="it-IT" b="1" dirty="0"/>
              <a:t> Energy Converter and </a:t>
            </a:r>
            <a:r>
              <a:rPr lang="it-IT" b="1" dirty="0" err="1"/>
              <a:t>Its</a:t>
            </a:r>
            <a:r>
              <a:rPr lang="it-IT" b="1" dirty="0"/>
              <a:t> Application to </a:t>
            </a:r>
            <a:r>
              <a:rPr lang="it-IT" b="1" dirty="0" err="1"/>
              <a:t>Mediterranean</a:t>
            </a:r>
            <a:r>
              <a:rPr lang="it-IT" b="1" dirty="0"/>
              <a:t> Energy Hot-Spots</a:t>
            </a:r>
            <a:r>
              <a:rPr lang="it-IT" dirty="0"/>
              <a:t>», pag. 28, 2020.</a:t>
            </a:r>
            <a:endParaRPr lang="en-GB" dirty="0"/>
          </a:p>
          <a:p>
            <a:endParaRPr lang="en-GB" dirty="0"/>
          </a:p>
          <a:p>
            <a:r>
              <a:rPr lang="en-GB" dirty="0"/>
              <a:t>In </a:t>
            </a:r>
            <a:r>
              <a:rPr lang="en-GB" dirty="0" err="1"/>
              <a:t>fase</a:t>
            </a:r>
            <a:r>
              <a:rPr lang="en-GB" dirty="0"/>
              <a:t> di </a:t>
            </a:r>
            <a:r>
              <a:rPr lang="en-GB" dirty="0" err="1"/>
              <a:t>realizzazione</a:t>
            </a:r>
            <a:r>
              <a:rPr lang="en-GB" dirty="0"/>
              <a:t>/</a:t>
            </a:r>
            <a:r>
              <a:rPr lang="en-GB" dirty="0" err="1"/>
              <a:t>scrittura</a:t>
            </a:r>
            <a:endParaRPr lang="en-US" dirty="0">
              <a:effectLst/>
            </a:endParaRPr>
          </a:p>
          <a:p>
            <a:pPr lvl="1">
              <a:spcBef>
                <a:spcPts val="0"/>
              </a:spcBef>
              <a:spcAft>
                <a:spcPts val="0"/>
              </a:spcAft>
            </a:pPr>
            <a:r>
              <a:rPr lang="en-US" dirty="0">
                <a:effectLst/>
              </a:rPr>
              <a:t>L. Cheli, D. Adolfo, e C. Carcasci, «</a:t>
            </a:r>
            <a:r>
              <a:rPr lang="en-US" b="1" dirty="0">
                <a:effectLst/>
              </a:rPr>
              <a:t>Steady-state Analysis of a Natural Gas Distribution Network to Absorb Excess Renewable Electricity by means of Hydrogen Injection</a:t>
            </a:r>
            <a:r>
              <a:rPr lang="en-US" dirty="0">
                <a:effectLst/>
              </a:rPr>
              <a:t>».</a:t>
            </a:r>
          </a:p>
          <a:p>
            <a:pPr lvl="1"/>
            <a:endParaRPr lang="en-GB" dirty="0"/>
          </a:p>
        </p:txBody>
      </p:sp>
      <p:pic>
        <p:nvPicPr>
          <p:cNvPr id="7" name="Immagine 6">
            <a:extLst>
              <a:ext uri="{FF2B5EF4-FFF2-40B4-BE49-F238E27FC236}">
                <a16:creationId xmlns:a16="http://schemas.microsoft.com/office/drawing/2014/main" id="{ABACF07C-30FC-4F69-9AA5-8D9A57467B34}"/>
              </a:ext>
            </a:extLst>
          </p:cNvPr>
          <p:cNvPicPr>
            <a:picLocks noChangeAspect="1"/>
          </p:cNvPicPr>
          <p:nvPr/>
        </p:nvPicPr>
        <p:blipFill>
          <a:blip r:embed="rId2"/>
          <a:stretch>
            <a:fillRect/>
          </a:stretch>
        </p:blipFill>
        <p:spPr>
          <a:xfrm>
            <a:off x="3892624" y="727587"/>
            <a:ext cx="401141" cy="556422"/>
          </a:xfrm>
          <a:prstGeom prst="rect">
            <a:avLst/>
          </a:prstGeom>
        </p:spPr>
      </p:pic>
      <p:pic>
        <p:nvPicPr>
          <p:cNvPr id="9" name="Immagine 8">
            <a:extLst>
              <a:ext uri="{FF2B5EF4-FFF2-40B4-BE49-F238E27FC236}">
                <a16:creationId xmlns:a16="http://schemas.microsoft.com/office/drawing/2014/main" id="{7A30E364-0C17-4675-9C9A-869AC51B09D8}"/>
              </a:ext>
            </a:extLst>
          </p:cNvPr>
          <p:cNvPicPr>
            <a:picLocks noChangeAspect="1"/>
          </p:cNvPicPr>
          <p:nvPr/>
        </p:nvPicPr>
        <p:blipFill>
          <a:blip r:embed="rId3"/>
          <a:stretch>
            <a:fillRect/>
          </a:stretch>
        </p:blipFill>
        <p:spPr>
          <a:xfrm>
            <a:off x="4909018" y="2841523"/>
            <a:ext cx="311298" cy="490364"/>
          </a:xfrm>
          <a:prstGeom prst="rect">
            <a:avLst/>
          </a:prstGeom>
        </p:spPr>
      </p:pic>
    </p:spTree>
    <p:extLst>
      <p:ext uri="{BB962C8B-B14F-4D97-AF65-F5344CB8AC3E}">
        <p14:creationId xmlns:p14="http://schemas.microsoft.com/office/powerpoint/2010/main" val="1461695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bwMode="auto">
          <a:xfrm>
            <a:off x="92869" y="1441939"/>
            <a:ext cx="8915400" cy="2511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lnSpc>
                <a:spcPts val="6000"/>
              </a:lnSpc>
              <a:spcBef>
                <a:spcPct val="0"/>
              </a:spcBef>
            </a:pPr>
            <a:r>
              <a:rPr lang="it-IT" altLang="it-IT" sz="4000" b="1" dirty="0">
                <a:solidFill>
                  <a:schemeClr val="tx2"/>
                </a:solidFill>
              </a:rPr>
              <a:t>Studio delle reti di distribuzione gas nelle smart city</a:t>
            </a:r>
            <a:endParaRPr lang="en-US" altLang="it-IT" sz="2800" b="1" dirty="0">
              <a:solidFill>
                <a:schemeClr val="tx2"/>
              </a:solidFill>
              <a:latin typeface="+mj-lt"/>
              <a:ea typeface="+mj-ea"/>
              <a:cs typeface="+mj-cs"/>
            </a:endParaRPr>
          </a:p>
        </p:txBody>
      </p:sp>
      <p:sp>
        <p:nvSpPr>
          <p:cNvPr id="4" name="Sottotitolo 2"/>
          <p:cNvSpPr txBox="1">
            <a:spLocks/>
          </p:cNvSpPr>
          <p:nvPr/>
        </p:nvSpPr>
        <p:spPr bwMode="auto">
          <a:xfrm>
            <a:off x="0" y="3533775"/>
            <a:ext cx="9144000" cy="57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1" hangingPunct="1">
              <a:spcBef>
                <a:spcPct val="20000"/>
              </a:spcBef>
              <a:buFont typeface="Arial" pitchFamily="34" charset="0"/>
              <a:buNone/>
            </a:pPr>
            <a:r>
              <a:rPr lang="it-IT" altLang="it-IT" sz="2800" dirty="0">
                <a:solidFill>
                  <a:srgbClr val="004D80"/>
                </a:solidFill>
              </a:rPr>
              <a:t>Presentazione 1° anno - 07/10/2020</a:t>
            </a:r>
          </a:p>
        </p:txBody>
      </p:sp>
      <p:cxnSp>
        <p:nvCxnSpPr>
          <p:cNvPr id="6" name="Connettore 1 5"/>
          <p:cNvCxnSpPr/>
          <p:nvPr/>
        </p:nvCxnSpPr>
        <p:spPr>
          <a:xfrm>
            <a:off x="544513" y="3167063"/>
            <a:ext cx="8012112" cy="0"/>
          </a:xfrm>
          <a:prstGeom prst="line">
            <a:avLst/>
          </a:prstGeom>
          <a:ln w="19050">
            <a:solidFill>
              <a:srgbClr val="004D80"/>
            </a:solidFill>
          </a:ln>
          <a:effectLst/>
        </p:spPr>
        <p:style>
          <a:lnRef idx="2">
            <a:schemeClr val="accent1"/>
          </a:lnRef>
          <a:fillRef idx="0">
            <a:schemeClr val="accent1"/>
          </a:fillRef>
          <a:effectRef idx="1">
            <a:schemeClr val="accent1"/>
          </a:effectRef>
          <a:fontRef idx="minor">
            <a:schemeClr val="tx1"/>
          </a:fontRef>
        </p:style>
      </p:cxnSp>
      <p:sp>
        <p:nvSpPr>
          <p:cNvPr id="9" name="Sottotitolo 2"/>
          <p:cNvSpPr txBox="1">
            <a:spLocks/>
          </p:cNvSpPr>
          <p:nvPr/>
        </p:nvSpPr>
        <p:spPr>
          <a:xfrm>
            <a:off x="290554" y="1562101"/>
            <a:ext cx="4002087" cy="736598"/>
          </a:xfrm>
          <a:prstGeom prst="rect">
            <a:avLst/>
          </a:prstGeom>
        </p:spPr>
        <p:txBody>
          <a:bodyPr/>
          <a:lstStyle>
            <a:lvl1pPr marL="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endParaRPr lang="it-IT" sz="1600" dirty="0">
              <a:solidFill>
                <a:schemeClr val="tx1">
                  <a:lumMod val="75000"/>
                  <a:lumOff val="25000"/>
                </a:schemeClr>
              </a:solidFill>
            </a:endParaRPr>
          </a:p>
        </p:txBody>
      </p:sp>
      <p:sp>
        <p:nvSpPr>
          <p:cNvPr id="8" name="Sottotitolo 2"/>
          <p:cNvSpPr txBox="1">
            <a:spLocks/>
          </p:cNvSpPr>
          <p:nvPr/>
        </p:nvSpPr>
        <p:spPr>
          <a:xfrm>
            <a:off x="544513" y="4559498"/>
            <a:ext cx="8463756" cy="1295398"/>
          </a:xfrm>
          <a:prstGeom prst="rect">
            <a:avLst/>
          </a:prstGeom>
        </p:spPr>
        <p:txBody>
          <a:bodyPr numCol="1"/>
          <a:lstStyle>
            <a:lvl1pPr marL="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defRPr/>
            </a:pPr>
            <a:r>
              <a:rPr lang="it-IT" sz="1800" dirty="0">
                <a:solidFill>
                  <a:schemeClr val="tx1">
                    <a:lumMod val="75000"/>
                    <a:lumOff val="25000"/>
                  </a:schemeClr>
                </a:solidFill>
              </a:rPr>
              <a:t>Dottorando</a:t>
            </a:r>
          </a:p>
          <a:p>
            <a:pPr algn="l">
              <a:defRPr/>
            </a:pPr>
            <a:r>
              <a:rPr lang="it-IT" b="1" dirty="0">
                <a:solidFill>
                  <a:schemeClr val="tx1">
                    <a:lumMod val="75000"/>
                    <a:lumOff val="25000"/>
                  </a:schemeClr>
                </a:solidFill>
              </a:rPr>
              <a:t>Lapo Cheli</a:t>
            </a:r>
          </a:p>
          <a:p>
            <a:pPr algn="l">
              <a:defRPr/>
            </a:pPr>
            <a:endParaRPr lang="it-IT" sz="1400" b="1" dirty="0">
              <a:solidFill>
                <a:schemeClr val="tx1">
                  <a:lumMod val="75000"/>
                  <a:lumOff val="25000"/>
                </a:schemeClr>
              </a:solidFill>
            </a:endParaRPr>
          </a:p>
          <a:p>
            <a:pPr algn="l">
              <a:defRPr/>
            </a:pPr>
            <a:endParaRPr lang="it-IT" sz="1400" b="1" dirty="0">
              <a:solidFill>
                <a:schemeClr val="tx1">
                  <a:lumMod val="75000"/>
                  <a:lumOff val="25000"/>
                </a:schemeClr>
              </a:solidFill>
            </a:endParaRPr>
          </a:p>
          <a:p>
            <a:pPr lvl="0" algn="l">
              <a:spcBef>
                <a:spcPts val="0"/>
              </a:spcBef>
              <a:defRPr/>
            </a:pPr>
            <a:r>
              <a:rPr lang="it-IT" sz="1800" dirty="0">
                <a:solidFill>
                  <a:schemeClr val="tx1">
                    <a:lumMod val="75000"/>
                    <a:lumOff val="25000"/>
                  </a:schemeClr>
                </a:solidFill>
              </a:rPr>
              <a:t>Tutor</a:t>
            </a:r>
          </a:p>
          <a:p>
            <a:pPr algn="l">
              <a:defRPr/>
            </a:pPr>
            <a:r>
              <a:rPr lang="it-IT" sz="1800" b="1" dirty="0">
                <a:solidFill>
                  <a:schemeClr val="tx1">
                    <a:lumMod val="75000"/>
                    <a:lumOff val="25000"/>
                  </a:schemeClr>
                </a:solidFill>
              </a:rPr>
              <a:t>Carlo Carcasci</a:t>
            </a:r>
          </a:p>
          <a:p>
            <a:pPr algn="l">
              <a:defRPr/>
            </a:pPr>
            <a:endParaRPr lang="it-IT" b="1" dirty="0">
              <a:solidFill>
                <a:schemeClr val="tx1">
                  <a:lumMod val="75000"/>
                  <a:lumOff val="25000"/>
                </a:schemeClr>
              </a:solidFill>
            </a:endParaRPr>
          </a:p>
          <a:p>
            <a:pPr fontAlgn="auto">
              <a:spcAft>
                <a:spcPts val="0"/>
              </a:spcAft>
              <a:defRPr/>
            </a:pPr>
            <a:endParaRPr lang="it-IT" sz="1600" dirty="0">
              <a:solidFill>
                <a:schemeClr val="tx1">
                  <a:lumMod val="75000"/>
                  <a:lumOff val="25000"/>
                </a:schemeClr>
              </a:solidFill>
            </a:endParaRPr>
          </a:p>
          <a:p>
            <a:pPr fontAlgn="auto">
              <a:spcAft>
                <a:spcPts val="0"/>
              </a:spcAft>
              <a:defRPr/>
            </a:pPr>
            <a:endParaRPr lang="it-IT" sz="1600" dirty="0">
              <a:solidFill>
                <a:schemeClr val="tx1">
                  <a:lumMod val="75000"/>
                  <a:lumOff val="25000"/>
                </a:schemeClr>
              </a:solidFill>
            </a:endParaRPr>
          </a:p>
        </p:txBody>
      </p:sp>
    </p:spTree>
    <p:extLst>
      <p:ext uri="{BB962C8B-B14F-4D97-AF65-F5344CB8AC3E}">
        <p14:creationId xmlns:p14="http://schemas.microsoft.com/office/powerpoint/2010/main" val="495841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6D558F1E-EBE5-4FCC-AEF3-40E8F0CA51B2}"/>
              </a:ext>
            </a:extLst>
          </p:cNvPr>
          <p:cNvSpPr>
            <a:spLocks noGrp="1"/>
          </p:cNvSpPr>
          <p:nvPr>
            <p:ph type="ctrTitle"/>
          </p:nvPr>
        </p:nvSpPr>
        <p:spPr/>
        <p:txBody>
          <a:bodyPr/>
          <a:lstStyle/>
          <a:p>
            <a:r>
              <a:rPr lang="en-GB" dirty="0"/>
              <a:t>Backup Slides – Modello NWG</a:t>
            </a:r>
          </a:p>
        </p:txBody>
      </p:sp>
    </p:spTree>
    <p:extLst>
      <p:ext uri="{BB962C8B-B14F-4D97-AF65-F5344CB8AC3E}">
        <p14:creationId xmlns:p14="http://schemas.microsoft.com/office/powerpoint/2010/main" val="3364434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399271-AC97-431D-88E9-8E765EEB9F99}"/>
              </a:ext>
            </a:extLst>
          </p:cNvPr>
          <p:cNvSpPr>
            <a:spLocks noGrp="1"/>
          </p:cNvSpPr>
          <p:nvPr>
            <p:ph idx="1"/>
          </p:nvPr>
        </p:nvSpPr>
        <p:spPr/>
        <p:txBody>
          <a:bodyPr/>
          <a:lstStyle/>
          <a:p>
            <a:r>
              <a:rPr lang="en-US" dirty="0"/>
              <a:t>Generic Gas property “A”</a:t>
            </a:r>
          </a:p>
          <a:p>
            <a:endParaRPr lang="en-US" dirty="0"/>
          </a:p>
          <a:p>
            <a:endParaRPr lang="en-US" dirty="0"/>
          </a:p>
          <a:p>
            <a:pPr lvl="8"/>
            <a:endParaRPr lang="en-US" dirty="0"/>
          </a:p>
          <a:p>
            <a:r>
              <a:rPr lang="en-US" dirty="0"/>
              <a:t>Gas Constant </a:t>
            </a:r>
          </a:p>
          <a:p>
            <a:endParaRPr lang="en-US" dirty="0"/>
          </a:p>
          <a:p>
            <a:pPr lvl="8"/>
            <a:endParaRPr lang="en-US" dirty="0"/>
          </a:p>
          <a:p>
            <a:r>
              <a:rPr lang="en-US" dirty="0"/>
              <a:t>Compressibility Factor</a:t>
            </a:r>
          </a:p>
          <a:p>
            <a:pPr lvl="8"/>
            <a:endParaRPr lang="en-US" dirty="0"/>
          </a:p>
          <a:p>
            <a:pPr lvl="1"/>
            <a:r>
              <a:rPr lang="en-US" dirty="0"/>
              <a:t>Papay Formulation</a:t>
            </a:r>
          </a:p>
          <a:p>
            <a:endParaRPr lang="en-US" dirty="0"/>
          </a:p>
          <a:p>
            <a:endParaRPr lang="en-US" dirty="0"/>
          </a:p>
          <a:p>
            <a:r>
              <a:rPr lang="en-US" dirty="0"/>
              <a:t>Equation of State</a:t>
            </a:r>
          </a:p>
          <a:p>
            <a:endParaRPr lang="en-GB" dirty="0"/>
          </a:p>
        </p:txBody>
      </p:sp>
      <p:sp>
        <p:nvSpPr>
          <p:cNvPr id="3" name="Title 2">
            <a:extLst>
              <a:ext uri="{FF2B5EF4-FFF2-40B4-BE49-F238E27FC236}">
                <a16:creationId xmlns:a16="http://schemas.microsoft.com/office/drawing/2014/main" id="{234721C2-6344-4342-8894-F0E626F8325E}"/>
              </a:ext>
            </a:extLst>
          </p:cNvPr>
          <p:cNvSpPr>
            <a:spLocks noGrp="1"/>
          </p:cNvSpPr>
          <p:nvPr>
            <p:ph type="title"/>
          </p:nvPr>
        </p:nvSpPr>
        <p:spPr/>
        <p:txBody>
          <a:bodyPr/>
          <a:lstStyle/>
          <a:p>
            <a:r>
              <a:rPr lang="en-GB" dirty="0"/>
              <a:t>Gas Model</a:t>
            </a:r>
          </a:p>
        </p:txBody>
      </p:sp>
      <mc:AlternateContent xmlns:mc="http://schemas.openxmlformats.org/markup-compatibility/2006" xmlns:a14="http://schemas.microsoft.com/office/drawing/2010/main">
        <mc:Choice Requires="a14">
          <p:sp>
            <p:nvSpPr>
              <p:cNvPr id="4" name="Rettangolo 3">
                <a:extLst>
                  <a:ext uri="{FF2B5EF4-FFF2-40B4-BE49-F238E27FC236}">
                    <a16:creationId xmlns:a16="http://schemas.microsoft.com/office/drawing/2014/main" id="{F40530CE-7F23-4E38-9FF5-F828E7B14B7D}"/>
                  </a:ext>
                </a:extLst>
              </p:cNvPr>
              <p:cNvSpPr/>
              <p:nvPr/>
            </p:nvSpPr>
            <p:spPr>
              <a:xfrm>
                <a:off x="0" y="5754896"/>
                <a:ext cx="9144000" cy="5582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GB" sz="2800" i="1">
                          <a:latin typeface="Cambria Math" panose="02040503050406030204" pitchFamily="18" charset="0"/>
                        </a:rPr>
                        <m:t>𝜌</m:t>
                      </m:r>
                      <m:r>
                        <a:rPr lang="en-GB" sz="2800" i="0">
                          <a:latin typeface="Cambria Math" panose="02040503050406030204" pitchFamily="18" charset="0"/>
                        </a:rPr>
                        <m:t>=</m:t>
                      </m:r>
                      <m:f>
                        <m:fPr>
                          <m:type m:val="lin"/>
                          <m:ctrlPr>
                            <a:rPr lang="en-GB" sz="2800" i="1">
                              <a:latin typeface="Cambria Math" panose="02040503050406030204" pitchFamily="18" charset="0"/>
                            </a:rPr>
                          </m:ctrlPr>
                        </m:fPr>
                        <m:num>
                          <m:r>
                            <a:rPr lang="en-GB" sz="2800" i="1">
                              <a:latin typeface="Cambria Math" panose="02040503050406030204" pitchFamily="18" charset="0"/>
                            </a:rPr>
                            <m:t>𝑝</m:t>
                          </m:r>
                        </m:num>
                        <m:den>
                          <m:sSub>
                            <m:sSubPr>
                              <m:ctrlPr>
                                <a:rPr lang="en-GB" sz="2800" i="1">
                                  <a:latin typeface="Cambria Math" panose="02040503050406030204" pitchFamily="18" charset="0"/>
                                </a:rPr>
                              </m:ctrlPr>
                            </m:sSubPr>
                            <m:e>
                              <m:r>
                                <a:rPr lang="en-GB" sz="2800" i="1">
                                  <a:latin typeface="Cambria Math" panose="02040503050406030204" pitchFamily="18" charset="0"/>
                                </a:rPr>
                                <m:t>𝑍</m:t>
                              </m:r>
                            </m:e>
                            <m:sub>
                              <m:r>
                                <a:rPr lang="en-GB" sz="2800" i="1">
                                  <a:latin typeface="Cambria Math" panose="02040503050406030204" pitchFamily="18" charset="0"/>
                                </a:rPr>
                                <m:t>𝑔</m:t>
                              </m:r>
                            </m:sub>
                          </m:sSub>
                          <m:sSub>
                            <m:sSubPr>
                              <m:ctrlPr>
                                <a:rPr lang="en-GB" sz="2800" i="1">
                                  <a:latin typeface="Cambria Math" panose="02040503050406030204" pitchFamily="18" charset="0"/>
                                </a:rPr>
                              </m:ctrlPr>
                            </m:sSubPr>
                            <m:e>
                              <m:r>
                                <a:rPr lang="en-GB" sz="2800" i="1">
                                  <a:latin typeface="Cambria Math" panose="02040503050406030204" pitchFamily="18" charset="0"/>
                                </a:rPr>
                                <m:t>𝑅</m:t>
                              </m:r>
                            </m:e>
                            <m:sub>
                              <m:r>
                                <a:rPr lang="en-GB" sz="2800" i="1">
                                  <a:latin typeface="Cambria Math" panose="02040503050406030204" pitchFamily="18" charset="0"/>
                                </a:rPr>
                                <m:t>𝑔</m:t>
                              </m:r>
                            </m:sub>
                          </m:sSub>
                          <m:r>
                            <a:rPr lang="en-GB" sz="2800" i="1">
                              <a:latin typeface="Cambria Math" panose="02040503050406030204" pitchFamily="18" charset="0"/>
                            </a:rPr>
                            <m:t>𝑇</m:t>
                          </m:r>
                        </m:den>
                      </m:f>
                    </m:oMath>
                  </m:oMathPara>
                </a14:m>
                <a:endParaRPr lang="en-GB" sz="2800" dirty="0"/>
              </a:p>
            </p:txBody>
          </p:sp>
        </mc:Choice>
        <mc:Fallback xmlns="">
          <p:sp>
            <p:nvSpPr>
              <p:cNvPr id="4" name="Rettangolo 3">
                <a:extLst>
                  <a:ext uri="{FF2B5EF4-FFF2-40B4-BE49-F238E27FC236}">
                    <a16:creationId xmlns:a16="http://schemas.microsoft.com/office/drawing/2014/main" id="{F40530CE-7F23-4E38-9FF5-F828E7B14B7D}"/>
                  </a:ext>
                </a:extLst>
              </p:cNvPr>
              <p:cNvSpPr>
                <a:spLocks noRot="1" noChangeAspect="1" noMove="1" noResize="1" noEditPoints="1" noAdjustHandles="1" noChangeArrowheads="1" noChangeShapeType="1" noTextEdit="1"/>
              </p:cNvSpPr>
              <p:nvPr/>
            </p:nvSpPr>
            <p:spPr>
              <a:xfrm>
                <a:off x="0" y="5754896"/>
                <a:ext cx="9144000" cy="558230"/>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ttangolo 6">
                <a:extLst>
                  <a:ext uri="{FF2B5EF4-FFF2-40B4-BE49-F238E27FC236}">
                    <a16:creationId xmlns:a16="http://schemas.microsoft.com/office/drawing/2014/main" id="{3224D917-2DA7-47A2-97C6-7162802FA6CA}"/>
                  </a:ext>
                </a:extLst>
              </p:cNvPr>
              <p:cNvSpPr/>
              <p:nvPr/>
            </p:nvSpPr>
            <p:spPr>
              <a:xfrm>
                <a:off x="-1" y="4563146"/>
                <a:ext cx="9143999" cy="4314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rPr>
                          </m:ctrlPr>
                        </m:sSubPr>
                        <m:e>
                          <m:r>
                            <a:rPr lang="en-GB" sz="2000" i="1">
                              <a:latin typeface="Cambria Math" panose="02040503050406030204" pitchFamily="18" charset="0"/>
                            </a:rPr>
                            <m:t>𝑍</m:t>
                          </m:r>
                        </m:e>
                        <m:sub>
                          <m:r>
                            <a:rPr lang="en-GB" sz="2000" i="1">
                              <a:latin typeface="Cambria Math" panose="02040503050406030204" pitchFamily="18" charset="0"/>
                            </a:rPr>
                            <m:t>𝑔</m:t>
                          </m:r>
                        </m:sub>
                      </m:sSub>
                      <m:r>
                        <a:rPr lang="en-GB" sz="2000" i="0">
                          <a:latin typeface="Cambria Math" panose="02040503050406030204" pitchFamily="18" charset="0"/>
                        </a:rPr>
                        <m:t> = 1−3.52 </m:t>
                      </m:r>
                      <m:sSub>
                        <m:sSubPr>
                          <m:ctrlPr>
                            <a:rPr lang="en-GB" sz="2000" i="1">
                              <a:latin typeface="Cambria Math" panose="02040503050406030204" pitchFamily="18" charset="0"/>
                            </a:rPr>
                          </m:ctrlPr>
                        </m:sSubPr>
                        <m:e>
                          <m:r>
                            <a:rPr lang="en-GB" sz="2000" i="1">
                              <a:latin typeface="Cambria Math" panose="02040503050406030204" pitchFamily="18" charset="0"/>
                            </a:rPr>
                            <m:t>𝑝</m:t>
                          </m:r>
                        </m:e>
                        <m:sub>
                          <m:r>
                            <a:rPr lang="en-GB" sz="2000" i="1">
                              <a:latin typeface="Cambria Math" panose="02040503050406030204" pitchFamily="18" charset="0"/>
                            </a:rPr>
                            <m:t>𝑟</m:t>
                          </m:r>
                        </m:sub>
                      </m:sSub>
                      <m:r>
                        <a:rPr lang="en-GB" sz="2000" i="0">
                          <a:latin typeface="Cambria Math" panose="02040503050406030204" pitchFamily="18" charset="0"/>
                        </a:rPr>
                        <m:t> </m:t>
                      </m:r>
                      <m:sSup>
                        <m:sSupPr>
                          <m:ctrlPr>
                            <a:rPr lang="en-GB" sz="2000" i="1">
                              <a:latin typeface="Cambria Math" panose="02040503050406030204" pitchFamily="18" charset="0"/>
                            </a:rPr>
                          </m:ctrlPr>
                        </m:sSupPr>
                        <m:e>
                          <m:r>
                            <a:rPr lang="en-GB" sz="2000" i="1">
                              <a:latin typeface="Cambria Math" panose="02040503050406030204" pitchFamily="18" charset="0"/>
                            </a:rPr>
                            <m:t>𝑒</m:t>
                          </m:r>
                        </m:e>
                        <m:sup>
                          <m:r>
                            <a:rPr lang="en-GB" sz="2000" i="0">
                              <a:latin typeface="Cambria Math" panose="02040503050406030204" pitchFamily="18" charset="0"/>
                            </a:rPr>
                            <m:t>− 2.260 </m:t>
                          </m:r>
                          <m:sSub>
                            <m:sSubPr>
                              <m:ctrlPr>
                                <a:rPr lang="en-GB" sz="2000" i="1">
                                  <a:latin typeface="Cambria Math" panose="02040503050406030204" pitchFamily="18" charset="0"/>
                                </a:rPr>
                              </m:ctrlPr>
                            </m:sSubPr>
                            <m:e>
                              <m:r>
                                <a:rPr lang="en-GB" sz="2000" i="1">
                                  <a:latin typeface="Cambria Math" panose="02040503050406030204" pitchFamily="18" charset="0"/>
                                </a:rPr>
                                <m:t>𝑇</m:t>
                              </m:r>
                            </m:e>
                            <m:sub>
                              <m:r>
                                <a:rPr lang="en-GB" sz="2000" i="1">
                                  <a:latin typeface="Cambria Math" panose="02040503050406030204" pitchFamily="18" charset="0"/>
                                </a:rPr>
                                <m:t>𝑟</m:t>
                              </m:r>
                            </m:sub>
                          </m:sSub>
                        </m:sup>
                      </m:sSup>
                      <m:r>
                        <a:rPr lang="en-GB" sz="2000" i="0">
                          <a:latin typeface="Cambria Math" panose="02040503050406030204" pitchFamily="18" charset="0"/>
                        </a:rPr>
                        <m:t>+0.274 </m:t>
                      </m:r>
                      <m:sSup>
                        <m:sSupPr>
                          <m:ctrlPr>
                            <a:rPr lang="en-GB" sz="2000" i="1">
                              <a:latin typeface="Cambria Math" panose="02040503050406030204" pitchFamily="18" charset="0"/>
                            </a:rPr>
                          </m:ctrlPr>
                        </m:sSupPr>
                        <m:e>
                          <m:sSub>
                            <m:sSubPr>
                              <m:ctrlPr>
                                <a:rPr lang="en-GB" sz="2000" i="1">
                                  <a:latin typeface="Cambria Math" panose="02040503050406030204" pitchFamily="18" charset="0"/>
                                </a:rPr>
                              </m:ctrlPr>
                            </m:sSubPr>
                            <m:e>
                              <m:r>
                                <a:rPr lang="en-GB" sz="2000" i="1">
                                  <a:latin typeface="Cambria Math" panose="02040503050406030204" pitchFamily="18" charset="0"/>
                                </a:rPr>
                                <m:t>𝑝</m:t>
                              </m:r>
                            </m:e>
                            <m:sub>
                              <m:r>
                                <a:rPr lang="en-GB" sz="2000" i="1">
                                  <a:latin typeface="Cambria Math" panose="02040503050406030204" pitchFamily="18" charset="0"/>
                                </a:rPr>
                                <m:t>𝑟</m:t>
                              </m:r>
                            </m:sub>
                          </m:sSub>
                        </m:e>
                        <m:sup>
                          <m:r>
                            <a:rPr lang="en-GB" sz="2000" i="0">
                              <a:latin typeface="Cambria Math" panose="02040503050406030204" pitchFamily="18" charset="0"/>
                            </a:rPr>
                            <m:t>2</m:t>
                          </m:r>
                        </m:sup>
                      </m:sSup>
                      <m:r>
                        <a:rPr lang="en-GB" sz="2000" i="0">
                          <a:latin typeface="Cambria Math" panose="02040503050406030204" pitchFamily="18" charset="0"/>
                        </a:rPr>
                        <m:t> </m:t>
                      </m:r>
                      <m:sSup>
                        <m:sSupPr>
                          <m:ctrlPr>
                            <a:rPr lang="en-GB" sz="2000" i="1">
                              <a:latin typeface="Cambria Math" panose="02040503050406030204" pitchFamily="18" charset="0"/>
                            </a:rPr>
                          </m:ctrlPr>
                        </m:sSupPr>
                        <m:e>
                          <m:r>
                            <a:rPr lang="en-GB" sz="2000" i="1">
                              <a:latin typeface="Cambria Math" panose="02040503050406030204" pitchFamily="18" charset="0"/>
                            </a:rPr>
                            <m:t>𝑒</m:t>
                          </m:r>
                        </m:e>
                        <m:sup>
                          <m:r>
                            <a:rPr lang="en-GB" sz="2000" i="0">
                              <a:latin typeface="Cambria Math" panose="02040503050406030204" pitchFamily="18" charset="0"/>
                            </a:rPr>
                            <m:t>− 1.878 </m:t>
                          </m:r>
                          <m:sSub>
                            <m:sSubPr>
                              <m:ctrlPr>
                                <a:rPr lang="en-GB" sz="2000" i="1">
                                  <a:latin typeface="Cambria Math" panose="02040503050406030204" pitchFamily="18" charset="0"/>
                                </a:rPr>
                              </m:ctrlPr>
                            </m:sSubPr>
                            <m:e>
                              <m:r>
                                <a:rPr lang="en-GB" sz="2000" i="1">
                                  <a:latin typeface="Cambria Math" panose="02040503050406030204" pitchFamily="18" charset="0"/>
                                </a:rPr>
                                <m:t>𝑇</m:t>
                              </m:r>
                            </m:e>
                            <m:sub>
                              <m:r>
                                <a:rPr lang="en-GB" sz="2000" i="1">
                                  <a:latin typeface="Cambria Math" panose="02040503050406030204" pitchFamily="18" charset="0"/>
                                </a:rPr>
                                <m:t>𝑟</m:t>
                              </m:r>
                            </m:sub>
                          </m:sSub>
                        </m:sup>
                      </m:sSup>
                    </m:oMath>
                  </m:oMathPara>
                </a14:m>
                <a:endParaRPr lang="en-GB" sz="2000" dirty="0"/>
              </a:p>
            </p:txBody>
          </p:sp>
        </mc:Choice>
        <mc:Fallback xmlns="">
          <p:sp>
            <p:nvSpPr>
              <p:cNvPr id="5" name="Rettangolo 6">
                <a:extLst>
                  <a:ext uri="{FF2B5EF4-FFF2-40B4-BE49-F238E27FC236}">
                    <a16:creationId xmlns:a16="http://schemas.microsoft.com/office/drawing/2014/main" id="{3224D917-2DA7-47A2-97C6-7162802FA6CA}"/>
                  </a:ext>
                </a:extLst>
              </p:cNvPr>
              <p:cNvSpPr>
                <a:spLocks noRot="1" noChangeAspect="1" noMove="1" noResize="1" noEditPoints="1" noAdjustHandles="1" noChangeArrowheads="1" noChangeShapeType="1" noTextEdit="1"/>
              </p:cNvSpPr>
              <p:nvPr/>
            </p:nvSpPr>
            <p:spPr>
              <a:xfrm>
                <a:off x="-1" y="4563146"/>
                <a:ext cx="9143999" cy="431465"/>
              </a:xfrm>
              <a:prstGeom prst="rect">
                <a:avLst/>
              </a:prstGeom>
              <a:blipFill>
                <a:blip r:embed="rId3"/>
                <a:stretch>
                  <a:fillRect b="-57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ttangolo 7">
                <a:extLst>
                  <a:ext uri="{FF2B5EF4-FFF2-40B4-BE49-F238E27FC236}">
                    <a16:creationId xmlns:a16="http://schemas.microsoft.com/office/drawing/2014/main" id="{3EA85C5D-C078-460A-8470-7FCD267EEB25}"/>
                  </a:ext>
                </a:extLst>
              </p:cNvPr>
              <p:cNvSpPr/>
              <p:nvPr/>
            </p:nvSpPr>
            <p:spPr>
              <a:xfrm>
                <a:off x="0" y="2713574"/>
                <a:ext cx="9144000" cy="72231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GB" sz="2000" i="1">
                              <a:latin typeface="Cambria Math" panose="02040503050406030204" pitchFamily="18" charset="0"/>
                            </a:rPr>
                            <m:t>𝑅</m:t>
                          </m:r>
                        </m:e>
                        <m:sub>
                          <m:r>
                            <a:rPr lang="en-GB" sz="2000" i="1">
                              <a:latin typeface="Cambria Math" panose="02040503050406030204" pitchFamily="18" charset="0"/>
                            </a:rPr>
                            <m:t>𝑔</m:t>
                          </m:r>
                        </m:sub>
                      </m:sSub>
                      <m:r>
                        <a:rPr lang="en-GB" sz="2000" i="0">
                          <a:latin typeface="Cambria Math" panose="02040503050406030204" pitchFamily="18" charset="0"/>
                        </a:rPr>
                        <m:t> = </m:t>
                      </m:r>
                      <m:f>
                        <m:fPr>
                          <m:type m:val="lin"/>
                          <m:ctrlPr>
                            <a:rPr lang="en-GB" sz="2000" i="1">
                              <a:latin typeface="Cambria Math" panose="02040503050406030204" pitchFamily="18" charset="0"/>
                            </a:rPr>
                          </m:ctrlPr>
                        </m:fPr>
                        <m:num>
                          <m:sSub>
                            <m:sSubPr>
                              <m:ctrlPr>
                                <a:rPr lang="en-GB" sz="2000" i="1">
                                  <a:latin typeface="Cambria Math" panose="02040503050406030204" pitchFamily="18" charset="0"/>
                                </a:rPr>
                              </m:ctrlPr>
                            </m:sSubPr>
                            <m:e>
                              <m:r>
                                <a:rPr lang="en-GB" sz="2000" i="1">
                                  <a:latin typeface="Cambria Math" panose="02040503050406030204" pitchFamily="18" charset="0"/>
                                </a:rPr>
                                <m:t>𝑅</m:t>
                              </m:r>
                            </m:e>
                            <m:sub>
                              <m:r>
                                <a:rPr lang="en-GB" sz="2000" i="1">
                                  <a:latin typeface="Cambria Math" panose="02040503050406030204" pitchFamily="18" charset="0"/>
                                </a:rPr>
                                <m:t>𝑢</m:t>
                              </m:r>
                            </m:sub>
                          </m:sSub>
                        </m:num>
                        <m:den>
                          <m:sSub>
                            <m:sSubPr>
                              <m:ctrlPr>
                                <a:rPr lang="en-GB" sz="2000" i="1">
                                  <a:latin typeface="Cambria Math" panose="02040503050406030204" pitchFamily="18" charset="0"/>
                                </a:rPr>
                              </m:ctrlPr>
                            </m:sSubPr>
                            <m:e>
                              <m:nary>
                                <m:naryPr>
                                  <m:chr m:val="∑"/>
                                  <m:limLoc m:val="subSup"/>
                                  <m:ctrlPr>
                                    <a:rPr lang="en-GB" sz="2000" i="1">
                                      <a:latin typeface="Cambria Math" panose="02040503050406030204" pitchFamily="18" charset="0"/>
                                    </a:rPr>
                                  </m:ctrlPr>
                                </m:naryPr>
                                <m:sub>
                                  <m:r>
                                    <a:rPr lang="en-GB" sz="2000" i="1">
                                      <a:latin typeface="Cambria Math" panose="02040503050406030204" pitchFamily="18" charset="0"/>
                                    </a:rPr>
                                    <m:t>𝑘</m:t>
                                  </m:r>
                                  <m:r>
                                    <a:rPr lang="en-GB" sz="2000">
                                      <a:latin typeface="Cambria Math" panose="02040503050406030204" pitchFamily="18" charset="0"/>
                                    </a:rPr>
                                    <m:t>=1</m:t>
                                  </m:r>
                                </m:sub>
                                <m:sup>
                                  <m:r>
                                    <a:rPr lang="it-IT" sz="2000" i="1">
                                      <a:latin typeface="Cambria Math" panose="02040503050406030204" pitchFamily="18" charset="0"/>
                                    </a:rPr>
                                    <m:t>𝑁</m:t>
                                  </m:r>
                                </m:sup>
                                <m:e>
                                  <m:sSub>
                                    <m:sSubPr>
                                      <m:ctrlPr>
                                        <a:rPr lang="en-GB" sz="2000" i="1">
                                          <a:latin typeface="Cambria Math" panose="02040503050406030204" pitchFamily="18" charset="0"/>
                                        </a:rPr>
                                      </m:ctrlPr>
                                    </m:sSubPr>
                                    <m:e>
                                      <m:r>
                                        <a:rPr lang="en-GB" sz="2000" i="1">
                                          <a:latin typeface="Cambria Math" panose="02040503050406030204" pitchFamily="18" charset="0"/>
                                        </a:rPr>
                                        <m:t>𝑦</m:t>
                                      </m:r>
                                    </m:e>
                                    <m:sub>
                                      <m:r>
                                        <a:rPr lang="en-GB" sz="2000" i="1">
                                          <a:latin typeface="Cambria Math" panose="02040503050406030204" pitchFamily="18" charset="0"/>
                                        </a:rPr>
                                        <m:t>𝑘</m:t>
                                      </m:r>
                                    </m:sub>
                                  </m:sSub>
                                </m:e>
                              </m:nary>
                              <m:r>
                                <a:rPr lang="en-GB" sz="2000" i="1">
                                  <a:latin typeface="Cambria Math" panose="02040503050406030204" pitchFamily="18" charset="0"/>
                                </a:rPr>
                                <m:t>𝑀</m:t>
                              </m:r>
                            </m:e>
                            <m:sub>
                              <m:r>
                                <a:rPr lang="en-GB" sz="2000" i="1">
                                  <a:latin typeface="Cambria Math" panose="02040503050406030204" pitchFamily="18" charset="0"/>
                                </a:rPr>
                                <m:t>𝑘</m:t>
                              </m:r>
                            </m:sub>
                          </m:sSub>
                        </m:den>
                      </m:f>
                    </m:oMath>
                  </m:oMathPara>
                </a14:m>
                <a:endParaRPr lang="en-GB" dirty="0"/>
              </a:p>
            </p:txBody>
          </p:sp>
        </mc:Choice>
        <mc:Fallback xmlns="">
          <p:sp>
            <p:nvSpPr>
              <p:cNvPr id="6" name="Rettangolo 7">
                <a:extLst>
                  <a:ext uri="{FF2B5EF4-FFF2-40B4-BE49-F238E27FC236}">
                    <a16:creationId xmlns:a16="http://schemas.microsoft.com/office/drawing/2014/main" id="{3EA85C5D-C078-460A-8470-7FCD267EEB25}"/>
                  </a:ext>
                </a:extLst>
              </p:cNvPr>
              <p:cNvSpPr>
                <a:spLocks noRot="1" noChangeAspect="1" noMove="1" noResize="1" noEditPoints="1" noAdjustHandles="1" noChangeArrowheads="1" noChangeShapeType="1" noTextEdit="1"/>
              </p:cNvSpPr>
              <p:nvPr/>
            </p:nvSpPr>
            <p:spPr>
              <a:xfrm>
                <a:off x="0" y="2713574"/>
                <a:ext cx="9144000" cy="722314"/>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ttangolo 8">
                <a:extLst>
                  <a:ext uri="{FF2B5EF4-FFF2-40B4-BE49-F238E27FC236}">
                    <a16:creationId xmlns:a16="http://schemas.microsoft.com/office/drawing/2014/main" id="{BED062CA-B678-4019-866B-2A0B5FFB3B6B}"/>
                  </a:ext>
                </a:extLst>
              </p:cNvPr>
              <p:cNvSpPr/>
              <p:nvPr/>
            </p:nvSpPr>
            <p:spPr>
              <a:xfrm>
                <a:off x="5445881" y="1166652"/>
                <a:ext cx="3626890" cy="754053"/>
              </a:xfrm>
              <a:prstGeom prst="rect">
                <a:avLst/>
              </a:prstGeom>
            </p:spPr>
            <p:txBody>
              <a:bodyPr wrap="none">
                <a:spAutoFit/>
              </a:bodyPr>
              <a:lstStyle/>
              <a:p>
                <a:pPr algn="r">
                  <a:lnSpc>
                    <a:spcPct val="150000"/>
                  </a:lnSpc>
                </a:pP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𝑦</m:t>
                        </m:r>
                      </m:e>
                      <m:sub>
                        <m:r>
                          <a:rPr lang="en-GB" i="1">
                            <a:latin typeface="Cambria Math" panose="02040503050406030204" pitchFamily="18" charset="0"/>
                          </a:rPr>
                          <m:t>𝑘</m:t>
                        </m:r>
                      </m:sub>
                    </m:sSub>
                  </m:oMath>
                </a14:m>
                <a:r>
                  <a:rPr lang="en-GB" dirty="0"/>
                  <a:t> </a:t>
                </a:r>
                <a:r>
                  <a:rPr lang="en-GB" sz="1600" dirty="0"/>
                  <a:t>mole fraction </a:t>
                </a:r>
              </a:p>
              <a:p>
                <a:pPr algn="r"/>
                <a:r>
                  <a:rPr lang="en-GB" sz="1600" dirty="0"/>
                  <a:t>1, …, k, …, N are the gas components</a:t>
                </a:r>
              </a:p>
            </p:txBody>
          </p:sp>
        </mc:Choice>
        <mc:Fallback xmlns="">
          <p:sp>
            <p:nvSpPr>
              <p:cNvPr id="7" name="Rettangolo 8">
                <a:extLst>
                  <a:ext uri="{FF2B5EF4-FFF2-40B4-BE49-F238E27FC236}">
                    <a16:creationId xmlns:a16="http://schemas.microsoft.com/office/drawing/2014/main" id="{BED062CA-B678-4019-866B-2A0B5FFB3B6B}"/>
                  </a:ext>
                </a:extLst>
              </p:cNvPr>
              <p:cNvSpPr>
                <a:spLocks noRot="1" noChangeAspect="1" noMove="1" noResize="1" noEditPoints="1" noAdjustHandles="1" noChangeArrowheads="1" noChangeShapeType="1" noTextEdit="1"/>
              </p:cNvSpPr>
              <p:nvPr/>
            </p:nvSpPr>
            <p:spPr>
              <a:xfrm>
                <a:off x="5445881" y="1166652"/>
                <a:ext cx="3626890" cy="754053"/>
              </a:xfrm>
              <a:prstGeom prst="rect">
                <a:avLst/>
              </a:prstGeom>
              <a:blipFill>
                <a:blip r:embed="rId5"/>
                <a:stretch>
                  <a:fillRect r="-1008" b="-967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ttangolo 9">
                <a:extLst>
                  <a:ext uri="{FF2B5EF4-FFF2-40B4-BE49-F238E27FC236}">
                    <a16:creationId xmlns:a16="http://schemas.microsoft.com/office/drawing/2014/main" id="{9D457092-875B-492C-A9E5-DF830F3B8EDC}"/>
                  </a:ext>
                </a:extLst>
              </p:cNvPr>
              <p:cNvSpPr/>
              <p:nvPr/>
            </p:nvSpPr>
            <p:spPr>
              <a:xfrm>
                <a:off x="1" y="1367180"/>
                <a:ext cx="5597236" cy="72231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it-IT" sz="2000" b="0" i="1" smtClean="0">
                              <a:latin typeface="Cambria Math" panose="02040503050406030204" pitchFamily="18" charset="0"/>
                            </a:rPr>
                            <m:t>𝐴</m:t>
                          </m:r>
                        </m:e>
                        <m:sub>
                          <m:r>
                            <a:rPr lang="en-GB" sz="2000" i="1">
                              <a:latin typeface="Cambria Math" panose="02040503050406030204" pitchFamily="18" charset="0"/>
                            </a:rPr>
                            <m:t>𝑔</m:t>
                          </m:r>
                        </m:sub>
                      </m:sSub>
                      <m:r>
                        <a:rPr lang="en-GB" sz="2000" i="0">
                          <a:latin typeface="Cambria Math" panose="02040503050406030204" pitchFamily="18" charset="0"/>
                        </a:rPr>
                        <m:t> =</m:t>
                      </m:r>
                      <m:sSub>
                        <m:sSubPr>
                          <m:ctrlPr>
                            <a:rPr lang="en-GB" sz="2000" i="1">
                              <a:latin typeface="Cambria Math" panose="02040503050406030204" pitchFamily="18" charset="0"/>
                            </a:rPr>
                          </m:ctrlPr>
                        </m:sSubPr>
                        <m:e>
                          <m:nary>
                            <m:naryPr>
                              <m:chr m:val="∑"/>
                              <m:limLoc m:val="subSup"/>
                              <m:ctrlPr>
                                <a:rPr lang="en-GB" sz="2000" i="1">
                                  <a:latin typeface="Cambria Math" panose="02040503050406030204" pitchFamily="18" charset="0"/>
                                </a:rPr>
                              </m:ctrlPr>
                            </m:naryPr>
                            <m:sub>
                              <m:r>
                                <a:rPr lang="en-GB" sz="2000" i="1">
                                  <a:latin typeface="Cambria Math" panose="02040503050406030204" pitchFamily="18" charset="0"/>
                                </a:rPr>
                                <m:t>𝑘</m:t>
                              </m:r>
                              <m:r>
                                <a:rPr lang="en-GB" sz="2000">
                                  <a:latin typeface="Cambria Math" panose="02040503050406030204" pitchFamily="18" charset="0"/>
                                </a:rPr>
                                <m:t>=1</m:t>
                              </m:r>
                            </m:sub>
                            <m:sup>
                              <m:r>
                                <a:rPr lang="it-IT" sz="2000" i="1">
                                  <a:latin typeface="Cambria Math" panose="02040503050406030204" pitchFamily="18" charset="0"/>
                                </a:rPr>
                                <m:t>𝑁</m:t>
                              </m:r>
                            </m:sup>
                            <m:e>
                              <m:sSub>
                                <m:sSubPr>
                                  <m:ctrlPr>
                                    <a:rPr lang="en-GB" sz="2000" i="1">
                                      <a:latin typeface="Cambria Math" panose="02040503050406030204" pitchFamily="18" charset="0"/>
                                    </a:rPr>
                                  </m:ctrlPr>
                                </m:sSubPr>
                                <m:e>
                                  <m:r>
                                    <a:rPr lang="en-GB" sz="2000" i="1">
                                      <a:latin typeface="Cambria Math" panose="02040503050406030204" pitchFamily="18" charset="0"/>
                                    </a:rPr>
                                    <m:t>𝑦</m:t>
                                  </m:r>
                                </m:e>
                                <m:sub>
                                  <m:r>
                                    <a:rPr lang="en-GB" sz="2000" i="1">
                                      <a:latin typeface="Cambria Math" panose="02040503050406030204" pitchFamily="18" charset="0"/>
                                    </a:rPr>
                                    <m:t>𝑘</m:t>
                                  </m:r>
                                </m:sub>
                              </m:sSub>
                            </m:e>
                          </m:nary>
                          <m:r>
                            <a:rPr lang="it-IT" sz="2000" b="0" i="1" smtClean="0">
                              <a:latin typeface="Cambria Math" panose="02040503050406030204" pitchFamily="18" charset="0"/>
                            </a:rPr>
                            <m:t>𝐴</m:t>
                          </m:r>
                        </m:e>
                        <m:sub>
                          <m:r>
                            <a:rPr lang="en-GB" sz="2000" i="1">
                              <a:latin typeface="Cambria Math" panose="02040503050406030204" pitchFamily="18" charset="0"/>
                            </a:rPr>
                            <m:t>𝑘</m:t>
                          </m:r>
                        </m:sub>
                      </m:sSub>
                    </m:oMath>
                  </m:oMathPara>
                </a14:m>
                <a:endParaRPr lang="en-GB" dirty="0"/>
              </a:p>
            </p:txBody>
          </p:sp>
        </mc:Choice>
        <mc:Fallback xmlns="">
          <p:sp>
            <p:nvSpPr>
              <p:cNvPr id="8" name="Rettangolo 9">
                <a:extLst>
                  <a:ext uri="{FF2B5EF4-FFF2-40B4-BE49-F238E27FC236}">
                    <a16:creationId xmlns:a16="http://schemas.microsoft.com/office/drawing/2014/main" id="{9D457092-875B-492C-A9E5-DF830F3B8EDC}"/>
                  </a:ext>
                </a:extLst>
              </p:cNvPr>
              <p:cNvSpPr>
                <a:spLocks noRot="1" noChangeAspect="1" noMove="1" noResize="1" noEditPoints="1" noAdjustHandles="1" noChangeArrowheads="1" noChangeShapeType="1" noTextEdit="1"/>
              </p:cNvSpPr>
              <p:nvPr/>
            </p:nvSpPr>
            <p:spPr>
              <a:xfrm>
                <a:off x="1" y="1367180"/>
                <a:ext cx="5597236" cy="722314"/>
              </a:xfrm>
              <a:prstGeom prst="rect">
                <a:avLst/>
              </a:prstGeom>
              <a:blipFill>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61866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AE0635-09B0-490E-8D85-2106F9857304}"/>
              </a:ext>
            </a:extLst>
          </p:cNvPr>
          <p:cNvSpPr>
            <a:spLocks noGrp="1"/>
          </p:cNvSpPr>
          <p:nvPr>
            <p:ph idx="1"/>
          </p:nvPr>
        </p:nvSpPr>
        <p:spPr>
          <a:xfrm>
            <a:off x="0" y="824494"/>
            <a:ext cx="9144000" cy="5622678"/>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r>
              <a:rPr lang="en-US" dirty="0"/>
              <a:t>Continuity Equation</a:t>
            </a:r>
          </a:p>
          <a:p>
            <a:pPr lvl="8"/>
            <a:endParaRPr lang="en-US" dirty="0"/>
          </a:p>
          <a:p>
            <a:pPr lvl="1" defTabSz="806450"/>
            <a:r>
              <a:rPr lang="en-US" dirty="0"/>
              <a:t>Mass Flow	</a:t>
            </a:r>
            <a:r>
              <a:rPr lang="en-US" dirty="0">
                <a:sym typeface="Wingdings" panose="05000000000000000000" pitchFamily="2" charset="2"/>
              </a:rPr>
              <a:t></a:t>
            </a:r>
          </a:p>
          <a:p>
            <a:pPr lvl="1" defTabSz="806450">
              <a:lnSpc>
                <a:spcPct val="150000"/>
              </a:lnSpc>
            </a:pPr>
            <a:endParaRPr lang="en-US" dirty="0">
              <a:sym typeface="Wingdings" panose="05000000000000000000" pitchFamily="2" charset="2"/>
            </a:endParaRPr>
          </a:p>
          <a:p>
            <a:pPr lvl="1" defTabSz="806450"/>
            <a:r>
              <a:rPr lang="en-US" dirty="0">
                <a:sym typeface="Wingdings" panose="05000000000000000000" pitchFamily="2" charset="2"/>
              </a:rPr>
              <a:t>Mass fraction	</a:t>
            </a:r>
            <a:r>
              <a:rPr lang="en-US" dirty="0"/>
              <a:t> </a:t>
            </a:r>
          </a:p>
          <a:p>
            <a:endParaRPr lang="en-GB" dirty="0"/>
          </a:p>
        </p:txBody>
      </p:sp>
      <p:sp>
        <p:nvSpPr>
          <p:cNvPr id="3" name="Title 2">
            <a:extLst>
              <a:ext uri="{FF2B5EF4-FFF2-40B4-BE49-F238E27FC236}">
                <a16:creationId xmlns:a16="http://schemas.microsoft.com/office/drawing/2014/main" id="{0346C374-D61B-4793-8AFF-E46D24962EC6}"/>
              </a:ext>
            </a:extLst>
          </p:cNvPr>
          <p:cNvSpPr>
            <a:spLocks noGrp="1"/>
          </p:cNvSpPr>
          <p:nvPr>
            <p:ph type="title"/>
          </p:nvPr>
        </p:nvSpPr>
        <p:spPr/>
        <p:txBody>
          <a:bodyPr/>
          <a:lstStyle/>
          <a:p>
            <a:r>
              <a:rPr lang="en-GB" dirty="0"/>
              <a:t>Node Model</a:t>
            </a:r>
          </a:p>
        </p:txBody>
      </p:sp>
      <p:grpSp>
        <p:nvGrpSpPr>
          <p:cNvPr id="4" name="Gruppo 44">
            <a:extLst>
              <a:ext uri="{FF2B5EF4-FFF2-40B4-BE49-F238E27FC236}">
                <a16:creationId xmlns:a16="http://schemas.microsoft.com/office/drawing/2014/main" id="{74C3BE47-B06D-4E77-AA07-F84EF9F5C0F2}"/>
              </a:ext>
            </a:extLst>
          </p:cNvPr>
          <p:cNvGrpSpPr>
            <a:grpSpLocks noChangeAspect="1"/>
          </p:cNvGrpSpPr>
          <p:nvPr/>
        </p:nvGrpSpPr>
        <p:grpSpPr>
          <a:xfrm>
            <a:off x="2707746" y="802690"/>
            <a:ext cx="3765451" cy="3150324"/>
            <a:chOff x="2434135" y="1255421"/>
            <a:chExt cx="4322750" cy="3616582"/>
          </a:xfrm>
        </p:grpSpPr>
        <p:sp>
          <p:nvSpPr>
            <p:cNvPr id="5" name="Ovale 2">
              <a:extLst>
                <a:ext uri="{FF2B5EF4-FFF2-40B4-BE49-F238E27FC236}">
                  <a16:creationId xmlns:a16="http://schemas.microsoft.com/office/drawing/2014/main" id="{200D3FF8-9ECC-43C7-A692-F38C17E014C8}"/>
                </a:ext>
              </a:extLst>
            </p:cNvPr>
            <p:cNvSpPr/>
            <p:nvPr/>
          </p:nvSpPr>
          <p:spPr bwMode="auto">
            <a:xfrm>
              <a:off x="3995488" y="2889000"/>
              <a:ext cx="1080000" cy="1080000"/>
            </a:xfrm>
            <a:prstGeom prst="ellipse">
              <a:avLst/>
            </a:prstGeom>
            <a:solidFill>
              <a:schemeClr val="bg1">
                <a:lumMod val="65000"/>
              </a:schemeClr>
            </a:solidFill>
            <a:ln w="1905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a:ln>
                  <a:noFill/>
                </a:ln>
                <a:solidFill>
                  <a:schemeClr val="tx1"/>
                </a:solidFill>
                <a:effectLst/>
                <a:latin typeface="Tahoma" pitchFamily="34" charset="0"/>
              </a:endParaRPr>
            </a:p>
          </p:txBody>
        </p:sp>
        <p:cxnSp>
          <p:nvCxnSpPr>
            <p:cNvPr id="6" name="Connettore 2 4">
              <a:extLst>
                <a:ext uri="{FF2B5EF4-FFF2-40B4-BE49-F238E27FC236}">
                  <a16:creationId xmlns:a16="http://schemas.microsoft.com/office/drawing/2014/main" id="{D8B2BB1D-8720-4CE1-BDE4-8704FA4E95EC}"/>
                </a:ext>
              </a:extLst>
            </p:cNvPr>
            <p:cNvCxnSpPr>
              <a:cxnSpLocks/>
              <a:endCxn id="5" idx="1"/>
            </p:cNvCxnSpPr>
            <p:nvPr/>
          </p:nvCxnSpPr>
          <p:spPr bwMode="auto">
            <a:xfrm>
              <a:off x="3262696" y="2156208"/>
              <a:ext cx="890954" cy="890954"/>
            </a:xfrm>
            <a:prstGeom prst="straightConnector1">
              <a:avLst/>
            </a:prstGeom>
            <a:solidFill>
              <a:schemeClr val="accent1"/>
            </a:solidFill>
            <a:ln w="38100" cap="flat" cmpd="sng" algn="ctr">
              <a:solidFill>
                <a:srgbClr val="008000"/>
              </a:solidFill>
              <a:prstDash val="solid"/>
              <a:round/>
              <a:headEnd type="none" w="med" len="med"/>
              <a:tailEnd type="triangle"/>
            </a:ln>
            <a:effectLst/>
          </p:spPr>
        </p:cxnSp>
        <p:cxnSp>
          <p:nvCxnSpPr>
            <p:cNvPr id="7" name="Connettore 2 6">
              <a:extLst>
                <a:ext uri="{FF2B5EF4-FFF2-40B4-BE49-F238E27FC236}">
                  <a16:creationId xmlns:a16="http://schemas.microsoft.com/office/drawing/2014/main" id="{3B9C8413-C2D2-4C61-A7F4-4B984636AFD3}"/>
                </a:ext>
              </a:extLst>
            </p:cNvPr>
            <p:cNvCxnSpPr>
              <a:cxnSpLocks/>
              <a:endCxn id="5" idx="2"/>
            </p:cNvCxnSpPr>
            <p:nvPr/>
          </p:nvCxnSpPr>
          <p:spPr bwMode="auto">
            <a:xfrm>
              <a:off x="2735488" y="3429000"/>
              <a:ext cx="1260000" cy="0"/>
            </a:xfrm>
            <a:prstGeom prst="straightConnector1">
              <a:avLst/>
            </a:prstGeom>
            <a:solidFill>
              <a:schemeClr val="accent1"/>
            </a:solidFill>
            <a:ln w="38100" cap="flat" cmpd="sng" algn="ctr">
              <a:solidFill>
                <a:srgbClr val="008000"/>
              </a:solidFill>
              <a:prstDash val="solid"/>
              <a:round/>
              <a:headEnd type="none" w="med" len="med"/>
              <a:tailEnd type="triangle"/>
            </a:ln>
            <a:effectLst/>
          </p:spPr>
        </p:cxnSp>
        <p:cxnSp>
          <p:nvCxnSpPr>
            <p:cNvPr id="8" name="Connettore 2 13">
              <a:extLst>
                <a:ext uri="{FF2B5EF4-FFF2-40B4-BE49-F238E27FC236}">
                  <a16:creationId xmlns:a16="http://schemas.microsoft.com/office/drawing/2014/main" id="{83B7758D-C463-4C66-97C9-E175F71BD386}"/>
                </a:ext>
              </a:extLst>
            </p:cNvPr>
            <p:cNvCxnSpPr>
              <a:cxnSpLocks/>
              <a:endCxn id="5" idx="3"/>
            </p:cNvCxnSpPr>
            <p:nvPr/>
          </p:nvCxnSpPr>
          <p:spPr bwMode="auto">
            <a:xfrm flipV="1">
              <a:off x="3262696" y="3810838"/>
              <a:ext cx="890954" cy="890954"/>
            </a:xfrm>
            <a:prstGeom prst="straightConnector1">
              <a:avLst/>
            </a:prstGeom>
            <a:solidFill>
              <a:schemeClr val="accent1"/>
            </a:solidFill>
            <a:ln w="38100" cap="flat" cmpd="sng" algn="ctr">
              <a:solidFill>
                <a:srgbClr val="008000"/>
              </a:solidFill>
              <a:prstDash val="solid"/>
              <a:round/>
              <a:headEnd type="none" w="med" len="med"/>
              <a:tailEnd type="triangle"/>
            </a:ln>
            <a:effectLst/>
          </p:spPr>
        </p:cxnSp>
        <p:cxnSp>
          <p:nvCxnSpPr>
            <p:cNvPr id="9" name="Connettore 2 16">
              <a:extLst>
                <a:ext uri="{FF2B5EF4-FFF2-40B4-BE49-F238E27FC236}">
                  <a16:creationId xmlns:a16="http://schemas.microsoft.com/office/drawing/2014/main" id="{7BF52FE9-D3DB-48CB-8D5D-57AE7A311F0F}"/>
                </a:ext>
              </a:extLst>
            </p:cNvPr>
            <p:cNvCxnSpPr>
              <a:cxnSpLocks/>
              <a:stCxn id="5" idx="7"/>
            </p:cNvCxnSpPr>
            <p:nvPr/>
          </p:nvCxnSpPr>
          <p:spPr bwMode="auto">
            <a:xfrm flipV="1">
              <a:off x="4917326" y="2156208"/>
              <a:ext cx="890954" cy="890954"/>
            </a:xfrm>
            <a:prstGeom prst="straightConnector1">
              <a:avLst/>
            </a:prstGeom>
            <a:solidFill>
              <a:schemeClr val="accent1"/>
            </a:solidFill>
            <a:ln w="38100" cap="flat" cmpd="sng" algn="ctr">
              <a:solidFill>
                <a:srgbClr val="FF9900"/>
              </a:solidFill>
              <a:prstDash val="solid"/>
              <a:round/>
              <a:headEnd type="none" w="med" len="med"/>
              <a:tailEnd type="triangle"/>
            </a:ln>
            <a:effectLst/>
          </p:spPr>
        </p:cxnSp>
        <p:cxnSp>
          <p:nvCxnSpPr>
            <p:cNvPr id="10" name="Connettore 2 19">
              <a:extLst>
                <a:ext uri="{FF2B5EF4-FFF2-40B4-BE49-F238E27FC236}">
                  <a16:creationId xmlns:a16="http://schemas.microsoft.com/office/drawing/2014/main" id="{89C57E5D-AD52-43EE-9B77-AE933FCE5DB1}"/>
                </a:ext>
              </a:extLst>
            </p:cNvPr>
            <p:cNvCxnSpPr>
              <a:cxnSpLocks/>
              <a:stCxn id="5" idx="6"/>
            </p:cNvCxnSpPr>
            <p:nvPr/>
          </p:nvCxnSpPr>
          <p:spPr bwMode="auto">
            <a:xfrm>
              <a:off x="5075488" y="3429000"/>
              <a:ext cx="1260000" cy="0"/>
            </a:xfrm>
            <a:prstGeom prst="straightConnector1">
              <a:avLst/>
            </a:prstGeom>
            <a:solidFill>
              <a:schemeClr val="accent1"/>
            </a:solidFill>
            <a:ln w="38100" cap="flat" cmpd="sng" algn="ctr">
              <a:solidFill>
                <a:srgbClr val="FF9900"/>
              </a:solidFill>
              <a:prstDash val="solid"/>
              <a:round/>
              <a:headEnd type="none" w="med" len="med"/>
              <a:tailEnd type="triangle"/>
            </a:ln>
            <a:effectLst/>
          </p:spPr>
        </p:cxnSp>
        <p:cxnSp>
          <p:nvCxnSpPr>
            <p:cNvPr id="11" name="Connettore 2 22">
              <a:extLst>
                <a:ext uri="{FF2B5EF4-FFF2-40B4-BE49-F238E27FC236}">
                  <a16:creationId xmlns:a16="http://schemas.microsoft.com/office/drawing/2014/main" id="{E26AE69E-828B-44EF-89EF-F11598D176A4}"/>
                </a:ext>
              </a:extLst>
            </p:cNvPr>
            <p:cNvCxnSpPr>
              <a:cxnSpLocks/>
              <a:stCxn id="5" idx="5"/>
            </p:cNvCxnSpPr>
            <p:nvPr/>
          </p:nvCxnSpPr>
          <p:spPr bwMode="auto">
            <a:xfrm>
              <a:off x="4917326" y="3810838"/>
              <a:ext cx="890954" cy="890954"/>
            </a:xfrm>
            <a:prstGeom prst="straightConnector1">
              <a:avLst/>
            </a:prstGeom>
            <a:solidFill>
              <a:schemeClr val="accent1"/>
            </a:solidFill>
            <a:ln w="38100" cap="flat" cmpd="sng" algn="ctr">
              <a:solidFill>
                <a:srgbClr val="FF9900"/>
              </a:solidFill>
              <a:prstDash val="solid"/>
              <a:round/>
              <a:headEnd type="none" w="med" len="med"/>
              <a:tailEnd type="triangle"/>
            </a:ln>
            <a:effectLst/>
          </p:spPr>
        </p:cxnSp>
        <p:cxnSp>
          <p:nvCxnSpPr>
            <p:cNvPr id="12" name="Connettore 2 25">
              <a:extLst>
                <a:ext uri="{FF2B5EF4-FFF2-40B4-BE49-F238E27FC236}">
                  <a16:creationId xmlns:a16="http://schemas.microsoft.com/office/drawing/2014/main" id="{DFB4874E-F0CE-4E5E-945D-32A689008007}"/>
                </a:ext>
              </a:extLst>
            </p:cNvPr>
            <p:cNvCxnSpPr>
              <a:cxnSpLocks/>
              <a:stCxn id="5" idx="0"/>
            </p:cNvCxnSpPr>
            <p:nvPr/>
          </p:nvCxnSpPr>
          <p:spPr bwMode="auto">
            <a:xfrm flipV="1">
              <a:off x="4535488" y="1629000"/>
              <a:ext cx="0" cy="1260000"/>
            </a:xfrm>
            <a:prstGeom prst="straightConnector1">
              <a:avLst/>
            </a:prstGeom>
            <a:solidFill>
              <a:schemeClr val="accent1"/>
            </a:solidFill>
            <a:ln w="76200" cap="flat" cmpd="sng" algn="ctr">
              <a:solidFill>
                <a:srgbClr val="00B0F0"/>
              </a:solidFill>
              <a:prstDash val="sysDash"/>
              <a:round/>
              <a:headEnd type="none" w="med" len="med"/>
              <a:tailEnd type="triangle"/>
            </a:ln>
            <a:effectLst/>
          </p:spPr>
        </p:cxnSp>
        <mc:AlternateContent xmlns:mc="http://schemas.openxmlformats.org/markup-compatibility/2006" xmlns:a14="http://schemas.microsoft.com/office/drawing/2010/main">
          <mc:Choice Requires="a14">
            <p:sp>
              <p:nvSpPr>
                <p:cNvPr id="13" name="Rettangolo 37">
                  <a:extLst>
                    <a:ext uri="{FF2B5EF4-FFF2-40B4-BE49-F238E27FC236}">
                      <a16:creationId xmlns:a16="http://schemas.microsoft.com/office/drawing/2014/main" id="{0FF7F24C-F5ED-4E8B-9D4A-2A01AA650D39}"/>
                    </a:ext>
                  </a:extLst>
                </p:cNvPr>
                <p:cNvSpPr/>
                <p:nvPr/>
              </p:nvSpPr>
              <p:spPr>
                <a:xfrm>
                  <a:off x="3699613" y="1255421"/>
                  <a:ext cx="1294842" cy="335989"/>
                </a:xfrm>
                <a:prstGeom prst="rect">
                  <a:avLst/>
                </a:prstGeom>
              </p:spPr>
              <p:txBody>
                <a:bodyPr wrap="none">
                  <a:spAutoFit/>
                </a:bodyPr>
                <a:lstStyle/>
                <a:p>
                  <a:pPr marL="450215" algn="ctr">
                    <a:lnSpc>
                      <a:spcPts val="13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GB" b="1" i="1" smtClean="0">
                                <a:solidFill>
                                  <a:srgbClr val="00B0F0"/>
                                </a:solidFill>
                                <a:latin typeface="Cambria Math" panose="02040503050406030204" pitchFamily="18" charset="0"/>
                                <a:ea typeface="Times New Roman" panose="02020603050405020304" pitchFamily="18" charset="0"/>
                                <a:cs typeface="Times New Roman" panose="02020603050405020304" pitchFamily="18" charset="0"/>
                              </a:rPr>
                            </m:ctrlPr>
                          </m:sSubPr>
                          <m:e>
                            <m:acc>
                              <m:accPr>
                                <m:chr m:val="̇"/>
                                <m:ctrlPr>
                                  <a:rPr lang="en-GB" b="1" i="1">
                                    <a:solidFill>
                                      <a:srgbClr val="00B0F0"/>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en-US" b="1" i="1">
                                    <a:solidFill>
                                      <a:srgbClr val="00B0F0"/>
                                    </a:solidFill>
                                    <a:latin typeface="Cambria Math" panose="02040503050406030204" pitchFamily="18" charset="0"/>
                                    <a:ea typeface="Times New Roman" panose="02020603050405020304" pitchFamily="18" charset="0"/>
                                    <a:cs typeface="Times New Roman" panose="02020603050405020304" pitchFamily="18" charset="0"/>
                                  </a:rPr>
                                  <m:t>𝒎</m:t>
                                </m:r>
                              </m:e>
                            </m:acc>
                          </m:e>
                          <m:sub>
                            <m:r>
                              <a:rPr lang="en-US" b="1" i="1">
                                <a:solidFill>
                                  <a:srgbClr val="00B0F0"/>
                                </a:solidFill>
                                <a:latin typeface="Cambria Math" panose="02040503050406030204" pitchFamily="18" charset="0"/>
                                <a:ea typeface="Times New Roman" panose="02020603050405020304" pitchFamily="18" charset="0"/>
                                <a:cs typeface="Times New Roman" panose="02020603050405020304" pitchFamily="18" charset="0"/>
                              </a:rPr>
                              <m:t>𝒅𝒎𝒅</m:t>
                            </m:r>
                          </m:sub>
                        </m:sSub>
                      </m:oMath>
                    </m:oMathPara>
                  </a14:m>
                  <a:endParaRPr lang="en-GB" b="1" dirty="0">
                    <a:solidFill>
                      <a:srgbClr val="00B0F0"/>
                    </a:solidFill>
                    <a:latin typeface="Palatino Linotype" panose="02040502050505030304" pitchFamily="18" charset="0"/>
                    <a:ea typeface="Times New Roman" panose="02020603050405020304" pitchFamily="18" charset="0"/>
                    <a:cs typeface="Times New Roman" panose="02020603050405020304" pitchFamily="18" charset="0"/>
                  </a:endParaRPr>
                </a:p>
              </p:txBody>
            </p:sp>
          </mc:Choice>
          <mc:Fallback xmlns="">
            <p:sp>
              <p:nvSpPr>
                <p:cNvPr id="38" name="Rettangolo 37">
                  <a:extLst>
                    <a:ext uri="{FF2B5EF4-FFF2-40B4-BE49-F238E27FC236}">
                      <a16:creationId xmlns:a16="http://schemas.microsoft.com/office/drawing/2014/main" id="{65FF7994-45A3-4E52-86E4-36E32D39911A}"/>
                    </a:ext>
                  </a:extLst>
                </p:cNvPr>
                <p:cNvSpPr>
                  <a:spLocks noRot="1" noChangeAspect="1" noMove="1" noResize="1" noEditPoints="1" noAdjustHandles="1" noChangeArrowheads="1" noChangeShapeType="1" noTextEdit="1"/>
                </p:cNvSpPr>
                <p:nvPr/>
              </p:nvSpPr>
              <p:spPr>
                <a:xfrm>
                  <a:off x="3699613" y="1255421"/>
                  <a:ext cx="1294842" cy="335989"/>
                </a:xfrm>
                <a:prstGeom prst="rect">
                  <a:avLst/>
                </a:prstGeom>
                <a:blipFill>
                  <a:blip r:embed="rId3"/>
                  <a:stretch>
                    <a:fillRect t="-1875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Rettangolo 38">
                  <a:extLst>
                    <a:ext uri="{FF2B5EF4-FFF2-40B4-BE49-F238E27FC236}">
                      <a16:creationId xmlns:a16="http://schemas.microsoft.com/office/drawing/2014/main" id="{ECE723A0-AD8C-455D-9FDF-B0AB16BEEA5C}"/>
                    </a:ext>
                  </a:extLst>
                </p:cNvPr>
                <p:cNvSpPr/>
                <p:nvPr/>
              </p:nvSpPr>
              <p:spPr>
                <a:xfrm>
                  <a:off x="5902228" y="2889000"/>
                  <a:ext cx="854657" cy="3956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9933"/>
                                </a:solidFill>
                                <a:latin typeface="Cambria Math" panose="02040503050406030204" pitchFamily="18" charset="0"/>
                                <a:ea typeface="Times New Roman" panose="02020603050405020304" pitchFamily="18" charset="0"/>
                                <a:cs typeface="Times New Roman" panose="02020603050405020304" pitchFamily="18" charset="0"/>
                              </a:rPr>
                            </m:ctrlPr>
                          </m:sSubPr>
                          <m:e>
                            <m:acc>
                              <m:accPr>
                                <m:chr m:val="̇"/>
                                <m:ctrlPr>
                                  <a:rPr lang="en-GB" b="1" i="1">
                                    <a:solidFill>
                                      <a:srgbClr val="FF9933"/>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en-US" b="1" i="1">
                                    <a:solidFill>
                                      <a:srgbClr val="FF9933"/>
                                    </a:solidFill>
                                    <a:latin typeface="Cambria Math" panose="02040503050406030204" pitchFamily="18" charset="0"/>
                                    <a:ea typeface="Times New Roman" panose="02020603050405020304" pitchFamily="18" charset="0"/>
                                    <a:cs typeface="Times New Roman" panose="02020603050405020304" pitchFamily="18" charset="0"/>
                                  </a:rPr>
                                  <m:t>𝒎</m:t>
                                </m:r>
                              </m:e>
                            </m:acc>
                          </m:e>
                          <m:sub>
                            <m:r>
                              <a:rPr lang="en-US" b="1" i="1">
                                <a:solidFill>
                                  <a:srgbClr val="FF9933"/>
                                </a:solidFill>
                                <a:latin typeface="Cambria Math" panose="02040503050406030204" pitchFamily="18" charset="0"/>
                                <a:ea typeface="Times New Roman" panose="02020603050405020304" pitchFamily="18" charset="0"/>
                                <a:cs typeface="Times New Roman" panose="02020603050405020304" pitchFamily="18" charset="0"/>
                              </a:rPr>
                              <m:t>𝒐𝒖𝒕</m:t>
                            </m:r>
                            <m:r>
                              <a:rPr lang="en-US" b="1" i="1">
                                <a:solidFill>
                                  <a:srgbClr val="FF9933"/>
                                </a:solidFill>
                                <a:latin typeface="Cambria Math" panose="02040503050406030204" pitchFamily="18" charset="0"/>
                                <a:ea typeface="Times New Roman" panose="02020603050405020304" pitchFamily="18" charset="0"/>
                                <a:cs typeface="Times New Roman" panose="02020603050405020304" pitchFamily="18" charset="0"/>
                              </a:rPr>
                              <m:t>,</m:t>
                            </m:r>
                            <m:r>
                              <a:rPr lang="en-US" b="1" i="1">
                                <a:solidFill>
                                  <a:srgbClr val="FF9933"/>
                                </a:solidFill>
                                <a:latin typeface="Cambria Math" panose="02040503050406030204" pitchFamily="18" charset="0"/>
                                <a:ea typeface="Times New Roman" panose="02020603050405020304" pitchFamily="18" charset="0"/>
                                <a:cs typeface="Times New Roman" panose="02020603050405020304" pitchFamily="18" charset="0"/>
                              </a:rPr>
                              <m:t>𝒋</m:t>
                            </m:r>
                          </m:sub>
                        </m:sSub>
                      </m:oMath>
                    </m:oMathPara>
                  </a14:m>
                  <a:endParaRPr lang="en-GB" b="1" dirty="0">
                    <a:solidFill>
                      <a:srgbClr val="FF9933"/>
                    </a:solidFill>
                  </a:endParaRPr>
                </a:p>
              </p:txBody>
            </p:sp>
          </mc:Choice>
          <mc:Fallback xmlns="">
            <p:sp>
              <p:nvSpPr>
                <p:cNvPr id="39" name="Rettangolo 38">
                  <a:extLst>
                    <a:ext uri="{FF2B5EF4-FFF2-40B4-BE49-F238E27FC236}">
                      <a16:creationId xmlns:a16="http://schemas.microsoft.com/office/drawing/2014/main" id="{FB9AEA72-F45A-4884-BF59-696635BBDD11}"/>
                    </a:ext>
                  </a:extLst>
                </p:cNvPr>
                <p:cNvSpPr>
                  <a:spLocks noRot="1" noChangeAspect="1" noMove="1" noResize="1" noEditPoints="1" noAdjustHandles="1" noChangeArrowheads="1" noChangeShapeType="1" noTextEdit="1"/>
                </p:cNvSpPr>
                <p:nvPr/>
              </p:nvSpPr>
              <p:spPr>
                <a:xfrm>
                  <a:off x="5902228" y="2889000"/>
                  <a:ext cx="854657" cy="395621"/>
                </a:xfrm>
                <a:prstGeom prst="rect">
                  <a:avLst/>
                </a:prstGeom>
                <a:blipFill>
                  <a:blip r:embed="rId4"/>
                  <a:stretch>
                    <a:fillRect r="-2459" b="-2456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Rettangolo 39">
                  <a:extLst>
                    <a:ext uri="{FF2B5EF4-FFF2-40B4-BE49-F238E27FC236}">
                      <a16:creationId xmlns:a16="http://schemas.microsoft.com/office/drawing/2014/main" id="{96C4EB4B-1C63-4CE9-998E-B07ED79368E2}"/>
                    </a:ext>
                  </a:extLst>
                </p:cNvPr>
                <p:cNvSpPr/>
                <p:nvPr/>
              </p:nvSpPr>
              <p:spPr>
                <a:xfrm>
                  <a:off x="5766093" y="1940562"/>
                  <a:ext cx="889923" cy="381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9933"/>
                                </a:solidFill>
                                <a:latin typeface="Cambria Math" panose="02040503050406030204" pitchFamily="18" charset="0"/>
                                <a:ea typeface="Times New Roman" panose="02020603050405020304" pitchFamily="18" charset="0"/>
                                <a:cs typeface="Times New Roman" panose="02020603050405020304" pitchFamily="18" charset="0"/>
                              </a:rPr>
                            </m:ctrlPr>
                          </m:sSubPr>
                          <m:e>
                            <m:acc>
                              <m:accPr>
                                <m:chr m:val="̇"/>
                                <m:ctrlPr>
                                  <a:rPr lang="en-GB" b="1" i="1">
                                    <a:solidFill>
                                      <a:srgbClr val="FF9933"/>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en-US" b="1" i="1">
                                    <a:solidFill>
                                      <a:srgbClr val="FF9933"/>
                                    </a:solidFill>
                                    <a:latin typeface="Cambria Math" panose="02040503050406030204" pitchFamily="18" charset="0"/>
                                    <a:ea typeface="Times New Roman" panose="02020603050405020304" pitchFamily="18" charset="0"/>
                                    <a:cs typeface="Times New Roman" panose="02020603050405020304" pitchFamily="18" charset="0"/>
                                  </a:rPr>
                                  <m:t>𝒎</m:t>
                                </m:r>
                              </m:e>
                            </m:acc>
                          </m:e>
                          <m:sub>
                            <m:r>
                              <a:rPr lang="en-US" b="1" i="1">
                                <a:solidFill>
                                  <a:srgbClr val="FF9933"/>
                                </a:solidFill>
                                <a:latin typeface="Cambria Math" panose="02040503050406030204" pitchFamily="18" charset="0"/>
                                <a:ea typeface="Times New Roman" panose="02020603050405020304" pitchFamily="18" charset="0"/>
                                <a:cs typeface="Times New Roman" panose="02020603050405020304" pitchFamily="18" charset="0"/>
                              </a:rPr>
                              <m:t>𝒐𝒖𝒕</m:t>
                            </m:r>
                            <m:r>
                              <a:rPr lang="en-US" b="1" i="1">
                                <a:solidFill>
                                  <a:srgbClr val="FF9933"/>
                                </a:solidFill>
                                <a:latin typeface="Cambria Math" panose="02040503050406030204" pitchFamily="18" charset="0"/>
                                <a:ea typeface="Times New Roman" panose="02020603050405020304" pitchFamily="18" charset="0"/>
                                <a:cs typeface="Times New Roman" panose="02020603050405020304" pitchFamily="18" charset="0"/>
                              </a:rPr>
                              <m:t>,</m:t>
                            </m:r>
                            <m:r>
                              <a:rPr lang="it-IT" b="1" i="1" smtClean="0">
                                <a:solidFill>
                                  <a:srgbClr val="FF9933"/>
                                </a:solidFill>
                                <a:latin typeface="Cambria Math" panose="02040503050406030204" pitchFamily="18" charset="0"/>
                                <a:ea typeface="Times New Roman" panose="02020603050405020304" pitchFamily="18" charset="0"/>
                                <a:cs typeface="Times New Roman" panose="02020603050405020304" pitchFamily="18" charset="0"/>
                              </a:rPr>
                              <m:t>𝟏</m:t>
                            </m:r>
                          </m:sub>
                        </m:sSub>
                      </m:oMath>
                    </m:oMathPara>
                  </a14:m>
                  <a:endParaRPr lang="en-GB" b="1" dirty="0">
                    <a:solidFill>
                      <a:srgbClr val="FF9933"/>
                    </a:solidFill>
                  </a:endParaRPr>
                </a:p>
              </p:txBody>
            </p:sp>
          </mc:Choice>
          <mc:Fallback xmlns="">
            <p:sp>
              <p:nvSpPr>
                <p:cNvPr id="40" name="Rettangolo 39">
                  <a:extLst>
                    <a:ext uri="{FF2B5EF4-FFF2-40B4-BE49-F238E27FC236}">
                      <a16:creationId xmlns:a16="http://schemas.microsoft.com/office/drawing/2014/main" id="{34752F66-6C2A-4933-9F54-3A89CD830795}"/>
                    </a:ext>
                  </a:extLst>
                </p:cNvPr>
                <p:cNvSpPr>
                  <a:spLocks noRot="1" noChangeAspect="1" noMove="1" noResize="1" noEditPoints="1" noAdjustHandles="1" noChangeArrowheads="1" noChangeShapeType="1" noTextEdit="1"/>
                </p:cNvSpPr>
                <p:nvPr/>
              </p:nvSpPr>
              <p:spPr>
                <a:xfrm>
                  <a:off x="5766093" y="1940562"/>
                  <a:ext cx="889923" cy="381515"/>
                </a:xfrm>
                <a:prstGeom prst="rect">
                  <a:avLst/>
                </a:prstGeom>
                <a:blipFill>
                  <a:blip r:embed="rId5"/>
                  <a:stretch>
                    <a:fillRect r="-787" b="-129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Rettangolo 40">
                  <a:extLst>
                    <a:ext uri="{FF2B5EF4-FFF2-40B4-BE49-F238E27FC236}">
                      <a16:creationId xmlns:a16="http://schemas.microsoft.com/office/drawing/2014/main" id="{AB3A8313-A973-4735-B74F-8C80E952684E}"/>
                    </a:ext>
                  </a:extLst>
                </p:cNvPr>
                <p:cNvSpPr/>
                <p:nvPr/>
              </p:nvSpPr>
              <p:spPr>
                <a:xfrm>
                  <a:off x="5766093" y="4477559"/>
                  <a:ext cx="912750" cy="381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9933"/>
                                </a:solidFill>
                                <a:latin typeface="Cambria Math" panose="02040503050406030204" pitchFamily="18" charset="0"/>
                                <a:ea typeface="Times New Roman" panose="02020603050405020304" pitchFamily="18" charset="0"/>
                                <a:cs typeface="Times New Roman" panose="02020603050405020304" pitchFamily="18" charset="0"/>
                              </a:rPr>
                            </m:ctrlPr>
                          </m:sSubPr>
                          <m:e>
                            <m:acc>
                              <m:accPr>
                                <m:chr m:val="̇"/>
                                <m:ctrlPr>
                                  <a:rPr lang="en-GB" b="1" i="1">
                                    <a:solidFill>
                                      <a:srgbClr val="FF9933"/>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en-US" b="1" i="1">
                                    <a:solidFill>
                                      <a:srgbClr val="FF9933"/>
                                    </a:solidFill>
                                    <a:latin typeface="Cambria Math" panose="02040503050406030204" pitchFamily="18" charset="0"/>
                                    <a:ea typeface="Times New Roman" panose="02020603050405020304" pitchFamily="18" charset="0"/>
                                    <a:cs typeface="Times New Roman" panose="02020603050405020304" pitchFamily="18" charset="0"/>
                                  </a:rPr>
                                  <m:t>𝒎</m:t>
                                </m:r>
                              </m:e>
                            </m:acc>
                          </m:e>
                          <m:sub>
                            <m:r>
                              <a:rPr lang="en-US" b="1" i="1">
                                <a:solidFill>
                                  <a:srgbClr val="FF9933"/>
                                </a:solidFill>
                                <a:latin typeface="Cambria Math" panose="02040503050406030204" pitchFamily="18" charset="0"/>
                                <a:ea typeface="Times New Roman" panose="02020603050405020304" pitchFamily="18" charset="0"/>
                                <a:cs typeface="Times New Roman" panose="02020603050405020304" pitchFamily="18" charset="0"/>
                              </a:rPr>
                              <m:t>𝒐𝒖𝒕</m:t>
                            </m:r>
                            <m:r>
                              <a:rPr lang="en-US" b="1" i="1">
                                <a:solidFill>
                                  <a:srgbClr val="FF9933"/>
                                </a:solidFill>
                                <a:latin typeface="Cambria Math" panose="02040503050406030204" pitchFamily="18" charset="0"/>
                                <a:ea typeface="Times New Roman" panose="02020603050405020304" pitchFamily="18" charset="0"/>
                                <a:cs typeface="Times New Roman" panose="02020603050405020304" pitchFamily="18" charset="0"/>
                              </a:rPr>
                              <m:t>,</m:t>
                            </m:r>
                            <m:r>
                              <a:rPr lang="it-IT" b="1" i="1" smtClean="0">
                                <a:solidFill>
                                  <a:srgbClr val="FF9933"/>
                                </a:solidFill>
                                <a:latin typeface="Cambria Math" panose="02040503050406030204" pitchFamily="18" charset="0"/>
                                <a:ea typeface="Times New Roman" panose="02020603050405020304" pitchFamily="18" charset="0"/>
                                <a:cs typeface="Times New Roman" panose="02020603050405020304" pitchFamily="18" charset="0"/>
                              </a:rPr>
                              <m:t>𝑵</m:t>
                            </m:r>
                          </m:sub>
                        </m:sSub>
                      </m:oMath>
                    </m:oMathPara>
                  </a14:m>
                  <a:endParaRPr lang="en-GB" b="1" dirty="0">
                    <a:solidFill>
                      <a:srgbClr val="FF9933"/>
                    </a:solidFill>
                  </a:endParaRPr>
                </a:p>
              </p:txBody>
            </p:sp>
          </mc:Choice>
          <mc:Fallback xmlns="">
            <p:sp>
              <p:nvSpPr>
                <p:cNvPr id="41" name="Rettangolo 40">
                  <a:extLst>
                    <a:ext uri="{FF2B5EF4-FFF2-40B4-BE49-F238E27FC236}">
                      <a16:creationId xmlns:a16="http://schemas.microsoft.com/office/drawing/2014/main" id="{009133E2-C1E2-4101-806D-0062A80304D5}"/>
                    </a:ext>
                  </a:extLst>
                </p:cNvPr>
                <p:cNvSpPr>
                  <a:spLocks noRot="1" noChangeAspect="1" noMove="1" noResize="1" noEditPoints="1" noAdjustHandles="1" noChangeArrowheads="1" noChangeShapeType="1" noTextEdit="1"/>
                </p:cNvSpPr>
                <p:nvPr/>
              </p:nvSpPr>
              <p:spPr>
                <a:xfrm>
                  <a:off x="5766093" y="4477559"/>
                  <a:ext cx="912750" cy="381515"/>
                </a:xfrm>
                <a:prstGeom prst="rect">
                  <a:avLst/>
                </a:prstGeom>
                <a:blipFill>
                  <a:blip r:embed="rId6"/>
                  <a:stretch>
                    <a:fillRect r="-1527" b="-127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Rettangolo 41">
                  <a:extLst>
                    <a:ext uri="{FF2B5EF4-FFF2-40B4-BE49-F238E27FC236}">
                      <a16:creationId xmlns:a16="http://schemas.microsoft.com/office/drawing/2014/main" id="{FF8E87F7-3103-463E-971C-AD7FAC001654}"/>
                    </a:ext>
                  </a:extLst>
                </p:cNvPr>
                <p:cNvSpPr/>
                <p:nvPr/>
              </p:nvSpPr>
              <p:spPr>
                <a:xfrm>
                  <a:off x="2434135" y="2952194"/>
                  <a:ext cx="745652" cy="381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008000"/>
                                </a:solidFill>
                                <a:latin typeface="Cambria Math" panose="02040503050406030204" pitchFamily="18" charset="0"/>
                                <a:ea typeface="Times New Roman" panose="02020603050405020304" pitchFamily="18" charset="0"/>
                                <a:cs typeface="Times New Roman" panose="02020603050405020304" pitchFamily="18" charset="0"/>
                              </a:rPr>
                            </m:ctrlPr>
                          </m:sSubPr>
                          <m:e>
                            <m:acc>
                              <m:accPr>
                                <m:chr m:val="̇"/>
                                <m:ctrlPr>
                                  <a:rPr lang="en-GB" b="1" i="1">
                                    <a:solidFill>
                                      <a:srgbClr val="008000"/>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en-US" b="1" i="1">
                                    <a:solidFill>
                                      <a:srgbClr val="008000"/>
                                    </a:solidFill>
                                    <a:latin typeface="Cambria Math" panose="02040503050406030204" pitchFamily="18" charset="0"/>
                                    <a:ea typeface="Times New Roman" panose="02020603050405020304" pitchFamily="18" charset="0"/>
                                    <a:cs typeface="Times New Roman" panose="02020603050405020304" pitchFamily="18" charset="0"/>
                                  </a:rPr>
                                  <m:t>𝒎</m:t>
                                </m:r>
                              </m:e>
                            </m:acc>
                          </m:e>
                          <m:sub>
                            <m:r>
                              <a:rPr lang="en-US" b="1" i="1">
                                <a:solidFill>
                                  <a:srgbClr val="008000"/>
                                </a:solidFill>
                                <a:latin typeface="Cambria Math" panose="02040503050406030204" pitchFamily="18" charset="0"/>
                                <a:ea typeface="Times New Roman" panose="02020603050405020304" pitchFamily="18" charset="0"/>
                                <a:cs typeface="Times New Roman" panose="02020603050405020304" pitchFamily="18" charset="0"/>
                              </a:rPr>
                              <m:t>𝒊𝒏</m:t>
                            </m:r>
                            <m:r>
                              <a:rPr lang="en-US" b="1" i="1">
                                <a:solidFill>
                                  <a:srgbClr val="008000"/>
                                </a:solidFill>
                                <a:latin typeface="Cambria Math" panose="02040503050406030204" pitchFamily="18" charset="0"/>
                                <a:ea typeface="Times New Roman" panose="02020603050405020304" pitchFamily="18" charset="0"/>
                                <a:cs typeface="Times New Roman" panose="02020603050405020304" pitchFamily="18" charset="0"/>
                              </a:rPr>
                              <m:t>,</m:t>
                            </m:r>
                            <m:r>
                              <a:rPr lang="en-US" b="1" i="1">
                                <a:solidFill>
                                  <a:srgbClr val="008000"/>
                                </a:solidFill>
                                <a:latin typeface="Cambria Math" panose="02040503050406030204" pitchFamily="18" charset="0"/>
                                <a:ea typeface="Times New Roman" panose="02020603050405020304" pitchFamily="18" charset="0"/>
                                <a:cs typeface="Times New Roman" panose="02020603050405020304" pitchFamily="18" charset="0"/>
                              </a:rPr>
                              <m:t>𝒊</m:t>
                            </m:r>
                          </m:sub>
                        </m:sSub>
                      </m:oMath>
                    </m:oMathPara>
                  </a14:m>
                  <a:endParaRPr lang="en-GB" b="1" dirty="0">
                    <a:solidFill>
                      <a:srgbClr val="008000"/>
                    </a:solidFill>
                  </a:endParaRPr>
                </a:p>
              </p:txBody>
            </p:sp>
          </mc:Choice>
          <mc:Fallback xmlns="">
            <p:sp>
              <p:nvSpPr>
                <p:cNvPr id="42" name="Rettangolo 41">
                  <a:extLst>
                    <a:ext uri="{FF2B5EF4-FFF2-40B4-BE49-F238E27FC236}">
                      <a16:creationId xmlns:a16="http://schemas.microsoft.com/office/drawing/2014/main" id="{36F28C5A-1C44-4F7D-9660-D2D8100ECB5A}"/>
                    </a:ext>
                  </a:extLst>
                </p:cNvPr>
                <p:cNvSpPr>
                  <a:spLocks noRot="1" noChangeAspect="1" noMove="1" noResize="1" noEditPoints="1" noAdjustHandles="1" noChangeArrowheads="1" noChangeShapeType="1" noTextEdit="1"/>
                </p:cNvSpPr>
                <p:nvPr/>
              </p:nvSpPr>
              <p:spPr>
                <a:xfrm>
                  <a:off x="2434135" y="2952194"/>
                  <a:ext cx="745652" cy="381515"/>
                </a:xfrm>
                <a:prstGeom prst="rect">
                  <a:avLst/>
                </a:prstGeom>
                <a:blipFill>
                  <a:blip r:embed="rId7"/>
                  <a:stretch>
                    <a:fillRect b="-127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Rettangolo 42">
                  <a:extLst>
                    <a:ext uri="{FF2B5EF4-FFF2-40B4-BE49-F238E27FC236}">
                      <a16:creationId xmlns:a16="http://schemas.microsoft.com/office/drawing/2014/main" id="{D377B5DE-005C-4FFD-A27B-F861BB970365}"/>
                    </a:ext>
                  </a:extLst>
                </p:cNvPr>
                <p:cNvSpPr/>
                <p:nvPr/>
              </p:nvSpPr>
              <p:spPr>
                <a:xfrm>
                  <a:off x="2561076" y="1946400"/>
                  <a:ext cx="784124" cy="381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008000"/>
                                </a:solidFill>
                                <a:latin typeface="Cambria Math" panose="02040503050406030204" pitchFamily="18" charset="0"/>
                                <a:ea typeface="Times New Roman" panose="02020603050405020304" pitchFamily="18" charset="0"/>
                                <a:cs typeface="Times New Roman" panose="02020603050405020304" pitchFamily="18" charset="0"/>
                              </a:rPr>
                            </m:ctrlPr>
                          </m:sSubPr>
                          <m:e>
                            <m:acc>
                              <m:accPr>
                                <m:chr m:val="̇"/>
                                <m:ctrlPr>
                                  <a:rPr lang="en-GB" b="1" i="1">
                                    <a:solidFill>
                                      <a:srgbClr val="008000"/>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en-US" b="1" i="1">
                                    <a:solidFill>
                                      <a:srgbClr val="008000"/>
                                    </a:solidFill>
                                    <a:latin typeface="Cambria Math" panose="02040503050406030204" pitchFamily="18" charset="0"/>
                                    <a:ea typeface="Times New Roman" panose="02020603050405020304" pitchFamily="18" charset="0"/>
                                    <a:cs typeface="Times New Roman" panose="02020603050405020304" pitchFamily="18" charset="0"/>
                                  </a:rPr>
                                  <m:t>𝒎</m:t>
                                </m:r>
                              </m:e>
                            </m:acc>
                          </m:e>
                          <m:sub>
                            <m:r>
                              <a:rPr lang="en-US" b="1" i="1">
                                <a:solidFill>
                                  <a:srgbClr val="008000"/>
                                </a:solidFill>
                                <a:latin typeface="Cambria Math" panose="02040503050406030204" pitchFamily="18" charset="0"/>
                                <a:ea typeface="Times New Roman" panose="02020603050405020304" pitchFamily="18" charset="0"/>
                                <a:cs typeface="Times New Roman" panose="02020603050405020304" pitchFamily="18" charset="0"/>
                              </a:rPr>
                              <m:t>𝒊𝒏</m:t>
                            </m:r>
                            <m:r>
                              <a:rPr lang="en-US" b="1" i="1">
                                <a:solidFill>
                                  <a:srgbClr val="008000"/>
                                </a:solidFill>
                                <a:latin typeface="Cambria Math" panose="02040503050406030204" pitchFamily="18" charset="0"/>
                                <a:ea typeface="Times New Roman" panose="02020603050405020304" pitchFamily="18" charset="0"/>
                                <a:cs typeface="Times New Roman" panose="02020603050405020304" pitchFamily="18" charset="0"/>
                              </a:rPr>
                              <m:t>,</m:t>
                            </m:r>
                            <m:r>
                              <a:rPr lang="it-IT" b="1" i="1" smtClean="0">
                                <a:solidFill>
                                  <a:srgbClr val="008000"/>
                                </a:solidFill>
                                <a:latin typeface="Cambria Math" panose="02040503050406030204" pitchFamily="18" charset="0"/>
                                <a:ea typeface="Times New Roman" panose="02020603050405020304" pitchFamily="18" charset="0"/>
                                <a:cs typeface="Times New Roman" panose="02020603050405020304" pitchFamily="18" charset="0"/>
                              </a:rPr>
                              <m:t>𝟏</m:t>
                            </m:r>
                          </m:sub>
                        </m:sSub>
                      </m:oMath>
                    </m:oMathPara>
                  </a14:m>
                  <a:endParaRPr lang="en-GB" b="1" dirty="0">
                    <a:solidFill>
                      <a:srgbClr val="008000"/>
                    </a:solidFill>
                  </a:endParaRPr>
                </a:p>
              </p:txBody>
            </p:sp>
          </mc:Choice>
          <mc:Fallback xmlns="">
            <p:sp>
              <p:nvSpPr>
                <p:cNvPr id="43" name="Rettangolo 42">
                  <a:extLst>
                    <a:ext uri="{FF2B5EF4-FFF2-40B4-BE49-F238E27FC236}">
                      <a16:creationId xmlns:a16="http://schemas.microsoft.com/office/drawing/2014/main" id="{71CF3FC9-A485-4F60-AC0E-C938564CF67F}"/>
                    </a:ext>
                  </a:extLst>
                </p:cNvPr>
                <p:cNvSpPr>
                  <a:spLocks noRot="1" noChangeAspect="1" noMove="1" noResize="1" noEditPoints="1" noAdjustHandles="1" noChangeArrowheads="1" noChangeShapeType="1" noTextEdit="1"/>
                </p:cNvSpPr>
                <p:nvPr/>
              </p:nvSpPr>
              <p:spPr>
                <a:xfrm>
                  <a:off x="2561076" y="1946400"/>
                  <a:ext cx="784124" cy="381515"/>
                </a:xfrm>
                <a:prstGeom prst="rect">
                  <a:avLst/>
                </a:prstGeom>
                <a:blipFill>
                  <a:blip r:embed="rId8"/>
                  <a:stretch>
                    <a:fillRect b="-127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Rettangolo 43">
                  <a:extLst>
                    <a:ext uri="{FF2B5EF4-FFF2-40B4-BE49-F238E27FC236}">
                      <a16:creationId xmlns:a16="http://schemas.microsoft.com/office/drawing/2014/main" id="{FCCF7BC7-4ECA-416E-8980-9243E32756E2}"/>
                    </a:ext>
                  </a:extLst>
                </p:cNvPr>
                <p:cNvSpPr/>
                <p:nvPr/>
              </p:nvSpPr>
              <p:spPr>
                <a:xfrm>
                  <a:off x="2542599" y="4490488"/>
                  <a:ext cx="811376" cy="381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008000"/>
                                </a:solidFill>
                                <a:latin typeface="Cambria Math" panose="02040503050406030204" pitchFamily="18" charset="0"/>
                                <a:ea typeface="Times New Roman" panose="02020603050405020304" pitchFamily="18" charset="0"/>
                                <a:cs typeface="Times New Roman" panose="02020603050405020304" pitchFamily="18" charset="0"/>
                              </a:rPr>
                            </m:ctrlPr>
                          </m:sSubPr>
                          <m:e>
                            <m:acc>
                              <m:accPr>
                                <m:chr m:val="̇"/>
                                <m:ctrlPr>
                                  <a:rPr lang="en-GB" b="1" i="1">
                                    <a:solidFill>
                                      <a:srgbClr val="008000"/>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en-US" b="1" i="1">
                                    <a:solidFill>
                                      <a:srgbClr val="008000"/>
                                    </a:solidFill>
                                    <a:latin typeface="Cambria Math" panose="02040503050406030204" pitchFamily="18" charset="0"/>
                                    <a:ea typeface="Times New Roman" panose="02020603050405020304" pitchFamily="18" charset="0"/>
                                    <a:cs typeface="Times New Roman" panose="02020603050405020304" pitchFamily="18" charset="0"/>
                                  </a:rPr>
                                  <m:t>𝒎</m:t>
                                </m:r>
                              </m:e>
                            </m:acc>
                          </m:e>
                          <m:sub>
                            <m:r>
                              <a:rPr lang="en-US" b="1" i="1">
                                <a:solidFill>
                                  <a:srgbClr val="008000"/>
                                </a:solidFill>
                                <a:latin typeface="Cambria Math" panose="02040503050406030204" pitchFamily="18" charset="0"/>
                                <a:ea typeface="Times New Roman" panose="02020603050405020304" pitchFamily="18" charset="0"/>
                                <a:cs typeface="Times New Roman" panose="02020603050405020304" pitchFamily="18" charset="0"/>
                              </a:rPr>
                              <m:t>𝒊𝒏</m:t>
                            </m:r>
                            <m:r>
                              <a:rPr lang="en-US" b="1" i="1">
                                <a:solidFill>
                                  <a:srgbClr val="008000"/>
                                </a:solidFill>
                                <a:latin typeface="Cambria Math" panose="02040503050406030204" pitchFamily="18" charset="0"/>
                                <a:ea typeface="Times New Roman" panose="02020603050405020304" pitchFamily="18" charset="0"/>
                                <a:cs typeface="Times New Roman" panose="02020603050405020304" pitchFamily="18" charset="0"/>
                              </a:rPr>
                              <m:t>,</m:t>
                            </m:r>
                            <m:r>
                              <a:rPr lang="it-IT" b="1" i="1" smtClean="0">
                                <a:solidFill>
                                  <a:srgbClr val="008000"/>
                                </a:solidFill>
                                <a:latin typeface="Cambria Math" panose="02040503050406030204" pitchFamily="18" charset="0"/>
                                <a:ea typeface="Times New Roman" panose="02020603050405020304" pitchFamily="18" charset="0"/>
                                <a:cs typeface="Times New Roman" panose="02020603050405020304" pitchFamily="18" charset="0"/>
                              </a:rPr>
                              <m:t>𝑵</m:t>
                            </m:r>
                          </m:sub>
                        </m:sSub>
                      </m:oMath>
                    </m:oMathPara>
                  </a14:m>
                  <a:endParaRPr lang="en-GB" b="1" dirty="0">
                    <a:solidFill>
                      <a:srgbClr val="008000"/>
                    </a:solidFill>
                  </a:endParaRPr>
                </a:p>
              </p:txBody>
            </p:sp>
          </mc:Choice>
          <mc:Fallback xmlns="">
            <p:sp>
              <p:nvSpPr>
                <p:cNvPr id="44" name="Rettangolo 43">
                  <a:extLst>
                    <a:ext uri="{FF2B5EF4-FFF2-40B4-BE49-F238E27FC236}">
                      <a16:creationId xmlns:a16="http://schemas.microsoft.com/office/drawing/2014/main" id="{2CA7E098-C59A-4A8A-B06D-E15971922B86}"/>
                    </a:ext>
                  </a:extLst>
                </p:cNvPr>
                <p:cNvSpPr>
                  <a:spLocks noRot="1" noChangeAspect="1" noMove="1" noResize="1" noEditPoints="1" noAdjustHandles="1" noChangeArrowheads="1" noChangeShapeType="1" noTextEdit="1"/>
                </p:cNvSpPr>
                <p:nvPr/>
              </p:nvSpPr>
              <p:spPr>
                <a:xfrm>
                  <a:off x="2542599" y="4490488"/>
                  <a:ext cx="811376" cy="381515"/>
                </a:xfrm>
                <a:prstGeom prst="rect">
                  <a:avLst/>
                </a:prstGeom>
                <a:blipFill>
                  <a:blip r:embed="rId9"/>
                  <a:stretch>
                    <a:fillRect b="-1296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0" name="Rettangolo 36">
                <a:extLst>
                  <a:ext uri="{FF2B5EF4-FFF2-40B4-BE49-F238E27FC236}">
                    <a16:creationId xmlns:a16="http://schemas.microsoft.com/office/drawing/2014/main" id="{1F0750CE-8A8E-4181-9F50-407D9CD9E916}"/>
                  </a:ext>
                </a:extLst>
              </p:cNvPr>
              <p:cNvSpPr/>
              <p:nvPr/>
            </p:nvSpPr>
            <p:spPr>
              <a:xfrm>
                <a:off x="3625026" y="4886682"/>
                <a:ext cx="4206016" cy="579646"/>
              </a:xfrm>
              <a:prstGeom prst="rect">
                <a:avLst/>
              </a:prstGeom>
            </p:spPr>
            <p:txBody>
              <a:bodyPr wrap="square" anchor="ctr">
                <a:spAutoFit/>
              </a:bodyPr>
              <a:lstStyle/>
              <a:p>
                <a:pPr marL="450215" algn="ctr">
                  <a:lnSpc>
                    <a:spcPts val="1300"/>
                  </a:lnSpc>
                  <a:spcBef>
                    <a:spcPts val="600"/>
                  </a:spcBef>
                  <a:spcAft>
                    <a:spcPts val="600"/>
                  </a:spcAft>
                </a:pPr>
                <a:endParaRPr lang="en-GB" b="1" i="1" dirty="0">
                  <a:solidFill>
                    <a:srgbClr val="008000"/>
                  </a:solidFill>
                  <a:latin typeface="Cambria Math" panose="02040503050406030204" pitchFamily="18" charset="0"/>
                  <a:ea typeface="Times New Roman" panose="02020603050405020304" pitchFamily="18" charset="0"/>
                  <a:cs typeface="Times New Roman" panose="02020603050405020304" pitchFamily="18" charset="0"/>
                </a:endParaRPr>
              </a:p>
              <a:p>
                <a:pPr marL="450215" algn="ctr">
                  <a:lnSpc>
                    <a:spcPts val="1300"/>
                  </a:lnSpc>
                  <a:spcBef>
                    <a:spcPts val="600"/>
                  </a:spcBef>
                  <a:spcAft>
                    <a:spcPts val="600"/>
                  </a:spcAft>
                </a:pPr>
                <a14:m>
                  <m:oMathPara xmlns:m="http://schemas.openxmlformats.org/officeDocument/2006/math">
                    <m:oMathParaPr>
                      <m:jc m:val="centerGroup"/>
                    </m:oMathParaPr>
                    <m:oMath xmlns:m="http://schemas.openxmlformats.org/officeDocument/2006/math">
                      <m:nary>
                        <m:naryPr>
                          <m:chr m:val="∑"/>
                          <m:limLoc m:val="subSup"/>
                          <m:ctrlPr>
                            <a:rPr lang="en-GB"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naryPr>
                        <m:sub>
                          <m:r>
                            <a:rPr lang="en-US" b="0"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𝑖</m:t>
                          </m:r>
                          <m:r>
                            <a:rPr lang="en-US" b="0"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=1</m:t>
                          </m:r>
                        </m:sub>
                        <m:sup>
                          <m:r>
                            <a:rPr lang="it-IT" b="0"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𝑁</m:t>
                          </m:r>
                        </m:sup>
                        <m:e>
                          <m:sSub>
                            <m:sSubPr>
                              <m:ctrlPr>
                                <a:rPr lang="en-GB"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bPr>
                            <m:e>
                              <m:acc>
                                <m:accPr>
                                  <m:chr m:val="̇"/>
                                  <m:ctrlPr>
                                    <a:rPr lang="en-GB"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en-US" b="0"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𝑚</m:t>
                                  </m:r>
                                </m:e>
                              </m:acc>
                            </m:e>
                            <m:sub>
                              <m:r>
                                <a:rPr lang="en-US" b="0"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𝑖𝑛</m:t>
                              </m:r>
                              <m:r>
                                <a:rPr lang="en-US" b="0"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r>
                                <a:rPr lang="en-US" b="0"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𝑖</m:t>
                              </m:r>
                            </m:sub>
                          </m:sSub>
                        </m:e>
                      </m:nary>
                      <m:r>
                        <a:rPr lang="en-US" b="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 </m:t>
                      </m:r>
                      <m:nary>
                        <m:naryPr>
                          <m:chr m:val="∑"/>
                          <m:limLoc m:val="subSup"/>
                          <m:ctrlPr>
                            <a:rPr lang="en-GB"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naryPr>
                        <m:sub>
                          <m:r>
                            <a:rPr lang="en-US" b="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𝑗</m:t>
                          </m:r>
                          <m:r>
                            <a:rPr lang="en-US" b="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=1</m:t>
                          </m:r>
                        </m:sub>
                        <m:sup>
                          <m:r>
                            <a:rPr lang="it-IT" b="0"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𝑁</m:t>
                          </m:r>
                        </m:sup>
                        <m:e>
                          <m:sSub>
                            <m:sSubPr>
                              <m:ctrlPr>
                                <a:rPr lang="en-GB"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bPr>
                            <m:e>
                              <m:acc>
                                <m:accPr>
                                  <m:chr m:val="̇"/>
                                  <m:ctrlPr>
                                    <a:rPr lang="en-GB"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en-US" b="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𝑚</m:t>
                                  </m:r>
                                </m:e>
                              </m:acc>
                            </m:e>
                            <m:sub>
                              <m:r>
                                <a:rPr lang="en-US" b="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𝑜𝑢𝑡</m:t>
                              </m:r>
                              <m:r>
                                <a:rPr lang="en-US" b="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r>
                                <a:rPr lang="en-US" b="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𝑗</m:t>
                              </m:r>
                            </m:sub>
                          </m:sSub>
                        </m:e>
                      </m:nary>
                      <m:r>
                        <a:rPr lang="en-US" b="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GB"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bPr>
                        <m:e>
                          <m:acc>
                            <m:accPr>
                              <m:chr m:val="̇"/>
                              <m:ctrlPr>
                                <a:rPr lang="en-GB"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en-US" b="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𝑚</m:t>
                              </m:r>
                            </m:e>
                          </m:acc>
                        </m:e>
                        <m:sub>
                          <m:r>
                            <a:rPr lang="en-US" b="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𝑑𝑚𝑑</m:t>
                          </m:r>
                        </m:sub>
                      </m:sSub>
                    </m:oMath>
                  </m:oMathPara>
                </a14:m>
                <a:endParaRPr lang="en-GB" dirty="0">
                  <a:solidFill>
                    <a:schemeClr val="tx1"/>
                  </a:solidFill>
                  <a:latin typeface="Palatino Linotype" panose="02040502050505030304" pitchFamily="18" charset="0"/>
                  <a:ea typeface="Times New Roman" panose="02020603050405020304" pitchFamily="18" charset="0"/>
                  <a:cs typeface="Times New Roman" panose="02020603050405020304" pitchFamily="18" charset="0"/>
                </a:endParaRPr>
              </a:p>
            </p:txBody>
          </p:sp>
        </mc:Choice>
        <mc:Fallback xmlns="">
          <p:sp>
            <p:nvSpPr>
              <p:cNvPr id="20" name="Rettangolo 36">
                <a:extLst>
                  <a:ext uri="{FF2B5EF4-FFF2-40B4-BE49-F238E27FC236}">
                    <a16:creationId xmlns:a16="http://schemas.microsoft.com/office/drawing/2014/main" id="{1F0750CE-8A8E-4181-9F50-407D9CD9E916}"/>
                  </a:ext>
                </a:extLst>
              </p:cNvPr>
              <p:cNvSpPr>
                <a:spLocks noRot="1" noChangeAspect="1" noMove="1" noResize="1" noEditPoints="1" noAdjustHandles="1" noChangeArrowheads="1" noChangeShapeType="1" noTextEdit="1"/>
              </p:cNvSpPr>
              <p:nvPr/>
            </p:nvSpPr>
            <p:spPr>
              <a:xfrm>
                <a:off x="3625026" y="4886682"/>
                <a:ext cx="4206016" cy="579646"/>
              </a:xfrm>
              <a:prstGeom prst="rect">
                <a:avLst/>
              </a:prstGeom>
              <a:blipFill>
                <a:blip r:embed="rId10"/>
                <a:stretch>
                  <a:fillRect l="-8116" t="-181053" b="-2505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Rettangolo 45">
                <a:extLst>
                  <a:ext uri="{FF2B5EF4-FFF2-40B4-BE49-F238E27FC236}">
                    <a16:creationId xmlns:a16="http://schemas.microsoft.com/office/drawing/2014/main" id="{C4A1FDBB-94AB-4B39-8011-3E9DFC518A84}"/>
                  </a:ext>
                </a:extLst>
              </p:cNvPr>
              <p:cNvSpPr/>
              <p:nvPr/>
            </p:nvSpPr>
            <p:spPr>
              <a:xfrm>
                <a:off x="3161068" y="5747710"/>
                <a:ext cx="5790426" cy="6678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limLoc m:val="subSup"/>
                          <m:ctrlPr>
                            <a:rPr lang="en-GB" i="1">
                              <a:latin typeface="Cambria Math" panose="02040503050406030204" pitchFamily="18" charset="0"/>
                            </a:rPr>
                          </m:ctrlPr>
                        </m:naryPr>
                        <m:sub>
                          <m:r>
                            <a:rPr lang="en-GB" i="1">
                              <a:latin typeface="Cambria Math" panose="02040503050406030204" pitchFamily="18" charset="0"/>
                            </a:rPr>
                            <m:t>𝑖</m:t>
                          </m:r>
                          <m:r>
                            <a:rPr lang="en-GB" i="0">
                              <a:latin typeface="Cambria Math" panose="02040503050406030204" pitchFamily="18" charset="0"/>
                            </a:rPr>
                            <m:t>=1</m:t>
                          </m:r>
                        </m:sub>
                        <m:sup>
                          <m:r>
                            <a:rPr lang="en-GB" i="1">
                              <a:latin typeface="Cambria Math" panose="02040503050406030204" pitchFamily="18" charset="0"/>
                            </a:rPr>
                            <m:t>𝑛</m:t>
                          </m:r>
                        </m:sup>
                        <m:e>
                          <m:sSub>
                            <m:sSubPr>
                              <m:ctrlPr>
                                <a:rPr lang="en-GB" i="1">
                                  <a:latin typeface="Cambria Math" panose="02040503050406030204" pitchFamily="18" charset="0"/>
                                </a:rPr>
                              </m:ctrlPr>
                            </m:sSubPr>
                            <m:e>
                              <m:r>
                                <a:rPr lang="en-GB" i="1">
                                  <a:latin typeface="Cambria Math" panose="02040503050406030204" pitchFamily="18" charset="0"/>
                                </a:rPr>
                                <m:t>𝑦</m:t>
                              </m:r>
                            </m:e>
                            <m:sub>
                              <m:r>
                                <a:rPr lang="en-GB" i="1">
                                  <a:latin typeface="Cambria Math" panose="02040503050406030204" pitchFamily="18" charset="0"/>
                                </a:rPr>
                                <m:t>𝑘</m:t>
                              </m:r>
                            </m:sub>
                          </m:sSub>
                          <m:r>
                            <a:rPr lang="en-GB" i="0">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𝑀</m:t>
                              </m:r>
                            </m:e>
                            <m:sub>
                              <m:r>
                                <a:rPr lang="en-GB" i="1">
                                  <a:latin typeface="Cambria Math" panose="02040503050406030204" pitchFamily="18" charset="0"/>
                                </a:rPr>
                                <m:t>𝑘</m:t>
                              </m:r>
                            </m:sub>
                          </m:sSub>
                          <m:r>
                            <a:rPr lang="en-GB" i="0">
                              <a:latin typeface="Cambria Math" panose="02040503050406030204" pitchFamily="18" charset="0"/>
                            </a:rPr>
                            <m:t> </m:t>
                          </m:r>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𝑚</m:t>
                                  </m:r>
                                </m:e>
                              </m:acc>
                            </m:e>
                            <m:sub>
                              <m:r>
                                <a:rPr lang="en-GB" i="1">
                                  <a:latin typeface="Cambria Math" panose="02040503050406030204" pitchFamily="18" charset="0"/>
                                </a:rPr>
                                <m:t>𝑖𝑛</m:t>
                              </m:r>
                              <m:r>
                                <a:rPr lang="en-GB" i="0">
                                  <a:latin typeface="Cambria Math" panose="02040503050406030204" pitchFamily="18" charset="0"/>
                                </a:rPr>
                                <m:t>,</m:t>
                              </m:r>
                              <m:r>
                                <a:rPr lang="en-GB" i="1">
                                  <a:latin typeface="Cambria Math" panose="02040503050406030204" pitchFamily="18" charset="0"/>
                                </a:rPr>
                                <m:t>𝑖</m:t>
                              </m:r>
                            </m:sub>
                          </m:sSub>
                        </m:e>
                      </m:nary>
                      <m:r>
                        <a:rPr lang="en-GB" i="0">
                          <a:latin typeface="Cambria Math" panose="02040503050406030204" pitchFamily="18" charset="0"/>
                        </a:rPr>
                        <m:t> −</m:t>
                      </m:r>
                      <m:nary>
                        <m:naryPr>
                          <m:chr m:val="∑"/>
                          <m:limLoc m:val="subSup"/>
                          <m:ctrlPr>
                            <a:rPr lang="en-GB" i="1">
                              <a:latin typeface="Cambria Math" panose="02040503050406030204" pitchFamily="18" charset="0"/>
                            </a:rPr>
                          </m:ctrlPr>
                        </m:naryPr>
                        <m:sub>
                          <m:r>
                            <a:rPr lang="en-GB" i="1">
                              <a:latin typeface="Cambria Math" panose="02040503050406030204" pitchFamily="18" charset="0"/>
                            </a:rPr>
                            <m:t>𝑗</m:t>
                          </m:r>
                          <m:r>
                            <a:rPr lang="en-GB" i="0">
                              <a:latin typeface="Cambria Math" panose="02040503050406030204" pitchFamily="18" charset="0"/>
                            </a:rPr>
                            <m:t>=1</m:t>
                          </m:r>
                        </m:sub>
                        <m:sup>
                          <m:r>
                            <a:rPr lang="en-GB" i="1">
                              <a:latin typeface="Cambria Math" panose="02040503050406030204" pitchFamily="18" charset="0"/>
                            </a:rPr>
                            <m:t>𝑚</m:t>
                          </m:r>
                        </m:sup>
                        <m:e>
                          <m:sSub>
                            <m:sSubPr>
                              <m:ctrlPr>
                                <a:rPr lang="en-GB" i="1">
                                  <a:latin typeface="Cambria Math" panose="02040503050406030204" pitchFamily="18" charset="0"/>
                                </a:rPr>
                              </m:ctrlPr>
                            </m:sSubPr>
                            <m:e>
                              <m:r>
                                <a:rPr lang="en-GB" i="1">
                                  <a:latin typeface="Cambria Math" panose="02040503050406030204" pitchFamily="18" charset="0"/>
                                </a:rPr>
                                <m:t>𝑦</m:t>
                              </m:r>
                            </m:e>
                            <m:sub>
                              <m:r>
                                <a:rPr lang="en-GB" i="1">
                                  <a:latin typeface="Cambria Math" panose="02040503050406030204" pitchFamily="18" charset="0"/>
                                </a:rPr>
                                <m:t>𝑘</m:t>
                              </m:r>
                            </m:sub>
                          </m:sSub>
                          <m:sSub>
                            <m:sSubPr>
                              <m:ctrlPr>
                                <a:rPr lang="en-GB" i="1">
                                  <a:latin typeface="Cambria Math" panose="02040503050406030204" pitchFamily="18" charset="0"/>
                                </a:rPr>
                              </m:ctrlPr>
                            </m:sSubPr>
                            <m:e>
                              <m:r>
                                <a:rPr lang="en-GB" i="0">
                                  <a:latin typeface="Cambria Math" panose="02040503050406030204" pitchFamily="18" charset="0"/>
                                </a:rPr>
                                <m:t> </m:t>
                              </m:r>
                              <m:r>
                                <a:rPr lang="en-GB" i="1">
                                  <a:latin typeface="Cambria Math" panose="02040503050406030204" pitchFamily="18" charset="0"/>
                                </a:rPr>
                                <m:t>𝑀</m:t>
                              </m:r>
                            </m:e>
                            <m:sub>
                              <m:r>
                                <a:rPr lang="en-GB" i="1">
                                  <a:latin typeface="Cambria Math" panose="02040503050406030204" pitchFamily="18" charset="0"/>
                                </a:rPr>
                                <m:t>𝑘</m:t>
                              </m:r>
                            </m:sub>
                          </m:sSub>
                          <m:r>
                            <a:rPr lang="en-GB" i="0">
                              <a:latin typeface="Cambria Math" panose="02040503050406030204" pitchFamily="18" charset="0"/>
                            </a:rPr>
                            <m:t> </m:t>
                          </m:r>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𝑚</m:t>
                                  </m:r>
                                </m:e>
                              </m:acc>
                            </m:e>
                            <m:sub>
                              <m:r>
                                <a:rPr lang="en-GB" i="1">
                                  <a:latin typeface="Cambria Math" panose="02040503050406030204" pitchFamily="18" charset="0"/>
                                </a:rPr>
                                <m:t>𝑜𝑢𝑡</m:t>
                              </m:r>
                              <m:r>
                                <a:rPr lang="en-GB" i="0">
                                  <a:latin typeface="Cambria Math" panose="02040503050406030204" pitchFamily="18" charset="0"/>
                                </a:rPr>
                                <m:t>,</m:t>
                              </m:r>
                              <m:r>
                                <a:rPr lang="en-GB" i="1">
                                  <a:latin typeface="Cambria Math" panose="02040503050406030204" pitchFamily="18" charset="0"/>
                                </a:rPr>
                                <m:t>𝑗</m:t>
                              </m:r>
                            </m:sub>
                          </m:sSub>
                        </m:e>
                      </m:nary>
                      <m:r>
                        <a:rPr lang="en-GB" i="0">
                          <a:latin typeface="Cambria Math" panose="02040503050406030204" pitchFamily="18" charset="0"/>
                        </a:rPr>
                        <m:t> = </m:t>
                      </m:r>
                      <m:sSub>
                        <m:sSubPr>
                          <m:ctrlPr>
                            <a:rPr lang="en-GB" i="1">
                              <a:latin typeface="Cambria Math" panose="02040503050406030204" pitchFamily="18" charset="0"/>
                            </a:rPr>
                          </m:ctrlPr>
                        </m:sSubPr>
                        <m:e>
                          <m:r>
                            <a:rPr lang="en-GB" i="1">
                              <a:latin typeface="Cambria Math" panose="02040503050406030204" pitchFamily="18" charset="0"/>
                            </a:rPr>
                            <m:t>𝑦</m:t>
                          </m:r>
                        </m:e>
                        <m:sub>
                          <m:r>
                            <a:rPr lang="en-GB" i="1">
                              <a:latin typeface="Cambria Math" panose="02040503050406030204" pitchFamily="18" charset="0"/>
                            </a:rPr>
                            <m:t>𝑘</m:t>
                          </m:r>
                        </m:sub>
                      </m:sSub>
                      <m:r>
                        <a:rPr lang="en-GB" i="0">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𝑀</m:t>
                          </m:r>
                        </m:e>
                        <m:sub>
                          <m:r>
                            <a:rPr lang="en-GB" i="1">
                              <a:latin typeface="Cambria Math" panose="02040503050406030204" pitchFamily="18" charset="0"/>
                            </a:rPr>
                            <m:t>𝑘</m:t>
                          </m:r>
                        </m:sub>
                      </m:sSub>
                      <m:r>
                        <a:rPr lang="en-GB" i="0">
                          <a:latin typeface="Cambria Math" panose="02040503050406030204" pitchFamily="18" charset="0"/>
                        </a:rPr>
                        <m:t> </m:t>
                      </m:r>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𝑚</m:t>
                              </m:r>
                            </m:e>
                          </m:acc>
                        </m:e>
                        <m:sub>
                          <m:r>
                            <a:rPr lang="en-GB" i="1">
                              <a:latin typeface="Cambria Math" panose="02040503050406030204" pitchFamily="18" charset="0"/>
                            </a:rPr>
                            <m:t>𝑑𝑚𝑑</m:t>
                          </m:r>
                        </m:sub>
                      </m:sSub>
                    </m:oMath>
                  </m:oMathPara>
                </a14:m>
                <a:endParaRPr lang="en-GB" dirty="0"/>
              </a:p>
            </p:txBody>
          </p:sp>
        </mc:Choice>
        <mc:Fallback xmlns="">
          <p:sp>
            <p:nvSpPr>
              <p:cNvPr id="21" name="Rettangolo 45">
                <a:extLst>
                  <a:ext uri="{FF2B5EF4-FFF2-40B4-BE49-F238E27FC236}">
                    <a16:creationId xmlns:a16="http://schemas.microsoft.com/office/drawing/2014/main" id="{C4A1FDBB-94AB-4B39-8011-3E9DFC518A84}"/>
                  </a:ext>
                </a:extLst>
              </p:cNvPr>
              <p:cNvSpPr>
                <a:spLocks noRot="1" noChangeAspect="1" noMove="1" noResize="1" noEditPoints="1" noAdjustHandles="1" noChangeArrowheads="1" noChangeShapeType="1" noTextEdit="1"/>
              </p:cNvSpPr>
              <p:nvPr/>
            </p:nvSpPr>
            <p:spPr>
              <a:xfrm>
                <a:off x="3161068" y="5747710"/>
                <a:ext cx="5790426" cy="667875"/>
              </a:xfrm>
              <a:prstGeom prst="rect">
                <a:avLst/>
              </a:prstGeom>
              <a:blipFill>
                <a:blip r:embed="rId11"/>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386502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2B36FD-0F91-47F3-8D24-1E7833CF7D6F}"/>
              </a:ext>
            </a:extLst>
          </p:cNvPr>
          <p:cNvSpPr>
            <a:spLocks noGrp="1"/>
          </p:cNvSpPr>
          <p:nvPr>
            <p:ph type="title"/>
          </p:nvPr>
        </p:nvSpPr>
        <p:spPr/>
        <p:txBody>
          <a:bodyPr/>
          <a:lstStyle/>
          <a:p>
            <a:r>
              <a:rPr lang="en-GB" dirty="0"/>
              <a:t>Pipe Model</a:t>
            </a:r>
          </a:p>
        </p:txBody>
      </p:sp>
      <p:sp>
        <p:nvSpPr>
          <p:cNvPr id="5" name="Segnaposto contenuto 4">
            <a:extLst>
              <a:ext uri="{FF2B5EF4-FFF2-40B4-BE49-F238E27FC236}">
                <a16:creationId xmlns:a16="http://schemas.microsoft.com/office/drawing/2014/main" id="{8C9DF082-3957-49BF-96FC-BFBEB330C843}"/>
              </a:ext>
            </a:extLst>
          </p:cNvPr>
          <p:cNvSpPr>
            <a:spLocks noGrp="1"/>
          </p:cNvSpPr>
          <p:nvPr>
            <p:ph idx="1"/>
          </p:nvPr>
        </p:nvSpPr>
        <p:spPr>
          <a:xfrm>
            <a:off x="0" y="830510"/>
            <a:ext cx="9144000" cy="5622678"/>
          </a:xfrm>
        </p:spPr>
        <p:txBody>
          <a:bodyPr/>
          <a:lstStyle/>
          <a:p>
            <a:r>
              <a:rPr lang="it-IT" dirty="0"/>
              <a:t>0-D </a:t>
            </a:r>
            <a:r>
              <a:rPr lang="en-GB" dirty="0"/>
              <a:t>Governing Equations for isothermal gas flow</a:t>
            </a:r>
          </a:p>
          <a:p>
            <a:pPr lvl="8"/>
            <a:endParaRPr lang="en-GB" dirty="0"/>
          </a:p>
          <a:p>
            <a:pPr lvl="1"/>
            <a:r>
              <a:rPr lang="en-GB" dirty="0"/>
              <a:t>Continuity Equation</a:t>
            </a:r>
          </a:p>
          <a:p>
            <a:pPr lvl="1"/>
            <a:endParaRPr lang="it-IT" dirty="0"/>
          </a:p>
          <a:p>
            <a:pPr lvl="8"/>
            <a:endParaRPr lang="en-GB" dirty="0"/>
          </a:p>
          <a:p>
            <a:pPr lvl="1"/>
            <a:r>
              <a:rPr lang="en-GB" dirty="0"/>
              <a:t>Momentum Equation</a:t>
            </a:r>
          </a:p>
          <a:p>
            <a:pPr lvl="1"/>
            <a:endParaRPr lang="it-IT" dirty="0"/>
          </a:p>
          <a:p>
            <a:pPr lvl="1"/>
            <a:endParaRPr lang="it-IT" dirty="0"/>
          </a:p>
          <a:p>
            <a:pPr lvl="8"/>
            <a:endParaRPr lang="it-IT" dirty="0"/>
          </a:p>
          <a:p>
            <a:pPr lvl="2"/>
            <a:r>
              <a:rPr lang="en-US" dirty="0"/>
              <a:t>Friction</a:t>
            </a:r>
            <a:r>
              <a:rPr lang="it-IT" dirty="0"/>
              <a:t> factor </a:t>
            </a:r>
            <a:r>
              <a:rPr lang="it-IT" dirty="0">
                <a:sym typeface="Wingdings" panose="05000000000000000000" pitchFamily="2" charset="2"/>
              </a:rPr>
              <a:t> </a:t>
            </a:r>
            <a:r>
              <a:rPr lang="it-IT" dirty="0"/>
              <a:t> </a:t>
            </a:r>
            <a:r>
              <a:rPr lang="en-US" dirty="0"/>
              <a:t>Colebrook</a:t>
            </a:r>
            <a:r>
              <a:rPr lang="it-IT" dirty="0"/>
              <a:t>–White </a:t>
            </a:r>
            <a:r>
              <a:rPr lang="en-US" dirty="0"/>
              <a:t>Formulation</a:t>
            </a:r>
          </a:p>
        </p:txBody>
      </p:sp>
      <mc:AlternateContent xmlns:mc="http://schemas.openxmlformats.org/markup-compatibility/2006" xmlns:a14="http://schemas.microsoft.com/office/drawing/2010/main">
        <mc:Choice Requires="a14">
          <p:sp>
            <p:nvSpPr>
              <p:cNvPr id="3" name="Rettangolo 2">
                <a:extLst>
                  <a:ext uri="{FF2B5EF4-FFF2-40B4-BE49-F238E27FC236}">
                    <a16:creationId xmlns:a16="http://schemas.microsoft.com/office/drawing/2014/main" id="{C823A45C-869C-40EB-966B-6A483F00AC0B}"/>
                  </a:ext>
                </a:extLst>
              </p:cNvPr>
              <p:cNvSpPr/>
              <p:nvPr/>
            </p:nvSpPr>
            <p:spPr>
              <a:xfrm>
                <a:off x="0" y="1835600"/>
                <a:ext cx="9144000" cy="61908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i="1">
                              <a:latin typeface="Cambria Math" panose="02040503050406030204" pitchFamily="18" charset="0"/>
                            </a:rPr>
                          </m:ctrlPr>
                        </m:fPr>
                        <m:num>
                          <m:r>
                            <a:rPr lang="en-GB">
                              <a:latin typeface="Cambria Math" panose="02040503050406030204" pitchFamily="18" charset="0"/>
                            </a:rPr>
                            <m:t>𝜕</m:t>
                          </m:r>
                          <m:r>
                            <a:rPr lang="en-GB" i="1">
                              <a:latin typeface="Cambria Math" panose="02040503050406030204" pitchFamily="18" charset="0"/>
                            </a:rPr>
                            <m:t>𝑝</m:t>
                          </m:r>
                        </m:num>
                        <m:den>
                          <m:r>
                            <a:rPr lang="en-GB" i="0">
                              <a:latin typeface="Cambria Math" panose="02040503050406030204" pitchFamily="18" charset="0"/>
                            </a:rPr>
                            <m:t>𝜕</m:t>
                          </m:r>
                          <m:r>
                            <a:rPr lang="en-GB" i="1">
                              <a:latin typeface="Cambria Math" panose="02040503050406030204" pitchFamily="18" charset="0"/>
                            </a:rPr>
                            <m:t>𝑡</m:t>
                          </m:r>
                        </m:den>
                      </m:f>
                      <m:r>
                        <a:rPr lang="en-GB" i="0" smtClean="0">
                          <a:latin typeface="Cambria Math" panose="02040503050406030204" pitchFamily="18" charset="0"/>
                        </a:rPr>
                        <m:t> +</m:t>
                      </m:r>
                      <m:r>
                        <a:rPr lang="en-GB" i="0">
                          <a:latin typeface="Cambria Math" panose="02040503050406030204" pitchFamily="18" charset="0"/>
                        </a:rPr>
                        <m:t> </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𝑍</m:t>
                              </m:r>
                            </m:e>
                            <m:sub>
                              <m:r>
                                <a:rPr lang="en-GB" i="1">
                                  <a:latin typeface="Cambria Math" panose="02040503050406030204" pitchFamily="18" charset="0"/>
                                </a:rPr>
                                <m:t>𝑔</m:t>
                              </m:r>
                            </m:sub>
                          </m:sSub>
                          <m:sSub>
                            <m:sSubPr>
                              <m:ctrlPr>
                                <a:rPr lang="en-GB" i="1">
                                  <a:latin typeface="Cambria Math" panose="02040503050406030204" pitchFamily="18" charset="0"/>
                                </a:rPr>
                              </m:ctrlPr>
                            </m:sSubPr>
                            <m:e>
                              <m:r>
                                <a:rPr lang="en-GB" i="1">
                                  <a:latin typeface="Cambria Math" panose="02040503050406030204" pitchFamily="18" charset="0"/>
                                </a:rPr>
                                <m:t>𝑅</m:t>
                              </m:r>
                            </m:e>
                            <m:sub>
                              <m:r>
                                <a:rPr lang="en-GB" i="1">
                                  <a:latin typeface="Cambria Math" panose="02040503050406030204" pitchFamily="18" charset="0"/>
                                </a:rPr>
                                <m:t>𝑔</m:t>
                              </m:r>
                            </m:sub>
                          </m:sSub>
                          <m:r>
                            <a:rPr lang="en-GB" i="1">
                              <a:latin typeface="Cambria Math" panose="02040503050406030204" pitchFamily="18" charset="0"/>
                            </a:rPr>
                            <m:t>𝑇</m:t>
                          </m:r>
                        </m:num>
                        <m:den>
                          <m:r>
                            <a:rPr lang="en-GB" i="1">
                              <a:latin typeface="Cambria Math" panose="02040503050406030204" pitchFamily="18" charset="0"/>
                            </a:rPr>
                            <m:t>𝐴</m:t>
                          </m:r>
                        </m:den>
                      </m:f>
                      <m:r>
                        <a:rPr lang="en-GB" i="0">
                          <a:latin typeface="Cambria Math" panose="02040503050406030204" pitchFamily="18" charset="0"/>
                        </a:rPr>
                        <m:t> </m:t>
                      </m:r>
                      <m:f>
                        <m:fPr>
                          <m:ctrlPr>
                            <a:rPr lang="en-GB" i="1">
                              <a:latin typeface="Cambria Math" panose="02040503050406030204" pitchFamily="18" charset="0"/>
                            </a:rPr>
                          </m:ctrlPr>
                        </m:fPr>
                        <m:num>
                          <m:r>
                            <a:rPr lang="en-GB" i="0">
                              <a:latin typeface="Cambria Math" panose="02040503050406030204" pitchFamily="18" charset="0"/>
                            </a:rPr>
                            <m:t>𝜕</m:t>
                          </m:r>
                          <m:acc>
                            <m:accPr>
                              <m:chr m:val="̇"/>
                              <m:ctrlPr>
                                <a:rPr lang="en-GB" i="1">
                                  <a:latin typeface="Cambria Math" panose="02040503050406030204" pitchFamily="18" charset="0"/>
                                </a:rPr>
                              </m:ctrlPr>
                            </m:accPr>
                            <m:e>
                              <m:r>
                                <a:rPr lang="en-GB" i="1">
                                  <a:latin typeface="Cambria Math" panose="02040503050406030204" pitchFamily="18" charset="0"/>
                                </a:rPr>
                                <m:t>𝑚</m:t>
                              </m:r>
                            </m:e>
                          </m:acc>
                        </m:num>
                        <m:den>
                          <m:r>
                            <a:rPr lang="en-GB" i="0">
                              <a:latin typeface="Cambria Math" panose="02040503050406030204" pitchFamily="18" charset="0"/>
                            </a:rPr>
                            <m:t>𝜕</m:t>
                          </m:r>
                          <m:r>
                            <a:rPr lang="en-GB" i="1">
                              <a:latin typeface="Cambria Math" panose="02040503050406030204" pitchFamily="18" charset="0"/>
                            </a:rPr>
                            <m:t>𝑥</m:t>
                          </m:r>
                        </m:den>
                      </m:f>
                      <m:r>
                        <a:rPr lang="en-GB" i="0">
                          <a:latin typeface="Cambria Math" panose="02040503050406030204" pitchFamily="18" charset="0"/>
                        </a:rPr>
                        <m:t> = 0</m:t>
                      </m:r>
                    </m:oMath>
                  </m:oMathPara>
                </a14:m>
                <a:endParaRPr lang="en-GB" dirty="0"/>
              </a:p>
            </p:txBody>
          </p:sp>
        </mc:Choice>
        <mc:Fallback xmlns="">
          <p:sp>
            <p:nvSpPr>
              <p:cNvPr id="3" name="Rettangolo 2">
                <a:extLst>
                  <a:ext uri="{FF2B5EF4-FFF2-40B4-BE49-F238E27FC236}">
                    <a16:creationId xmlns:a16="http://schemas.microsoft.com/office/drawing/2014/main" id="{C823A45C-869C-40EB-966B-6A483F00AC0B}"/>
                  </a:ext>
                </a:extLst>
              </p:cNvPr>
              <p:cNvSpPr>
                <a:spLocks noRot="1" noChangeAspect="1" noMove="1" noResize="1" noEditPoints="1" noAdjustHandles="1" noChangeArrowheads="1" noChangeShapeType="1" noTextEdit="1"/>
              </p:cNvSpPr>
              <p:nvPr/>
            </p:nvSpPr>
            <p:spPr>
              <a:xfrm>
                <a:off x="0" y="1835600"/>
                <a:ext cx="9144000" cy="619080"/>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Rettangolo 3">
                <a:extLst>
                  <a:ext uri="{FF2B5EF4-FFF2-40B4-BE49-F238E27FC236}">
                    <a16:creationId xmlns:a16="http://schemas.microsoft.com/office/drawing/2014/main" id="{EDDAE3CF-D601-46C1-8493-43D16153036A}"/>
                  </a:ext>
                </a:extLst>
              </p:cNvPr>
              <p:cNvSpPr/>
              <p:nvPr/>
            </p:nvSpPr>
            <p:spPr>
              <a:xfrm>
                <a:off x="0" y="2891196"/>
                <a:ext cx="9144000" cy="72654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i="1">
                              <a:latin typeface="Cambria Math" panose="02040503050406030204" pitchFamily="18" charset="0"/>
                            </a:rPr>
                          </m:ctrlPr>
                        </m:fPr>
                        <m:num>
                          <m:r>
                            <a:rPr lang="en-GB">
                              <a:latin typeface="Cambria Math" panose="02040503050406030204" pitchFamily="18" charset="0"/>
                            </a:rPr>
                            <m:t>1</m:t>
                          </m:r>
                        </m:num>
                        <m:den>
                          <m:r>
                            <a:rPr lang="en-GB" i="1">
                              <a:latin typeface="Cambria Math" panose="02040503050406030204" pitchFamily="18" charset="0"/>
                            </a:rPr>
                            <m:t>𝐴</m:t>
                          </m:r>
                        </m:den>
                      </m:f>
                      <m:f>
                        <m:fPr>
                          <m:ctrlPr>
                            <a:rPr lang="en-GB" i="1">
                              <a:latin typeface="Cambria Math" panose="02040503050406030204" pitchFamily="18" charset="0"/>
                            </a:rPr>
                          </m:ctrlPr>
                        </m:fPr>
                        <m:num>
                          <m:r>
                            <a:rPr lang="en-GB" i="0">
                              <a:latin typeface="Cambria Math" panose="02040503050406030204" pitchFamily="18" charset="0"/>
                            </a:rPr>
                            <m:t>𝜕</m:t>
                          </m:r>
                          <m:acc>
                            <m:accPr>
                              <m:chr m:val="̇"/>
                              <m:ctrlPr>
                                <a:rPr lang="en-GB" i="1">
                                  <a:latin typeface="Cambria Math" panose="02040503050406030204" pitchFamily="18" charset="0"/>
                                </a:rPr>
                              </m:ctrlPr>
                            </m:accPr>
                            <m:e>
                              <m:r>
                                <a:rPr lang="en-GB" i="1">
                                  <a:latin typeface="Cambria Math" panose="02040503050406030204" pitchFamily="18" charset="0"/>
                                </a:rPr>
                                <m:t>𝑚</m:t>
                              </m:r>
                            </m:e>
                          </m:acc>
                        </m:num>
                        <m:den>
                          <m:r>
                            <a:rPr lang="en-GB" i="0">
                              <a:latin typeface="Cambria Math" panose="02040503050406030204" pitchFamily="18" charset="0"/>
                            </a:rPr>
                            <m:t>𝜕</m:t>
                          </m:r>
                          <m:r>
                            <a:rPr lang="en-GB" i="1">
                              <a:latin typeface="Cambria Math" panose="02040503050406030204" pitchFamily="18" charset="0"/>
                            </a:rPr>
                            <m:t>𝑡</m:t>
                          </m:r>
                        </m:den>
                      </m:f>
                      <m:r>
                        <a:rPr lang="en-GB" i="0">
                          <a:latin typeface="Cambria Math" panose="02040503050406030204" pitchFamily="18" charset="0"/>
                        </a:rPr>
                        <m:t> + </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𝑍</m:t>
                              </m:r>
                            </m:e>
                            <m:sub>
                              <m:r>
                                <a:rPr lang="en-GB" i="1">
                                  <a:latin typeface="Cambria Math" panose="02040503050406030204" pitchFamily="18" charset="0"/>
                                </a:rPr>
                                <m:t>𝑔</m:t>
                              </m:r>
                            </m:sub>
                          </m:sSub>
                          <m:sSub>
                            <m:sSubPr>
                              <m:ctrlPr>
                                <a:rPr lang="en-GB" i="1">
                                  <a:latin typeface="Cambria Math" panose="02040503050406030204" pitchFamily="18" charset="0"/>
                                </a:rPr>
                              </m:ctrlPr>
                            </m:sSubPr>
                            <m:e>
                              <m:r>
                                <a:rPr lang="en-GB" i="1">
                                  <a:latin typeface="Cambria Math" panose="02040503050406030204" pitchFamily="18" charset="0"/>
                                </a:rPr>
                                <m:t>𝑅</m:t>
                              </m:r>
                            </m:e>
                            <m:sub>
                              <m:r>
                                <a:rPr lang="en-GB" i="1">
                                  <a:latin typeface="Cambria Math" panose="02040503050406030204" pitchFamily="18" charset="0"/>
                                </a:rPr>
                                <m:t>𝑔</m:t>
                              </m:r>
                            </m:sub>
                          </m:sSub>
                          <m:r>
                            <a:rPr lang="en-GB" i="1">
                              <a:latin typeface="Cambria Math" panose="02040503050406030204" pitchFamily="18" charset="0"/>
                            </a:rPr>
                            <m:t>𝑇</m:t>
                          </m:r>
                        </m:num>
                        <m:den>
                          <m:sSup>
                            <m:sSupPr>
                              <m:ctrlPr>
                                <a:rPr lang="en-GB" i="1">
                                  <a:latin typeface="Cambria Math" panose="02040503050406030204" pitchFamily="18" charset="0"/>
                                </a:rPr>
                              </m:ctrlPr>
                            </m:sSupPr>
                            <m:e>
                              <m:r>
                                <a:rPr lang="en-GB" i="1">
                                  <a:latin typeface="Cambria Math" panose="02040503050406030204" pitchFamily="18" charset="0"/>
                                </a:rPr>
                                <m:t>𝐴</m:t>
                              </m:r>
                            </m:e>
                            <m:sup>
                              <m:r>
                                <a:rPr lang="en-GB" i="0">
                                  <a:latin typeface="Cambria Math" panose="02040503050406030204" pitchFamily="18" charset="0"/>
                                </a:rPr>
                                <m:t>2</m:t>
                              </m:r>
                            </m:sup>
                          </m:sSup>
                        </m:den>
                      </m:f>
                      <m:r>
                        <a:rPr lang="en-GB" i="0">
                          <a:latin typeface="Cambria Math" panose="02040503050406030204" pitchFamily="18" charset="0"/>
                        </a:rPr>
                        <m:t> </m:t>
                      </m:r>
                      <m:f>
                        <m:fPr>
                          <m:ctrlPr>
                            <a:rPr lang="en-GB" i="1">
                              <a:latin typeface="Cambria Math" panose="02040503050406030204" pitchFamily="18" charset="0"/>
                            </a:rPr>
                          </m:ctrlPr>
                        </m:fPr>
                        <m:num>
                          <m:r>
                            <a:rPr lang="en-GB" i="0">
                              <a:latin typeface="Cambria Math" panose="02040503050406030204" pitchFamily="18" charset="0"/>
                            </a:rPr>
                            <m:t>𝜕</m:t>
                          </m:r>
                        </m:num>
                        <m:den>
                          <m:r>
                            <a:rPr lang="en-GB" i="0">
                              <a:latin typeface="Cambria Math" panose="02040503050406030204" pitchFamily="18" charset="0"/>
                            </a:rPr>
                            <m:t>𝜕</m:t>
                          </m:r>
                          <m:r>
                            <a:rPr lang="en-GB" i="1">
                              <a:latin typeface="Cambria Math" panose="02040503050406030204" pitchFamily="18" charset="0"/>
                            </a:rPr>
                            <m:t>𝑥</m:t>
                          </m:r>
                        </m:den>
                      </m:f>
                      <m:r>
                        <a:rPr lang="en-GB" i="0">
                          <a:latin typeface="Cambria Math" panose="02040503050406030204" pitchFamily="18" charset="0"/>
                        </a:rPr>
                        <m:t> </m:t>
                      </m:r>
                      <m:d>
                        <m:dPr>
                          <m:ctrlPr>
                            <a:rPr lang="en-GB" i="1">
                              <a:latin typeface="Cambria Math" panose="02040503050406030204" pitchFamily="18" charset="0"/>
                            </a:rPr>
                          </m:ctrlPr>
                        </m:dPr>
                        <m:e>
                          <m:f>
                            <m:fPr>
                              <m:ctrlPr>
                                <a:rPr lang="en-GB" i="1">
                                  <a:latin typeface="Cambria Math" panose="02040503050406030204" pitchFamily="18" charset="0"/>
                                </a:rPr>
                              </m:ctrlPr>
                            </m:fPr>
                            <m:num>
                              <m:sSup>
                                <m:sSupPr>
                                  <m:ctrlPr>
                                    <a:rPr lang="en-GB" i="1">
                                      <a:latin typeface="Cambria Math" panose="02040503050406030204" pitchFamily="18" charset="0"/>
                                    </a:rPr>
                                  </m:ctrlPr>
                                </m:sSupPr>
                                <m:e>
                                  <m:acc>
                                    <m:accPr>
                                      <m:chr m:val="̇"/>
                                      <m:ctrlPr>
                                        <a:rPr lang="en-GB" i="1">
                                          <a:latin typeface="Cambria Math" panose="02040503050406030204" pitchFamily="18" charset="0"/>
                                        </a:rPr>
                                      </m:ctrlPr>
                                    </m:accPr>
                                    <m:e>
                                      <m:r>
                                        <a:rPr lang="en-GB" i="1">
                                          <a:latin typeface="Cambria Math" panose="02040503050406030204" pitchFamily="18" charset="0"/>
                                        </a:rPr>
                                        <m:t>𝑚</m:t>
                                      </m:r>
                                    </m:e>
                                  </m:acc>
                                </m:e>
                                <m:sup>
                                  <m:r>
                                    <a:rPr lang="en-GB" i="0">
                                      <a:latin typeface="Cambria Math" panose="02040503050406030204" pitchFamily="18" charset="0"/>
                                    </a:rPr>
                                    <m:t>2</m:t>
                                  </m:r>
                                </m:sup>
                              </m:sSup>
                            </m:num>
                            <m:den>
                              <m:r>
                                <a:rPr lang="en-GB" i="1">
                                  <a:latin typeface="Cambria Math" panose="02040503050406030204" pitchFamily="18" charset="0"/>
                                </a:rPr>
                                <m:t>𝑝</m:t>
                              </m:r>
                            </m:den>
                          </m:f>
                        </m:e>
                      </m:d>
                      <m:r>
                        <a:rPr lang="en-GB" i="0">
                          <a:latin typeface="Cambria Math" panose="02040503050406030204" pitchFamily="18" charset="0"/>
                        </a:rPr>
                        <m:t>+</m:t>
                      </m:r>
                      <m:f>
                        <m:fPr>
                          <m:ctrlPr>
                            <a:rPr lang="en-GB" i="1">
                              <a:latin typeface="Cambria Math" panose="02040503050406030204" pitchFamily="18" charset="0"/>
                            </a:rPr>
                          </m:ctrlPr>
                        </m:fPr>
                        <m:num>
                          <m:r>
                            <a:rPr lang="en-GB" i="0">
                              <a:latin typeface="Cambria Math" panose="02040503050406030204" pitchFamily="18" charset="0"/>
                            </a:rPr>
                            <m:t>𝜕</m:t>
                          </m:r>
                          <m:r>
                            <a:rPr lang="en-GB" i="1">
                              <a:latin typeface="Cambria Math" panose="02040503050406030204" pitchFamily="18" charset="0"/>
                            </a:rPr>
                            <m:t>𝑝</m:t>
                          </m:r>
                        </m:num>
                        <m:den>
                          <m:r>
                            <a:rPr lang="en-GB" i="0">
                              <a:latin typeface="Cambria Math" panose="02040503050406030204" pitchFamily="18" charset="0"/>
                            </a:rPr>
                            <m:t>𝜕</m:t>
                          </m:r>
                          <m:r>
                            <a:rPr lang="en-GB" i="1">
                              <a:latin typeface="Cambria Math" panose="02040503050406030204" pitchFamily="18" charset="0"/>
                            </a:rPr>
                            <m:t>𝑥</m:t>
                          </m:r>
                        </m:den>
                      </m:f>
                      <m:r>
                        <a:rPr lang="en-GB" i="0">
                          <a:latin typeface="Cambria Math" panose="02040503050406030204" pitchFamily="18" charset="0"/>
                        </a:rPr>
                        <m:t> + </m:t>
                      </m:r>
                      <m:r>
                        <a:rPr lang="en-GB" i="1">
                          <a:latin typeface="Cambria Math" panose="02040503050406030204" pitchFamily="18" charset="0"/>
                        </a:rPr>
                        <m:t>𝑝</m:t>
                      </m:r>
                      <m:r>
                        <a:rPr lang="en-GB" i="0">
                          <a:latin typeface="Cambria Math" panose="02040503050406030204" pitchFamily="18" charset="0"/>
                        </a:rPr>
                        <m:t> </m:t>
                      </m:r>
                      <m:f>
                        <m:fPr>
                          <m:ctrlPr>
                            <a:rPr lang="en-GB" i="1">
                              <a:latin typeface="Cambria Math" panose="02040503050406030204" pitchFamily="18" charset="0"/>
                            </a:rPr>
                          </m:ctrlPr>
                        </m:fPr>
                        <m:num>
                          <m:r>
                            <a:rPr lang="en-GB" i="1">
                              <a:latin typeface="Cambria Math" panose="02040503050406030204" pitchFamily="18" charset="0"/>
                            </a:rPr>
                            <m:t>𝑔</m:t>
                          </m:r>
                        </m:num>
                        <m:den>
                          <m:r>
                            <a:rPr lang="en-GB" i="1">
                              <a:latin typeface="Cambria Math" panose="02040503050406030204" pitchFamily="18" charset="0"/>
                            </a:rPr>
                            <m:t>𝑍</m:t>
                          </m:r>
                          <m:sSub>
                            <m:sSubPr>
                              <m:ctrlPr>
                                <a:rPr lang="en-GB" i="1">
                                  <a:latin typeface="Cambria Math" panose="02040503050406030204" pitchFamily="18" charset="0"/>
                                </a:rPr>
                              </m:ctrlPr>
                            </m:sSubPr>
                            <m:e>
                              <m:r>
                                <a:rPr lang="en-GB" i="1">
                                  <a:latin typeface="Cambria Math" panose="02040503050406030204" pitchFamily="18" charset="0"/>
                                </a:rPr>
                                <m:t>𝑅</m:t>
                              </m:r>
                            </m:e>
                            <m:sub>
                              <m:r>
                                <a:rPr lang="en-GB" i="1">
                                  <a:latin typeface="Cambria Math" panose="02040503050406030204" pitchFamily="18" charset="0"/>
                                </a:rPr>
                                <m:t>𝑔</m:t>
                              </m:r>
                            </m:sub>
                          </m:sSub>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𝑔</m:t>
                              </m:r>
                            </m:sub>
                          </m:sSub>
                        </m:den>
                      </m:f>
                      <m:func>
                        <m:funcPr>
                          <m:ctrlPr>
                            <a:rPr lang="en-GB" i="1">
                              <a:latin typeface="Cambria Math" panose="02040503050406030204" pitchFamily="18" charset="0"/>
                            </a:rPr>
                          </m:ctrlPr>
                        </m:funcPr>
                        <m:fName>
                          <m:r>
                            <m:rPr>
                              <m:sty m:val="p"/>
                            </m:rPr>
                            <a:rPr lang="en-GB" i="0">
                              <a:latin typeface="Cambria Math" panose="02040503050406030204" pitchFamily="18" charset="0"/>
                            </a:rPr>
                            <m:t>sin</m:t>
                          </m:r>
                        </m:fName>
                        <m:e>
                          <m:r>
                            <a:rPr lang="en-GB" i="1">
                              <a:latin typeface="Cambria Math" panose="02040503050406030204" pitchFamily="18" charset="0"/>
                            </a:rPr>
                            <m:t>𝜃</m:t>
                          </m:r>
                        </m:e>
                      </m:func>
                      <m:r>
                        <a:rPr lang="en-GB" i="0">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𝑍</m:t>
                              </m:r>
                            </m:e>
                            <m:sub>
                              <m:r>
                                <a:rPr lang="en-GB" i="1">
                                  <a:latin typeface="Cambria Math" panose="02040503050406030204" pitchFamily="18" charset="0"/>
                                </a:rPr>
                                <m:t>𝑔</m:t>
                              </m:r>
                            </m:sub>
                          </m:sSub>
                          <m:sSub>
                            <m:sSubPr>
                              <m:ctrlPr>
                                <a:rPr lang="en-GB" i="1">
                                  <a:latin typeface="Cambria Math" panose="02040503050406030204" pitchFamily="18" charset="0"/>
                                </a:rPr>
                              </m:ctrlPr>
                            </m:sSubPr>
                            <m:e>
                              <m:r>
                                <a:rPr lang="en-GB" i="1">
                                  <a:latin typeface="Cambria Math" panose="02040503050406030204" pitchFamily="18" charset="0"/>
                                </a:rPr>
                                <m:t>𝑅</m:t>
                              </m:r>
                            </m:e>
                            <m:sub>
                              <m:r>
                                <a:rPr lang="en-GB" i="1">
                                  <a:latin typeface="Cambria Math" panose="02040503050406030204" pitchFamily="18" charset="0"/>
                                </a:rPr>
                                <m:t>𝑔</m:t>
                              </m:r>
                            </m:sub>
                          </m:sSub>
                          <m:r>
                            <a:rPr lang="en-GB" i="1">
                              <a:latin typeface="Cambria Math" panose="02040503050406030204" pitchFamily="18" charset="0"/>
                            </a:rPr>
                            <m:t>𝑇</m:t>
                          </m:r>
                        </m:num>
                        <m:den>
                          <m:r>
                            <a:rPr lang="en-GB" i="0">
                              <a:latin typeface="Cambria Math" panose="02040503050406030204" pitchFamily="18" charset="0"/>
                            </a:rPr>
                            <m:t>2</m:t>
                          </m:r>
                          <m:sSup>
                            <m:sSupPr>
                              <m:ctrlPr>
                                <a:rPr lang="en-GB" i="1">
                                  <a:latin typeface="Cambria Math" panose="02040503050406030204" pitchFamily="18" charset="0"/>
                                </a:rPr>
                              </m:ctrlPr>
                            </m:sSupPr>
                            <m:e>
                              <m:r>
                                <a:rPr lang="en-GB" i="1">
                                  <a:latin typeface="Cambria Math" panose="02040503050406030204" pitchFamily="18" charset="0"/>
                                </a:rPr>
                                <m:t>𝐴</m:t>
                              </m:r>
                            </m:e>
                            <m:sup>
                              <m:r>
                                <a:rPr lang="en-GB" i="0">
                                  <a:latin typeface="Cambria Math" panose="02040503050406030204" pitchFamily="18" charset="0"/>
                                </a:rPr>
                                <m:t>2</m:t>
                              </m:r>
                            </m:sup>
                          </m:sSup>
                          <m:r>
                            <a:rPr lang="en-GB" i="1">
                              <a:latin typeface="Cambria Math" panose="02040503050406030204" pitchFamily="18" charset="0"/>
                            </a:rPr>
                            <m:t>𝐷</m:t>
                          </m:r>
                        </m:den>
                      </m:f>
                      <m:r>
                        <a:rPr lang="en-GB" i="1">
                          <a:latin typeface="Cambria Math" panose="02040503050406030204" pitchFamily="18" charset="0"/>
                        </a:rPr>
                        <m:t>𝜆</m:t>
                      </m:r>
                      <m:f>
                        <m:fPr>
                          <m:ctrlPr>
                            <a:rPr lang="en-GB" i="1">
                              <a:latin typeface="Cambria Math" panose="02040503050406030204" pitchFamily="18" charset="0"/>
                            </a:rPr>
                          </m:ctrlPr>
                        </m:fPr>
                        <m:num>
                          <m:acc>
                            <m:accPr>
                              <m:chr m:val="̇"/>
                              <m:ctrlPr>
                                <a:rPr lang="en-GB" i="1">
                                  <a:latin typeface="Cambria Math" panose="02040503050406030204" pitchFamily="18" charset="0"/>
                                </a:rPr>
                              </m:ctrlPr>
                            </m:accPr>
                            <m:e>
                              <m:r>
                                <a:rPr lang="en-GB" i="1">
                                  <a:latin typeface="Cambria Math" panose="02040503050406030204" pitchFamily="18" charset="0"/>
                                </a:rPr>
                                <m:t>𝑚</m:t>
                              </m:r>
                            </m:e>
                          </m:acc>
                          <m:d>
                            <m:dPr>
                              <m:begChr m:val="|"/>
                              <m:endChr m:val="|"/>
                              <m:ctrlPr>
                                <a:rPr lang="en-GB" i="1">
                                  <a:latin typeface="Cambria Math" panose="02040503050406030204" pitchFamily="18" charset="0"/>
                                </a:rPr>
                              </m:ctrlPr>
                            </m:dPr>
                            <m:e>
                              <m:acc>
                                <m:accPr>
                                  <m:chr m:val="̇"/>
                                  <m:ctrlPr>
                                    <a:rPr lang="en-GB" i="1">
                                      <a:latin typeface="Cambria Math" panose="02040503050406030204" pitchFamily="18" charset="0"/>
                                    </a:rPr>
                                  </m:ctrlPr>
                                </m:accPr>
                                <m:e>
                                  <m:r>
                                    <a:rPr lang="en-GB" i="1">
                                      <a:latin typeface="Cambria Math" panose="02040503050406030204" pitchFamily="18" charset="0"/>
                                    </a:rPr>
                                    <m:t>𝑚</m:t>
                                  </m:r>
                                </m:e>
                              </m:acc>
                            </m:e>
                          </m:d>
                        </m:num>
                        <m:den>
                          <m:r>
                            <a:rPr lang="en-GB" i="1">
                              <a:latin typeface="Cambria Math" panose="02040503050406030204" pitchFamily="18" charset="0"/>
                            </a:rPr>
                            <m:t>𝑝</m:t>
                          </m:r>
                        </m:den>
                      </m:f>
                      <m:r>
                        <a:rPr lang="en-GB" i="0">
                          <a:latin typeface="Cambria Math" panose="02040503050406030204" pitchFamily="18" charset="0"/>
                        </a:rPr>
                        <m:t>= 0</m:t>
                      </m:r>
                    </m:oMath>
                  </m:oMathPara>
                </a14:m>
                <a:endParaRPr lang="en-GB" dirty="0"/>
              </a:p>
            </p:txBody>
          </p:sp>
        </mc:Choice>
        <mc:Fallback xmlns="">
          <p:sp>
            <p:nvSpPr>
              <p:cNvPr id="4" name="Rettangolo 3">
                <a:extLst>
                  <a:ext uri="{FF2B5EF4-FFF2-40B4-BE49-F238E27FC236}">
                    <a16:creationId xmlns:a16="http://schemas.microsoft.com/office/drawing/2014/main" id="{EDDAE3CF-D601-46C1-8493-43D16153036A}"/>
                  </a:ext>
                </a:extLst>
              </p:cNvPr>
              <p:cNvSpPr>
                <a:spLocks noRot="1" noChangeAspect="1" noMove="1" noResize="1" noEditPoints="1" noAdjustHandles="1" noChangeArrowheads="1" noChangeShapeType="1" noTextEdit="1"/>
              </p:cNvSpPr>
              <p:nvPr/>
            </p:nvSpPr>
            <p:spPr>
              <a:xfrm>
                <a:off x="0" y="2891196"/>
                <a:ext cx="9144000" cy="726546"/>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Rettangolo 23">
                <a:extLst>
                  <a:ext uri="{FF2B5EF4-FFF2-40B4-BE49-F238E27FC236}">
                    <a16:creationId xmlns:a16="http://schemas.microsoft.com/office/drawing/2014/main" id="{9803B4E5-1951-46CF-86BA-033BBA240B5F}"/>
                  </a:ext>
                </a:extLst>
              </p:cNvPr>
              <p:cNvSpPr/>
              <p:nvPr/>
            </p:nvSpPr>
            <p:spPr>
              <a:xfrm>
                <a:off x="0" y="4078434"/>
                <a:ext cx="9143999" cy="57637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1400" i="1">
                              <a:latin typeface="Cambria Math" panose="02040503050406030204" pitchFamily="18" charset="0"/>
                            </a:rPr>
                          </m:ctrlPr>
                        </m:fPr>
                        <m:num>
                          <m:r>
                            <a:rPr lang="en-GB" sz="1400">
                              <a:latin typeface="Cambria Math" panose="02040503050406030204" pitchFamily="18" charset="0"/>
                            </a:rPr>
                            <m:t>1</m:t>
                          </m:r>
                        </m:num>
                        <m:den>
                          <m:rad>
                            <m:radPr>
                              <m:degHide m:val="on"/>
                              <m:ctrlPr>
                                <a:rPr lang="en-GB" sz="1400" i="1">
                                  <a:latin typeface="Cambria Math" panose="02040503050406030204" pitchFamily="18" charset="0"/>
                                </a:rPr>
                              </m:ctrlPr>
                            </m:radPr>
                            <m:deg/>
                            <m:e>
                              <m:r>
                                <a:rPr lang="en-GB" sz="1400" i="1">
                                  <a:latin typeface="Cambria Math" panose="02040503050406030204" pitchFamily="18" charset="0"/>
                                </a:rPr>
                                <m:t>𝜆</m:t>
                              </m:r>
                            </m:e>
                          </m:rad>
                        </m:den>
                      </m:f>
                      <m:r>
                        <a:rPr lang="en-GB" sz="1400" i="0">
                          <a:latin typeface="Cambria Math" panose="02040503050406030204" pitchFamily="18" charset="0"/>
                        </a:rPr>
                        <m:t>= − 2 </m:t>
                      </m:r>
                      <m:func>
                        <m:funcPr>
                          <m:ctrlPr>
                            <a:rPr lang="en-GB" sz="1400" i="1">
                              <a:latin typeface="Cambria Math" panose="02040503050406030204" pitchFamily="18" charset="0"/>
                            </a:rPr>
                          </m:ctrlPr>
                        </m:funcPr>
                        <m:fName>
                          <m:r>
                            <m:rPr>
                              <m:sty m:val="p"/>
                            </m:rPr>
                            <a:rPr lang="en-GB" sz="1400" i="0">
                              <a:latin typeface="Cambria Math" panose="02040503050406030204" pitchFamily="18" charset="0"/>
                            </a:rPr>
                            <m:t>log</m:t>
                          </m:r>
                        </m:fName>
                        <m:e>
                          <m:d>
                            <m:dPr>
                              <m:ctrlPr>
                                <a:rPr lang="en-GB" sz="1400" i="1">
                                  <a:latin typeface="Cambria Math" panose="02040503050406030204" pitchFamily="18" charset="0"/>
                                </a:rPr>
                              </m:ctrlPr>
                            </m:dPr>
                            <m:e>
                              <m:f>
                                <m:fPr>
                                  <m:ctrlPr>
                                    <a:rPr lang="en-GB" sz="1400" i="1">
                                      <a:latin typeface="Cambria Math" panose="02040503050406030204" pitchFamily="18" charset="0"/>
                                    </a:rPr>
                                  </m:ctrlPr>
                                </m:fPr>
                                <m:num>
                                  <m:r>
                                    <a:rPr lang="en-GB" sz="1400" i="0">
                                      <a:latin typeface="Cambria Math" panose="02040503050406030204" pitchFamily="18" charset="0"/>
                                    </a:rPr>
                                    <m:t>2.51</m:t>
                                  </m:r>
                                </m:num>
                                <m:den>
                                  <m:r>
                                    <a:rPr lang="en-GB" sz="1400" i="1">
                                      <a:latin typeface="Cambria Math" panose="02040503050406030204" pitchFamily="18" charset="0"/>
                                    </a:rPr>
                                    <m:t>𝑅𝑒</m:t>
                                  </m:r>
                                  <m:r>
                                    <a:rPr lang="en-GB" sz="1400" i="0">
                                      <a:latin typeface="Cambria Math" panose="02040503050406030204" pitchFamily="18" charset="0"/>
                                    </a:rPr>
                                    <m:t> </m:t>
                                  </m:r>
                                  <m:rad>
                                    <m:radPr>
                                      <m:degHide m:val="on"/>
                                      <m:ctrlPr>
                                        <a:rPr lang="en-GB" sz="1400" i="1">
                                          <a:latin typeface="Cambria Math" panose="02040503050406030204" pitchFamily="18" charset="0"/>
                                        </a:rPr>
                                      </m:ctrlPr>
                                    </m:radPr>
                                    <m:deg/>
                                    <m:e>
                                      <m:r>
                                        <a:rPr lang="en-GB" sz="1400" i="1">
                                          <a:latin typeface="Cambria Math" panose="02040503050406030204" pitchFamily="18" charset="0"/>
                                        </a:rPr>
                                        <m:t>𝜆</m:t>
                                      </m:r>
                                    </m:e>
                                  </m:rad>
                                </m:den>
                              </m:f>
                              <m:r>
                                <a:rPr lang="en-GB" sz="1400" i="0">
                                  <a:latin typeface="Cambria Math" panose="02040503050406030204" pitchFamily="18" charset="0"/>
                                </a:rPr>
                                <m:t> + </m:t>
                              </m:r>
                              <m:f>
                                <m:fPr>
                                  <m:ctrlPr>
                                    <a:rPr lang="en-GB" sz="1400" i="1">
                                      <a:latin typeface="Cambria Math" panose="02040503050406030204" pitchFamily="18" charset="0"/>
                                    </a:rPr>
                                  </m:ctrlPr>
                                </m:fPr>
                                <m:num>
                                  <m:r>
                                    <a:rPr lang="en-GB" sz="1400" i="0">
                                      <a:latin typeface="Cambria Math" panose="02040503050406030204" pitchFamily="18" charset="0"/>
                                    </a:rPr>
                                    <m:t>1</m:t>
                                  </m:r>
                                </m:num>
                                <m:den>
                                  <m:r>
                                    <a:rPr lang="en-GB" sz="1400" i="0">
                                      <a:latin typeface="Cambria Math" panose="02040503050406030204" pitchFamily="18" charset="0"/>
                                    </a:rPr>
                                    <m:t>3.715</m:t>
                                  </m:r>
                                </m:den>
                              </m:f>
                              <m:f>
                                <m:fPr>
                                  <m:ctrlPr>
                                    <a:rPr lang="en-GB" sz="1400" i="1">
                                      <a:latin typeface="Cambria Math" panose="02040503050406030204" pitchFamily="18" charset="0"/>
                                    </a:rPr>
                                  </m:ctrlPr>
                                </m:fPr>
                                <m:num>
                                  <m:r>
                                    <a:rPr lang="en-GB" sz="1400" i="1">
                                      <a:latin typeface="Cambria Math" panose="02040503050406030204" pitchFamily="18" charset="0"/>
                                    </a:rPr>
                                    <m:t>𝜀</m:t>
                                  </m:r>
                                </m:num>
                                <m:den>
                                  <m:r>
                                    <a:rPr lang="en-GB" sz="1400" i="1">
                                      <a:latin typeface="Cambria Math" panose="02040503050406030204" pitchFamily="18" charset="0"/>
                                    </a:rPr>
                                    <m:t>𝐷</m:t>
                                  </m:r>
                                </m:den>
                              </m:f>
                            </m:e>
                          </m:d>
                        </m:e>
                      </m:func>
                    </m:oMath>
                  </m:oMathPara>
                </a14:m>
                <a:endParaRPr lang="en-GB" sz="1400" dirty="0"/>
              </a:p>
            </p:txBody>
          </p:sp>
        </mc:Choice>
        <mc:Fallback xmlns="">
          <p:sp>
            <p:nvSpPr>
              <p:cNvPr id="24" name="Rettangolo 23">
                <a:extLst>
                  <a:ext uri="{FF2B5EF4-FFF2-40B4-BE49-F238E27FC236}">
                    <a16:creationId xmlns:a16="http://schemas.microsoft.com/office/drawing/2014/main" id="{9803B4E5-1951-46CF-86BA-033BBA240B5F}"/>
                  </a:ext>
                </a:extLst>
              </p:cNvPr>
              <p:cNvSpPr>
                <a:spLocks noRot="1" noChangeAspect="1" noMove="1" noResize="1" noEditPoints="1" noAdjustHandles="1" noChangeArrowheads="1" noChangeShapeType="1" noTextEdit="1"/>
              </p:cNvSpPr>
              <p:nvPr/>
            </p:nvSpPr>
            <p:spPr>
              <a:xfrm>
                <a:off x="0" y="4078434"/>
                <a:ext cx="9143999" cy="576376"/>
              </a:xfrm>
              <a:prstGeom prst="rect">
                <a:avLst/>
              </a:prstGeom>
              <a:blipFill>
                <a:blip r:embed="rId4"/>
                <a:stretch>
                  <a:fillRect/>
                </a:stretch>
              </a:blipFill>
            </p:spPr>
            <p:txBody>
              <a:bodyPr/>
              <a:lstStyle/>
              <a:p>
                <a:r>
                  <a:rPr lang="en-GB">
                    <a:noFill/>
                  </a:rPr>
                  <a:t> </a:t>
                </a:r>
              </a:p>
            </p:txBody>
          </p:sp>
        </mc:Fallback>
      </mc:AlternateContent>
      <p:cxnSp>
        <p:nvCxnSpPr>
          <p:cNvPr id="19" name="Connettore diritto 21">
            <a:extLst>
              <a:ext uri="{FF2B5EF4-FFF2-40B4-BE49-F238E27FC236}">
                <a16:creationId xmlns:a16="http://schemas.microsoft.com/office/drawing/2014/main" id="{54C9C18A-A132-4603-85FC-1BC358439284}"/>
              </a:ext>
            </a:extLst>
          </p:cNvPr>
          <p:cNvCxnSpPr>
            <a:cxnSpLocks/>
          </p:cNvCxnSpPr>
          <p:nvPr/>
        </p:nvCxnSpPr>
        <p:spPr bwMode="auto">
          <a:xfrm flipH="1" flipV="1">
            <a:off x="2022764" y="2962066"/>
            <a:ext cx="1653309" cy="61908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2" name="Connettore diritto 22">
            <a:extLst>
              <a:ext uri="{FF2B5EF4-FFF2-40B4-BE49-F238E27FC236}">
                <a16:creationId xmlns:a16="http://schemas.microsoft.com/office/drawing/2014/main" id="{EFD57B71-0303-4518-A9FF-FAFB34FAE807}"/>
              </a:ext>
            </a:extLst>
          </p:cNvPr>
          <p:cNvCxnSpPr>
            <a:cxnSpLocks/>
          </p:cNvCxnSpPr>
          <p:nvPr/>
        </p:nvCxnSpPr>
        <p:spPr bwMode="auto">
          <a:xfrm rot="5400000" flipH="1" flipV="1">
            <a:off x="2521220" y="2491217"/>
            <a:ext cx="655782" cy="1560779"/>
          </a:xfrm>
          <a:prstGeom prst="line">
            <a:avLst/>
          </a:prstGeom>
          <a:solidFill>
            <a:schemeClr val="accent1"/>
          </a:solidFill>
          <a:ln w="19050" cap="flat" cmpd="sng" algn="ctr">
            <a:solidFill>
              <a:schemeClr val="tx1"/>
            </a:solidFill>
            <a:prstDash val="solid"/>
            <a:round/>
            <a:headEnd type="none" w="med" len="med"/>
            <a:tailEnd type="none" w="med" len="med"/>
          </a:ln>
          <a:effectLst/>
        </p:spPr>
      </p:cxnSp>
      <p:pic>
        <p:nvPicPr>
          <p:cNvPr id="10" name="Immagine 9">
            <a:extLst>
              <a:ext uri="{FF2B5EF4-FFF2-40B4-BE49-F238E27FC236}">
                <a16:creationId xmlns:a16="http://schemas.microsoft.com/office/drawing/2014/main" id="{8DD2FD80-C755-4468-B8E0-4E89C4CCAC37}"/>
              </a:ext>
            </a:extLst>
          </p:cNvPr>
          <p:cNvPicPr>
            <a:picLocks noChangeAspect="1"/>
          </p:cNvPicPr>
          <p:nvPr/>
        </p:nvPicPr>
        <p:blipFill rotWithShape="1">
          <a:blip r:embed="rId5"/>
          <a:srcRect b="5482"/>
          <a:stretch/>
        </p:blipFill>
        <p:spPr>
          <a:xfrm>
            <a:off x="2333895" y="4683141"/>
            <a:ext cx="4499983" cy="1893171"/>
          </a:xfrm>
          <a:prstGeom prst="rect">
            <a:avLst/>
          </a:prstGeom>
        </p:spPr>
      </p:pic>
    </p:spTree>
    <p:extLst>
      <p:ext uri="{BB962C8B-B14F-4D97-AF65-F5344CB8AC3E}">
        <p14:creationId xmlns:p14="http://schemas.microsoft.com/office/powerpoint/2010/main" val="2670920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6D558F1E-EBE5-4FCC-AEF3-40E8F0CA51B2}"/>
              </a:ext>
            </a:extLst>
          </p:cNvPr>
          <p:cNvSpPr>
            <a:spLocks noGrp="1"/>
          </p:cNvSpPr>
          <p:nvPr>
            <p:ph type="ctrTitle"/>
          </p:nvPr>
        </p:nvSpPr>
        <p:spPr/>
        <p:txBody>
          <a:bodyPr/>
          <a:lstStyle/>
          <a:p>
            <a:r>
              <a:rPr lang="en-GB" dirty="0" err="1"/>
              <a:t>Ricerca</a:t>
            </a:r>
            <a:r>
              <a:rPr lang="en-GB" dirty="0"/>
              <a:t> </a:t>
            </a:r>
            <a:r>
              <a:rPr lang="en-GB" dirty="0" err="1"/>
              <a:t>Bibliografica</a:t>
            </a:r>
            <a:endParaRPr lang="en-GB" dirty="0"/>
          </a:p>
        </p:txBody>
      </p:sp>
    </p:spTree>
    <p:extLst>
      <p:ext uri="{BB962C8B-B14F-4D97-AF65-F5344CB8AC3E}">
        <p14:creationId xmlns:p14="http://schemas.microsoft.com/office/powerpoint/2010/main" val="3186979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42DA63-8BE1-4982-B6F6-9F9BEFB14D07}"/>
              </a:ext>
            </a:extLst>
          </p:cNvPr>
          <p:cNvSpPr>
            <a:spLocks noGrp="1"/>
          </p:cNvSpPr>
          <p:nvPr>
            <p:ph idx="1"/>
          </p:nvPr>
        </p:nvSpPr>
        <p:spPr/>
        <p:txBody>
          <a:bodyPr/>
          <a:lstStyle/>
          <a:p>
            <a:r>
              <a:rPr lang="it-IT" dirty="0"/>
              <a:t>Steady</a:t>
            </a:r>
            <a:r>
              <a:rPr lang="en-GB" dirty="0"/>
              <a:t>-State Flow</a:t>
            </a:r>
          </a:p>
          <a:p>
            <a:pPr marL="3657600" lvl="8" indent="0">
              <a:buNone/>
            </a:pPr>
            <a:endParaRPr lang="en-GB" dirty="0"/>
          </a:p>
          <a:p>
            <a:pPr lvl="1"/>
            <a:r>
              <a:rPr lang="en-GB" dirty="0"/>
              <a:t>Continuity Equation</a:t>
            </a:r>
            <a:endParaRPr lang="it-IT" dirty="0"/>
          </a:p>
          <a:p>
            <a:pPr marL="457200" lvl="1" indent="0">
              <a:buNone/>
            </a:pPr>
            <a:endParaRPr lang="it-IT" dirty="0"/>
          </a:p>
          <a:p>
            <a:pPr marL="457200" lvl="1" indent="0">
              <a:buNone/>
            </a:pPr>
            <a:endParaRPr lang="it-IT" dirty="0"/>
          </a:p>
          <a:p>
            <a:pPr marL="457200" lvl="1" indent="0">
              <a:buNone/>
            </a:pPr>
            <a:endParaRPr lang="en-GB" dirty="0"/>
          </a:p>
          <a:p>
            <a:pPr lvl="1"/>
            <a:r>
              <a:rPr lang="en-GB" dirty="0"/>
              <a:t>Momentum Equation </a:t>
            </a:r>
            <a:r>
              <a:rPr lang="en-GB" dirty="0">
                <a:sym typeface="Wingdings" panose="05000000000000000000" pitchFamily="2" charset="2"/>
              </a:rPr>
              <a:t> Fergusson Formulation</a:t>
            </a:r>
            <a:endParaRPr lang="en-GB" dirty="0"/>
          </a:p>
          <a:p>
            <a:pPr marL="457200" lvl="1" indent="0">
              <a:buNone/>
            </a:pPr>
            <a:endParaRPr lang="en-GB" dirty="0"/>
          </a:p>
          <a:p>
            <a:endParaRPr lang="en-GB" dirty="0"/>
          </a:p>
        </p:txBody>
      </p:sp>
      <p:sp>
        <p:nvSpPr>
          <p:cNvPr id="3" name="Title 2">
            <a:extLst>
              <a:ext uri="{FF2B5EF4-FFF2-40B4-BE49-F238E27FC236}">
                <a16:creationId xmlns:a16="http://schemas.microsoft.com/office/drawing/2014/main" id="{60A963D2-6FCD-4C0F-B634-92D43939AEED}"/>
              </a:ext>
            </a:extLst>
          </p:cNvPr>
          <p:cNvSpPr>
            <a:spLocks noGrp="1"/>
          </p:cNvSpPr>
          <p:nvPr>
            <p:ph type="title"/>
          </p:nvPr>
        </p:nvSpPr>
        <p:spPr/>
        <p:txBody>
          <a:bodyPr/>
          <a:lstStyle/>
          <a:p>
            <a:r>
              <a:rPr lang="en-GB" dirty="0"/>
              <a:t>Pipe Model</a:t>
            </a:r>
          </a:p>
        </p:txBody>
      </p:sp>
      <mc:AlternateContent xmlns:mc="http://schemas.openxmlformats.org/markup-compatibility/2006" xmlns:a14="http://schemas.microsoft.com/office/drawing/2010/main">
        <mc:Choice Requires="a14">
          <p:sp>
            <p:nvSpPr>
              <p:cNvPr id="4" name="Rettangolo 5">
                <a:extLst>
                  <a:ext uri="{FF2B5EF4-FFF2-40B4-BE49-F238E27FC236}">
                    <a16:creationId xmlns:a16="http://schemas.microsoft.com/office/drawing/2014/main" id="{8CAE5A01-2980-485F-91A8-E629E925AC09}"/>
                  </a:ext>
                </a:extLst>
              </p:cNvPr>
              <p:cNvSpPr/>
              <p:nvPr/>
            </p:nvSpPr>
            <p:spPr>
              <a:xfrm>
                <a:off x="849745" y="1991957"/>
                <a:ext cx="3722255" cy="61908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i="1">
                              <a:latin typeface="Cambria Math" panose="02040503050406030204" pitchFamily="18" charset="0"/>
                            </a:rPr>
                          </m:ctrlPr>
                        </m:fPr>
                        <m:num>
                          <m:r>
                            <a:rPr lang="en-GB">
                              <a:latin typeface="Cambria Math" panose="02040503050406030204" pitchFamily="18" charset="0"/>
                            </a:rPr>
                            <m:t>𝜕</m:t>
                          </m:r>
                          <m:r>
                            <a:rPr lang="en-GB" i="1">
                              <a:latin typeface="Cambria Math" panose="02040503050406030204" pitchFamily="18" charset="0"/>
                            </a:rPr>
                            <m:t>𝑝</m:t>
                          </m:r>
                        </m:num>
                        <m:den>
                          <m:r>
                            <a:rPr lang="en-GB" i="0">
                              <a:latin typeface="Cambria Math" panose="02040503050406030204" pitchFamily="18" charset="0"/>
                            </a:rPr>
                            <m:t>𝜕</m:t>
                          </m:r>
                          <m:r>
                            <a:rPr lang="en-GB" i="1">
                              <a:latin typeface="Cambria Math" panose="02040503050406030204" pitchFamily="18" charset="0"/>
                            </a:rPr>
                            <m:t>𝑡</m:t>
                          </m:r>
                        </m:den>
                      </m:f>
                      <m:r>
                        <a:rPr lang="en-GB" i="0" smtClean="0">
                          <a:latin typeface="Cambria Math" panose="02040503050406030204" pitchFamily="18" charset="0"/>
                        </a:rPr>
                        <m:t> +</m:t>
                      </m:r>
                      <m:r>
                        <a:rPr lang="en-GB" i="0">
                          <a:latin typeface="Cambria Math" panose="02040503050406030204" pitchFamily="18" charset="0"/>
                        </a:rPr>
                        <m:t> </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𝑍</m:t>
                              </m:r>
                            </m:e>
                            <m:sub>
                              <m:r>
                                <a:rPr lang="en-GB" i="1">
                                  <a:latin typeface="Cambria Math" panose="02040503050406030204" pitchFamily="18" charset="0"/>
                                </a:rPr>
                                <m:t>𝑔</m:t>
                              </m:r>
                            </m:sub>
                          </m:sSub>
                          <m:sSub>
                            <m:sSubPr>
                              <m:ctrlPr>
                                <a:rPr lang="en-GB" i="1">
                                  <a:latin typeface="Cambria Math" panose="02040503050406030204" pitchFamily="18" charset="0"/>
                                </a:rPr>
                              </m:ctrlPr>
                            </m:sSubPr>
                            <m:e>
                              <m:r>
                                <a:rPr lang="en-GB" i="1">
                                  <a:latin typeface="Cambria Math" panose="02040503050406030204" pitchFamily="18" charset="0"/>
                                </a:rPr>
                                <m:t>𝑅</m:t>
                              </m:r>
                            </m:e>
                            <m:sub>
                              <m:r>
                                <a:rPr lang="en-GB" i="1">
                                  <a:latin typeface="Cambria Math" panose="02040503050406030204" pitchFamily="18" charset="0"/>
                                </a:rPr>
                                <m:t>𝑔</m:t>
                              </m:r>
                            </m:sub>
                          </m:sSub>
                          <m:r>
                            <a:rPr lang="en-GB" i="1">
                              <a:latin typeface="Cambria Math" panose="02040503050406030204" pitchFamily="18" charset="0"/>
                            </a:rPr>
                            <m:t>𝑇</m:t>
                          </m:r>
                        </m:num>
                        <m:den>
                          <m:r>
                            <a:rPr lang="en-GB" i="1">
                              <a:latin typeface="Cambria Math" panose="02040503050406030204" pitchFamily="18" charset="0"/>
                            </a:rPr>
                            <m:t>𝐴</m:t>
                          </m:r>
                        </m:den>
                      </m:f>
                      <m:r>
                        <a:rPr lang="en-GB" i="0">
                          <a:latin typeface="Cambria Math" panose="02040503050406030204" pitchFamily="18" charset="0"/>
                        </a:rPr>
                        <m:t> </m:t>
                      </m:r>
                      <m:f>
                        <m:fPr>
                          <m:ctrlPr>
                            <a:rPr lang="en-GB" i="1">
                              <a:latin typeface="Cambria Math" panose="02040503050406030204" pitchFamily="18" charset="0"/>
                            </a:rPr>
                          </m:ctrlPr>
                        </m:fPr>
                        <m:num>
                          <m:r>
                            <a:rPr lang="en-GB" i="0">
                              <a:latin typeface="Cambria Math" panose="02040503050406030204" pitchFamily="18" charset="0"/>
                            </a:rPr>
                            <m:t>𝜕</m:t>
                          </m:r>
                          <m:acc>
                            <m:accPr>
                              <m:chr m:val="̇"/>
                              <m:ctrlPr>
                                <a:rPr lang="en-GB" i="1">
                                  <a:latin typeface="Cambria Math" panose="02040503050406030204" pitchFamily="18" charset="0"/>
                                </a:rPr>
                              </m:ctrlPr>
                            </m:accPr>
                            <m:e>
                              <m:r>
                                <a:rPr lang="en-GB" i="1">
                                  <a:latin typeface="Cambria Math" panose="02040503050406030204" pitchFamily="18" charset="0"/>
                                </a:rPr>
                                <m:t>𝑚</m:t>
                              </m:r>
                            </m:e>
                          </m:acc>
                        </m:num>
                        <m:den>
                          <m:r>
                            <a:rPr lang="en-GB" i="0">
                              <a:latin typeface="Cambria Math" panose="02040503050406030204" pitchFamily="18" charset="0"/>
                            </a:rPr>
                            <m:t>𝜕</m:t>
                          </m:r>
                          <m:r>
                            <a:rPr lang="en-GB" i="1">
                              <a:latin typeface="Cambria Math" panose="02040503050406030204" pitchFamily="18" charset="0"/>
                            </a:rPr>
                            <m:t>𝑥</m:t>
                          </m:r>
                        </m:den>
                      </m:f>
                      <m:r>
                        <a:rPr lang="en-GB" i="0">
                          <a:latin typeface="Cambria Math" panose="02040503050406030204" pitchFamily="18" charset="0"/>
                        </a:rPr>
                        <m:t> = 0</m:t>
                      </m:r>
                    </m:oMath>
                  </m:oMathPara>
                </a14:m>
                <a:endParaRPr lang="en-GB" dirty="0"/>
              </a:p>
            </p:txBody>
          </p:sp>
        </mc:Choice>
        <mc:Fallback xmlns="">
          <p:sp>
            <p:nvSpPr>
              <p:cNvPr id="4" name="Rettangolo 5">
                <a:extLst>
                  <a:ext uri="{FF2B5EF4-FFF2-40B4-BE49-F238E27FC236}">
                    <a16:creationId xmlns:a16="http://schemas.microsoft.com/office/drawing/2014/main" id="{8CAE5A01-2980-485F-91A8-E629E925AC09}"/>
                  </a:ext>
                </a:extLst>
              </p:cNvPr>
              <p:cNvSpPr>
                <a:spLocks noRot="1" noChangeAspect="1" noMove="1" noResize="1" noEditPoints="1" noAdjustHandles="1" noChangeArrowheads="1" noChangeShapeType="1" noTextEdit="1"/>
              </p:cNvSpPr>
              <p:nvPr/>
            </p:nvSpPr>
            <p:spPr>
              <a:xfrm>
                <a:off x="849745" y="1991957"/>
                <a:ext cx="3722255" cy="619080"/>
              </a:xfrm>
              <a:prstGeom prst="rect">
                <a:avLst/>
              </a:prstGeom>
              <a:blipFill>
                <a:blip r:embed="rId2"/>
                <a:stretch>
                  <a:fillRect/>
                </a:stretch>
              </a:blipFill>
            </p:spPr>
            <p:txBody>
              <a:bodyPr/>
              <a:lstStyle/>
              <a:p>
                <a:r>
                  <a:rPr lang="en-GB">
                    <a:noFill/>
                  </a:rPr>
                  <a:t> </a:t>
                </a:r>
              </a:p>
            </p:txBody>
          </p:sp>
        </mc:Fallback>
      </mc:AlternateContent>
      <p:cxnSp>
        <p:nvCxnSpPr>
          <p:cNvPr id="5" name="Connettore 2 15">
            <a:extLst>
              <a:ext uri="{FF2B5EF4-FFF2-40B4-BE49-F238E27FC236}">
                <a16:creationId xmlns:a16="http://schemas.microsoft.com/office/drawing/2014/main" id="{30ACEC85-C66A-4FE3-B71E-BC19F8074132}"/>
              </a:ext>
            </a:extLst>
          </p:cNvPr>
          <p:cNvCxnSpPr/>
          <p:nvPr/>
        </p:nvCxnSpPr>
        <p:spPr bwMode="auto">
          <a:xfrm>
            <a:off x="4189124" y="2310732"/>
            <a:ext cx="692727"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nvGrpSpPr>
          <p:cNvPr id="6" name="Gruppo 30">
            <a:extLst>
              <a:ext uri="{FF2B5EF4-FFF2-40B4-BE49-F238E27FC236}">
                <a16:creationId xmlns:a16="http://schemas.microsoft.com/office/drawing/2014/main" id="{40505964-7DB2-4E80-AE7E-3658300D513A}"/>
              </a:ext>
            </a:extLst>
          </p:cNvPr>
          <p:cNvGrpSpPr/>
          <p:nvPr/>
        </p:nvGrpSpPr>
        <p:grpSpPr>
          <a:xfrm>
            <a:off x="4535489" y="1979734"/>
            <a:ext cx="4572000" cy="619071"/>
            <a:chOff x="4535489" y="1979734"/>
            <a:chExt cx="4572000" cy="619071"/>
          </a:xfrm>
        </p:grpSpPr>
        <mc:AlternateContent xmlns:mc="http://schemas.openxmlformats.org/markup-compatibility/2006" xmlns:a14="http://schemas.microsoft.com/office/drawing/2010/main">
          <mc:Choice Requires="a14">
            <p:sp>
              <p:nvSpPr>
                <p:cNvPr id="7" name="Rettangolo 13">
                  <a:extLst>
                    <a:ext uri="{FF2B5EF4-FFF2-40B4-BE49-F238E27FC236}">
                      <a16:creationId xmlns:a16="http://schemas.microsoft.com/office/drawing/2014/main" id="{DD13ACA8-D549-4E6D-91BC-6056D46B3346}"/>
                    </a:ext>
                  </a:extLst>
                </p:cNvPr>
                <p:cNvSpPr/>
                <p:nvPr/>
              </p:nvSpPr>
              <p:spPr>
                <a:xfrm>
                  <a:off x="4535489" y="2082763"/>
                  <a:ext cx="457200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𝑚</m:t>
                                </m:r>
                              </m:e>
                            </m:acc>
                          </m:e>
                          <m:sub>
                            <m:r>
                              <a:rPr lang="en-GB" i="1">
                                <a:latin typeface="Cambria Math" panose="02040503050406030204" pitchFamily="18" charset="0"/>
                              </a:rPr>
                              <m:t>𝑖𝑛</m:t>
                            </m:r>
                          </m:sub>
                        </m:sSub>
                        <m:r>
                          <a:rPr lang="en-GB" i="0">
                            <a:latin typeface="Cambria Math" panose="02040503050406030204" pitchFamily="18" charset="0"/>
                          </a:rPr>
                          <m:t> − </m:t>
                        </m:r>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𝑚</m:t>
                                </m:r>
                              </m:e>
                            </m:acc>
                          </m:e>
                          <m:sub>
                            <m:r>
                              <a:rPr lang="en-GB" i="1">
                                <a:latin typeface="Cambria Math" panose="02040503050406030204" pitchFamily="18" charset="0"/>
                              </a:rPr>
                              <m:t>𝑜𝑢𝑡</m:t>
                            </m:r>
                          </m:sub>
                        </m:sSub>
                        <m:r>
                          <a:rPr lang="en-GB" i="0">
                            <a:latin typeface="Cambria Math" panose="02040503050406030204" pitchFamily="18" charset="0"/>
                          </a:rPr>
                          <m:t>=0</m:t>
                        </m:r>
                      </m:oMath>
                    </m:oMathPara>
                  </a14:m>
                  <a:endParaRPr lang="en-GB" dirty="0"/>
                </a:p>
              </p:txBody>
            </p:sp>
          </mc:Choice>
          <mc:Fallback xmlns="">
            <p:sp>
              <p:nvSpPr>
                <p:cNvPr id="14" name="Rettangolo 13">
                  <a:extLst>
                    <a:ext uri="{FF2B5EF4-FFF2-40B4-BE49-F238E27FC236}">
                      <a16:creationId xmlns:a16="http://schemas.microsoft.com/office/drawing/2014/main" id="{F1C7CBF4-CB64-4C04-84D9-27C11151EC66}"/>
                    </a:ext>
                  </a:extLst>
                </p:cNvPr>
                <p:cNvSpPr>
                  <a:spLocks noRot="1" noChangeAspect="1" noMove="1" noResize="1" noEditPoints="1" noAdjustHandles="1" noChangeArrowheads="1" noChangeShapeType="1" noTextEdit="1"/>
                </p:cNvSpPr>
                <p:nvPr/>
              </p:nvSpPr>
              <p:spPr>
                <a:xfrm>
                  <a:off x="4535489" y="2082763"/>
                  <a:ext cx="4572000" cy="369332"/>
                </a:xfrm>
                <a:prstGeom prst="rect">
                  <a:avLst/>
                </a:prstGeom>
                <a:blipFill>
                  <a:blip r:embed="rId5"/>
                  <a:stretch>
                    <a:fillRect b="-5000"/>
                  </a:stretch>
                </a:blipFill>
              </p:spPr>
              <p:txBody>
                <a:bodyPr/>
                <a:lstStyle/>
                <a:p>
                  <a:r>
                    <a:rPr lang="en-GB">
                      <a:noFill/>
                    </a:rPr>
                    <a:t> </a:t>
                  </a:r>
                </a:p>
              </p:txBody>
            </p:sp>
          </mc:Fallback>
        </mc:AlternateContent>
        <p:sp>
          <p:nvSpPr>
            <p:cNvPr id="8" name="Rettangolo 28">
              <a:extLst>
                <a:ext uri="{FF2B5EF4-FFF2-40B4-BE49-F238E27FC236}">
                  <a16:creationId xmlns:a16="http://schemas.microsoft.com/office/drawing/2014/main" id="{C7BBBB13-C8F5-44A5-8463-ADBC06DAFE40}"/>
                </a:ext>
              </a:extLst>
            </p:cNvPr>
            <p:cNvSpPr/>
            <p:nvPr/>
          </p:nvSpPr>
          <p:spPr bwMode="auto">
            <a:xfrm>
              <a:off x="5833633" y="1979734"/>
              <a:ext cx="1902694" cy="619071"/>
            </a:xfrm>
            <a:prstGeom prst="rect">
              <a:avLst/>
            </a:prstGeom>
            <a:noFill/>
            <a:ln w="1905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a:ln>
                  <a:noFill/>
                </a:ln>
                <a:solidFill>
                  <a:schemeClr val="tx1"/>
                </a:solidFill>
                <a:effectLst/>
                <a:latin typeface="Tahoma" pitchFamily="34" charset="0"/>
              </a:endParaRPr>
            </a:p>
          </p:txBody>
        </p:sp>
      </p:grpSp>
      <p:grpSp>
        <p:nvGrpSpPr>
          <p:cNvPr id="9" name="Gruppo 11">
            <a:extLst>
              <a:ext uri="{FF2B5EF4-FFF2-40B4-BE49-F238E27FC236}">
                <a16:creationId xmlns:a16="http://schemas.microsoft.com/office/drawing/2014/main" id="{0944F17E-C376-4CB3-BBC3-D12518302C37}"/>
              </a:ext>
            </a:extLst>
          </p:cNvPr>
          <p:cNvGrpSpPr/>
          <p:nvPr/>
        </p:nvGrpSpPr>
        <p:grpSpPr>
          <a:xfrm>
            <a:off x="0" y="3508294"/>
            <a:ext cx="9144000" cy="726546"/>
            <a:chOff x="0" y="2085887"/>
            <a:chExt cx="9144000" cy="726546"/>
          </a:xfrm>
        </p:grpSpPr>
        <mc:AlternateContent xmlns:mc="http://schemas.openxmlformats.org/markup-compatibility/2006" xmlns:a14="http://schemas.microsoft.com/office/drawing/2010/main">
          <mc:Choice Requires="a14">
            <p:sp>
              <p:nvSpPr>
                <p:cNvPr id="10" name="Rettangolo 6">
                  <a:extLst>
                    <a:ext uri="{FF2B5EF4-FFF2-40B4-BE49-F238E27FC236}">
                      <a16:creationId xmlns:a16="http://schemas.microsoft.com/office/drawing/2014/main" id="{337B057B-69F9-4DE1-851A-7DEDA200B276}"/>
                    </a:ext>
                  </a:extLst>
                </p:cNvPr>
                <p:cNvSpPr/>
                <p:nvPr/>
              </p:nvSpPr>
              <p:spPr>
                <a:xfrm>
                  <a:off x="0" y="2085887"/>
                  <a:ext cx="9144000" cy="72654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i="1">
                                <a:latin typeface="Cambria Math" panose="02040503050406030204" pitchFamily="18" charset="0"/>
                              </a:rPr>
                            </m:ctrlPr>
                          </m:fPr>
                          <m:num>
                            <m:r>
                              <a:rPr lang="en-GB">
                                <a:latin typeface="Cambria Math" panose="02040503050406030204" pitchFamily="18" charset="0"/>
                              </a:rPr>
                              <m:t>1</m:t>
                            </m:r>
                          </m:num>
                          <m:den>
                            <m:r>
                              <a:rPr lang="en-GB" i="1">
                                <a:latin typeface="Cambria Math" panose="02040503050406030204" pitchFamily="18" charset="0"/>
                              </a:rPr>
                              <m:t>𝐴</m:t>
                            </m:r>
                          </m:den>
                        </m:f>
                        <m:f>
                          <m:fPr>
                            <m:ctrlPr>
                              <a:rPr lang="en-GB" i="1">
                                <a:latin typeface="Cambria Math" panose="02040503050406030204" pitchFamily="18" charset="0"/>
                              </a:rPr>
                            </m:ctrlPr>
                          </m:fPr>
                          <m:num>
                            <m:r>
                              <a:rPr lang="en-GB" i="0">
                                <a:latin typeface="Cambria Math" panose="02040503050406030204" pitchFamily="18" charset="0"/>
                              </a:rPr>
                              <m:t>𝜕</m:t>
                            </m:r>
                            <m:acc>
                              <m:accPr>
                                <m:chr m:val="̇"/>
                                <m:ctrlPr>
                                  <a:rPr lang="en-GB" i="1">
                                    <a:latin typeface="Cambria Math" panose="02040503050406030204" pitchFamily="18" charset="0"/>
                                  </a:rPr>
                                </m:ctrlPr>
                              </m:accPr>
                              <m:e>
                                <m:r>
                                  <a:rPr lang="en-GB" i="1">
                                    <a:latin typeface="Cambria Math" panose="02040503050406030204" pitchFamily="18" charset="0"/>
                                  </a:rPr>
                                  <m:t>𝑚</m:t>
                                </m:r>
                              </m:e>
                            </m:acc>
                          </m:num>
                          <m:den>
                            <m:r>
                              <a:rPr lang="en-GB" i="0">
                                <a:latin typeface="Cambria Math" panose="02040503050406030204" pitchFamily="18" charset="0"/>
                              </a:rPr>
                              <m:t>𝜕</m:t>
                            </m:r>
                            <m:r>
                              <a:rPr lang="en-GB" i="1">
                                <a:latin typeface="Cambria Math" panose="02040503050406030204" pitchFamily="18" charset="0"/>
                              </a:rPr>
                              <m:t>𝑡</m:t>
                            </m:r>
                          </m:den>
                        </m:f>
                        <m:r>
                          <a:rPr lang="en-GB" i="0">
                            <a:latin typeface="Cambria Math" panose="02040503050406030204" pitchFamily="18" charset="0"/>
                          </a:rPr>
                          <m:t> + </m:t>
                        </m:r>
                        <m:f>
                          <m:fPr>
                            <m:ctrlPr>
                              <a:rPr lang="en-GB" i="1">
                                <a:latin typeface="Cambria Math" panose="02040503050406030204" pitchFamily="18" charset="0"/>
                              </a:rPr>
                            </m:ctrlPr>
                          </m:fPr>
                          <m:num>
                            <m:r>
                              <a:rPr lang="en-GB" i="0">
                                <a:latin typeface="Cambria Math" panose="02040503050406030204" pitchFamily="18" charset="0"/>
                              </a:rPr>
                              <m:t>𝜕</m:t>
                            </m:r>
                            <m:r>
                              <a:rPr lang="en-GB" i="1">
                                <a:latin typeface="Cambria Math" panose="02040503050406030204" pitchFamily="18" charset="0"/>
                              </a:rPr>
                              <m:t>𝑝</m:t>
                            </m:r>
                          </m:num>
                          <m:den>
                            <m:r>
                              <a:rPr lang="en-GB" i="0">
                                <a:latin typeface="Cambria Math" panose="02040503050406030204" pitchFamily="18" charset="0"/>
                              </a:rPr>
                              <m:t>𝜕</m:t>
                            </m:r>
                            <m:r>
                              <a:rPr lang="en-GB" i="1">
                                <a:latin typeface="Cambria Math" panose="02040503050406030204" pitchFamily="18" charset="0"/>
                              </a:rPr>
                              <m:t>𝑥</m:t>
                            </m:r>
                          </m:den>
                        </m:f>
                        <m:r>
                          <a:rPr lang="en-GB" i="0">
                            <a:latin typeface="Cambria Math" panose="02040503050406030204" pitchFamily="18" charset="0"/>
                          </a:rPr>
                          <m:t> + </m:t>
                        </m:r>
                        <m:r>
                          <a:rPr lang="en-GB" i="1">
                            <a:latin typeface="Cambria Math" panose="02040503050406030204" pitchFamily="18" charset="0"/>
                          </a:rPr>
                          <m:t>𝑝</m:t>
                        </m:r>
                        <m:r>
                          <a:rPr lang="en-GB" i="0">
                            <a:latin typeface="Cambria Math" panose="02040503050406030204" pitchFamily="18" charset="0"/>
                          </a:rPr>
                          <m:t> </m:t>
                        </m:r>
                        <m:f>
                          <m:fPr>
                            <m:ctrlPr>
                              <a:rPr lang="en-GB" i="1">
                                <a:latin typeface="Cambria Math" panose="02040503050406030204" pitchFamily="18" charset="0"/>
                              </a:rPr>
                            </m:ctrlPr>
                          </m:fPr>
                          <m:num>
                            <m:r>
                              <a:rPr lang="en-GB" i="1">
                                <a:latin typeface="Cambria Math" panose="02040503050406030204" pitchFamily="18" charset="0"/>
                              </a:rPr>
                              <m:t>𝑔</m:t>
                            </m:r>
                          </m:num>
                          <m:den>
                            <m:r>
                              <a:rPr lang="en-GB" i="1">
                                <a:latin typeface="Cambria Math" panose="02040503050406030204" pitchFamily="18" charset="0"/>
                              </a:rPr>
                              <m:t>𝑍</m:t>
                            </m:r>
                            <m:sSub>
                              <m:sSubPr>
                                <m:ctrlPr>
                                  <a:rPr lang="en-GB" i="1">
                                    <a:latin typeface="Cambria Math" panose="02040503050406030204" pitchFamily="18" charset="0"/>
                                  </a:rPr>
                                </m:ctrlPr>
                              </m:sSubPr>
                              <m:e>
                                <m:r>
                                  <a:rPr lang="en-GB" i="1">
                                    <a:latin typeface="Cambria Math" panose="02040503050406030204" pitchFamily="18" charset="0"/>
                                  </a:rPr>
                                  <m:t>𝑅</m:t>
                                </m:r>
                              </m:e>
                              <m:sub>
                                <m:r>
                                  <a:rPr lang="en-GB" i="1">
                                    <a:latin typeface="Cambria Math" panose="02040503050406030204" pitchFamily="18" charset="0"/>
                                  </a:rPr>
                                  <m:t>𝑔</m:t>
                                </m:r>
                              </m:sub>
                            </m:sSub>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𝑔</m:t>
                                </m:r>
                              </m:sub>
                            </m:sSub>
                          </m:den>
                        </m:f>
                        <m:func>
                          <m:funcPr>
                            <m:ctrlPr>
                              <a:rPr lang="en-GB" i="1">
                                <a:latin typeface="Cambria Math" panose="02040503050406030204" pitchFamily="18" charset="0"/>
                              </a:rPr>
                            </m:ctrlPr>
                          </m:funcPr>
                          <m:fName>
                            <m:r>
                              <m:rPr>
                                <m:sty m:val="p"/>
                              </m:rPr>
                              <a:rPr lang="en-GB" i="0">
                                <a:latin typeface="Cambria Math" panose="02040503050406030204" pitchFamily="18" charset="0"/>
                              </a:rPr>
                              <m:t>sin</m:t>
                            </m:r>
                          </m:fName>
                          <m:e>
                            <m:r>
                              <a:rPr lang="en-GB" i="1">
                                <a:latin typeface="Cambria Math" panose="02040503050406030204" pitchFamily="18" charset="0"/>
                              </a:rPr>
                              <m:t>𝜃</m:t>
                            </m:r>
                          </m:e>
                        </m:func>
                        <m:r>
                          <a:rPr lang="en-GB" i="0">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𝑍</m:t>
                                </m:r>
                              </m:e>
                              <m:sub>
                                <m:r>
                                  <a:rPr lang="en-GB" i="1">
                                    <a:latin typeface="Cambria Math" panose="02040503050406030204" pitchFamily="18" charset="0"/>
                                  </a:rPr>
                                  <m:t>𝑔</m:t>
                                </m:r>
                              </m:sub>
                            </m:sSub>
                            <m:sSub>
                              <m:sSubPr>
                                <m:ctrlPr>
                                  <a:rPr lang="en-GB" i="1">
                                    <a:latin typeface="Cambria Math" panose="02040503050406030204" pitchFamily="18" charset="0"/>
                                  </a:rPr>
                                </m:ctrlPr>
                              </m:sSubPr>
                              <m:e>
                                <m:r>
                                  <a:rPr lang="en-GB" i="1">
                                    <a:latin typeface="Cambria Math" panose="02040503050406030204" pitchFamily="18" charset="0"/>
                                  </a:rPr>
                                  <m:t>𝑅</m:t>
                                </m:r>
                              </m:e>
                              <m:sub>
                                <m:r>
                                  <a:rPr lang="en-GB" i="1">
                                    <a:latin typeface="Cambria Math" panose="02040503050406030204" pitchFamily="18" charset="0"/>
                                  </a:rPr>
                                  <m:t>𝑔</m:t>
                                </m:r>
                              </m:sub>
                            </m:sSub>
                            <m:r>
                              <a:rPr lang="en-GB" i="1">
                                <a:latin typeface="Cambria Math" panose="02040503050406030204" pitchFamily="18" charset="0"/>
                              </a:rPr>
                              <m:t>𝑇</m:t>
                            </m:r>
                          </m:num>
                          <m:den>
                            <m:r>
                              <a:rPr lang="en-GB" i="0">
                                <a:latin typeface="Cambria Math" panose="02040503050406030204" pitchFamily="18" charset="0"/>
                              </a:rPr>
                              <m:t>2</m:t>
                            </m:r>
                            <m:sSup>
                              <m:sSupPr>
                                <m:ctrlPr>
                                  <a:rPr lang="en-GB" i="1">
                                    <a:latin typeface="Cambria Math" panose="02040503050406030204" pitchFamily="18" charset="0"/>
                                  </a:rPr>
                                </m:ctrlPr>
                              </m:sSupPr>
                              <m:e>
                                <m:r>
                                  <a:rPr lang="en-GB" i="1">
                                    <a:latin typeface="Cambria Math" panose="02040503050406030204" pitchFamily="18" charset="0"/>
                                  </a:rPr>
                                  <m:t>𝐴</m:t>
                                </m:r>
                              </m:e>
                              <m:sup>
                                <m:r>
                                  <a:rPr lang="en-GB" i="0">
                                    <a:latin typeface="Cambria Math" panose="02040503050406030204" pitchFamily="18" charset="0"/>
                                  </a:rPr>
                                  <m:t>2</m:t>
                                </m:r>
                              </m:sup>
                            </m:sSup>
                            <m:r>
                              <a:rPr lang="en-GB" i="1">
                                <a:latin typeface="Cambria Math" panose="02040503050406030204" pitchFamily="18" charset="0"/>
                              </a:rPr>
                              <m:t>𝐷</m:t>
                            </m:r>
                          </m:den>
                        </m:f>
                        <m:r>
                          <a:rPr lang="en-GB" i="1">
                            <a:latin typeface="Cambria Math" panose="02040503050406030204" pitchFamily="18" charset="0"/>
                          </a:rPr>
                          <m:t>𝜆</m:t>
                        </m:r>
                        <m:f>
                          <m:fPr>
                            <m:ctrlPr>
                              <a:rPr lang="en-GB" i="1">
                                <a:latin typeface="Cambria Math" panose="02040503050406030204" pitchFamily="18" charset="0"/>
                              </a:rPr>
                            </m:ctrlPr>
                          </m:fPr>
                          <m:num>
                            <m:acc>
                              <m:accPr>
                                <m:chr m:val="̇"/>
                                <m:ctrlPr>
                                  <a:rPr lang="en-GB" i="1">
                                    <a:latin typeface="Cambria Math" panose="02040503050406030204" pitchFamily="18" charset="0"/>
                                  </a:rPr>
                                </m:ctrlPr>
                              </m:accPr>
                              <m:e>
                                <m:r>
                                  <a:rPr lang="en-GB" i="1">
                                    <a:latin typeface="Cambria Math" panose="02040503050406030204" pitchFamily="18" charset="0"/>
                                  </a:rPr>
                                  <m:t>𝑚</m:t>
                                </m:r>
                              </m:e>
                            </m:acc>
                            <m:d>
                              <m:dPr>
                                <m:begChr m:val="|"/>
                                <m:endChr m:val="|"/>
                                <m:ctrlPr>
                                  <a:rPr lang="en-GB" i="1">
                                    <a:latin typeface="Cambria Math" panose="02040503050406030204" pitchFamily="18" charset="0"/>
                                  </a:rPr>
                                </m:ctrlPr>
                              </m:dPr>
                              <m:e>
                                <m:acc>
                                  <m:accPr>
                                    <m:chr m:val="̇"/>
                                    <m:ctrlPr>
                                      <a:rPr lang="en-GB" i="1">
                                        <a:latin typeface="Cambria Math" panose="02040503050406030204" pitchFamily="18" charset="0"/>
                                      </a:rPr>
                                    </m:ctrlPr>
                                  </m:accPr>
                                  <m:e>
                                    <m:r>
                                      <a:rPr lang="en-GB" i="1">
                                        <a:latin typeface="Cambria Math" panose="02040503050406030204" pitchFamily="18" charset="0"/>
                                      </a:rPr>
                                      <m:t>𝑚</m:t>
                                    </m:r>
                                  </m:e>
                                </m:acc>
                              </m:e>
                            </m:d>
                          </m:num>
                          <m:den>
                            <m:r>
                              <a:rPr lang="en-GB" i="1">
                                <a:latin typeface="Cambria Math" panose="02040503050406030204" pitchFamily="18" charset="0"/>
                              </a:rPr>
                              <m:t>𝑝</m:t>
                            </m:r>
                          </m:den>
                        </m:f>
                        <m:r>
                          <a:rPr lang="en-GB" i="0">
                            <a:latin typeface="Cambria Math" panose="02040503050406030204" pitchFamily="18" charset="0"/>
                          </a:rPr>
                          <m:t>= 0</m:t>
                        </m:r>
                      </m:oMath>
                    </m:oMathPara>
                  </a14:m>
                  <a:endParaRPr lang="en-GB" dirty="0"/>
                </a:p>
              </p:txBody>
            </p:sp>
          </mc:Choice>
          <mc:Fallback xmlns="">
            <p:sp>
              <p:nvSpPr>
                <p:cNvPr id="10" name="Rettangolo 6">
                  <a:extLst>
                    <a:ext uri="{FF2B5EF4-FFF2-40B4-BE49-F238E27FC236}">
                      <a16:creationId xmlns:a16="http://schemas.microsoft.com/office/drawing/2014/main" id="{337B057B-69F9-4DE1-851A-7DEDA200B276}"/>
                    </a:ext>
                  </a:extLst>
                </p:cNvPr>
                <p:cNvSpPr>
                  <a:spLocks noRot="1" noChangeAspect="1" noMove="1" noResize="1" noEditPoints="1" noAdjustHandles="1" noChangeArrowheads="1" noChangeShapeType="1" noTextEdit="1"/>
                </p:cNvSpPr>
                <p:nvPr/>
              </p:nvSpPr>
              <p:spPr>
                <a:xfrm>
                  <a:off x="0" y="2085887"/>
                  <a:ext cx="9144000" cy="726546"/>
                </a:xfrm>
                <a:prstGeom prst="rect">
                  <a:avLst/>
                </a:prstGeom>
                <a:blipFill>
                  <a:blip r:embed="rId6"/>
                  <a:stretch>
                    <a:fillRect/>
                  </a:stretch>
                </a:blipFill>
              </p:spPr>
              <p:txBody>
                <a:bodyPr/>
                <a:lstStyle/>
                <a:p>
                  <a:r>
                    <a:rPr lang="it-IT">
                      <a:noFill/>
                    </a:rPr>
                    <a:t> </a:t>
                  </a:r>
                </a:p>
              </p:txBody>
            </p:sp>
          </mc:Fallback>
        </mc:AlternateContent>
        <p:grpSp>
          <p:nvGrpSpPr>
            <p:cNvPr id="11" name="Gruppo 17">
              <a:extLst>
                <a:ext uri="{FF2B5EF4-FFF2-40B4-BE49-F238E27FC236}">
                  <a16:creationId xmlns:a16="http://schemas.microsoft.com/office/drawing/2014/main" id="{03442594-4DE1-41EC-AC52-D8EBF4C14025}"/>
                </a:ext>
              </a:extLst>
            </p:cNvPr>
            <p:cNvGrpSpPr/>
            <p:nvPr/>
          </p:nvGrpSpPr>
          <p:grpSpPr>
            <a:xfrm>
              <a:off x="2026329" y="2121269"/>
              <a:ext cx="655782" cy="655782"/>
              <a:chOff x="4155312" y="4652159"/>
              <a:chExt cx="655782" cy="655782"/>
            </a:xfrm>
          </p:grpSpPr>
          <p:cxnSp>
            <p:nvCxnSpPr>
              <p:cNvPr id="15" name="Connettore diritto 18">
                <a:extLst>
                  <a:ext uri="{FF2B5EF4-FFF2-40B4-BE49-F238E27FC236}">
                    <a16:creationId xmlns:a16="http://schemas.microsoft.com/office/drawing/2014/main" id="{C4B015D6-BFA9-4DC0-8D74-2040B62127A9}"/>
                  </a:ext>
                </a:extLst>
              </p:cNvPr>
              <p:cNvCxnSpPr>
                <a:cxnSpLocks/>
              </p:cNvCxnSpPr>
              <p:nvPr/>
            </p:nvCxnSpPr>
            <p:spPr bwMode="auto">
              <a:xfrm flipH="1" flipV="1">
                <a:off x="4155312" y="4670510"/>
                <a:ext cx="655782" cy="61908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6" name="Connettore diritto 19">
                <a:extLst>
                  <a:ext uri="{FF2B5EF4-FFF2-40B4-BE49-F238E27FC236}">
                    <a16:creationId xmlns:a16="http://schemas.microsoft.com/office/drawing/2014/main" id="{C692D0B0-EE13-4776-9B1B-1CC06DAC9F78}"/>
                  </a:ext>
                </a:extLst>
              </p:cNvPr>
              <p:cNvCxnSpPr>
                <a:cxnSpLocks/>
              </p:cNvCxnSpPr>
              <p:nvPr/>
            </p:nvCxnSpPr>
            <p:spPr bwMode="auto">
              <a:xfrm rot="5400000" flipH="1" flipV="1">
                <a:off x="4155190" y="4670510"/>
                <a:ext cx="655782" cy="61908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grpSp>
      <p:cxnSp>
        <p:nvCxnSpPr>
          <p:cNvPr id="17" name="Connettore 2 24">
            <a:extLst>
              <a:ext uri="{FF2B5EF4-FFF2-40B4-BE49-F238E27FC236}">
                <a16:creationId xmlns:a16="http://schemas.microsoft.com/office/drawing/2014/main" id="{C16655DC-04DA-40EE-BF70-4FFC1F6EFBAE}"/>
              </a:ext>
            </a:extLst>
          </p:cNvPr>
          <p:cNvCxnSpPr>
            <a:cxnSpLocks/>
            <a:stCxn id="10" idx="2"/>
          </p:cNvCxnSpPr>
          <p:nvPr/>
        </p:nvCxnSpPr>
        <p:spPr bwMode="auto">
          <a:xfrm>
            <a:off x="4572000" y="4234839"/>
            <a:ext cx="0" cy="69120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8" name="Rettangolo 27">
                <a:extLst>
                  <a:ext uri="{FF2B5EF4-FFF2-40B4-BE49-F238E27FC236}">
                    <a16:creationId xmlns:a16="http://schemas.microsoft.com/office/drawing/2014/main" id="{92F6ABE3-C2B7-4014-867D-BB515AA8E103}"/>
                  </a:ext>
                </a:extLst>
              </p:cNvPr>
              <p:cNvSpPr/>
              <p:nvPr/>
            </p:nvSpPr>
            <p:spPr>
              <a:xfrm>
                <a:off x="0" y="5801572"/>
                <a:ext cx="9144000" cy="55797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panose="02040503050406030204" pitchFamily="18" charset="0"/>
                            </a:rPr>
                            <m:t>𝑐</m:t>
                          </m:r>
                        </m:e>
                        <m:sub>
                          <m:r>
                            <a:rPr lang="en-GB" sz="1400" i="0">
                              <a:latin typeface="Cambria Math" panose="02040503050406030204" pitchFamily="18" charset="0"/>
                            </a:rPr>
                            <m:t>1</m:t>
                          </m:r>
                        </m:sub>
                      </m:sSub>
                      <m:r>
                        <a:rPr lang="en-GB" sz="1400" i="0">
                          <a:latin typeface="Cambria Math" panose="02040503050406030204" pitchFamily="18" charset="0"/>
                        </a:rPr>
                        <m:t> = </m:t>
                      </m:r>
                      <m:r>
                        <a:rPr lang="en-GB" sz="1400" i="1">
                          <a:latin typeface="Cambria Math" panose="02040503050406030204" pitchFamily="18" charset="0"/>
                        </a:rPr>
                        <m:t>𝑒𝑥𝑝</m:t>
                      </m:r>
                      <m:r>
                        <a:rPr lang="en-GB" sz="1400" i="0">
                          <a:latin typeface="Cambria Math" panose="02040503050406030204" pitchFamily="18" charset="0"/>
                        </a:rPr>
                        <m:t> </m:t>
                      </m:r>
                      <m:d>
                        <m:dPr>
                          <m:ctrlPr>
                            <a:rPr lang="en-GB" sz="1400" i="1">
                              <a:latin typeface="Cambria Math" panose="02040503050406030204" pitchFamily="18" charset="0"/>
                            </a:rPr>
                          </m:ctrlPr>
                        </m:dPr>
                        <m:e>
                          <m:r>
                            <a:rPr lang="en-GB" sz="1400" i="0">
                              <a:latin typeface="Cambria Math" panose="02040503050406030204" pitchFamily="18" charset="0"/>
                            </a:rPr>
                            <m:t>− </m:t>
                          </m:r>
                          <m:sSub>
                            <m:sSubPr>
                              <m:ctrlPr>
                                <a:rPr lang="en-GB" sz="1400" i="1">
                                  <a:latin typeface="Cambria Math" panose="02040503050406030204" pitchFamily="18" charset="0"/>
                                </a:rPr>
                              </m:ctrlPr>
                            </m:sSubPr>
                            <m:e>
                              <m:r>
                                <a:rPr lang="en-GB" sz="1400" i="1">
                                  <a:latin typeface="Cambria Math" panose="02040503050406030204" pitchFamily="18" charset="0"/>
                                </a:rPr>
                                <m:t>𝑐</m:t>
                              </m:r>
                            </m:e>
                            <m:sub>
                              <m:r>
                                <a:rPr lang="en-GB" sz="1400" i="0">
                                  <a:latin typeface="Cambria Math" panose="02040503050406030204" pitchFamily="18" charset="0"/>
                                </a:rPr>
                                <m:t>3</m:t>
                              </m:r>
                            </m:sub>
                          </m:sSub>
                        </m:e>
                      </m:d>
                      <m:r>
                        <a:rPr lang="en-GB" sz="1400" i="0">
                          <a:latin typeface="Cambria Math" panose="02040503050406030204" pitchFamily="18" charset="0"/>
                        </a:rPr>
                        <m:t> ; </m:t>
                      </m:r>
                      <m:sSub>
                        <m:sSubPr>
                          <m:ctrlPr>
                            <a:rPr lang="en-GB" sz="1400" i="1">
                              <a:latin typeface="Cambria Math" panose="02040503050406030204" pitchFamily="18" charset="0"/>
                            </a:rPr>
                          </m:ctrlPr>
                        </m:sSubPr>
                        <m:e>
                          <m:r>
                            <a:rPr lang="en-GB" sz="1400" i="1">
                              <a:latin typeface="Cambria Math" panose="02040503050406030204" pitchFamily="18" charset="0"/>
                            </a:rPr>
                            <m:t>𝑐</m:t>
                          </m:r>
                        </m:e>
                        <m:sub>
                          <m:r>
                            <a:rPr lang="en-GB" sz="1400" i="0">
                              <a:latin typeface="Cambria Math" panose="02040503050406030204" pitchFamily="18" charset="0"/>
                            </a:rPr>
                            <m:t>2</m:t>
                          </m:r>
                        </m:sub>
                      </m:sSub>
                      <m:r>
                        <a:rPr lang="en-GB" sz="1400" i="0">
                          <a:latin typeface="Cambria Math" panose="02040503050406030204" pitchFamily="18" charset="0"/>
                        </a:rPr>
                        <m:t> =</m:t>
                      </m:r>
                      <m:f>
                        <m:fPr>
                          <m:ctrlPr>
                            <a:rPr lang="en-GB" sz="1400" i="1" smtClean="0">
                              <a:latin typeface="Cambria Math" panose="02040503050406030204" pitchFamily="18" charset="0"/>
                            </a:rPr>
                          </m:ctrlPr>
                        </m:fPr>
                        <m:num>
                          <m:sSub>
                            <m:sSubPr>
                              <m:ctrlPr>
                                <a:rPr lang="en-GB" sz="1400" i="1">
                                  <a:latin typeface="Cambria Math" panose="02040503050406030204" pitchFamily="18" charset="0"/>
                                </a:rPr>
                              </m:ctrlPr>
                            </m:sSubPr>
                            <m:e>
                              <m:r>
                                <a:rPr lang="en-GB" sz="1400" i="1">
                                  <a:latin typeface="Cambria Math" panose="02040503050406030204" pitchFamily="18" charset="0"/>
                                </a:rPr>
                                <m:t>𝑍</m:t>
                              </m:r>
                            </m:e>
                            <m:sub>
                              <m:r>
                                <a:rPr lang="en-GB" sz="1400" i="1">
                                  <a:latin typeface="Cambria Math" panose="02040503050406030204" pitchFamily="18" charset="0"/>
                                </a:rPr>
                                <m:t>𝑔</m:t>
                              </m:r>
                            </m:sub>
                          </m:sSub>
                          <m:sSub>
                            <m:sSubPr>
                              <m:ctrlPr>
                                <a:rPr lang="en-GB" sz="1400" i="1">
                                  <a:latin typeface="Cambria Math" panose="02040503050406030204" pitchFamily="18" charset="0"/>
                                </a:rPr>
                              </m:ctrlPr>
                            </m:sSubPr>
                            <m:e>
                              <m:r>
                                <a:rPr lang="en-GB" sz="1400" i="1">
                                  <a:latin typeface="Cambria Math" panose="02040503050406030204" pitchFamily="18" charset="0"/>
                                </a:rPr>
                                <m:t>𝑅</m:t>
                              </m:r>
                            </m:e>
                            <m:sub>
                              <m:r>
                                <a:rPr lang="en-GB" sz="1400" i="1">
                                  <a:latin typeface="Cambria Math" panose="02040503050406030204" pitchFamily="18" charset="0"/>
                                </a:rPr>
                                <m:t>𝑔</m:t>
                              </m:r>
                            </m:sub>
                          </m:sSub>
                          <m:r>
                            <a:rPr lang="en-GB" sz="1400" i="1">
                              <a:latin typeface="Cambria Math" panose="02040503050406030204" pitchFamily="18" charset="0"/>
                            </a:rPr>
                            <m:t>𝑇</m:t>
                          </m:r>
                        </m:num>
                        <m:den>
                          <m:sSup>
                            <m:sSupPr>
                              <m:ctrlPr>
                                <a:rPr lang="en-GB" sz="1400" i="1">
                                  <a:latin typeface="Cambria Math" panose="02040503050406030204" pitchFamily="18" charset="0"/>
                                </a:rPr>
                              </m:ctrlPr>
                            </m:sSupPr>
                            <m:e>
                              <m:r>
                                <a:rPr lang="it-IT" sz="1400" b="0" i="1" smtClean="0">
                                  <a:latin typeface="Cambria Math" panose="02040503050406030204" pitchFamily="18" charset="0"/>
                                </a:rPr>
                                <m:t>2</m:t>
                              </m:r>
                              <m:r>
                                <a:rPr lang="it-IT" sz="1400" b="0" i="1" smtClean="0">
                                  <a:latin typeface="Cambria Math" panose="02040503050406030204" pitchFamily="18" charset="0"/>
                                </a:rPr>
                                <m:t>𝐴</m:t>
                              </m:r>
                            </m:e>
                            <m:sup>
                              <m:r>
                                <a:rPr lang="en-GB" sz="1400" i="0">
                                  <a:latin typeface="Cambria Math" panose="02040503050406030204" pitchFamily="18" charset="0"/>
                                </a:rPr>
                                <m:t>2</m:t>
                              </m:r>
                            </m:sup>
                          </m:sSup>
                          <m:r>
                            <a:rPr lang="it-IT" sz="1400" b="0" i="1" smtClean="0">
                              <a:latin typeface="Cambria Math" panose="02040503050406030204" pitchFamily="18" charset="0"/>
                            </a:rPr>
                            <m:t>𝐷</m:t>
                          </m:r>
                        </m:den>
                      </m:f>
                      <m:r>
                        <a:rPr lang="en-GB" sz="1400" i="1">
                          <a:latin typeface="Cambria Math" panose="02040503050406030204" pitchFamily="18" charset="0"/>
                        </a:rPr>
                        <m:t>𝐿</m:t>
                      </m:r>
                      <m:r>
                        <a:rPr lang="it-IT" sz="1400" b="0" i="1" smtClean="0">
                          <a:latin typeface="Cambria Math" panose="02040503050406030204" pitchFamily="18" charset="0"/>
                        </a:rPr>
                        <m:t> </m:t>
                      </m:r>
                      <m:r>
                        <a:rPr lang="en-GB" sz="1400" i="1">
                          <a:latin typeface="Cambria Math" panose="02040503050406030204" pitchFamily="18" charset="0"/>
                        </a:rPr>
                        <m:t>𝜆</m:t>
                      </m:r>
                      <m:r>
                        <a:rPr lang="en-GB" sz="1400" i="0">
                          <a:latin typeface="Cambria Math" panose="02040503050406030204" pitchFamily="18" charset="0"/>
                        </a:rPr>
                        <m:t> </m:t>
                      </m:r>
                      <m:f>
                        <m:fPr>
                          <m:ctrlPr>
                            <a:rPr lang="en-GB" sz="1400" i="1">
                              <a:latin typeface="Cambria Math" panose="02040503050406030204" pitchFamily="18" charset="0"/>
                            </a:rPr>
                          </m:ctrlPr>
                        </m:fPr>
                        <m:num>
                          <m:r>
                            <a:rPr lang="en-GB" sz="1400" i="0">
                              <a:latin typeface="Cambria Math" panose="02040503050406030204" pitchFamily="18" charset="0"/>
                            </a:rPr>
                            <m:t>1 −</m:t>
                          </m:r>
                          <m:sSub>
                            <m:sSubPr>
                              <m:ctrlPr>
                                <a:rPr lang="en-GB" sz="1400" i="1">
                                  <a:latin typeface="Cambria Math" panose="02040503050406030204" pitchFamily="18" charset="0"/>
                                </a:rPr>
                              </m:ctrlPr>
                            </m:sSubPr>
                            <m:e>
                              <m:r>
                                <a:rPr lang="en-GB" sz="1400" i="1">
                                  <a:latin typeface="Cambria Math" panose="02040503050406030204" pitchFamily="18" charset="0"/>
                                </a:rPr>
                                <m:t>𝑐</m:t>
                              </m:r>
                            </m:e>
                            <m:sub>
                              <m:r>
                                <a:rPr lang="en-GB" sz="1400" i="0">
                                  <a:latin typeface="Cambria Math" panose="02040503050406030204" pitchFamily="18" charset="0"/>
                                </a:rPr>
                                <m:t>1</m:t>
                              </m:r>
                            </m:sub>
                          </m:sSub>
                        </m:num>
                        <m:den>
                          <m:sSub>
                            <m:sSubPr>
                              <m:ctrlPr>
                                <a:rPr lang="en-GB" sz="1400" i="1">
                                  <a:latin typeface="Cambria Math" panose="02040503050406030204" pitchFamily="18" charset="0"/>
                                </a:rPr>
                              </m:ctrlPr>
                            </m:sSubPr>
                            <m:e>
                              <m:r>
                                <a:rPr lang="en-GB" sz="1400" i="1">
                                  <a:latin typeface="Cambria Math" panose="02040503050406030204" pitchFamily="18" charset="0"/>
                                </a:rPr>
                                <m:t>𝑐</m:t>
                              </m:r>
                            </m:e>
                            <m:sub>
                              <m:r>
                                <a:rPr lang="en-GB" sz="1400" i="0">
                                  <a:latin typeface="Cambria Math" panose="02040503050406030204" pitchFamily="18" charset="0"/>
                                </a:rPr>
                                <m:t>3</m:t>
                              </m:r>
                            </m:sub>
                          </m:sSub>
                        </m:den>
                      </m:f>
                      <m:r>
                        <a:rPr lang="en-GB" sz="1400" i="0">
                          <a:latin typeface="Cambria Math" panose="02040503050406030204" pitchFamily="18" charset="0"/>
                        </a:rPr>
                        <m:t>; </m:t>
                      </m:r>
                      <m:sSub>
                        <m:sSubPr>
                          <m:ctrlPr>
                            <a:rPr lang="en-GB" sz="1400" i="1">
                              <a:latin typeface="Cambria Math" panose="02040503050406030204" pitchFamily="18" charset="0"/>
                            </a:rPr>
                          </m:ctrlPr>
                        </m:sSubPr>
                        <m:e>
                          <m:r>
                            <a:rPr lang="en-GB" sz="1400" i="1">
                              <a:latin typeface="Cambria Math" panose="02040503050406030204" pitchFamily="18" charset="0"/>
                            </a:rPr>
                            <m:t>𝑐</m:t>
                          </m:r>
                        </m:e>
                        <m:sub>
                          <m:r>
                            <a:rPr lang="en-GB" sz="1400" i="0">
                              <a:latin typeface="Cambria Math" panose="02040503050406030204" pitchFamily="18" charset="0"/>
                            </a:rPr>
                            <m:t>3</m:t>
                          </m:r>
                        </m:sub>
                      </m:sSub>
                      <m:r>
                        <a:rPr lang="en-GB" sz="1400" i="0">
                          <a:latin typeface="Cambria Math" panose="02040503050406030204" pitchFamily="18" charset="0"/>
                        </a:rPr>
                        <m:t>= </m:t>
                      </m:r>
                      <m:f>
                        <m:fPr>
                          <m:ctrlPr>
                            <a:rPr lang="en-GB" sz="1400" i="1">
                              <a:latin typeface="Cambria Math" panose="02040503050406030204" pitchFamily="18" charset="0"/>
                            </a:rPr>
                          </m:ctrlPr>
                        </m:fPr>
                        <m:num>
                          <m:r>
                            <a:rPr lang="en-GB" sz="1400" i="0">
                              <a:latin typeface="Cambria Math" panose="02040503050406030204" pitchFamily="18" charset="0"/>
                            </a:rPr>
                            <m:t>2 </m:t>
                          </m:r>
                          <m:r>
                            <a:rPr lang="en-GB" sz="1400" i="1">
                              <a:latin typeface="Cambria Math" panose="02040503050406030204" pitchFamily="18" charset="0"/>
                            </a:rPr>
                            <m:t>𝑔</m:t>
                          </m:r>
                        </m:num>
                        <m:den>
                          <m:sSub>
                            <m:sSubPr>
                              <m:ctrlPr>
                                <a:rPr lang="en-GB" sz="1400" i="1">
                                  <a:latin typeface="Cambria Math" panose="02040503050406030204" pitchFamily="18" charset="0"/>
                                </a:rPr>
                              </m:ctrlPr>
                            </m:sSubPr>
                            <m:e>
                              <m:r>
                                <a:rPr lang="en-GB" sz="1400" i="1">
                                  <a:latin typeface="Cambria Math" panose="02040503050406030204" pitchFamily="18" charset="0"/>
                                </a:rPr>
                                <m:t>𝑍</m:t>
                              </m:r>
                            </m:e>
                            <m:sub>
                              <m:r>
                                <a:rPr lang="en-GB" sz="1400" i="1">
                                  <a:latin typeface="Cambria Math" panose="02040503050406030204" pitchFamily="18" charset="0"/>
                                </a:rPr>
                                <m:t>𝑔</m:t>
                              </m:r>
                            </m:sub>
                          </m:sSub>
                          <m:sSub>
                            <m:sSubPr>
                              <m:ctrlPr>
                                <a:rPr lang="en-GB" sz="1400" i="1">
                                  <a:latin typeface="Cambria Math" panose="02040503050406030204" pitchFamily="18" charset="0"/>
                                </a:rPr>
                              </m:ctrlPr>
                            </m:sSubPr>
                            <m:e>
                              <m:r>
                                <a:rPr lang="en-GB" sz="1400" i="1">
                                  <a:latin typeface="Cambria Math" panose="02040503050406030204" pitchFamily="18" charset="0"/>
                                </a:rPr>
                                <m:t>𝑅</m:t>
                              </m:r>
                            </m:e>
                            <m:sub>
                              <m:r>
                                <a:rPr lang="en-GB" sz="1400" i="1">
                                  <a:latin typeface="Cambria Math" panose="02040503050406030204" pitchFamily="18" charset="0"/>
                                </a:rPr>
                                <m:t>𝑔</m:t>
                              </m:r>
                            </m:sub>
                          </m:sSub>
                          <m:r>
                            <a:rPr lang="en-GB" sz="1400" i="1">
                              <a:latin typeface="Cambria Math" panose="02040503050406030204" pitchFamily="18" charset="0"/>
                            </a:rPr>
                            <m:t>𝑇</m:t>
                          </m:r>
                          <m:r>
                            <a:rPr lang="en-GB" sz="1400" i="0">
                              <a:latin typeface="Cambria Math" panose="02040503050406030204" pitchFamily="18" charset="0"/>
                            </a:rPr>
                            <m:t> </m:t>
                          </m:r>
                        </m:den>
                      </m:f>
                      <m:r>
                        <a:rPr lang="en-GB" sz="1400" i="0">
                          <a:latin typeface="Cambria Math" panose="02040503050406030204" pitchFamily="18" charset="0"/>
                        </a:rPr>
                        <m:t> </m:t>
                      </m:r>
                      <m:r>
                        <a:rPr lang="en-GB" sz="1400" i="1">
                          <a:latin typeface="Cambria Math" panose="02040503050406030204" pitchFamily="18" charset="0"/>
                        </a:rPr>
                        <m:t>𝐿</m:t>
                      </m:r>
                      <m:r>
                        <a:rPr lang="en-GB" sz="1400" i="0">
                          <a:latin typeface="Cambria Math" panose="02040503050406030204" pitchFamily="18" charset="0"/>
                        </a:rPr>
                        <m:t> </m:t>
                      </m:r>
                      <m:func>
                        <m:funcPr>
                          <m:ctrlPr>
                            <a:rPr lang="en-GB" sz="1400" i="1">
                              <a:latin typeface="Cambria Math" panose="02040503050406030204" pitchFamily="18" charset="0"/>
                            </a:rPr>
                          </m:ctrlPr>
                        </m:funcPr>
                        <m:fName>
                          <m:r>
                            <a:rPr lang="en-GB" sz="1400" i="1">
                              <a:latin typeface="Cambria Math" panose="02040503050406030204" pitchFamily="18" charset="0"/>
                            </a:rPr>
                            <m:t>𝑠𝑖𝑛</m:t>
                          </m:r>
                        </m:fName>
                        <m:e>
                          <m:r>
                            <a:rPr lang="en-GB" sz="1400" i="1">
                              <a:latin typeface="Cambria Math" panose="02040503050406030204" pitchFamily="18" charset="0"/>
                            </a:rPr>
                            <m:t>𝜃</m:t>
                          </m:r>
                        </m:e>
                      </m:func>
                    </m:oMath>
                  </m:oMathPara>
                </a14:m>
                <a:endParaRPr lang="en-GB" sz="1400" dirty="0"/>
              </a:p>
            </p:txBody>
          </p:sp>
        </mc:Choice>
        <mc:Fallback xmlns="">
          <p:sp>
            <p:nvSpPr>
              <p:cNvPr id="18" name="Rettangolo 27">
                <a:extLst>
                  <a:ext uri="{FF2B5EF4-FFF2-40B4-BE49-F238E27FC236}">
                    <a16:creationId xmlns:a16="http://schemas.microsoft.com/office/drawing/2014/main" id="{92F6ABE3-C2B7-4014-867D-BB515AA8E103}"/>
                  </a:ext>
                </a:extLst>
              </p:cNvPr>
              <p:cNvSpPr>
                <a:spLocks noRot="1" noChangeAspect="1" noMove="1" noResize="1" noEditPoints="1" noAdjustHandles="1" noChangeArrowheads="1" noChangeShapeType="1" noTextEdit="1"/>
              </p:cNvSpPr>
              <p:nvPr/>
            </p:nvSpPr>
            <p:spPr>
              <a:xfrm>
                <a:off x="0" y="5801572"/>
                <a:ext cx="9144000" cy="557973"/>
              </a:xfrm>
              <a:prstGeom prst="rect">
                <a:avLst/>
              </a:prstGeom>
              <a:blipFill>
                <a:blip r:embed="rId7"/>
                <a:stretch>
                  <a:fillRect/>
                </a:stretch>
              </a:blipFill>
            </p:spPr>
            <p:txBody>
              <a:bodyPr/>
              <a:lstStyle/>
              <a:p>
                <a:r>
                  <a:rPr lang="en-GB">
                    <a:noFill/>
                  </a:rPr>
                  <a:t> </a:t>
                </a:r>
              </a:p>
            </p:txBody>
          </p:sp>
        </mc:Fallback>
      </mc:AlternateContent>
      <p:grpSp>
        <p:nvGrpSpPr>
          <p:cNvPr id="19" name="Gruppo 31">
            <a:extLst>
              <a:ext uri="{FF2B5EF4-FFF2-40B4-BE49-F238E27FC236}">
                <a16:creationId xmlns:a16="http://schemas.microsoft.com/office/drawing/2014/main" id="{31AB52B7-7FC3-4617-AFC0-F726897ABC0C}"/>
              </a:ext>
            </a:extLst>
          </p:cNvPr>
          <p:cNvGrpSpPr/>
          <p:nvPr/>
        </p:nvGrpSpPr>
        <p:grpSpPr>
          <a:xfrm>
            <a:off x="0" y="5068962"/>
            <a:ext cx="9144000" cy="619071"/>
            <a:chOff x="0" y="4948894"/>
            <a:chExt cx="9144000" cy="619071"/>
          </a:xfrm>
        </p:grpSpPr>
        <mc:AlternateContent xmlns:mc="http://schemas.openxmlformats.org/markup-compatibility/2006" xmlns:a14="http://schemas.microsoft.com/office/drawing/2010/main">
          <mc:Choice Requires="a14">
            <p:sp>
              <p:nvSpPr>
                <p:cNvPr id="20" name="Rettangolo 23">
                  <a:extLst>
                    <a:ext uri="{FF2B5EF4-FFF2-40B4-BE49-F238E27FC236}">
                      <a16:creationId xmlns:a16="http://schemas.microsoft.com/office/drawing/2014/main" id="{ED1666A2-DD48-4A85-8646-36DC1ED93B33}"/>
                    </a:ext>
                  </a:extLst>
                </p:cNvPr>
                <p:cNvSpPr/>
                <p:nvPr/>
              </p:nvSpPr>
              <p:spPr>
                <a:xfrm>
                  <a:off x="0" y="5044326"/>
                  <a:ext cx="9144000" cy="384336"/>
                </a:xfrm>
                <a:prstGeom prst="rect">
                  <a:avLst/>
                </a:prstGeom>
              </p:spPr>
              <p:txBody>
                <a:bodyPr wrap="square">
                  <a:spAutoFit/>
                </a:bodyPr>
                <a:lstStyle/>
                <a:p>
                  <a:pPr algn="ct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SimSun" panose="02010600030101010101" pitchFamily="2" charset="-122"/>
                              <a:cs typeface="Times New Roman" panose="02020603050405020304" pitchFamily="18" charset="0"/>
                            </a:rPr>
                            <m:t>𝑐</m:t>
                          </m:r>
                        </m:e>
                        <m:sub>
                          <m:r>
                            <a:rPr lang="en-GB" i="1">
                              <a:latin typeface="Cambria Math" panose="02040503050406030204" pitchFamily="18" charset="0"/>
                              <a:ea typeface="SimSun" panose="02010600030101010101" pitchFamily="2" charset="-122"/>
                              <a:cs typeface="Times New Roman" panose="02020603050405020304" pitchFamily="18" charset="0"/>
                            </a:rPr>
                            <m:t>1</m:t>
                          </m:r>
                        </m:sub>
                      </m:sSub>
                      <m:r>
                        <a:rPr lang="en-GB" i="1">
                          <a:latin typeface="Cambria Math" panose="02040503050406030204" pitchFamily="18" charset="0"/>
                          <a:ea typeface="SimSun" panose="02010600030101010101" pitchFamily="2" charset="-122"/>
                          <a:cs typeface="Times New Roman" panose="02020603050405020304" pitchFamily="18" charset="0"/>
                        </a:rPr>
                        <m:t> </m:t>
                      </m:r>
                      <m:sSubSup>
                        <m:sSubSupPr>
                          <m:ctrlPr>
                            <a:rPr lang="en-GB" i="1">
                              <a:effectLst/>
                              <a:latin typeface="Cambria Math" panose="02040503050406030204" pitchFamily="18" charset="0"/>
                            </a:rPr>
                          </m:ctrlPr>
                        </m:sSubSupPr>
                        <m:e>
                          <m:r>
                            <a:rPr lang="en-GB" i="1">
                              <a:latin typeface="Cambria Math" panose="02040503050406030204" pitchFamily="18" charset="0"/>
                              <a:ea typeface="SimSun" panose="02010600030101010101" pitchFamily="2" charset="-122"/>
                              <a:cs typeface="Times New Roman" panose="02020603050405020304" pitchFamily="18" charset="0"/>
                            </a:rPr>
                            <m:t>𝑝</m:t>
                          </m:r>
                        </m:e>
                        <m:sub>
                          <m:r>
                            <a:rPr lang="en-GB" i="1">
                              <a:latin typeface="Cambria Math" panose="02040503050406030204" pitchFamily="18" charset="0"/>
                              <a:ea typeface="SimSun" panose="02010600030101010101" pitchFamily="2" charset="-122"/>
                              <a:cs typeface="Times New Roman" panose="02020603050405020304" pitchFamily="18" charset="0"/>
                            </a:rPr>
                            <m:t>𝑖𝑛</m:t>
                          </m:r>
                        </m:sub>
                        <m:sup>
                          <m:r>
                            <a:rPr lang="en-GB" i="1">
                              <a:latin typeface="Cambria Math" panose="02040503050406030204" pitchFamily="18" charset="0"/>
                              <a:ea typeface="SimSun" panose="02010600030101010101" pitchFamily="2" charset="-122"/>
                              <a:cs typeface="Times New Roman" panose="02020603050405020304" pitchFamily="18" charset="0"/>
                            </a:rPr>
                            <m:t>2</m:t>
                          </m:r>
                        </m:sup>
                      </m:sSubSup>
                      <m:r>
                        <a:rPr lang="en-GB" i="1">
                          <a:latin typeface="Cambria Math" panose="02040503050406030204" pitchFamily="18" charset="0"/>
                          <a:ea typeface="SimSun" panose="02010600030101010101" pitchFamily="2" charset="-122"/>
                          <a:cs typeface="Times New Roman" panose="02020603050405020304" pitchFamily="18" charset="0"/>
                        </a:rPr>
                        <m:t>−</m:t>
                      </m:r>
                    </m:oMath>
                  </a14:m>
                  <a:r>
                    <a:rPr lang="en-GB" i="1" dirty="0">
                      <a:latin typeface="Times New Roman" panose="02020603050405020304" pitchFamily="18" charset="0"/>
                      <a:ea typeface="SimSun" panose="02010600030101010101" pitchFamily="2" charset="-122"/>
                    </a:rPr>
                    <a:t> </a:t>
                  </a:r>
                  <a14:m>
                    <m:oMath xmlns:m="http://schemas.openxmlformats.org/officeDocument/2006/math">
                      <m:sSubSup>
                        <m:sSubSupPr>
                          <m:ctrlPr>
                            <a:rPr lang="en-GB" i="1">
                              <a:effectLst/>
                              <a:latin typeface="Cambria Math" panose="02040503050406030204" pitchFamily="18" charset="0"/>
                            </a:rPr>
                          </m:ctrlPr>
                        </m:sSubSupPr>
                        <m:e>
                          <m:r>
                            <a:rPr lang="en-GB" i="1">
                              <a:latin typeface="Cambria Math" panose="02040503050406030204" pitchFamily="18" charset="0"/>
                              <a:ea typeface="SimSun" panose="02010600030101010101" pitchFamily="2" charset="-122"/>
                              <a:cs typeface="Times New Roman" panose="02020603050405020304" pitchFamily="18" charset="0"/>
                            </a:rPr>
                            <m:t>𝑝</m:t>
                          </m:r>
                        </m:e>
                        <m:sub>
                          <m:r>
                            <a:rPr lang="en-GB" i="1">
                              <a:latin typeface="Cambria Math" panose="02040503050406030204" pitchFamily="18" charset="0"/>
                              <a:ea typeface="SimSun" panose="02010600030101010101" pitchFamily="2" charset="-122"/>
                              <a:cs typeface="Times New Roman" panose="02020603050405020304" pitchFamily="18" charset="0"/>
                            </a:rPr>
                            <m:t>𝑜𝑢𝑡</m:t>
                          </m:r>
                        </m:sub>
                        <m:sup>
                          <m:r>
                            <a:rPr lang="en-GB" i="1">
                              <a:latin typeface="Cambria Math" panose="02040503050406030204" pitchFamily="18" charset="0"/>
                              <a:ea typeface="SimSun" panose="02010600030101010101" pitchFamily="2" charset="-122"/>
                              <a:cs typeface="Times New Roman" panose="02020603050405020304" pitchFamily="18" charset="0"/>
                            </a:rPr>
                            <m:t>2</m:t>
                          </m:r>
                        </m:sup>
                      </m:sSubSup>
                      <m:r>
                        <a:rPr lang="en-GB" i="1">
                          <a:latin typeface="Cambria Math" panose="02040503050406030204" pitchFamily="18" charset="0"/>
                          <a:ea typeface="SimSun" panose="02010600030101010101" pitchFamily="2" charset="-122"/>
                          <a:cs typeface="Times New Roman" panose="02020603050405020304" pitchFamily="18" charset="0"/>
                        </a:rPr>
                        <m:t> − </m:t>
                      </m:r>
                      <m:sSub>
                        <m:sSubPr>
                          <m:ctrlPr>
                            <a:rPr lang="en-GB" i="1">
                              <a:effectLst/>
                              <a:latin typeface="Cambria Math" panose="02040503050406030204" pitchFamily="18" charset="0"/>
                            </a:rPr>
                          </m:ctrlPr>
                        </m:sSubPr>
                        <m:e>
                          <m:r>
                            <a:rPr lang="en-GB" i="1">
                              <a:latin typeface="Cambria Math" panose="02040503050406030204" pitchFamily="18" charset="0"/>
                              <a:ea typeface="SimSun" panose="02010600030101010101" pitchFamily="2" charset="-122"/>
                              <a:cs typeface="Times New Roman" panose="02020603050405020304" pitchFamily="18" charset="0"/>
                            </a:rPr>
                            <m:t>𝑐</m:t>
                          </m:r>
                        </m:e>
                        <m:sub>
                          <m:r>
                            <a:rPr lang="en-GB" i="1">
                              <a:latin typeface="Cambria Math" panose="02040503050406030204" pitchFamily="18" charset="0"/>
                              <a:ea typeface="SimSun" panose="02010600030101010101" pitchFamily="2" charset="-122"/>
                              <a:cs typeface="Times New Roman" panose="02020603050405020304" pitchFamily="18" charset="0"/>
                            </a:rPr>
                            <m:t>2</m:t>
                          </m:r>
                        </m:sub>
                      </m:sSub>
                      <m:r>
                        <a:rPr lang="en-GB" i="1">
                          <a:latin typeface="Cambria Math" panose="02040503050406030204" pitchFamily="18" charset="0"/>
                          <a:ea typeface="SimSun" panose="02010600030101010101" pitchFamily="2" charset="-122"/>
                          <a:cs typeface="Times New Roman" panose="02020603050405020304" pitchFamily="18" charset="0"/>
                        </a:rPr>
                        <m:t> </m:t>
                      </m:r>
                      <m:d>
                        <m:dPr>
                          <m:begChr m:val="|"/>
                          <m:endChr m:val="|"/>
                          <m:ctrlPr>
                            <a:rPr lang="en-GB" i="1">
                              <a:effectLst/>
                              <a:latin typeface="Cambria Math" panose="02040503050406030204" pitchFamily="18" charset="0"/>
                            </a:rPr>
                          </m:ctrlPr>
                        </m:dPr>
                        <m:e>
                          <m:acc>
                            <m:accPr>
                              <m:chr m:val="̇"/>
                              <m:ctrlPr>
                                <a:rPr lang="en-GB" i="1">
                                  <a:effectLst/>
                                  <a:latin typeface="Cambria Math" panose="02040503050406030204" pitchFamily="18" charset="0"/>
                                </a:rPr>
                              </m:ctrlPr>
                            </m:accPr>
                            <m:e>
                              <m:r>
                                <a:rPr lang="en-GB" i="1">
                                  <a:latin typeface="Cambria Math" panose="02040503050406030204" pitchFamily="18" charset="0"/>
                                  <a:ea typeface="SimSun" panose="02010600030101010101" pitchFamily="2" charset="-122"/>
                                  <a:cs typeface="Times New Roman" panose="02020603050405020304" pitchFamily="18" charset="0"/>
                                </a:rPr>
                                <m:t>𝑚</m:t>
                              </m:r>
                            </m:e>
                          </m:acc>
                        </m:e>
                      </m:d>
                      <m:r>
                        <a:rPr lang="en-GB" i="1">
                          <a:latin typeface="Cambria Math" panose="02040503050406030204" pitchFamily="18" charset="0"/>
                          <a:ea typeface="SimSun" panose="02010600030101010101" pitchFamily="2" charset="-122"/>
                          <a:cs typeface="Times New Roman" panose="02020603050405020304" pitchFamily="18" charset="0"/>
                        </a:rPr>
                        <m:t> </m:t>
                      </m:r>
                      <m:acc>
                        <m:accPr>
                          <m:chr m:val="̇"/>
                          <m:ctrlPr>
                            <a:rPr lang="en-GB" i="1">
                              <a:effectLst/>
                              <a:latin typeface="Cambria Math" panose="02040503050406030204" pitchFamily="18" charset="0"/>
                            </a:rPr>
                          </m:ctrlPr>
                        </m:accPr>
                        <m:e>
                          <m:r>
                            <a:rPr lang="en-GB" i="1">
                              <a:latin typeface="Cambria Math" panose="02040503050406030204" pitchFamily="18" charset="0"/>
                              <a:ea typeface="SimSun" panose="02010600030101010101" pitchFamily="2" charset="-122"/>
                              <a:cs typeface="Times New Roman" panose="02020603050405020304" pitchFamily="18" charset="0"/>
                            </a:rPr>
                            <m:t>𝑚</m:t>
                          </m:r>
                        </m:e>
                      </m:acc>
                      <m:r>
                        <a:rPr lang="en-GB" i="1">
                          <a:latin typeface="Cambria Math" panose="02040503050406030204" pitchFamily="18" charset="0"/>
                          <a:ea typeface="SimSun" panose="02010600030101010101" pitchFamily="2" charset="-122"/>
                          <a:cs typeface="Times New Roman" panose="02020603050405020304" pitchFamily="18" charset="0"/>
                        </a:rPr>
                        <m:t> = 0</m:t>
                      </m:r>
                    </m:oMath>
                  </a14:m>
                  <a:endParaRPr lang="en-GB" dirty="0"/>
                </a:p>
              </p:txBody>
            </p:sp>
          </mc:Choice>
          <mc:Fallback xmlns="">
            <p:sp>
              <p:nvSpPr>
                <p:cNvPr id="24" name="Rettangolo 23">
                  <a:extLst>
                    <a:ext uri="{FF2B5EF4-FFF2-40B4-BE49-F238E27FC236}">
                      <a16:creationId xmlns:a16="http://schemas.microsoft.com/office/drawing/2014/main" id="{BF60A3FB-BA43-42F3-8271-DFFD54C411F8}"/>
                    </a:ext>
                  </a:extLst>
                </p:cNvPr>
                <p:cNvSpPr>
                  <a:spLocks noRot="1" noChangeAspect="1" noMove="1" noResize="1" noEditPoints="1" noAdjustHandles="1" noChangeArrowheads="1" noChangeShapeType="1" noTextEdit="1"/>
                </p:cNvSpPr>
                <p:nvPr/>
              </p:nvSpPr>
              <p:spPr>
                <a:xfrm>
                  <a:off x="0" y="5044326"/>
                  <a:ext cx="9144000" cy="384336"/>
                </a:xfrm>
                <a:prstGeom prst="rect">
                  <a:avLst/>
                </a:prstGeom>
                <a:blipFill>
                  <a:blip r:embed="rId8"/>
                  <a:stretch>
                    <a:fillRect b="-7937"/>
                  </a:stretch>
                </a:blipFill>
              </p:spPr>
              <p:txBody>
                <a:bodyPr/>
                <a:lstStyle/>
                <a:p>
                  <a:r>
                    <a:rPr lang="en-GB">
                      <a:noFill/>
                    </a:rPr>
                    <a:t> </a:t>
                  </a:r>
                </a:p>
              </p:txBody>
            </p:sp>
          </mc:Fallback>
        </mc:AlternateContent>
        <p:sp>
          <p:nvSpPr>
            <p:cNvPr id="21" name="Rettangolo 29">
              <a:extLst>
                <a:ext uri="{FF2B5EF4-FFF2-40B4-BE49-F238E27FC236}">
                  <a16:creationId xmlns:a16="http://schemas.microsoft.com/office/drawing/2014/main" id="{A674A4DF-848D-4973-80E0-7A85C9C8CEFD}"/>
                </a:ext>
              </a:extLst>
            </p:cNvPr>
            <p:cNvSpPr/>
            <p:nvPr/>
          </p:nvSpPr>
          <p:spPr bwMode="auto">
            <a:xfrm>
              <a:off x="2979157" y="4948894"/>
              <a:ext cx="3190734" cy="619071"/>
            </a:xfrm>
            <a:prstGeom prst="rect">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a:ln>
                  <a:noFill/>
                </a:ln>
                <a:solidFill>
                  <a:schemeClr val="tx1"/>
                </a:solidFill>
                <a:effectLst/>
                <a:latin typeface="Tahoma" pitchFamily="34" charset="0"/>
              </a:endParaRPr>
            </a:p>
          </p:txBody>
        </p:sp>
      </p:grpSp>
      <p:cxnSp>
        <p:nvCxnSpPr>
          <p:cNvPr id="22" name="Connettore diritto 18">
            <a:extLst>
              <a:ext uri="{FF2B5EF4-FFF2-40B4-BE49-F238E27FC236}">
                <a16:creationId xmlns:a16="http://schemas.microsoft.com/office/drawing/2014/main" id="{606D741E-4E5E-406A-998D-C2F0E87B2C1E}"/>
              </a:ext>
            </a:extLst>
          </p:cNvPr>
          <p:cNvCxnSpPr>
            <a:cxnSpLocks/>
          </p:cNvCxnSpPr>
          <p:nvPr/>
        </p:nvCxnSpPr>
        <p:spPr bwMode="auto">
          <a:xfrm flipH="1" flipV="1">
            <a:off x="1431412" y="2036741"/>
            <a:ext cx="655782" cy="61908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3" name="Connettore diritto 19">
            <a:extLst>
              <a:ext uri="{FF2B5EF4-FFF2-40B4-BE49-F238E27FC236}">
                <a16:creationId xmlns:a16="http://schemas.microsoft.com/office/drawing/2014/main" id="{68701234-0705-44B6-ACC7-6B0833B693B0}"/>
              </a:ext>
            </a:extLst>
          </p:cNvPr>
          <p:cNvCxnSpPr>
            <a:cxnSpLocks/>
          </p:cNvCxnSpPr>
          <p:nvPr/>
        </p:nvCxnSpPr>
        <p:spPr bwMode="auto">
          <a:xfrm rot="5400000" flipH="1" flipV="1">
            <a:off x="1431290" y="2036741"/>
            <a:ext cx="655782" cy="61908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932462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42DA63-8BE1-4982-B6F6-9F9BEFB14D07}"/>
              </a:ext>
            </a:extLst>
          </p:cNvPr>
          <p:cNvSpPr>
            <a:spLocks noGrp="1"/>
          </p:cNvSpPr>
          <p:nvPr>
            <p:ph idx="1"/>
          </p:nvPr>
        </p:nvSpPr>
        <p:spPr/>
        <p:txBody>
          <a:bodyPr/>
          <a:lstStyle/>
          <a:p>
            <a:r>
              <a:rPr lang="it-IT" dirty="0"/>
              <a:t>Dynamic </a:t>
            </a:r>
            <a:r>
              <a:rPr lang="en-GB" dirty="0"/>
              <a:t>Flow</a:t>
            </a:r>
          </a:p>
          <a:p>
            <a:pPr marL="3657600" lvl="8" indent="0">
              <a:buNone/>
            </a:pPr>
            <a:endParaRPr lang="en-GB" dirty="0"/>
          </a:p>
          <a:p>
            <a:pPr lvl="1"/>
            <a:r>
              <a:rPr lang="en-GB" dirty="0"/>
              <a:t>Continuity Equation</a:t>
            </a:r>
            <a:endParaRPr lang="it-IT" dirty="0"/>
          </a:p>
          <a:p>
            <a:pPr lvl="1"/>
            <a:endParaRPr lang="it-IT" dirty="0"/>
          </a:p>
          <a:p>
            <a:pPr lvl="8"/>
            <a:endParaRPr lang="it-IT" dirty="0"/>
          </a:p>
          <a:p>
            <a:pPr lvl="8"/>
            <a:endParaRPr lang="en-GB" dirty="0"/>
          </a:p>
          <a:p>
            <a:pPr lvl="1"/>
            <a:r>
              <a:rPr lang="en-GB" dirty="0"/>
              <a:t>Momentum Equation</a:t>
            </a:r>
          </a:p>
          <a:p>
            <a:pPr marL="457200" lvl="1" indent="0">
              <a:buNone/>
            </a:pPr>
            <a:endParaRPr lang="en-GB" dirty="0"/>
          </a:p>
          <a:p>
            <a:endParaRPr lang="en-GB" dirty="0"/>
          </a:p>
        </p:txBody>
      </p:sp>
      <p:sp>
        <p:nvSpPr>
          <p:cNvPr id="3" name="Title 2">
            <a:extLst>
              <a:ext uri="{FF2B5EF4-FFF2-40B4-BE49-F238E27FC236}">
                <a16:creationId xmlns:a16="http://schemas.microsoft.com/office/drawing/2014/main" id="{60A963D2-6FCD-4C0F-B634-92D43939AEED}"/>
              </a:ext>
            </a:extLst>
          </p:cNvPr>
          <p:cNvSpPr>
            <a:spLocks noGrp="1"/>
          </p:cNvSpPr>
          <p:nvPr>
            <p:ph type="title"/>
          </p:nvPr>
        </p:nvSpPr>
        <p:spPr/>
        <p:txBody>
          <a:bodyPr/>
          <a:lstStyle/>
          <a:p>
            <a:r>
              <a:rPr lang="en-GB" dirty="0"/>
              <a:t>Pipe Model</a:t>
            </a:r>
          </a:p>
        </p:txBody>
      </p:sp>
      <mc:AlternateContent xmlns:mc="http://schemas.openxmlformats.org/markup-compatibility/2006" xmlns:a14="http://schemas.microsoft.com/office/drawing/2010/main">
        <mc:Choice Requires="a14">
          <p:sp>
            <p:nvSpPr>
              <p:cNvPr id="4" name="Rettangolo 5">
                <a:extLst>
                  <a:ext uri="{FF2B5EF4-FFF2-40B4-BE49-F238E27FC236}">
                    <a16:creationId xmlns:a16="http://schemas.microsoft.com/office/drawing/2014/main" id="{8CAE5A01-2980-485F-91A8-E629E925AC09}"/>
                  </a:ext>
                </a:extLst>
              </p:cNvPr>
              <p:cNvSpPr/>
              <p:nvPr/>
            </p:nvSpPr>
            <p:spPr>
              <a:xfrm>
                <a:off x="934829" y="1887449"/>
                <a:ext cx="3637171" cy="61908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
                        <m:fPr>
                          <m:ctrlPr>
                            <a:rPr lang="en-GB" i="1">
                              <a:latin typeface="Cambria Math" panose="02040503050406030204" pitchFamily="18" charset="0"/>
                            </a:rPr>
                          </m:ctrlPr>
                        </m:fPr>
                        <m:num>
                          <m:r>
                            <a:rPr lang="en-GB">
                              <a:latin typeface="Cambria Math" panose="02040503050406030204" pitchFamily="18" charset="0"/>
                            </a:rPr>
                            <m:t>𝜕</m:t>
                          </m:r>
                          <m:r>
                            <a:rPr lang="en-GB" i="1">
                              <a:latin typeface="Cambria Math" panose="02040503050406030204" pitchFamily="18" charset="0"/>
                            </a:rPr>
                            <m:t>𝑝</m:t>
                          </m:r>
                        </m:num>
                        <m:den>
                          <m:r>
                            <a:rPr lang="en-GB" i="0">
                              <a:latin typeface="Cambria Math" panose="02040503050406030204" pitchFamily="18" charset="0"/>
                            </a:rPr>
                            <m:t>𝜕</m:t>
                          </m:r>
                          <m:r>
                            <a:rPr lang="en-GB" i="1">
                              <a:latin typeface="Cambria Math" panose="02040503050406030204" pitchFamily="18" charset="0"/>
                            </a:rPr>
                            <m:t>𝑡</m:t>
                          </m:r>
                        </m:den>
                      </m:f>
                      <m:r>
                        <a:rPr lang="en-GB" i="0" smtClean="0">
                          <a:latin typeface="Cambria Math" panose="02040503050406030204" pitchFamily="18" charset="0"/>
                        </a:rPr>
                        <m:t> +</m:t>
                      </m:r>
                      <m:r>
                        <a:rPr lang="en-GB" i="0">
                          <a:latin typeface="Cambria Math" panose="02040503050406030204" pitchFamily="18" charset="0"/>
                        </a:rPr>
                        <m:t> </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𝑍</m:t>
                              </m:r>
                            </m:e>
                            <m:sub>
                              <m:r>
                                <a:rPr lang="en-GB" i="1">
                                  <a:latin typeface="Cambria Math" panose="02040503050406030204" pitchFamily="18" charset="0"/>
                                </a:rPr>
                                <m:t>𝑔</m:t>
                              </m:r>
                            </m:sub>
                          </m:sSub>
                          <m:sSub>
                            <m:sSubPr>
                              <m:ctrlPr>
                                <a:rPr lang="en-GB" i="1">
                                  <a:latin typeface="Cambria Math" panose="02040503050406030204" pitchFamily="18" charset="0"/>
                                </a:rPr>
                              </m:ctrlPr>
                            </m:sSubPr>
                            <m:e>
                              <m:r>
                                <a:rPr lang="en-GB" i="1">
                                  <a:latin typeface="Cambria Math" panose="02040503050406030204" pitchFamily="18" charset="0"/>
                                </a:rPr>
                                <m:t>𝑅</m:t>
                              </m:r>
                            </m:e>
                            <m:sub>
                              <m:r>
                                <a:rPr lang="en-GB" i="1">
                                  <a:latin typeface="Cambria Math" panose="02040503050406030204" pitchFamily="18" charset="0"/>
                                </a:rPr>
                                <m:t>𝑔</m:t>
                              </m:r>
                            </m:sub>
                          </m:sSub>
                          <m:r>
                            <a:rPr lang="en-GB" i="1">
                              <a:latin typeface="Cambria Math" panose="02040503050406030204" pitchFamily="18" charset="0"/>
                            </a:rPr>
                            <m:t>𝑇</m:t>
                          </m:r>
                        </m:num>
                        <m:den>
                          <m:r>
                            <a:rPr lang="en-GB" i="1">
                              <a:latin typeface="Cambria Math" panose="02040503050406030204" pitchFamily="18" charset="0"/>
                            </a:rPr>
                            <m:t>𝐴</m:t>
                          </m:r>
                        </m:den>
                      </m:f>
                      <m:r>
                        <a:rPr lang="en-GB" i="0">
                          <a:latin typeface="Cambria Math" panose="02040503050406030204" pitchFamily="18" charset="0"/>
                        </a:rPr>
                        <m:t> </m:t>
                      </m:r>
                      <m:f>
                        <m:fPr>
                          <m:ctrlPr>
                            <a:rPr lang="en-GB" i="1">
                              <a:latin typeface="Cambria Math" panose="02040503050406030204" pitchFamily="18" charset="0"/>
                            </a:rPr>
                          </m:ctrlPr>
                        </m:fPr>
                        <m:num>
                          <m:r>
                            <a:rPr lang="en-GB" i="0">
                              <a:latin typeface="Cambria Math" panose="02040503050406030204" pitchFamily="18" charset="0"/>
                            </a:rPr>
                            <m:t>𝜕</m:t>
                          </m:r>
                          <m:acc>
                            <m:accPr>
                              <m:chr m:val="̇"/>
                              <m:ctrlPr>
                                <a:rPr lang="en-GB" i="1">
                                  <a:latin typeface="Cambria Math" panose="02040503050406030204" pitchFamily="18" charset="0"/>
                                </a:rPr>
                              </m:ctrlPr>
                            </m:accPr>
                            <m:e>
                              <m:r>
                                <a:rPr lang="en-GB" i="1">
                                  <a:latin typeface="Cambria Math" panose="02040503050406030204" pitchFamily="18" charset="0"/>
                                </a:rPr>
                                <m:t>𝑚</m:t>
                              </m:r>
                            </m:e>
                          </m:acc>
                        </m:num>
                        <m:den>
                          <m:r>
                            <a:rPr lang="en-GB" i="0">
                              <a:latin typeface="Cambria Math" panose="02040503050406030204" pitchFamily="18" charset="0"/>
                            </a:rPr>
                            <m:t>𝜕</m:t>
                          </m:r>
                          <m:r>
                            <a:rPr lang="en-GB" i="1">
                              <a:latin typeface="Cambria Math" panose="02040503050406030204" pitchFamily="18" charset="0"/>
                            </a:rPr>
                            <m:t>𝑥</m:t>
                          </m:r>
                        </m:den>
                      </m:f>
                      <m:r>
                        <a:rPr lang="en-GB" i="0">
                          <a:latin typeface="Cambria Math" panose="02040503050406030204" pitchFamily="18" charset="0"/>
                        </a:rPr>
                        <m:t> = 0</m:t>
                      </m:r>
                    </m:oMath>
                  </m:oMathPara>
                </a14:m>
                <a:endParaRPr lang="en-GB" dirty="0"/>
              </a:p>
            </p:txBody>
          </p:sp>
        </mc:Choice>
        <mc:Fallback xmlns="">
          <p:sp>
            <p:nvSpPr>
              <p:cNvPr id="4" name="Rettangolo 5">
                <a:extLst>
                  <a:ext uri="{FF2B5EF4-FFF2-40B4-BE49-F238E27FC236}">
                    <a16:creationId xmlns:a16="http://schemas.microsoft.com/office/drawing/2014/main" id="{8CAE5A01-2980-485F-91A8-E629E925AC09}"/>
                  </a:ext>
                </a:extLst>
              </p:cNvPr>
              <p:cNvSpPr>
                <a:spLocks noRot="1" noChangeAspect="1" noMove="1" noResize="1" noEditPoints="1" noAdjustHandles="1" noChangeArrowheads="1" noChangeShapeType="1" noTextEdit="1"/>
              </p:cNvSpPr>
              <p:nvPr/>
            </p:nvSpPr>
            <p:spPr>
              <a:xfrm>
                <a:off x="934829" y="1887449"/>
                <a:ext cx="3637171" cy="619080"/>
              </a:xfrm>
              <a:prstGeom prst="rect">
                <a:avLst/>
              </a:prstGeom>
              <a:blipFill>
                <a:blip r:embed="rId2"/>
                <a:stretch>
                  <a:fillRect/>
                </a:stretch>
              </a:blipFill>
            </p:spPr>
            <p:txBody>
              <a:bodyPr/>
              <a:lstStyle/>
              <a:p>
                <a:r>
                  <a:rPr lang="it-IT">
                    <a:noFill/>
                  </a:rPr>
                  <a:t> </a:t>
                </a:r>
              </a:p>
            </p:txBody>
          </p:sp>
        </mc:Fallback>
      </mc:AlternateContent>
      <p:cxnSp>
        <p:nvCxnSpPr>
          <p:cNvPr id="5" name="Connettore 2 15">
            <a:extLst>
              <a:ext uri="{FF2B5EF4-FFF2-40B4-BE49-F238E27FC236}">
                <a16:creationId xmlns:a16="http://schemas.microsoft.com/office/drawing/2014/main" id="{30ACEC85-C66A-4FE3-B71E-BC19F8074132}"/>
              </a:ext>
            </a:extLst>
          </p:cNvPr>
          <p:cNvCxnSpPr/>
          <p:nvPr/>
        </p:nvCxnSpPr>
        <p:spPr bwMode="auto">
          <a:xfrm>
            <a:off x="3387935" y="2241060"/>
            <a:ext cx="692727"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nvGrpSpPr>
          <p:cNvPr id="6" name="Gruppo 30">
            <a:extLst>
              <a:ext uri="{FF2B5EF4-FFF2-40B4-BE49-F238E27FC236}">
                <a16:creationId xmlns:a16="http://schemas.microsoft.com/office/drawing/2014/main" id="{40505964-7DB2-4E80-AE7E-3658300D513A}"/>
              </a:ext>
            </a:extLst>
          </p:cNvPr>
          <p:cNvGrpSpPr/>
          <p:nvPr/>
        </p:nvGrpSpPr>
        <p:grpSpPr>
          <a:xfrm>
            <a:off x="4080661" y="1849098"/>
            <a:ext cx="5063339" cy="756000"/>
            <a:chOff x="4080661" y="1953606"/>
            <a:chExt cx="5063339" cy="756000"/>
          </a:xfrm>
        </p:grpSpPr>
        <mc:AlternateContent xmlns:mc="http://schemas.openxmlformats.org/markup-compatibility/2006" xmlns:a14="http://schemas.microsoft.com/office/drawing/2010/main">
          <mc:Choice Requires="a14">
            <p:sp>
              <p:nvSpPr>
                <p:cNvPr id="7" name="Rettangolo 13">
                  <a:extLst>
                    <a:ext uri="{FF2B5EF4-FFF2-40B4-BE49-F238E27FC236}">
                      <a16:creationId xmlns:a16="http://schemas.microsoft.com/office/drawing/2014/main" id="{DD13ACA8-D549-4E6D-91BC-6056D46B3346}"/>
                    </a:ext>
                  </a:extLst>
                </p:cNvPr>
                <p:cNvSpPr/>
                <p:nvPr/>
              </p:nvSpPr>
              <p:spPr>
                <a:xfrm>
                  <a:off x="4080661" y="1960837"/>
                  <a:ext cx="5063339" cy="6653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it-IT" i="1" smtClean="0">
                                <a:latin typeface="Cambria Math" panose="02040503050406030204" pitchFamily="18" charset="0"/>
                              </a:rPr>
                            </m:ctrlPr>
                          </m:fPr>
                          <m:num>
                            <m:sSubSup>
                              <m:sSubSupPr>
                                <m:ctrlPr>
                                  <a:rPr lang="it-IT" i="1">
                                    <a:latin typeface="Cambria Math" panose="02040503050406030204" pitchFamily="18" charset="0"/>
                                  </a:rPr>
                                </m:ctrlPr>
                              </m:sSubSupPr>
                              <m:e>
                                <m:r>
                                  <a:rPr lang="en-GB" i="1">
                                    <a:latin typeface="Cambria Math" panose="02040503050406030204" pitchFamily="18" charset="0"/>
                                  </a:rPr>
                                  <m:t>𝑝</m:t>
                                </m:r>
                              </m:e>
                              <m:sub>
                                <m:r>
                                  <a:rPr lang="it-IT" b="0" i="1" smtClean="0">
                                    <a:latin typeface="Cambria Math" panose="02040503050406030204" pitchFamily="18" charset="0"/>
                                  </a:rPr>
                                  <m:t>𝐼</m:t>
                                </m:r>
                              </m:sub>
                              <m:sup>
                                <m:r>
                                  <a:rPr lang="en-GB" i="1">
                                    <a:latin typeface="Cambria Math" panose="02040503050406030204" pitchFamily="18" charset="0"/>
                                  </a:rPr>
                                  <m:t>𝑛</m:t>
                                </m:r>
                                <m:r>
                                  <a:rPr lang="en-GB" i="1">
                                    <a:latin typeface="Cambria Math" panose="02040503050406030204" pitchFamily="18" charset="0"/>
                                  </a:rPr>
                                  <m:t>+1</m:t>
                                </m:r>
                              </m:sup>
                            </m:sSubSup>
                            <m:r>
                              <a:rPr lang="en-GB" i="1">
                                <a:latin typeface="Cambria Math" panose="02040503050406030204" pitchFamily="18" charset="0"/>
                              </a:rPr>
                              <m:t>− </m:t>
                            </m:r>
                            <m:sSubSup>
                              <m:sSubSupPr>
                                <m:ctrlPr>
                                  <a:rPr lang="it-IT" i="1">
                                    <a:latin typeface="Cambria Math" panose="02040503050406030204" pitchFamily="18" charset="0"/>
                                  </a:rPr>
                                </m:ctrlPr>
                              </m:sSubSupPr>
                              <m:e>
                                <m:r>
                                  <a:rPr lang="en-GB" i="1">
                                    <a:latin typeface="Cambria Math" panose="02040503050406030204" pitchFamily="18" charset="0"/>
                                  </a:rPr>
                                  <m:t>𝑝</m:t>
                                </m:r>
                              </m:e>
                              <m:sub>
                                <m:r>
                                  <a:rPr lang="it-IT" b="0" i="1" smtClean="0">
                                    <a:latin typeface="Cambria Math" panose="02040503050406030204" pitchFamily="18" charset="0"/>
                                  </a:rPr>
                                  <m:t>𝐼</m:t>
                                </m:r>
                              </m:sub>
                              <m:sup>
                                <m:r>
                                  <a:rPr lang="en-GB" i="1">
                                    <a:latin typeface="Cambria Math" panose="02040503050406030204" pitchFamily="18" charset="0"/>
                                  </a:rPr>
                                  <m:t>𝑛</m:t>
                                </m:r>
                              </m:sup>
                            </m:sSubSup>
                            <m:r>
                              <a:rPr lang="en-GB" i="1">
                                <a:latin typeface="Cambria Math" panose="02040503050406030204" pitchFamily="18" charset="0"/>
                              </a:rPr>
                              <m:t> </m:t>
                            </m:r>
                          </m:num>
                          <m:den>
                            <m:r>
                              <a:rPr lang="en-GB" i="1">
                                <a:latin typeface="Cambria Math" panose="02040503050406030204" pitchFamily="18" charset="0"/>
                              </a:rPr>
                              <m:t>∆</m:t>
                            </m:r>
                            <m:r>
                              <a:rPr lang="en-GB" i="1">
                                <a:latin typeface="Cambria Math" panose="02040503050406030204" pitchFamily="18" charset="0"/>
                              </a:rPr>
                              <m:t>𝑡</m:t>
                            </m:r>
                          </m:den>
                        </m:f>
                        <m:r>
                          <a:rPr lang="en-GB" i="1">
                            <a:latin typeface="Cambria Math" panose="02040503050406030204" pitchFamily="18" charset="0"/>
                          </a:rPr>
                          <m:t> + </m:t>
                        </m:r>
                        <m:f>
                          <m:fPr>
                            <m:ctrlPr>
                              <a:rPr lang="it-IT" i="1">
                                <a:latin typeface="Cambria Math" panose="02040503050406030204" pitchFamily="18" charset="0"/>
                              </a:rPr>
                            </m:ctrlPr>
                          </m:fPr>
                          <m:num>
                            <m:sSub>
                              <m:sSubPr>
                                <m:ctrlPr>
                                  <a:rPr lang="it-IT" i="1">
                                    <a:latin typeface="Cambria Math" panose="02040503050406030204" pitchFamily="18" charset="0"/>
                                  </a:rPr>
                                </m:ctrlPr>
                              </m:sSubPr>
                              <m:e>
                                <m:r>
                                  <a:rPr lang="en-GB" i="1">
                                    <a:latin typeface="Cambria Math" panose="02040503050406030204" pitchFamily="18" charset="0"/>
                                  </a:rPr>
                                  <m:t>𝑍</m:t>
                                </m:r>
                              </m:e>
                              <m:sub>
                                <m:r>
                                  <a:rPr lang="en-GB" i="1">
                                    <a:latin typeface="Cambria Math" panose="02040503050406030204" pitchFamily="18" charset="0"/>
                                  </a:rPr>
                                  <m:t>𝑔</m:t>
                                </m:r>
                              </m:sub>
                            </m:sSub>
                            <m:sSub>
                              <m:sSubPr>
                                <m:ctrlPr>
                                  <a:rPr lang="it-IT" i="1">
                                    <a:latin typeface="Cambria Math" panose="02040503050406030204" pitchFamily="18" charset="0"/>
                                  </a:rPr>
                                </m:ctrlPr>
                              </m:sSubPr>
                              <m:e>
                                <m:r>
                                  <a:rPr lang="en-GB" i="1">
                                    <a:latin typeface="Cambria Math" panose="02040503050406030204" pitchFamily="18" charset="0"/>
                                  </a:rPr>
                                  <m:t>𝑅</m:t>
                                </m:r>
                              </m:e>
                              <m:sub>
                                <m:r>
                                  <a:rPr lang="en-GB" i="1">
                                    <a:latin typeface="Cambria Math" panose="02040503050406030204" pitchFamily="18" charset="0"/>
                                  </a:rPr>
                                  <m:t>𝑔</m:t>
                                </m:r>
                              </m:sub>
                            </m:sSub>
                            <m:sSub>
                              <m:sSubPr>
                                <m:ctrlPr>
                                  <a:rPr lang="it-IT"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𝑔</m:t>
                                </m:r>
                              </m:sub>
                            </m:sSub>
                          </m:num>
                          <m:den>
                            <m:r>
                              <a:rPr lang="en-GB" i="1">
                                <a:latin typeface="Cambria Math" panose="02040503050406030204" pitchFamily="18" charset="0"/>
                              </a:rPr>
                              <m:t>𝐴</m:t>
                            </m:r>
                          </m:den>
                        </m:f>
                        <m:r>
                          <a:rPr lang="en-GB" i="1">
                            <a:latin typeface="Cambria Math" panose="02040503050406030204" pitchFamily="18" charset="0"/>
                          </a:rPr>
                          <m:t> </m:t>
                        </m:r>
                        <m:f>
                          <m:fPr>
                            <m:ctrlPr>
                              <a:rPr lang="it-IT" i="1">
                                <a:latin typeface="Cambria Math" panose="02040503050406030204" pitchFamily="18" charset="0"/>
                              </a:rPr>
                            </m:ctrlPr>
                          </m:fPr>
                          <m:num>
                            <m:sSubSup>
                              <m:sSubSupPr>
                                <m:ctrlPr>
                                  <a:rPr lang="it-IT" i="1">
                                    <a:latin typeface="Cambria Math" panose="02040503050406030204" pitchFamily="18" charset="0"/>
                                  </a:rPr>
                                </m:ctrlPr>
                              </m:sSubSupPr>
                              <m:e>
                                <m:acc>
                                  <m:accPr>
                                    <m:chr m:val="̇"/>
                                    <m:ctrlPr>
                                      <a:rPr lang="it-IT" i="1">
                                        <a:latin typeface="Cambria Math" panose="02040503050406030204" pitchFamily="18" charset="0"/>
                                      </a:rPr>
                                    </m:ctrlPr>
                                  </m:accPr>
                                  <m:e>
                                    <m:r>
                                      <a:rPr lang="en-GB" i="1">
                                        <a:latin typeface="Cambria Math" panose="02040503050406030204" pitchFamily="18" charset="0"/>
                                      </a:rPr>
                                      <m:t>𝑚</m:t>
                                    </m:r>
                                  </m:e>
                                </m:acc>
                              </m:e>
                              <m:sub>
                                <m: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r>
                                  <a:rPr lang="en-GB" i="1">
                                    <a:latin typeface="Cambria Math" panose="02040503050406030204" pitchFamily="18" charset="0"/>
                                  </a:rPr>
                                  <m:t>+1</m:t>
                                </m:r>
                              </m:sup>
                            </m:sSubSup>
                            <m:r>
                              <a:rPr lang="en-GB" i="1">
                                <a:latin typeface="Cambria Math" panose="02040503050406030204" pitchFamily="18" charset="0"/>
                              </a:rPr>
                              <m:t>− </m:t>
                            </m:r>
                            <m:sSubSup>
                              <m:sSubSupPr>
                                <m:ctrlPr>
                                  <a:rPr lang="it-IT" i="1">
                                    <a:latin typeface="Cambria Math" panose="02040503050406030204" pitchFamily="18" charset="0"/>
                                  </a:rPr>
                                </m:ctrlPr>
                              </m:sSubSupPr>
                              <m:e>
                                <m:acc>
                                  <m:accPr>
                                    <m:chr m:val="̇"/>
                                    <m:ctrlPr>
                                      <a:rPr lang="it-IT" i="1">
                                        <a:latin typeface="Cambria Math" panose="02040503050406030204" pitchFamily="18" charset="0"/>
                                      </a:rPr>
                                    </m:ctrlPr>
                                  </m:accPr>
                                  <m:e>
                                    <m:r>
                                      <a:rPr lang="en-GB" i="1">
                                        <a:latin typeface="Cambria Math" panose="02040503050406030204" pitchFamily="18" charset="0"/>
                                      </a:rPr>
                                      <m:t>𝑚</m:t>
                                    </m:r>
                                  </m:e>
                                </m:acc>
                              </m:e>
                              <m:sub>
                                <m:r>
                                  <a:rPr lang="en-GB" i="1">
                                    <a:latin typeface="Cambria Math" panose="02040503050406030204" pitchFamily="18" charset="0"/>
                                  </a:rPr>
                                  <m:t>𝑖</m:t>
                                </m:r>
                              </m:sub>
                              <m:sup>
                                <m:r>
                                  <a:rPr lang="en-GB" i="1">
                                    <a:latin typeface="Cambria Math" panose="02040503050406030204" pitchFamily="18" charset="0"/>
                                  </a:rPr>
                                  <m:t>𝑛</m:t>
                                </m:r>
                                <m:r>
                                  <a:rPr lang="en-GB" i="1">
                                    <a:latin typeface="Cambria Math" panose="02040503050406030204" pitchFamily="18" charset="0"/>
                                  </a:rPr>
                                  <m:t>+1</m:t>
                                </m:r>
                              </m:sup>
                            </m:sSubSup>
                            <m:r>
                              <a:rPr lang="en-GB" i="1">
                                <a:latin typeface="Cambria Math" panose="02040503050406030204" pitchFamily="18" charset="0"/>
                              </a:rPr>
                              <m:t> </m:t>
                            </m:r>
                          </m:num>
                          <m:den>
                            <m:r>
                              <a:rPr lang="en-GB" i="1">
                                <a:latin typeface="Cambria Math" panose="02040503050406030204" pitchFamily="18" charset="0"/>
                              </a:rPr>
                              <m:t>∆</m:t>
                            </m:r>
                            <m:r>
                              <a:rPr lang="en-GB" i="1">
                                <a:latin typeface="Cambria Math" panose="02040503050406030204" pitchFamily="18" charset="0"/>
                              </a:rPr>
                              <m:t>𝑥</m:t>
                            </m:r>
                          </m:den>
                        </m:f>
                        <m:r>
                          <a:rPr lang="en-GB" i="1">
                            <a:latin typeface="Cambria Math" panose="02040503050406030204" pitchFamily="18" charset="0"/>
                          </a:rPr>
                          <m:t> = 0</m:t>
                        </m:r>
                      </m:oMath>
                    </m:oMathPara>
                  </a14:m>
                  <a:endParaRPr lang="en-GB" dirty="0"/>
                </a:p>
              </p:txBody>
            </p:sp>
          </mc:Choice>
          <mc:Fallback xmlns="">
            <p:sp>
              <p:nvSpPr>
                <p:cNvPr id="7" name="Rettangolo 13">
                  <a:extLst>
                    <a:ext uri="{FF2B5EF4-FFF2-40B4-BE49-F238E27FC236}">
                      <a16:creationId xmlns:a16="http://schemas.microsoft.com/office/drawing/2014/main" id="{DD13ACA8-D549-4E6D-91BC-6056D46B3346}"/>
                    </a:ext>
                  </a:extLst>
                </p:cNvPr>
                <p:cNvSpPr>
                  <a:spLocks noRot="1" noChangeAspect="1" noMove="1" noResize="1" noEditPoints="1" noAdjustHandles="1" noChangeArrowheads="1" noChangeShapeType="1" noTextEdit="1"/>
                </p:cNvSpPr>
                <p:nvPr/>
              </p:nvSpPr>
              <p:spPr>
                <a:xfrm>
                  <a:off x="4080661" y="1960837"/>
                  <a:ext cx="5063339" cy="665375"/>
                </a:xfrm>
                <a:prstGeom prst="rect">
                  <a:avLst/>
                </a:prstGeom>
                <a:blipFill>
                  <a:blip r:embed="rId3"/>
                  <a:stretch>
                    <a:fillRect/>
                  </a:stretch>
                </a:blipFill>
              </p:spPr>
              <p:txBody>
                <a:bodyPr/>
                <a:lstStyle/>
                <a:p>
                  <a:r>
                    <a:rPr lang="it-IT">
                      <a:noFill/>
                    </a:rPr>
                    <a:t> </a:t>
                  </a:r>
                </a:p>
              </p:txBody>
            </p:sp>
          </mc:Fallback>
        </mc:AlternateContent>
        <p:sp>
          <p:nvSpPr>
            <p:cNvPr id="8" name="Rettangolo 28">
              <a:extLst>
                <a:ext uri="{FF2B5EF4-FFF2-40B4-BE49-F238E27FC236}">
                  <a16:creationId xmlns:a16="http://schemas.microsoft.com/office/drawing/2014/main" id="{C7BBBB13-C8F5-44A5-8463-ADBC06DAFE40}"/>
                </a:ext>
              </a:extLst>
            </p:cNvPr>
            <p:cNvSpPr/>
            <p:nvPr/>
          </p:nvSpPr>
          <p:spPr bwMode="auto">
            <a:xfrm>
              <a:off x="4371700" y="1953606"/>
              <a:ext cx="4464000" cy="756000"/>
            </a:xfrm>
            <a:prstGeom prst="rect">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dirty="0">
                <a:ln>
                  <a:noFill/>
                </a:ln>
                <a:solidFill>
                  <a:schemeClr val="tx1"/>
                </a:solidFill>
                <a:effectLst/>
                <a:latin typeface="Tahoma" pitchFamily="34" charset="0"/>
              </a:endParaRPr>
            </a:p>
          </p:txBody>
        </p:sp>
      </p:grpSp>
      <mc:AlternateContent xmlns:mc="http://schemas.openxmlformats.org/markup-compatibility/2006" xmlns:a14="http://schemas.microsoft.com/office/drawing/2010/main">
        <mc:Choice Requires="a14">
          <p:sp>
            <p:nvSpPr>
              <p:cNvPr id="10" name="Rettangolo 6">
                <a:extLst>
                  <a:ext uri="{FF2B5EF4-FFF2-40B4-BE49-F238E27FC236}">
                    <a16:creationId xmlns:a16="http://schemas.microsoft.com/office/drawing/2014/main" id="{337B057B-69F9-4DE1-851A-7DEDA200B276}"/>
                  </a:ext>
                </a:extLst>
              </p:cNvPr>
              <p:cNvSpPr/>
              <p:nvPr/>
            </p:nvSpPr>
            <p:spPr>
              <a:xfrm>
                <a:off x="934828" y="3072860"/>
                <a:ext cx="6075571" cy="726546"/>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
                        <m:fPr>
                          <m:ctrlPr>
                            <a:rPr lang="en-GB" i="1">
                              <a:latin typeface="Cambria Math" panose="02040503050406030204" pitchFamily="18" charset="0"/>
                            </a:rPr>
                          </m:ctrlPr>
                        </m:fPr>
                        <m:num>
                          <m:r>
                            <a:rPr lang="en-GB">
                              <a:latin typeface="Cambria Math" panose="02040503050406030204" pitchFamily="18" charset="0"/>
                            </a:rPr>
                            <m:t>1</m:t>
                          </m:r>
                        </m:num>
                        <m:den>
                          <m:r>
                            <a:rPr lang="en-GB" i="1">
                              <a:latin typeface="Cambria Math" panose="02040503050406030204" pitchFamily="18" charset="0"/>
                            </a:rPr>
                            <m:t>𝐴</m:t>
                          </m:r>
                        </m:den>
                      </m:f>
                      <m:f>
                        <m:fPr>
                          <m:ctrlPr>
                            <a:rPr lang="en-GB" i="1">
                              <a:latin typeface="Cambria Math" panose="02040503050406030204" pitchFamily="18" charset="0"/>
                            </a:rPr>
                          </m:ctrlPr>
                        </m:fPr>
                        <m:num>
                          <m:r>
                            <a:rPr lang="en-GB" i="0">
                              <a:latin typeface="Cambria Math" panose="02040503050406030204" pitchFamily="18" charset="0"/>
                            </a:rPr>
                            <m:t>𝜕</m:t>
                          </m:r>
                          <m:acc>
                            <m:accPr>
                              <m:chr m:val="̇"/>
                              <m:ctrlPr>
                                <a:rPr lang="en-GB" i="1">
                                  <a:latin typeface="Cambria Math" panose="02040503050406030204" pitchFamily="18" charset="0"/>
                                </a:rPr>
                              </m:ctrlPr>
                            </m:accPr>
                            <m:e>
                              <m:r>
                                <a:rPr lang="en-GB" i="1">
                                  <a:latin typeface="Cambria Math" panose="02040503050406030204" pitchFamily="18" charset="0"/>
                                </a:rPr>
                                <m:t>𝑚</m:t>
                              </m:r>
                            </m:e>
                          </m:acc>
                        </m:num>
                        <m:den>
                          <m:r>
                            <a:rPr lang="en-GB" i="0">
                              <a:latin typeface="Cambria Math" panose="02040503050406030204" pitchFamily="18" charset="0"/>
                            </a:rPr>
                            <m:t>𝜕</m:t>
                          </m:r>
                          <m:r>
                            <a:rPr lang="en-GB" i="1">
                              <a:latin typeface="Cambria Math" panose="02040503050406030204" pitchFamily="18" charset="0"/>
                            </a:rPr>
                            <m:t>𝑡</m:t>
                          </m:r>
                        </m:den>
                      </m:f>
                      <m:r>
                        <a:rPr lang="en-GB" i="0">
                          <a:latin typeface="Cambria Math" panose="02040503050406030204" pitchFamily="18" charset="0"/>
                        </a:rPr>
                        <m:t> + </m:t>
                      </m:r>
                      <m:f>
                        <m:fPr>
                          <m:ctrlPr>
                            <a:rPr lang="en-GB" i="1">
                              <a:latin typeface="Cambria Math" panose="02040503050406030204" pitchFamily="18" charset="0"/>
                            </a:rPr>
                          </m:ctrlPr>
                        </m:fPr>
                        <m:num>
                          <m:r>
                            <a:rPr lang="en-GB" i="0">
                              <a:latin typeface="Cambria Math" panose="02040503050406030204" pitchFamily="18" charset="0"/>
                            </a:rPr>
                            <m:t>𝜕</m:t>
                          </m:r>
                          <m:r>
                            <a:rPr lang="en-GB" i="1">
                              <a:latin typeface="Cambria Math" panose="02040503050406030204" pitchFamily="18" charset="0"/>
                            </a:rPr>
                            <m:t>𝑝</m:t>
                          </m:r>
                        </m:num>
                        <m:den>
                          <m:r>
                            <a:rPr lang="en-GB" i="0">
                              <a:latin typeface="Cambria Math" panose="02040503050406030204" pitchFamily="18" charset="0"/>
                            </a:rPr>
                            <m:t>𝜕</m:t>
                          </m:r>
                          <m:r>
                            <a:rPr lang="en-GB" i="1">
                              <a:latin typeface="Cambria Math" panose="02040503050406030204" pitchFamily="18" charset="0"/>
                            </a:rPr>
                            <m:t>𝑥</m:t>
                          </m:r>
                        </m:den>
                      </m:f>
                      <m:r>
                        <a:rPr lang="en-GB" i="0">
                          <a:latin typeface="Cambria Math" panose="02040503050406030204" pitchFamily="18" charset="0"/>
                        </a:rPr>
                        <m:t> + </m:t>
                      </m:r>
                      <m:r>
                        <a:rPr lang="en-GB" i="1">
                          <a:latin typeface="Cambria Math" panose="02040503050406030204" pitchFamily="18" charset="0"/>
                        </a:rPr>
                        <m:t>𝑝</m:t>
                      </m:r>
                      <m:r>
                        <a:rPr lang="en-GB" i="0">
                          <a:latin typeface="Cambria Math" panose="02040503050406030204" pitchFamily="18" charset="0"/>
                        </a:rPr>
                        <m:t> </m:t>
                      </m:r>
                      <m:f>
                        <m:fPr>
                          <m:ctrlPr>
                            <a:rPr lang="en-GB" i="1">
                              <a:latin typeface="Cambria Math" panose="02040503050406030204" pitchFamily="18" charset="0"/>
                            </a:rPr>
                          </m:ctrlPr>
                        </m:fPr>
                        <m:num>
                          <m:r>
                            <a:rPr lang="en-GB" i="1">
                              <a:latin typeface="Cambria Math" panose="02040503050406030204" pitchFamily="18" charset="0"/>
                            </a:rPr>
                            <m:t>𝑔</m:t>
                          </m:r>
                        </m:num>
                        <m:den>
                          <m:r>
                            <a:rPr lang="en-GB" i="1">
                              <a:latin typeface="Cambria Math" panose="02040503050406030204" pitchFamily="18" charset="0"/>
                            </a:rPr>
                            <m:t>𝑍</m:t>
                          </m:r>
                          <m:sSub>
                            <m:sSubPr>
                              <m:ctrlPr>
                                <a:rPr lang="en-GB" i="1">
                                  <a:latin typeface="Cambria Math" panose="02040503050406030204" pitchFamily="18" charset="0"/>
                                </a:rPr>
                              </m:ctrlPr>
                            </m:sSubPr>
                            <m:e>
                              <m:r>
                                <a:rPr lang="en-GB" i="1">
                                  <a:latin typeface="Cambria Math" panose="02040503050406030204" pitchFamily="18" charset="0"/>
                                </a:rPr>
                                <m:t>𝑅</m:t>
                              </m:r>
                            </m:e>
                            <m:sub>
                              <m:r>
                                <a:rPr lang="en-GB" i="1">
                                  <a:latin typeface="Cambria Math" panose="02040503050406030204" pitchFamily="18" charset="0"/>
                                </a:rPr>
                                <m:t>𝑔</m:t>
                              </m:r>
                            </m:sub>
                          </m:sSub>
                          <m:sSub>
                            <m:sSubPr>
                              <m:ctrlPr>
                                <a:rPr lang="en-GB"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𝑔</m:t>
                              </m:r>
                            </m:sub>
                          </m:sSub>
                        </m:den>
                      </m:f>
                      <m:func>
                        <m:funcPr>
                          <m:ctrlPr>
                            <a:rPr lang="en-GB" i="1">
                              <a:latin typeface="Cambria Math" panose="02040503050406030204" pitchFamily="18" charset="0"/>
                            </a:rPr>
                          </m:ctrlPr>
                        </m:funcPr>
                        <m:fName>
                          <m:r>
                            <m:rPr>
                              <m:sty m:val="p"/>
                            </m:rPr>
                            <a:rPr lang="en-GB" i="0">
                              <a:latin typeface="Cambria Math" panose="02040503050406030204" pitchFamily="18" charset="0"/>
                            </a:rPr>
                            <m:t>sin</m:t>
                          </m:r>
                        </m:fName>
                        <m:e>
                          <m:r>
                            <a:rPr lang="en-GB" i="1">
                              <a:latin typeface="Cambria Math" panose="02040503050406030204" pitchFamily="18" charset="0"/>
                            </a:rPr>
                            <m:t>𝜃</m:t>
                          </m:r>
                        </m:e>
                      </m:func>
                      <m:r>
                        <a:rPr lang="en-GB" i="0">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𝑍</m:t>
                              </m:r>
                            </m:e>
                            <m:sub>
                              <m:r>
                                <a:rPr lang="en-GB" i="1">
                                  <a:latin typeface="Cambria Math" panose="02040503050406030204" pitchFamily="18" charset="0"/>
                                </a:rPr>
                                <m:t>𝑔</m:t>
                              </m:r>
                            </m:sub>
                          </m:sSub>
                          <m:sSub>
                            <m:sSubPr>
                              <m:ctrlPr>
                                <a:rPr lang="en-GB" i="1">
                                  <a:latin typeface="Cambria Math" panose="02040503050406030204" pitchFamily="18" charset="0"/>
                                </a:rPr>
                              </m:ctrlPr>
                            </m:sSubPr>
                            <m:e>
                              <m:r>
                                <a:rPr lang="en-GB" i="1">
                                  <a:latin typeface="Cambria Math" panose="02040503050406030204" pitchFamily="18" charset="0"/>
                                </a:rPr>
                                <m:t>𝑅</m:t>
                              </m:r>
                            </m:e>
                            <m:sub>
                              <m:r>
                                <a:rPr lang="en-GB" i="1">
                                  <a:latin typeface="Cambria Math" panose="02040503050406030204" pitchFamily="18" charset="0"/>
                                </a:rPr>
                                <m:t>𝑔</m:t>
                              </m:r>
                            </m:sub>
                          </m:sSub>
                          <m:r>
                            <a:rPr lang="en-GB" i="1">
                              <a:latin typeface="Cambria Math" panose="02040503050406030204" pitchFamily="18" charset="0"/>
                            </a:rPr>
                            <m:t>𝑇</m:t>
                          </m:r>
                        </m:num>
                        <m:den>
                          <m:r>
                            <a:rPr lang="en-GB" i="0">
                              <a:latin typeface="Cambria Math" panose="02040503050406030204" pitchFamily="18" charset="0"/>
                            </a:rPr>
                            <m:t>2</m:t>
                          </m:r>
                          <m:sSup>
                            <m:sSupPr>
                              <m:ctrlPr>
                                <a:rPr lang="en-GB" i="1">
                                  <a:latin typeface="Cambria Math" panose="02040503050406030204" pitchFamily="18" charset="0"/>
                                </a:rPr>
                              </m:ctrlPr>
                            </m:sSupPr>
                            <m:e>
                              <m:r>
                                <a:rPr lang="en-GB" i="1">
                                  <a:latin typeface="Cambria Math" panose="02040503050406030204" pitchFamily="18" charset="0"/>
                                </a:rPr>
                                <m:t>𝐴</m:t>
                              </m:r>
                            </m:e>
                            <m:sup>
                              <m:r>
                                <a:rPr lang="en-GB" i="0">
                                  <a:latin typeface="Cambria Math" panose="02040503050406030204" pitchFamily="18" charset="0"/>
                                </a:rPr>
                                <m:t>2</m:t>
                              </m:r>
                            </m:sup>
                          </m:sSup>
                          <m:r>
                            <a:rPr lang="en-GB" i="1">
                              <a:latin typeface="Cambria Math" panose="02040503050406030204" pitchFamily="18" charset="0"/>
                            </a:rPr>
                            <m:t>𝐷</m:t>
                          </m:r>
                        </m:den>
                      </m:f>
                      <m:r>
                        <a:rPr lang="en-GB" i="1">
                          <a:latin typeface="Cambria Math" panose="02040503050406030204" pitchFamily="18" charset="0"/>
                        </a:rPr>
                        <m:t>𝜆</m:t>
                      </m:r>
                      <m:f>
                        <m:fPr>
                          <m:ctrlPr>
                            <a:rPr lang="en-GB" i="1">
                              <a:latin typeface="Cambria Math" panose="02040503050406030204" pitchFamily="18" charset="0"/>
                            </a:rPr>
                          </m:ctrlPr>
                        </m:fPr>
                        <m:num>
                          <m:acc>
                            <m:accPr>
                              <m:chr m:val="̇"/>
                              <m:ctrlPr>
                                <a:rPr lang="en-GB" i="1">
                                  <a:latin typeface="Cambria Math" panose="02040503050406030204" pitchFamily="18" charset="0"/>
                                </a:rPr>
                              </m:ctrlPr>
                            </m:accPr>
                            <m:e>
                              <m:r>
                                <a:rPr lang="en-GB" i="1">
                                  <a:latin typeface="Cambria Math" panose="02040503050406030204" pitchFamily="18" charset="0"/>
                                </a:rPr>
                                <m:t>𝑚</m:t>
                              </m:r>
                            </m:e>
                          </m:acc>
                          <m:d>
                            <m:dPr>
                              <m:begChr m:val="|"/>
                              <m:endChr m:val="|"/>
                              <m:ctrlPr>
                                <a:rPr lang="en-GB" i="1">
                                  <a:latin typeface="Cambria Math" panose="02040503050406030204" pitchFamily="18" charset="0"/>
                                </a:rPr>
                              </m:ctrlPr>
                            </m:dPr>
                            <m:e>
                              <m:acc>
                                <m:accPr>
                                  <m:chr m:val="̇"/>
                                  <m:ctrlPr>
                                    <a:rPr lang="en-GB" i="1">
                                      <a:latin typeface="Cambria Math" panose="02040503050406030204" pitchFamily="18" charset="0"/>
                                    </a:rPr>
                                  </m:ctrlPr>
                                </m:accPr>
                                <m:e>
                                  <m:r>
                                    <a:rPr lang="en-GB" i="1">
                                      <a:latin typeface="Cambria Math" panose="02040503050406030204" pitchFamily="18" charset="0"/>
                                    </a:rPr>
                                    <m:t>𝑚</m:t>
                                  </m:r>
                                </m:e>
                              </m:acc>
                            </m:e>
                          </m:d>
                        </m:num>
                        <m:den>
                          <m:r>
                            <a:rPr lang="en-GB" i="1">
                              <a:latin typeface="Cambria Math" panose="02040503050406030204" pitchFamily="18" charset="0"/>
                            </a:rPr>
                            <m:t>𝑝</m:t>
                          </m:r>
                        </m:den>
                      </m:f>
                      <m:r>
                        <a:rPr lang="en-GB" i="0">
                          <a:latin typeface="Cambria Math" panose="02040503050406030204" pitchFamily="18" charset="0"/>
                        </a:rPr>
                        <m:t>= 0</m:t>
                      </m:r>
                    </m:oMath>
                  </m:oMathPara>
                </a14:m>
                <a:endParaRPr lang="en-GB" dirty="0"/>
              </a:p>
            </p:txBody>
          </p:sp>
        </mc:Choice>
        <mc:Fallback xmlns="">
          <p:sp>
            <p:nvSpPr>
              <p:cNvPr id="10" name="Rettangolo 6">
                <a:extLst>
                  <a:ext uri="{FF2B5EF4-FFF2-40B4-BE49-F238E27FC236}">
                    <a16:creationId xmlns:a16="http://schemas.microsoft.com/office/drawing/2014/main" id="{337B057B-69F9-4DE1-851A-7DEDA200B276}"/>
                  </a:ext>
                </a:extLst>
              </p:cNvPr>
              <p:cNvSpPr>
                <a:spLocks noRot="1" noChangeAspect="1" noMove="1" noResize="1" noEditPoints="1" noAdjustHandles="1" noChangeArrowheads="1" noChangeShapeType="1" noTextEdit="1"/>
              </p:cNvSpPr>
              <p:nvPr/>
            </p:nvSpPr>
            <p:spPr>
              <a:xfrm>
                <a:off x="934828" y="3072860"/>
                <a:ext cx="6075571" cy="726546"/>
              </a:xfrm>
              <a:prstGeom prst="rect">
                <a:avLst/>
              </a:prstGeom>
              <a:blipFill>
                <a:blip r:embed="rId4"/>
                <a:stretch>
                  <a:fillRect/>
                </a:stretch>
              </a:blipFill>
            </p:spPr>
            <p:txBody>
              <a:bodyPr/>
              <a:lstStyle/>
              <a:p>
                <a:r>
                  <a:rPr lang="it-IT">
                    <a:noFill/>
                  </a:rPr>
                  <a:t> </a:t>
                </a:r>
              </a:p>
            </p:txBody>
          </p:sp>
        </mc:Fallback>
      </mc:AlternateContent>
      <p:cxnSp>
        <p:nvCxnSpPr>
          <p:cNvPr id="17" name="Connettore 2 24">
            <a:extLst>
              <a:ext uri="{FF2B5EF4-FFF2-40B4-BE49-F238E27FC236}">
                <a16:creationId xmlns:a16="http://schemas.microsoft.com/office/drawing/2014/main" id="{C16655DC-04DA-40EE-BF70-4FFC1F6EFBAE}"/>
              </a:ext>
            </a:extLst>
          </p:cNvPr>
          <p:cNvCxnSpPr>
            <a:cxnSpLocks/>
          </p:cNvCxnSpPr>
          <p:nvPr/>
        </p:nvCxnSpPr>
        <p:spPr bwMode="auto">
          <a:xfrm>
            <a:off x="6156963" y="3424762"/>
            <a:ext cx="455368" cy="288430"/>
          </a:xfrm>
          <a:prstGeom prst="bentConnector3">
            <a:avLst>
              <a:gd name="adj1" fmla="val 99723"/>
            </a:avLst>
          </a:prstGeom>
          <a:solidFill>
            <a:schemeClr val="accent1"/>
          </a:solidFill>
          <a:ln w="19050" cap="flat" cmpd="sng" algn="ctr">
            <a:solidFill>
              <a:schemeClr val="tx1"/>
            </a:solidFill>
            <a:prstDash val="solid"/>
            <a:round/>
            <a:headEnd type="none" w="med" len="med"/>
            <a:tailEnd type="triangle"/>
          </a:ln>
          <a:effectLst/>
        </p:spPr>
      </p:cxnSp>
      <p:sp>
        <p:nvSpPr>
          <p:cNvPr id="24" name="Rettangolo 13">
            <a:extLst>
              <a:ext uri="{FF2B5EF4-FFF2-40B4-BE49-F238E27FC236}">
                <a16:creationId xmlns:a16="http://schemas.microsoft.com/office/drawing/2014/main" id="{F043CABC-943D-407C-A1A4-34F2587932A3}"/>
              </a:ext>
            </a:extLst>
          </p:cNvPr>
          <p:cNvSpPr/>
          <p:nvPr/>
        </p:nvSpPr>
        <p:spPr>
          <a:xfrm>
            <a:off x="3387935" y="1793127"/>
            <a:ext cx="692727" cy="369332"/>
          </a:xfrm>
          <a:prstGeom prst="rect">
            <a:avLst/>
          </a:prstGeom>
        </p:spPr>
        <p:txBody>
          <a:bodyPr wrap="square">
            <a:spAutoFit/>
          </a:bodyPr>
          <a:lstStyle/>
          <a:p>
            <a:pPr algn="ctr"/>
            <a:r>
              <a:rPr lang="en-GB" dirty="0"/>
              <a:t>FDM</a:t>
            </a:r>
          </a:p>
        </p:txBody>
      </p:sp>
      <p:sp>
        <p:nvSpPr>
          <p:cNvPr id="25" name="Rettangolo 13">
            <a:extLst>
              <a:ext uri="{FF2B5EF4-FFF2-40B4-BE49-F238E27FC236}">
                <a16:creationId xmlns:a16="http://schemas.microsoft.com/office/drawing/2014/main" id="{6C99E5CE-301A-4FD0-97D6-AC60C5450433}"/>
              </a:ext>
            </a:extLst>
          </p:cNvPr>
          <p:cNvSpPr/>
          <p:nvPr/>
        </p:nvSpPr>
        <p:spPr>
          <a:xfrm>
            <a:off x="6603700" y="3171429"/>
            <a:ext cx="692727" cy="369332"/>
          </a:xfrm>
          <a:prstGeom prst="rect">
            <a:avLst/>
          </a:prstGeom>
        </p:spPr>
        <p:txBody>
          <a:bodyPr wrap="square">
            <a:spAutoFit/>
          </a:bodyPr>
          <a:lstStyle/>
          <a:p>
            <a:pPr algn="ctr"/>
            <a:r>
              <a:rPr lang="en-GB" dirty="0"/>
              <a:t>FDM</a:t>
            </a:r>
          </a:p>
        </p:txBody>
      </p:sp>
      <p:grpSp>
        <p:nvGrpSpPr>
          <p:cNvPr id="32" name="Gruppo 30">
            <a:extLst>
              <a:ext uri="{FF2B5EF4-FFF2-40B4-BE49-F238E27FC236}">
                <a16:creationId xmlns:a16="http://schemas.microsoft.com/office/drawing/2014/main" id="{F21B99D8-29CF-445A-9DA6-16EA72D389B4}"/>
              </a:ext>
            </a:extLst>
          </p:cNvPr>
          <p:cNvGrpSpPr/>
          <p:nvPr/>
        </p:nvGrpSpPr>
        <p:grpSpPr>
          <a:xfrm>
            <a:off x="923106" y="3796584"/>
            <a:ext cx="8220895" cy="756000"/>
            <a:chOff x="3385208" y="1953606"/>
            <a:chExt cx="5758792" cy="756000"/>
          </a:xfrm>
        </p:grpSpPr>
        <mc:AlternateContent xmlns:mc="http://schemas.openxmlformats.org/markup-compatibility/2006" xmlns:a14="http://schemas.microsoft.com/office/drawing/2010/main">
          <mc:Choice Requires="a14">
            <p:sp>
              <p:nvSpPr>
                <p:cNvPr id="33" name="Rettangolo 13">
                  <a:extLst>
                    <a:ext uri="{FF2B5EF4-FFF2-40B4-BE49-F238E27FC236}">
                      <a16:creationId xmlns:a16="http://schemas.microsoft.com/office/drawing/2014/main" id="{EECEC8D4-168E-40E8-B0B2-2CD68B9A2370}"/>
                    </a:ext>
                  </a:extLst>
                </p:cNvPr>
                <p:cNvSpPr/>
                <p:nvPr/>
              </p:nvSpPr>
              <p:spPr>
                <a:xfrm>
                  <a:off x="3393420" y="1960837"/>
                  <a:ext cx="5750580" cy="74744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
                          <m:fPr>
                            <m:ctrlPr>
                              <a:rPr lang="it-IT" i="1" smtClean="0">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𝐴</m:t>
                            </m:r>
                          </m:den>
                        </m:f>
                        <m:f>
                          <m:fPr>
                            <m:ctrlPr>
                              <a:rPr lang="it-IT" i="1">
                                <a:latin typeface="Cambria Math" panose="02040503050406030204" pitchFamily="18" charset="0"/>
                              </a:rPr>
                            </m:ctrlPr>
                          </m:fPr>
                          <m:num>
                            <m:sSubSup>
                              <m:sSubSupPr>
                                <m:ctrlPr>
                                  <a:rPr lang="it-IT" i="1">
                                    <a:latin typeface="Cambria Math" panose="02040503050406030204" pitchFamily="18" charset="0"/>
                                  </a:rPr>
                                </m:ctrlPr>
                              </m:sSubSupPr>
                              <m:e>
                                <m:acc>
                                  <m:accPr>
                                    <m:chr m:val="̇"/>
                                    <m:ctrlPr>
                                      <a:rPr lang="it-IT" i="1">
                                        <a:latin typeface="Cambria Math" panose="02040503050406030204" pitchFamily="18" charset="0"/>
                                      </a:rPr>
                                    </m:ctrlPr>
                                  </m:accPr>
                                  <m:e>
                                    <m:r>
                                      <a:rPr lang="en-GB" i="1">
                                        <a:latin typeface="Cambria Math" panose="02040503050406030204" pitchFamily="18" charset="0"/>
                                      </a:rPr>
                                      <m:t>𝑚</m:t>
                                    </m:r>
                                  </m:e>
                                </m:acc>
                              </m:e>
                              <m:sub>
                                <m:r>
                                  <a:rPr lang="it-IT" b="0" i="1" smtClean="0">
                                    <a:latin typeface="Cambria Math" panose="02040503050406030204" pitchFamily="18" charset="0"/>
                                  </a:rPr>
                                  <m:t>𝐼</m:t>
                                </m:r>
                              </m:sub>
                              <m:sup>
                                <m:r>
                                  <a:rPr lang="en-GB" i="1">
                                    <a:latin typeface="Cambria Math" panose="02040503050406030204" pitchFamily="18" charset="0"/>
                                  </a:rPr>
                                  <m:t>𝑛</m:t>
                                </m:r>
                                <m:r>
                                  <a:rPr lang="en-GB" i="1">
                                    <a:latin typeface="Cambria Math" panose="02040503050406030204" pitchFamily="18" charset="0"/>
                                  </a:rPr>
                                  <m:t>+1</m:t>
                                </m:r>
                              </m:sup>
                            </m:sSubSup>
                            <m:r>
                              <a:rPr lang="en-GB" i="1">
                                <a:latin typeface="Cambria Math" panose="02040503050406030204" pitchFamily="18" charset="0"/>
                              </a:rPr>
                              <m:t>− </m:t>
                            </m:r>
                            <m:sSubSup>
                              <m:sSubSupPr>
                                <m:ctrlPr>
                                  <a:rPr lang="it-IT" i="1">
                                    <a:latin typeface="Cambria Math" panose="02040503050406030204" pitchFamily="18" charset="0"/>
                                  </a:rPr>
                                </m:ctrlPr>
                              </m:sSubSupPr>
                              <m:e>
                                <m:acc>
                                  <m:accPr>
                                    <m:chr m:val="̇"/>
                                    <m:ctrlPr>
                                      <a:rPr lang="it-IT" i="1">
                                        <a:latin typeface="Cambria Math" panose="02040503050406030204" pitchFamily="18" charset="0"/>
                                      </a:rPr>
                                    </m:ctrlPr>
                                  </m:accPr>
                                  <m:e>
                                    <m:r>
                                      <a:rPr lang="en-GB" i="1">
                                        <a:latin typeface="Cambria Math" panose="02040503050406030204" pitchFamily="18" charset="0"/>
                                      </a:rPr>
                                      <m:t>𝑚</m:t>
                                    </m:r>
                                  </m:e>
                                </m:acc>
                              </m:e>
                              <m:sub>
                                <m:r>
                                  <a:rPr lang="it-IT" b="0" i="1" smtClean="0">
                                    <a:latin typeface="Cambria Math" panose="02040503050406030204" pitchFamily="18" charset="0"/>
                                  </a:rPr>
                                  <m:t>𝐼</m:t>
                                </m:r>
                              </m:sub>
                              <m:sup>
                                <m:r>
                                  <a:rPr lang="en-GB" i="1">
                                    <a:latin typeface="Cambria Math" panose="02040503050406030204" pitchFamily="18" charset="0"/>
                                  </a:rPr>
                                  <m:t>𝑛</m:t>
                                </m:r>
                              </m:sup>
                            </m:sSubSup>
                            <m:r>
                              <a:rPr lang="en-GB" i="1">
                                <a:latin typeface="Cambria Math" panose="02040503050406030204" pitchFamily="18" charset="0"/>
                              </a:rPr>
                              <m:t> </m:t>
                            </m:r>
                          </m:num>
                          <m:den>
                            <m:r>
                              <a:rPr lang="en-GB" i="1">
                                <a:latin typeface="Cambria Math" panose="02040503050406030204" pitchFamily="18" charset="0"/>
                              </a:rPr>
                              <m:t>∆</m:t>
                            </m:r>
                            <m:r>
                              <a:rPr lang="en-GB" i="1">
                                <a:latin typeface="Cambria Math" panose="02040503050406030204" pitchFamily="18" charset="0"/>
                              </a:rPr>
                              <m:t>𝑡</m:t>
                            </m:r>
                          </m:den>
                        </m:f>
                        <m:r>
                          <a:rPr lang="en-GB" i="1">
                            <a:latin typeface="Cambria Math" panose="02040503050406030204" pitchFamily="18" charset="0"/>
                          </a:rPr>
                          <m:t> + </m:t>
                        </m:r>
                        <m:f>
                          <m:fPr>
                            <m:ctrlPr>
                              <a:rPr lang="it-IT" i="1">
                                <a:latin typeface="Cambria Math" panose="02040503050406030204" pitchFamily="18" charset="0"/>
                              </a:rPr>
                            </m:ctrlPr>
                          </m:fPr>
                          <m:num>
                            <m:sSubSup>
                              <m:sSubSupPr>
                                <m:ctrlPr>
                                  <a:rPr lang="it-IT" i="1">
                                    <a:latin typeface="Cambria Math" panose="02040503050406030204" pitchFamily="18" charset="0"/>
                                  </a:rPr>
                                </m:ctrlPr>
                              </m:sSubSupPr>
                              <m:e>
                                <m:r>
                                  <a:rPr lang="en-GB" i="1">
                                    <a:latin typeface="Cambria Math" panose="02040503050406030204" pitchFamily="18" charset="0"/>
                                  </a:rPr>
                                  <m:t>𝑝</m:t>
                                </m:r>
                              </m:e>
                              <m:sub>
                                <m: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r>
                                  <a:rPr lang="en-GB" i="1">
                                    <a:latin typeface="Cambria Math" panose="02040503050406030204" pitchFamily="18" charset="0"/>
                                  </a:rPr>
                                  <m:t>+1</m:t>
                                </m:r>
                              </m:sup>
                            </m:sSubSup>
                            <m:r>
                              <a:rPr lang="en-GB" i="1">
                                <a:latin typeface="Cambria Math" panose="02040503050406030204" pitchFamily="18" charset="0"/>
                              </a:rPr>
                              <m:t>− </m:t>
                            </m:r>
                            <m:sSubSup>
                              <m:sSubSupPr>
                                <m:ctrlPr>
                                  <a:rPr lang="it-IT" i="1">
                                    <a:latin typeface="Cambria Math" panose="02040503050406030204" pitchFamily="18" charset="0"/>
                                  </a:rPr>
                                </m:ctrlPr>
                              </m:sSubSupPr>
                              <m:e>
                                <m:r>
                                  <a:rPr lang="en-GB" i="1">
                                    <a:latin typeface="Cambria Math" panose="02040503050406030204" pitchFamily="18" charset="0"/>
                                  </a:rPr>
                                  <m:t>𝑝</m:t>
                                </m:r>
                              </m:e>
                              <m:sub>
                                <m:r>
                                  <a:rPr lang="en-GB" i="1">
                                    <a:latin typeface="Cambria Math" panose="02040503050406030204" pitchFamily="18" charset="0"/>
                                  </a:rPr>
                                  <m:t>𝑖</m:t>
                                </m:r>
                              </m:sub>
                              <m:sup>
                                <m:r>
                                  <a:rPr lang="en-GB" i="1">
                                    <a:latin typeface="Cambria Math" panose="02040503050406030204" pitchFamily="18" charset="0"/>
                                  </a:rPr>
                                  <m:t>𝑛</m:t>
                                </m:r>
                                <m:r>
                                  <a:rPr lang="en-GB" i="1">
                                    <a:latin typeface="Cambria Math" panose="02040503050406030204" pitchFamily="18" charset="0"/>
                                  </a:rPr>
                                  <m:t>+1</m:t>
                                </m:r>
                              </m:sup>
                            </m:sSubSup>
                            <m:r>
                              <a:rPr lang="en-GB" i="1">
                                <a:latin typeface="Cambria Math" panose="02040503050406030204" pitchFamily="18" charset="0"/>
                              </a:rPr>
                              <m:t> </m:t>
                            </m:r>
                          </m:num>
                          <m:den>
                            <m:r>
                              <a:rPr lang="en-GB" i="1">
                                <a:latin typeface="Cambria Math" panose="02040503050406030204" pitchFamily="18" charset="0"/>
                              </a:rPr>
                              <m:t>∆</m:t>
                            </m:r>
                            <m:r>
                              <a:rPr lang="en-GB" i="1">
                                <a:latin typeface="Cambria Math" panose="02040503050406030204" pitchFamily="18" charset="0"/>
                              </a:rPr>
                              <m:t>𝑥</m:t>
                            </m:r>
                          </m:den>
                        </m:f>
                        <m:r>
                          <a:rPr lang="en-GB" i="1">
                            <a:latin typeface="Cambria Math" panose="02040503050406030204" pitchFamily="18" charset="0"/>
                          </a:rPr>
                          <m:t> + </m:t>
                        </m:r>
                        <m:f>
                          <m:fPr>
                            <m:ctrlPr>
                              <a:rPr lang="it-IT" i="1">
                                <a:latin typeface="Cambria Math" panose="02040503050406030204" pitchFamily="18" charset="0"/>
                              </a:rPr>
                            </m:ctrlPr>
                          </m:fPr>
                          <m:num>
                            <m:sSub>
                              <m:sSubPr>
                                <m:ctrlPr>
                                  <a:rPr lang="it-IT" i="1">
                                    <a:latin typeface="Cambria Math" panose="02040503050406030204" pitchFamily="18" charset="0"/>
                                  </a:rPr>
                                </m:ctrlPr>
                              </m:sSubPr>
                              <m:e>
                                <m:r>
                                  <a:rPr lang="en-GB" i="1">
                                    <a:latin typeface="Cambria Math" panose="02040503050406030204" pitchFamily="18" charset="0"/>
                                  </a:rPr>
                                  <m:t>𝑍</m:t>
                                </m:r>
                              </m:e>
                              <m:sub>
                                <m:r>
                                  <a:rPr lang="en-GB" i="1">
                                    <a:latin typeface="Cambria Math" panose="02040503050406030204" pitchFamily="18" charset="0"/>
                                  </a:rPr>
                                  <m:t>𝑔</m:t>
                                </m:r>
                              </m:sub>
                            </m:sSub>
                            <m:sSub>
                              <m:sSubPr>
                                <m:ctrlPr>
                                  <a:rPr lang="it-IT" i="1">
                                    <a:latin typeface="Cambria Math" panose="02040503050406030204" pitchFamily="18" charset="0"/>
                                  </a:rPr>
                                </m:ctrlPr>
                              </m:sSubPr>
                              <m:e>
                                <m:r>
                                  <a:rPr lang="en-GB" i="1">
                                    <a:latin typeface="Cambria Math" panose="02040503050406030204" pitchFamily="18" charset="0"/>
                                  </a:rPr>
                                  <m:t>𝑅</m:t>
                                </m:r>
                              </m:e>
                              <m:sub>
                                <m:r>
                                  <a:rPr lang="en-GB" i="1">
                                    <a:latin typeface="Cambria Math" panose="02040503050406030204" pitchFamily="18" charset="0"/>
                                  </a:rPr>
                                  <m:t>𝑔</m:t>
                                </m:r>
                              </m:sub>
                            </m:sSub>
                            <m:sSub>
                              <m:sSubPr>
                                <m:ctrlPr>
                                  <a:rPr lang="it-IT"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𝑔</m:t>
                                </m:r>
                              </m:sub>
                            </m:sSub>
                          </m:num>
                          <m:den>
                            <m:r>
                              <a:rPr lang="en-GB" i="1">
                                <a:latin typeface="Cambria Math" panose="02040503050406030204" pitchFamily="18" charset="0"/>
                              </a:rPr>
                              <m:t>2</m:t>
                            </m:r>
                            <m:sSup>
                              <m:sSupPr>
                                <m:ctrlPr>
                                  <a:rPr lang="it-IT" i="1">
                                    <a:latin typeface="Cambria Math" panose="02040503050406030204" pitchFamily="18" charset="0"/>
                                  </a:rPr>
                                </m:ctrlPr>
                              </m:sSupPr>
                              <m:e>
                                <m:r>
                                  <a:rPr lang="en-GB" i="1">
                                    <a:latin typeface="Cambria Math" panose="02040503050406030204" pitchFamily="18" charset="0"/>
                                  </a:rPr>
                                  <m:t>𝐴</m:t>
                                </m:r>
                              </m:e>
                              <m:sup>
                                <m:r>
                                  <a:rPr lang="en-GB" i="1">
                                    <a:latin typeface="Cambria Math" panose="02040503050406030204" pitchFamily="18" charset="0"/>
                                  </a:rPr>
                                  <m:t>2</m:t>
                                </m:r>
                              </m:sup>
                            </m:sSup>
                            <m:r>
                              <a:rPr lang="en-GB" i="1">
                                <a:latin typeface="Cambria Math" panose="02040503050406030204" pitchFamily="18" charset="0"/>
                              </a:rPr>
                              <m:t>𝐷</m:t>
                            </m:r>
                          </m:den>
                        </m:f>
                        <m:r>
                          <a:rPr lang="en-GB" i="1">
                            <a:latin typeface="Cambria Math" panose="02040503050406030204" pitchFamily="18" charset="0"/>
                          </a:rPr>
                          <m:t>𝜆</m:t>
                        </m:r>
                        <m:f>
                          <m:fPr>
                            <m:ctrlPr>
                              <a:rPr lang="it-IT" i="1">
                                <a:latin typeface="Cambria Math" panose="02040503050406030204" pitchFamily="18" charset="0"/>
                              </a:rPr>
                            </m:ctrlPr>
                          </m:fPr>
                          <m:num>
                            <m:sSubSup>
                              <m:sSubSupPr>
                                <m:ctrlPr>
                                  <a:rPr lang="it-IT" i="1">
                                    <a:latin typeface="Cambria Math" panose="02040503050406030204" pitchFamily="18" charset="0"/>
                                  </a:rPr>
                                </m:ctrlPr>
                              </m:sSubSupPr>
                              <m:e>
                                <m:acc>
                                  <m:accPr>
                                    <m:chr m:val="̇"/>
                                    <m:ctrlPr>
                                      <a:rPr lang="it-IT" i="1">
                                        <a:latin typeface="Cambria Math" panose="02040503050406030204" pitchFamily="18" charset="0"/>
                                      </a:rPr>
                                    </m:ctrlPr>
                                  </m:accPr>
                                  <m:e>
                                    <m:r>
                                      <a:rPr lang="en-GB" i="1">
                                        <a:latin typeface="Cambria Math" panose="02040503050406030204" pitchFamily="18" charset="0"/>
                                      </a:rPr>
                                      <m:t>𝑚</m:t>
                                    </m:r>
                                  </m:e>
                                </m:acc>
                              </m:e>
                              <m:sub>
                                <m:r>
                                  <a:rPr lang="it-IT" i="1">
                                    <a:latin typeface="Cambria Math" panose="02040503050406030204" pitchFamily="18" charset="0"/>
                                  </a:rPr>
                                  <m:t>𝐼</m:t>
                                </m:r>
                              </m:sub>
                              <m:sup>
                                <m:r>
                                  <a:rPr lang="en-GB" i="1">
                                    <a:latin typeface="Cambria Math" panose="02040503050406030204" pitchFamily="18" charset="0"/>
                                  </a:rPr>
                                  <m:t>𝑛</m:t>
                                </m:r>
                                <m:r>
                                  <a:rPr lang="en-GB" i="1">
                                    <a:latin typeface="Cambria Math" panose="02040503050406030204" pitchFamily="18" charset="0"/>
                                  </a:rPr>
                                  <m:t>+1</m:t>
                                </m:r>
                              </m:sup>
                            </m:sSubSup>
                            <m:d>
                              <m:dPr>
                                <m:begChr m:val="|"/>
                                <m:endChr m:val="|"/>
                                <m:ctrlPr>
                                  <a:rPr lang="it-IT" i="1">
                                    <a:latin typeface="Cambria Math" panose="02040503050406030204" pitchFamily="18" charset="0"/>
                                  </a:rPr>
                                </m:ctrlPr>
                              </m:dPr>
                              <m:e>
                                <m:sSubSup>
                                  <m:sSubSupPr>
                                    <m:ctrlPr>
                                      <a:rPr lang="it-IT" i="1">
                                        <a:latin typeface="Cambria Math" panose="02040503050406030204" pitchFamily="18" charset="0"/>
                                      </a:rPr>
                                    </m:ctrlPr>
                                  </m:sSubSupPr>
                                  <m:e>
                                    <m:acc>
                                      <m:accPr>
                                        <m:chr m:val="̇"/>
                                        <m:ctrlPr>
                                          <a:rPr lang="it-IT" i="1">
                                            <a:latin typeface="Cambria Math" panose="02040503050406030204" pitchFamily="18" charset="0"/>
                                          </a:rPr>
                                        </m:ctrlPr>
                                      </m:accPr>
                                      <m:e>
                                        <m:r>
                                          <a:rPr lang="en-GB" i="1">
                                            <a:latin typeface="Cambria Math" panose="02040503050406030204" pitchFamily="18" charset="0"/>
                                          </a:rPr>
                                          <m:t>𝑚</m:t>
                                        </m:r>
                                      </m:e>
                                    </m:acc>
                                  </m:e>
                                  <m:sub>
                                    <m:r>
                                      <a:rPr lang="it-IT" i="1">
                                        <a:latin typeface="Cambria Math" panose="02040503050406030204" pitchFamily="18" charset="0"/>
                                      </a:rPr>
                                      <m:t>𝐼</m:t>
                                    </m:r>
                                  </m:sub>
                                  <m:sup>
                                    <m:r>
                                      <a:rPr lang="en-GB" i="1">
                                        <a:latin typeface="Cambria Math" panose="02040503050406030204" pitchFamily="18" charset="0"/>
                                      </a:rPr>
                                      <m:t>𝑛</m:t>
                                    </m:r>
                                    <m:r>
                                      <a:rPr lang="en-GB" i="1">
                                        <a:latin typeface="Cambria Math" panose="02040503050406030204" pitchFamily="18" charset="0"/>
                                      </a:rPr>
                                      <m:t>+1</m:t>
                                    </m:r>
                                  </m:sup>
                                </m:sSubSup>
                              </m:e>
                            </m:d>
                          </m:num>
                          <m:den>
                            <m:r>
                              <a:rPr lang="en-GB" i="1">
                                <a:latin typeface="Cambria Math" panose="02040503050406030204" pitchFamily="18" charset="0"/>
                              </a:rPr>
                              <m:t>𝑝</m:t>
                            </m:r>
                          </m:den>
                        </m:f>
                        <m:r>
                          <a:rPr lang="en-GB" i="1">
                            <a:latin typeface="Cambria Math" panose="02040503050406030204" pitchFamily="18" charset="0"/>
                          </a:rPr>
                          <m:t> + </m:t>
                        </m:r>
                        <m:r>
                          <a:rPr lang="en-GB" i="1">
                            <a:latin typeface="Cambria Math" panose="02040503050406030204" pitchFamily="18" charset="0"/>
                          </a:rPr>
                          <m:t>𝑝</m:t>
                        </m:r>
                        <m:r>
                          <a:rPr lang="en-GB" i="1">
                            <a:latin typeface="Cambria Math" panose="02040503050406030204" pitchFamily="18" charset="0"/>
                          </a:rPr>
                          <m:t> </m:t>
                        </m:r>
                        <m:f>
                          <m:fPr>
                            <m:ctrlPr>
                              <a:rPr lang="it-IT" i="1">
                                <a:latin typeface="Cambria Math" panose="02040503050406030204" pitchFamily="18" charset="0"/>
                              </a:rPr>
                            </m:ctrlPr>
                          </m:fPr>
                          <m:num>
                            <m:r>
                              <a:rPr lang="en-GB" i="1">
                                <a:latin typeface="Cambria Math" panose="02040503050406030204" pitchFamily="18" charset="0"/>
                              </a:rPr>
                              <m:t>𝑔</m:t>
                            </m:r>
                          </m:num>
                          <m:den>
                            <m:sSub>
                              <m:sSubPr>
                                <m:ctrlPr>
                                  <a:rPr lang="it-IT" i="1">
                                    <a:latin typeface="Cambria Math" panose="02040503050406030204" pitchFamily="18" charset="0"/>
                                  </a:rPr>
                                </m:ctrlPr>
                              </m:sSubPr>
                              <m:e>
                                <m:r>
                                  <a:rPr lang="en-GB" i="1">
                                    <a:latin typeface="Cambria Math" panose="02040503050406030204" pitchFamily="18" charset="0"/>
                                  </a:rPr>
                                  <m:t>𝑍</m:t>
                                </m:r>
                              </m:e>
                              <m:sub>
                                <m:r>
                                  <a:rPr lang="en-GB" i="1">
                                    <a:latin typeface="Cambria Math" panose="02040503050406030204" pitchFamily="18" charset="0"/>
                                  </a:rPr>
                                  <m:t>𝑔</m:t>
                                </m:r>
                              </m:sub>
                            </m:sSub>
                            <m:sSub>
                              <m:sSubPr>
                                <m:ctrlPr>
                                  <a:rPr lang="it-IT" i="1">
                                    <a:latin typeface="Cambria Math" panose="02040503050406030204" pitchFamily="18" charset="0"/>
                                  </a:rPr>
                                </m:ctrlPr>
                              </m:sSubPr>
                              <m:e>
                                <m:r>
                                  <a:rPr lang="en-GB" i="1">
                                    <a:latin typeface="Cambria Math" panose="02040503050406030204" pitchFamily="18" charset="0"/>
                                  </a:rPr>
                                  <m:t>𝑅</m:t>
                                </m:r>
                              </m:e>
                              <m:sub>
                                <m:r>
                                  <a:rPr lang="en-GB" i="1">
                                    <a:latin typeface="Cambria Math" panose="02040503050406030204" pitchFamily="18" charset="0"/>
                                  </a:rPr>
                                  <m:t>𝑔</m:t>
                                </m:r>
                              </m:sub>
                            </m:sSub>
                            <m:sSub>
                              <m:sSubPr>
                                <m:ctrlPr>
                                  <a:rPr lang="it-IT" i="1">
                                    <a:latin typeface="Cambria Math" panose="02040503050406030204" pitchFamily="18" charset="0"/>
                                  </a:rPr>
                                </m:ctrlPr>
                              </m:sSubPr>
                              <m:e>
                                <m:r>
                                  <a:rPr lang="en-GB" i="1">
                                    <a:latin typeface="Cambria Math" panose="02040503050406030204" pitchFamily="18" charset="0"/>
                                  </a:rPr>
                                  <m:t>𝑇</m:t>
                                </m:r>
                              </m:e>
                              <m:sub>
                                <m:r>
                                  <a:rPr lang="en-GB" i="1">
                                    <a:latin typeface="Cambria Math" panose="02040503050406030204" pitchFamily="18" charset="0"/>
                                  </a:rPr>
                                  <m:t>𝑔</m:t>
                                </m:r>
                              </m:sub>
                            </m:sSub>
                          </m:den>
                        </m:f>
                        <m:func>
                          <m:funcPr>
                            <m:ctrlPr>
                              <a:rPr lang="it-IT" i="1">
                                <a:latin typeface="Cambria Math" panose="02040503050406030204" pitchFamily="18" charset="0"/>
                              </a:rPr>
                            </m:ctrlPr>
                          </m:funcPr>
                          <m:fName>
                            <m:r>
                              <m:rPr>
                                <m:sty m:val="p"/>
                              </m:rPr>
                              <a:rPr lang="en-GB">
                                <a:latin typeface="Cambria Math" panose="02040503050406030204" pitchFamily="18" charset="0"/>
                              </a:rPr>
                              <m:t>sin</m:t>
                            </m:r>
                          </m:fName>
                          <m:e>
                            <m:r>
                              <a:rPr lang="en-GB" i="1">
                                <a:latin typeface="Cambria Math" panose="02040503050406030204" pitchFamily="18" charset="0"/>
                              </a:rPr>
                              <m:t>𝜃</m:t>
                            </m:r>
                          </m:e>
                        </m:func>
                        <m:r>
                          <a:rPr lang="en-GB" i="1">
                            <a:latin typeface="Cambria Math" panose="02040503050406030204" pitchFamily="18" charset="0"/>
                          </a:rPr>
                          <m:t> = 0</m:t>
                        </m:r>
                      </m:oMath>
                    </m:oMathPara>
                  </a14:m>
                  <a:endParaRPr lang="en-GB" dirty="0"/>
                </a:p>
              </p:txBody>
            </p:sp>
          </mc:Choice>
          <mc:Fallback xmlns="">
            <p:sp>
              <p:nvSpPr>
                <p:cNvPr id="33" name="Rettangolo 13">
                  <a:extLst>
                    <a:ext uri="{FF2B5EF4-FFF2-40B4-BE49-F238E27FC236}">
                      <a16:creationId xmlns:a16="http://schemas.microsoft.com/office/drawing/2014/main" id="{EECEC8D4-168E-40E8-B0B2-2CD68B9A2370}"/>
                    </a:ext>
                  </a:extLst>
                </p:cNvPr>
                <p:cNvSpPr>
                  <a:spLocks noRot="1" noChangeAspect="1" noMove="1" noResize="1" noEditPoints="1" noAdjustHandles="1" noChangeArrowheads="1" noChangeShapeType="1" noTextEdit="1"/>
                </p:cNvSpPr>
                <p:nvPr/>
              </p:nvSpPr>
              <p:spPr>
                <a:xfrm>
                  <a:off x="3393420" y="1960837"/>
                  <a:ext cx="5750580" cy="747449"/>
                </a:xfrm>
                <a:prstGeom prst="rect">
                  <a:avLst/>
                </a:prstGeom>
                <a:blipFill>
                  <a:blip r:embed="rId6"/>
                  <a:stretch>
                    <a:fillRect/>
                  </a:stretch>
                </a:blipFill>
              </p:spPr>
              <p:txBody>
                <a:bodyPr/>
                <a:lstStyle/>
                <a:p>
                  <a:r>
                    <a:rPr lang="it-IT">
                      <a:noFill/>
                    </a:rPr>
                    <a:t> </a:t>
                  </a:r>
                </a:p>
              </p:txBody>
            </p:sp>
          </mc:Fallback>
        </mc:AlternateContent>
        <p:sp>
          <p:nvSpPr>
            <p:cNvPr id="34" name="Rettangolo 28">
              <a:extLst>
                <a:ext uri="{FF2B5EF4-FFF2-40B4-BE49-F238E27FC236}">
                  <a16:creationId xmlns:a16="http://schemas.microsoft.com/office/drawing/2014/main" id="{7F05AC0D-016A-433A-824D-5746873B5CB9}"/>
                </a:ext>
              </a:extLst>
            </p:cNvPr>
            <p:cNvSpPr/>
            <p:nvPr/>
          </p:nvSpPr>
          <p:spPr bwMode="auto">
            <a:xfrm>
              <a:off x="3385208" y="1953606"/>
              <a:ext cx="5655086" cy="756000"/>
            </a:xfrm>
            <a:prstGeom prst="rect">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dirty="0">
                <a:ln>
                  <a:noFill/>
                </a:ln>
                <a:solidFill>
                  <a:schemeClr val="tx1"/>
                </a:solidFill>
                <a:effectLst/>
                <a:latin typeface="Tahoma" pitchFamily="34" charset="0"/>
              </a:endParaRPr>
            </a:p>
          </p:txBody>
        </p:sp>
      </p:grpSp>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90FB1E87-F8FC-48C0-ACE3-624D82EFB3CC}"/>
                  </a:ext>
                </a:extLst>
              </p:cNvPr>
              <p:cNvSpPr txBox="1"/>
              <p:nvPr/>
            </p:nvSpPr>
            <p:spPr>
              <a:xfrm>
                <a:off x="5294811" y="4702619"/>
                <a:ext cx="3849190" cy="1774460"/>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GB" sz="1200" i="1" smtClean="0">
                          <a:latin typeface="Cambria Math" panose="02040503050406030204" pitchFamily="18" charset="0"/>
                        </a:rPr>
                        <m:t>𝑌</m:t>
                      </m:r>
                      <m:r>
                        <a:rPr lang="en-GB" sz="1200" i="1" smtClean="0">
                          <a:latin typeface="Cambria Math" panose="02040503050406030204" pitchFamily="18" charset="0"/>
                        </a:rPr>
                        <m:t> </m:t>
                      </m:r>
                      <m:d>
                        <m:dPr>
                          <m:ctrlPr>
                            <a:rPr lang="en-GB" sz="1200" i="1">
                              <a:latin typeface="Cambria Math" panose="02040503050406030204" pitchFamily="18" charset="0"/>
                            </a:rPr>
                          </m:ctrlPr>
                        </m:dPr>
                        <m:e>
                          <m:sSub>
                            <m:sSubPr>
                              <m:ctrlPr>
                                <a:rPr lang="it-IT" sz="1200" i="1">
                                  <a:latin typeface="Cambria Math" panose="02040503050406030204" pitchFamily="18" charset="0"/>
                                </a:rPr>
                              </m:ctrlPr>
                            </m:sSubPr>
                            <m:e>
                              <m:r>
                                <a:rPr lang="en-GB" sz="1200" i="1">
                                  <a:latin typeface="Cambria Math" panose="02040503050406030204" pitchFamily="18" charset="0"/>
                                </a:rPr>
                                <m:t>𝑥</m:t>
                              </m:r>
                            </m:e>
                            <m:sub>
                              <m:r>
                                <a:rPr lang="en-GB" sz="1200" i="1">
                                  <a:latin typeface="Cambria Math" panose="02040503050406030204" pitchFamily="18" charset="0"/>
                                </a:rPr>
                                <m:t>𝐼</m:t>
                              </m:r>
                            </m:sub>
                          </m:sSub>
                          <m:r>
                            <a:rPr lang="en-GB" sz="1200" i="1">
                              <a:latin typeface="Cambria Math" panose="02040503050406030204" pitchFamily="18" charset="0"/>
                            </a:rPr>
                            <m:t>, </m:t>
                          </m:r>
                          <m:sSub>
                            <m:sSubPr>
                              <m:ctrlPr>
                                <a:rPr lang="it-IT" sz="1200" i="1">
                                  <a:latin typeface="Cambria Math" panose="02040503050406030204" pitchFamily="18" charset="0"/>
                                </a:rPr>
                              </m:ctrlPr>
                            </m:sSubPr>
                            <m:e>
                              <m:r>
                                <a:rPr lang="en-GB" sz="1200" i="1">
                                  <a:latin typeface="Cambria Math" panose="02040503050406030204" pitchFamily="18" charset="0"/>
                                </a:rPr>
                                <m:t>𝑡</m:t>
                              </m:r>
                            </m:e>
                            <m:sub>
                              <m:r>
                                <a:rPr lang="en-GB" sz="1200" i="1">
                                  <a:latin typeface="Cambria Math" panose="02040503050406030204" pitchFamily="18" charset="0"/>
                                </a:rPr>
                                <m:t>𝑛</m:t>
                              </m:r>
                            </m:sub>
                          </m:sSub>
                        </m:e>
                      </m:d>
                      <m:r>
                        <a:rPr lang="en-GB" sz="1200" i="1">
                          <a:latin typeface="Cambria Math" panose="02040503050406030204" pitchFamily="18" charset="0"/>
                        </a:rPr>
                        <m:t>= </m:t>
                      </m:r>
                      <m:f>
                        <m:fPr>
                          <m:ctrlPr>
                            <a:rPr lang="it-IT" sz="1200" i="1">
                              <a:latin typeface="Cambria Math" panose="02040503050406030204" pitchFamily="18" charset="0"/>
                            </a:rPr>
                          </m:ctrlPr>
                        </m:fPr>
                        <m:num>
                          <m:sSubSup>
                            <m:sSubSupPr>
                              <m:ctrlPr>
                                <a:rPr lang="it-IT" sz="1200" i="1">
                                  <a:latin typeface="Cambria Math" panose="02040503050406030204" pitchFamily="18" charset="0"/>
                                </a:rPr>
                              </m:ctrlPr>
                            </m:sSubSupPr>
                            <m:e>
                              <m:r>
                                <a:rPr lang="en-GB" sz="1200" i="1">
                                  <a:latin typeface="Cambria Math" panose="02040503050406030204" pitchFamily="18" charset="0"/>
                                </a:rPr>
                                <m:t>𝑌</m:t>
                              </m:r>
                            </m:e>
                            <m:sub>
                              <m:r>
                                <a:rPr lang="en-GB" sz="1200" i="1">
                                  <a:latin typeface="Cambria Math" panose="02040503050406030204" pitchFamily="18" charset="0"/>
                                </a:rPr>
                                <m:t>𝑖</m:t>
                              </m:r>
                              <m:r>
                                <a:rPr lang="en-GB" sz="1200" i="1">
                                  <a:latin typeface="Cambria Math" panose="02040503050406030204" pitchFamily="18" charset="0"/>
                                </a:rPr>
                                <m:t>+1</m:t>
                              </m:r>
                            </m:sub>
                            <m:sup>
                              <m:r>
                                <a:rPr lang="en-GB" sz="1200" i="1">
                                  <a:latin typeface="Cambria Math" panose="02040503050406030204" pitchFamily="18" charset="0"/>
                                </a:rPr>
                                <m:t>𝑛</m:t>
                              </m:r>
                            </m:sup>
                          </m:sSubSup>
                          <m:r>
                            <a:rPr lang="en-GB" sz="1200" i="1">
                              <a:latin typeface="Cambria Math" panose="02040503050406030204" pitchFamily="18" charset="0"/>
                            </a:rPr>
                            <m:t>+ </m:t>
                          </m:r>
                          <m:sSubSup>
                            <m:sSubSupPr>
                              <m:ctrlPr>
                                <a:rPr lang="it-IT" sz="1200" i="1">
                                  <a:latin typeface="Cambria Math" panose="02040503050406030204" pitchFamily="18" charset="0"/>
                                </a:rPr>
                              </m:ctrlPr>
                            </m:sSubSupPr>
                            <m:e>
                              <m:r>
                                <a:rPr lang="en-GB" sz="1200" i="1">
                                  <a:latin typeface="Cambria Math" panose="02040503050406030204" pitchFamily="18" charset="0"/>
                                </a:rPr>
                                <m:t>𝑌</m:t>
                              </m:r>
                            </m:e>
                            <m:sub>
                              <m:r>
                                <a:rPr lang="en-GB" sz="1200" i="1">
                                  <a:latin typeface="Cambria Math" panose="02040503050406030204" pitchFamily="18" charset="0"/>
                                </a:rPr>
                                <m:t>𝑖</m:t>
                              </m:r>
                            </m:sub>
                            <m:sup>
                              <m:r>
                                <a:rPr lang="en-GB" sz="1200" i="1">
                                  <a:latin typeface="Cambria Math" panose="02040503050406030204" pitchFamily="18" charset="0"/>
                                </a:rPr>
                                <m:t>𝑛</m:t>
                              </m:r>
                            </m:sup>
                          </m:sSubSup>
                          <m:r>
                            <a:rPr lang="en-GB" sz="1200" i="1">
                              <a:latin typeface="Cambria Math" panose="02040503050406030204" pitchFamily="18" charset="0"/>
                            </a:rPr>
                            <m:t> </m:t>
                          </m:r>
                        </m:num>
                        <m:den>
                          <m:r>
                            <a:rPr lang="en-GB" sz="1200" i="1">
                              <a:latin typeface="Cambria Math" panose="02040503050406030204" pitchFamily="18" charset="0"/>
                            </a:rPr>
                            <m:t>2</m:t>
                          </m:r>
                        </m:den>
                      </m:f>
                      <m:r>
                        <a:rPr lang="en-GB" sz="1200" i="1">
                          <a:latin typeface="Cambria Math" panose="02040503050406030204" pitchFamily="18" charset="0"/>
                        </a:rPr>
                        <m:t> + </m:t>
                      </m:r>
                      <m:r>
                        <a:rPr lang="en-GB" sz="1200" i="1">
                          <a:latin typeface="Cambria Math" panose="02040503050406030204" pitchFamily="18" charset="0"/>
                        </a:rPr>
                        <m:t>𝑜</m:t>
                      </m:r>
                      <m:d>
                        <m:dPr>
                          <m:ctrlPr>
                            <a:rPr lang="en-GB" sz="1200" i="1">
                              <a:latin typeface="Cambria Math" panose="02040503050406030204" pitchFamily="18" charset="0"/>
                            </a:rPr>
                          </m:ctrlPr>
                        </m:dPr>
                        <m:e>
                          <m:r>
                            <a:rPr lang="en-GB" sz="1200" i="1">
                              <a:latin typeface="Cambria Math" panose="02040503050406030204" pitchFamily="18" charset="0"/>
                            </a:rPr>
                            <m:t>∆</m:t>
                          </m:r>
                          <m:sSup>
                            <m:sSupPr>
                              <m:ctrlPr>
                                <a:rPr lang="it-IT" sz="1200" i="1">
                                  <a:latin typeface="Cambria Math" panose="02040503050406030204" pitchFamily="18" charset="0"/>
                                </a:rPr>
                              </m:ctrlPr>
                            </m:sSupPr>
                            <m:e>
                              <m:r>
                                <a:rPr lang="en-GB" sz="1200" i="1">
                                  <a:latin typeface="Cambria Math" panose="02040503050406030204" pitchFamily="18" charset="0"/>
                                </a:rPr>
                                <m:t>𝑥</m:t>
                              </m:r>
                            </m:e>
                            <m:sup>
                              <m:r>
                                <a:rPr lang="en-GB" sz="1200" i="1">
                                  <a:latin typeface="Cambria Math" panose="02040503050406030204" pitchFamily="18" charset="0"/>
                                </a:rPr>
                                <m:t>2</m:t>
                              </m:r>
                            </m:sup>
                          </m:sSup>
                        </m:e>
                      </m:d>
                    </m:oMath>
                  </m:oMathPara>
                </a14:m>
                <a:endParaRPr lang="it-IT" sz="1200" dirty="0"/>
              </a:p>
              <a:p>
                <a:pPr>
                  <a:lnSpc>
                    <a:spcPct val="150000"/>
                  </a:lnSpc>
                </a:pPr>
                <a14:m>
                  <m:oMathPara xmlns:m="http://schemas.openxmlformats.org/officeDocument/2006/math">
                    <m:oMathParaPr>
                      <m:jc m:val="left"/>
                    </m:oMathParaPr>
                    <m:oMath xmlns:m="http://schemas.openxmlformats.org/officeDocument/2006/math">
                      <m:f>
                        <m:fPr>
                          <m:ctrlPr>
                            <a:rPr lang="it-IT" sz="1200" i="1">
                              <a:latin typeface="Cambria Math" panose="02040503050406030204" pitchFamily="18" charset="0"/>
                            </a:rPr>
                          </m:ctrlPr>
                        </m:fPr>
                        <m:num>
                          <m:r>
                            <a:rPr lang="en-GB" sz="1200" i="1">
                              <a:latin typeface="Cambria Math" panose="02040503050406030204" pitchFamily="18" charset="0"/>
                            </a:rPr>
                            <m:t>𝜕</m:t>
                          </m:r>
                          <m:r>
                            <a:rPr lang="en-GB" sz="1200" i="1">
                              <a:latin typeface="Cambria Math" panose="02040503050406030204" pitchFamily="18" charset="0"/>
                            </a:rPr>
                            <m:t>𝑌</m:t>
                          </m:r>
                          <m:r>
                            <a:rPr lang="en-GB" sz="1200" i="1">
                              <a:latin typeface="Cambria Math" panose="02040503050406030204" pitchFamily="18" charset="0"/>
                            </a:rPr>
                            <m:t> (</m:t>
                          </m:r>
                          <m:sSub>
                            <m:sSubPr>
                              <m:ctrlPr>
                                <a:rPr lang="it-IT" sz="1200" i="1">
                                  <a:latin typeface="Cambria Math" panose="02040503050406030204" pitchFamily="18" charset="0"/>
                                </a:rPr>
                              </m:ctrlPr>
                            </m:sSubPr>
                            <m:e>
                              <m:r>
                                <a:rPr lang="en-GB" sz="1200" i="1">
                                  <a:latin typeface="Cambria Math" panose="02040503050406030204" pitchFamily="18" charset="0"/>
                                </a:rPr>
                                <m:t>𝑥</m:t>
                              </m:r>
                            </m:e>
                            <m:sub>
                              <m:r>
                                <a:rPr lang="en-GB" sz="1200" i="1">
                                  <a:latin typeface="Cambria Math" panose="02040503050406030204" pitchFamily="18" charset="0"/>
                                </a:rPr>
                                <m:t>𝐼</m:t>
                              </m:r>
                            </m:sub>
                          </m:sSub>
                          <m:r>
                            <a:rPr lang="en-GB" sz="1200" i="1">
                              <a:latin typeface="Cambria Math" panose="02040503050406030204" pitchFamily="18" charset="0"/>
                            </a:rPr>
                            <m:t>, </m:t>
                          </m:r>
                          <m:sSub>
                            <m:sSubPr>
                              <m:ctrlPr>
                                <a:rPr lang="it-IT" sz="1200" i="1">
                                  <a:latin typeface="Cambria Math" panose="02040503050406030204" pitchFamily="18" charset="0"/>
                                </a:rPr>
                              </m:ctrlPr>
                            </m:sSubPr>
                            <m:e>
                              <m:r>
                                <a:rPr lang="en-GB" sz="1200" i="1">
                                  <a:latin typeface="Cambria Math" panose="02040503050406030204" pitchFamily="18" charset="0"/>
                                </a:rPr>
                                <m:t>𝑡</m:t>
                              </m:r>
                            </m:e>
                            <m:sub>
                              <m:r>
                                <a:rPr lang="en-GB" sz="1200" i="1">
                                  <a:latin typeface="Cambria Math" panose="02040503050406030204" pitchFamily="18" charset="0"/>
                                </a:rPr>
                                <m:t>𝑛</m:t>
                              </m:r>
                              <m:r>
                                <a:rPr lang="en-GB" sz="1200" i="1">
                                  <a:latin typeface="Cambria Math" panose="02040503050406030204" pitchFamily="18" charset="0"/>
                                </a:rPr>
                                <m:t>+1</m:t>
                              </m:r>
                            </m:sub>
                          </m:sSub>
                          <m:r>
                            <a:rPr lang="en-GB" sz="1200" i="1">
                              <a:latin typeface="Cambria Math" panose="02040503050406030204" pitchFamily="18" charset="0"/>
                            </a:rPr>
                            <m:t>)</m:t>
                          </m:r>
                        </m:num>
                        <m:den>
                          <m:r>
                            <a:rPr lang="en-GB" sz="1200" i="1">
                              <a:latin typeface="Cambria Math" panose="02040503050406030204" pitchFamily="18" charset="0"/>
                            </a:rPr>
                            <m:t>𝜕</m:t>
                          </m:r>
                          <m:r>
                            <a:rPr lang="en-GB" sz="1200" i="1">
                              <a:latin typeface="Cambria Math" panose="02040503050406030204" pitchFamily="18" charset="0"/>
                            </a:rPr>
                            <m:t>𝑥</m:t>
                          </m:r>
                        </m:den>
                      </m:f>
                      <m:r>
                        <a:rPr lang="en-GB" sz="1200" i="1">
                          <a:latin typeface="Cambria Math" panose="02040503050406030204" pitchFamily="18" charset="0"/>
                        </a:rPr>
                        <m:t>= </m:t>
                      </m:r>
                      <m:f>
                        <m:fPr>
                          <m:ctrlPr>
                            <a:rPr lang="it-IT" sz="1200" i="1">
                              <a:latin typeface="Cambria Math" panose="02040503050406030204" pitchFamily="18" charset="0"/>
                            </a:rPr>
                          </m:ctrlPr>
                        </m:fPr>
                        <m:num>
                          <m:sSubSup>
                            <m:sSubSupPr>
                              <m:ctrlPr>
                                <a:rPr lang="it-IT" sz="1200" i="1">
                                  <a:latin typeface="Cambria Math" panose="02040503050406030204" pitchFamily="18" charset="0"/>
                                </a:rPr>
                              </m:ctrlPr>
                            </m:sSubSupPr>
                            <m:e>
                              <m:r>
                                <a:rPr lang="en-GB" sz="1200" i="1">
                                  <a:latin typeface="Cambria Math" panose="02040503050406030204" pitchFamily="18" charset="0"/>
                                </a:rPr>
                                <m:t>𝑌</m:t>
                              </m:r>
                            </m:e>
                            <m:sub>
                              <m:r>
                                <a:rPr lang="en-GB" sz="1200" i="1">
                                  <a:latin typeface="Cambria Math" panose="02040503050406030204" pitchFamily="18" charset="0"/>
                                </a:rPr>
                                <m:t>𝑖</m:t>
                              </m:r>
                              <m:r>
                                <a:rPr lang="en-GB" sz="1200" i="1">
                                  <a:latin typeface="Cambria Math" panose="02040503050406030204" pitchFamily="18" charset="0"/>
                                </a:rPr>
                                <m:t>+1</m:t>
                              </m:r>
                            </m:sub>
                            <m:sup>
                              <m:r>
                                <a:rPr lang="en-GB" sz="1200" i="1">
                                  <a:latin typeface="Cambria Math" panose="02040503050406030204" pitchFamily="18" charset="0"/>
                                </a:rPr>
                                <m:t>𝑛</m:t>
                              </m:r>
                              <m:r>
                                <a:rPr lang="en-GB" sz="1200" i="1">
                                  <a:latin typeface="Cambria Math" panose="02040503050406030204" pitchFamily="18" charset="0"/>
                                </a:rPr>
                                <m:t>+1</m:t>
                              </m:r>
                            </m:sup>
                          </m:sSubSup>
                          <m:r>
                            <a:rPr lang="en-GB" sz="1200" i="1">
                              <a:latin typeface="Cambria Math" panose="02040503050406030204" pitchFamily="18" charset="0"/>
                            </a:rPr>
                            <m:t>− </m:t>
                          </m:r>
                          <m:sSubSup>
                            <m:sSubSupPr>
                              <m:ctrlPr>
                                <a:rPr lang="it-IT" sz="1200" i="1">
                                  <a:latin typeface="Cambria Math" panose="02040503050406030204" pitchFamily="18" charset="0"/>
                                </a:rPr>
                              </m:ctrlPr>
                            </m:sSubSupPr>
                            <m:e>
                              <m:r>
                                <a:rPr lang="en-GB" sz="1200" i="1">
                                  <a:latin typeface="Cambria Math" panose="02040503050406030204" pitchFamily="18" charset="0"/>
                                </a:rPr>
                                <m:t>𝑌</m:t>
                              </m:r>
                            </m:e>
                            <m:sub>
                              <m:r>
                                <a:rPr lang="en-GB" sz="1200" i="1">
                                  <a:latin typeface="Cambria Math" panose="02040503050406030204" pitchFamily="18" charset="0"/>
                                </a:rPr>
                                <m:t>𝑖</m:t>
                              </m:r>
                            </m:sub>
                            <m:sup>
                              <m:r>
                                <a:rPr lang="en-GB" sz="1200" i="1">
                                  <a:latin typeface="Cambria Math" panose="02040503050406030204" pitchFamily="18" charset="0"/>
                                </a:rPr>
                                <m:t>𝑛</m:t>
                              </m:r>
                              <m:r>
                                <a:rPr lang="en-GB" sz="1200" i="1">
                                  <a:latin typeface="Cambria Math" panose="02040503050406030204" pitchFamily="18" charset="0"/>
                                </a:rPr>
                                <m:t>+1</m:t>
                              </m:r>
                            </m:sup>
                          </m:sSubSup>
                          <m:r>
                            <a:rPr lang="en-GB" sz="1200" i="1">
                              <a:latin typeface="Cambria Math" panose="02040503050406030204" pitchFamily="18" charset="0"/>
                            </a:rPr>
                            <m:t> </m:t>
                          </m:r>
                        </m:num>
                        <m:den>
                          <m:r>
                            <a:rPr lang="en-GB" sz="1200" i="1">
                              <a:latin typeface="Cambria Math" panose="02040503050406030204" pitchFamily="18" charset="0"/>
                            </a:rPr>
                            <m:t>∆</m:t>
                          </m:r>
                          <m:r>
                            <a:rPr lang="en-GB" sz="1200" i="1">
                              <a:latin typeface="Cambria Math" panose="02040503050406030204" pitchFamily="18" charset="0"/>
                            </a:rPr>
                            <m:t>𝑥</m:t>
                          </m:r>
                        </m:den>
                      </m:f>
                      <m:r>
                        <a:rPr lang="en-GB" sz="1200" i="1">
                          <a:latin typeface="Cambria Math" panose="02040503050406030204" pitchFamily="18" charset="0"/>
                        </a:rPr>
                        <m:t> + </m:t>
                      </m:r>
                      <m:r>
                        <a:rPr lang="en-GB" sz="1200" i="1">
                          <a:latin typeface="Cambria Math" panose="02040503050406030204" pitchFamily="18" charset="0"/>
                        </a:rPr>
                        <m:t>𝑜</m:t>
                      </m:r>
                      <m:d>
                        <m:dPr>
                          <m:ctrlPr>
                            <a:rPr lang="en-GB" sz="1200" i="1">
                              <a:latin typeface="Cambria Math" panose="02040503050406030204" pitchFamily="18" charset="0"/>
                            </a:rPr>
                          </m:ctrlPr>
                        </m:dPr>
                        <m:e>
                          <m:r>
                            <a:rPr lang="en-GB" sz="1200" i="1">
                              <a:latin typeface="Cambria Math" panose="02040503050406030204" pitchFamily="18" charset="0"/>
                            </a:rPr>
                            <m:t>∆</m:t>
                          </m:r>
                          <m:sSup>
                            <m:sSupPr>
                              <m:ctrlPr>
                                <a:rPr lang="it-IT" sz="1200" i="1">
                                  <a:latin typeface="Cambria Math" panose="02040503050406030204" pitchFamily="18" charset="0"/>
                                </a:rPr>
                              </m:ctrlPr>
                            </m:sSupPr>
                            <m:e>
                              <m:r>
                                <a:rPr lang="en-GB" sz="1200" i="1">
                                  <a:latin typeface="Cambria Math" panose="02040503050406030204" pitchFamily="18" charset="0"/>
                                </a:rPr>
                                <m:t>𝑥</m:t>
                              </m:r>
                            </m:e>
                            <m:sup>
                              <m:r>
                                <a:rPr lang="en-GB" sz="1200" i="1">
                                  <a:latin typeface="Cambria Math" panose="02040503050406030204" pitchFamily="18" charset="0"/>
                                </a:rPr>
                                <m:t>2</m:t>
                              </m:r>
                            </m:sup>
                          </m:sSup>
                        </m:e>
                      </m:d>
                    </m:oMath>
                  </m:oMathPara>
                </a14:m>
                <a:endParaRPr lang="it-IT" sz="1200" dirty="0"/>
              </a:p>
              <a:p>
                <a:pPr>
                  <a:lnSpc>
                    <a:spcPct val="150000"/>
                  </a:lnSpc>
                </a:pPr>
                <a14:m>
                  <m:oMathPara xmlns:m="http://schemas.openxmlformats.org/officeDocument/2006/math">
                    <m:oMathParaPr>
                      <m:jc m:val="left"/>
                    </m:oMathParaPr>
                    <m:oMath xmlns:m="http://schemas.openxmlformats.org/officeDocument/2006/math">
                      <m:f>
                        <m:fPr>
                          <m:ctrlPr>
                            <a:rPr lang="it-IT" sz="1200" i="1">
                              <a:latin typeface="Cambria Math" panose="02040503050406030204" pitchFamily="18" charset="0"/>
                            </a:rPr>
                          </m:ctrlPr>
                        </m:fPr>
                        <m:num>
                          <m:r>
                            <a:rPr lang="en-GB" sz="1200" i="1">
                              <a:latin typeface="Cambria Math" panose="02040503050406030204" pitchFamily="18" charset="0"/>
                            </a:rPr>
                            <m:t>𝜕</m:t>
                          </m:r>
                          <m:r>
                            <a:rPr lang="en-GB" sz="1200" i="1">
                              <a:latin typeface="Cambria Math" panose="02040503050406030204" pitchFamily="18" charset="0"/>
                            </a:rPr>
                            <m:t>𝑌</m:t>
                          </m:r>
                          <m:r>
                            <a:rPr lang="en-GB" sz="1200" i="1">
                              <a:latin typeface="Cambria Math" panose="02040503050406030204" pitchFamily="18" charset="0"/>
                            </a:rPr>
                            <m:t> (</m:t>
                          </m:r>
                          <m:sSub>
                            <m:sSubPr>
                              <m:ctrlPr>
                                <a:rPr lang="it-IT" sz="1200" i="1">
                                  <a:latin typeface="Cambria Math" panose="02040503050406030204" pitchFamily="18" charset="0"/>
                                </a:rPr>
                              </m:ctrlPr>
                            </m:sSubPr>
                            <m:e>
                              <m:r>
                                <a:rPr lang="en-GB" sz="1200" i="1">
                                  <a:latin typeface="Cambria Math" panose="02040503050406030204" pitchFamily="18" charset="0"/>
                                </a:rPr>
                                <m:t>𝑥</m:t>
                              </m:r>
                            </m:e>
                            <m:sub>
                              <m:r>
                                <a:rPr lang="en-GB" sz="1200" i="1">
                                  <a:latin typeface="Cambria Math" panose="02040503050406030204" pitchFamily="18" charset="0"/>
                                </a:rPr>
                                <m:t>𝐼</m:t>
                              </m:r>
                            </m:sub>
                          </m:sSub>
                          <m:r>
                            <a:rPr lang="en-GB" sz="1200" i="1">
                              <a:latin typeface="Cambria Math" panose="02040503050406030204" pitchFamily="18" charset="0"/>
                            </a:rPr>
                            <m:t>, </m:t>
                          </m:r>
                          <m:sSub>
                            <m:sSubPr>
                              <m:ctrlPr>
                                <a:rPr lang="it-IT" sz="1200" i="1">
                                  <a:latin typeface="Cambria Math" panose="02040503050406030204" pitchFamily="18" charset="0"/>
                                </a:rPr>
                              </m:ctrlPr>
                            </m:sSubPr>
                            <m:e>
                              <m:r>
                                <a:rPr lang="en-GB" sz="1200" i="1">
                                  <a:latin typeface="Cambria Math" panose="02040503050406030204" pitchFamily="18" charset="0"/>
                                </a:rPr>
                                <m:t>𝑡</m:t>
                              </m:r>
                            </m:e>
                            <m:sub>
                              <m:r>
                                <a:rPr lang="en-GB" sz="1200" i="1">
                                  <a:latin typeface="Cambria Math" panose="02040503050406030204" pitchFamily="18" charset="0"/>
                                </a:rPr>
                                <m:t>𝑛</m:t>
                              </m:r>
                              <m:r>
                                <a:rPr lang="en-GB" sz="1200" i="1">
                                  <a:latin typeface="Cambria Math" panose="02040503050406030204" pitchFamily="18" charset="0"/>
                                </a:rPr>
                                <m:t>+1</m:t>
                              </m:r>
                            </m:sub>
                          </m:sSub>
                          <m:r>
                            <a:rPr lang="en-GB" sz="1200" i="1">
                              <a:latin typeface="Cambria Math" panose="02040503050406030204" pitchFamily="18" charset="0"/>
                            </a:rPr>
                            <m:t>)</m:t>
                          </m:r>
                        </m:num>
                        <m:den>
                          <m:r>
                            <a:rPr lang="en-GB" sz="1200" i="1">
                              <a:latin typeface="Cambria Math" panose="02040503050406030204" pitchFamily="18" charset="0"/>
                            </a:rPr>
                            <m:t>𝜕</m:t>
                          </m:r>
                          <m:r>
                            <a:rPr lang="en-GB" sz="1200" i="1">
                              <a:latin typeface="Cambria Math" panose="02040503050406030204" pitchFamily="18" charset="0"/>
                            </a:rPr>
                            <m:t>𝑡</m:t>
                          </m:r>
                        </m:den>
                      </m:f>
                      <m:r>
                        <a:rPr lang="en-GB" sz="1200" i="1">
                          <a:latin typeface="Cambria Math" panose="02040503050406030204" pitchFamily="18" charset="0"/>
                        </a:rPr>
                        <m:t>= </m:t>
                      </m:r>
                      <m:f>
                        <m:fPr>
                          <m:ctrlPr>
                            <a:rPr lang="it-IT" sz="1200" i="1">
                              <a:latin typeface="Cambria Math" panose="02040503050406030204" pitchFamily="18" charset="0"/>
                            </a:rPr>
                          </m:ctrlPr>
                        </m:fPr>
                        <m:num>
                          <m:sSubSup>
                            <m:sSubSupPr>
                              <m:ctrlPr>
                                <a:rPr lang="it-IT" sz="1200" i="1">
                                  <a:latin typeface="Cambria Math" panose="02040503050406030204" pitchFamily="18" charset="0"/>
                                </a:rPr>
                              </m:ctrlPr>
                            </m:sSubSupPr>
                            <m:e>
                              <m:r>
                                <a:rPr lang="en-GB" sz="1200" i="1">
                                  <a:latin typeface="Cambria Math" panose="02040503050406030204" pitchFamily="18" charset="0"/>
                                </a:rPr>
                                <m:t>𝑌</m:t>
                              </m:r>
                            </m:e>
                            <m:sub>
                              <m:r>
                                <a:rPr lang="en-GB" sz="1200" i="1">
                                  <a:latin typeface="Cambria Math" panose="02040503050406030204" pitchFamily="18" charset="0"/>
                                </a:rPr>
                                <m:t>𝑖</m:t>
                              </m:r>
                              <m:r>
                                <a:rPr lang="en-GB" sz="1200" i="1">
                                  <a:latin typeface="Cambria Math" panose="02040503050406030204" pitchFamily="18" charset="0"/>
                                </a:rPr>
                                <m:t>+1</m:t>
                              </m:r>
                            </m:sub>
                            <m:sup>
                              <m:r>
                                <a:rPr lang="en-GB" sz="1200" i="1">
                                  <a:latin typeface="Cambria Math" panose="02040503050406030204" pitchFamily="18" charset="0"/>
                                </a:rPr>
                                <m:t>𝑛</m:t>
                              </m:r>
                              <m:r>
                                <a:rPr lang="en-GB" sz="1200" i="1">
                                  <a:latin typeface="Cambria Math" panose="02040503050406030204" pitchFamily="18" charset="0"/>
                                </a:rPr>
                                <m:t>+1</m:t>
                              </m:r>
                            </m:sup>
                          </m:sSubSup>
                          <m:r>
                            <a:rPr lang="en-GB" sz="1200" i="1">
                              <a:latin typeface="Cambria Math" panose="02040503050406030204" pitchFamily="18" charset="0"/>
                            </a:rPr>
                            <m:t>+ </m:t>
                          </m:r>
                          <m:sSubSup>
                            <m:sSubSupPr>
                              <m:ctrlPr>
                                <a:rPr lang="it-IT" sz="1200" i="1">
                                  <a:latin typeface="Cambria Math" panose="02040503050406030204" pitchFamily="18" charset="0"/>
                                </a:rPr>
                              </m:ctrlPr>
                            </m:sSubSupPr>
                            <m:e>
                              <m:r>
                                <a:rPr lang="en-GB" sz="1200" i="1">
                                  <a:latin typeface="Cambria Math" panose="02040503050406030204" pitchFamily="18" charset="0"/>
                                </a:rPr>
                                <m:t>𝑌</m:t>
                              </m:r>
                            </m:e>
                            <m:sub>
                              <m:r>
                                <a:rPr lang="en-GB" sz="1200" i="1">
                                  <a:latin typeface="Cambria Math" panose="02040503050406030204" pitchFamily="18" charset="0"/>
                                </a:rPr>
                                <m:t>𝑖</m:t>
                              </m:r>
                            </m:sub>
                            <m:sup>
                              <m:r>
                                <a:rPr lang="en-GB" sz="1200" i="1">
                                  <a:latin typeface="Cambria Math" panose="02040503050406030204" pitchFamily="18" charset="0"/>
                                </a:rPr>
                                <m:t>𝑛</m:t>
                              </m:r>
                              <m:r>
                                <a:rPr lang="en-GB" sz="1200" i="1">
                                  <a:latin typeface="Cambria Math" panose="02040503050406030204" pitchFamily="18" charset="0"/>
                                </a:rPr>
                                <m:t>+1</m:t>
                              </m:r>
                            </m:sup>
                          </m:sSubSup>
                          <m:r>
                            <a:rPr lang="en-GB" sz="1200" i="1">
                              <a:latin typeface="Cambria Math" panose="02040503050406030204" pitchFamily="18" charset="0"/>
                            </a:rPr>
                            <m:t>− </m:t>
                          </m:r>
                          <m:sSubSup>
                            <m:sSubSupPr>
                              <m:ctrlPr>
                                <a:rPr lang="it-IT" sz="1200" i="1">
                                  <a:latin typeface="Cambria Math" panose="02040503050406030204" pitchFamily="18" charset="0"/>
                                </a:rPr>
                              </m:ctrlPr>
                            </m:sSubSupPr>
                            <m:e>
                              <m:r>
                                <a:rPr lang="en-GB" sz="1200" i="1">
                                  <a:latin typeface="Cambria Math" panose="02040503050406030204" pitchFamily="18" charset="0"/>
                                </a:rPr>
                                <m:t>𝑌</m:t>
                              </m:r>
                            </m:e>
                            <m:sub>
                              <m:r>
                                <a:rPr lang="en-GB" sz="1200" i="1">
                                  <a:latin typeface="Cambria Math" panose="02040503050406030204" pitchFamily="18" charset="0"/>
                                </a:rPr>
                                <m:t>𝑖</m:t>
                              </m:r>
                              <m:r>
                                <a:rPr lang="en-GB" sz="1200" i="1">
                                  <a:latin typeface="Cambria Math" panose="02040503050406030204" pitchFamily="18" charset="0"/>
                                </a:rPr>
                                <m:t>+1</m:t>
                              </m:r>
                            </m:sub>
                            <m:sup>
                              <m:r>
                                <a:rPr lang="en-GB" sz="1200" i="1">
                                  <a:latin typeface="Cambria Math" panose="02040503050406030204" pitchFamily="18" charset="0"/>
                                </a:rPr>
                                <m:t>𝑛</m:t>
                              </m:r>
                            </m:sup>
                          </m:sSubSup>
                          <m:r>
                            <a:rPr lang="en-GB" sz="1200" i="1">
                              <a:latin typeface="Cambria Math" panose="02040503050406030204" pitchFamily="18" charset="0"/>
                            </a:rPr>
                            <m:t> −</m:t>
                          </m:r>
                          <m:sSubSup>
                            <m:sSubSupPr>
                              <m:ctrlPr>
                                <a:rPr lang="it-IT" sz="1200" i="1">
                                  <a:latin typeface="Cambria Math" panose="02040503050406030204" pitchFamily="18" charset="0"/>
                                </a:rPr>
                              </m:ctrlPr>
                            </m:sSubSupPr>
                            <m:e>
                              <m:r>
                                <a:rPr lang="en-GB" sz="1200" i="1">
                                  <a:latin typeface="Cambria Math" panose="02040503050406030204" pitchFamily="18" charset="0"/>
                                </a:rPr>
                                <m:t>𝑌</m:t>
                              </m:r>
                            </m:e>
                            <m:sub>
                              <m:r>
                                <a:rPr lang="en-GB" sz="1200" i="1">
                                  <a:latin typeface="Cambria Math" panose="02040503050406030204" pitchFamily="18" charset="0"/>
                                </a:rPr>
                                <m:t>𝑖</m:t>
                              </m:r>
                            </m:sub>
                            <m:sup>
                              <m:r>
                                <a:rPr lang="en-GB" sz="1200" i="1">
                                  <a:latin typeface="Cambria Math" panose="02040503050406030204" pitchFamily="18" charset="0"/>
                                </a:rPr>
                                <m:t>𝑛</m:t>
                              </m:r>
                            </m:sup>
                          </m:sSubSup>
                          <m:r>
                            <a:rPr lang="en-GB" sz="1200" i="1">
                              <a:latin typeface="Cambria Math" panose="02040503050406030204" pitchFamily="18" charset="0"/>
                            </a:rPr>
                            <m:t> </m:t>
                          </m:r>
                        </m:num>
                        <m:den>
                          <m:r>
                            <a:rPr lang="en-GB" sz="1200" i="1">
                              <a:latin typeface="Cambria Math" panose="02040503050406030204" pitchFamily="18" charset="0"/>
                            </a:rPr>
                            <m:t>2 ∆</m:t>
                          </m:r>
                          <m:r>
                            <a:rPr lang="en-GB" sz="1200" i="1">
                              <a:latin typeface="Cambria Math" panose="02040503050406030204" pitchFamily="18" charset="0"/>
                            </a:rPr>
                            <m:t>𝑡</m:t>
                          </m:r>
                        </m:den>
                      </m:f>
                      <m:r>
                        <a:rPr lang="en-GB" sz="1200" i="1">
                          <a:latin typeface="Cambria Math" panose="02040503050406030204" pitchFamily="18" charset="0"/>
                        </a:rPr>
                        <m:t> + </m:t>
                      </m:r>
                      <m:r>
                        <a:rPr lang="en-GB" sz="1200" i="1">
                          <a:latin typeface="Cambria Math" panose="02040503050406030204" pitchFamily="18" charset="0"/>
                        </a:rPr>
                        <m:t>𝑜</m:t>
                      </m:r>
                      <m:r>
                        <a:rPr lang="en-GB" sz="1200" i="1">
                          <a:latin typeface="Cambria Math" panose="02040503050406030204" pitchFamily="18" charset="0"/>
                        </a:rPr>
                        <m:t>(∆</m:t>
                      </m:r>
                      <m:r>
                        <a:rPr lang="en-GB" sz="1200" i="1">
                          <a:latin typeface="Cambria Math" panose="02040503050406030204" pitchFamily="18" charset="0"/>
                        </a:rPr>
                        <m:t>𝑡</m:t>
                      </m:r>
                      <m:r>
                        <a:rPr lang="en-GB" sz="1200" i="1">
                          <a:latin typeface="Cambria Math" panose="02040503050406030204" pitchFamily="18" charset="0"/>
                        </a:rPr>
                        <m:t>)</m:t>
                      </m:r>
                    </m:oMath>
                  </m:oMathPara>
                </a14:m>
                <a:endParaRPr lang="it-IT" sz="1200" dirty="0"/>
              </a:p>
            </p:txBody>
          </p:sp>
        </mc:Choice>
        <mc:Fallback xmlns="">
          <p:sp>
            <p:nvSpPr>
              <p:cNvPr id="41" name="CasellaDiTesto 40">
                <a:extLst>
                  <a:ext uri="{FF2B5EF4-FFF2-40B4-BE49-F238E27FC236}">
                    <a16:creationId xmlns:a16="http://schemas.microsoft.com/office/drawing/2014/main" id="{90FB1E87-F8FC-48C0-ACE3-624D82EFB3CC}"/>
                  </a:ext>
                </a:extLst>
              </p:cNvPr>
              <p:cNvSpPr txBox="1">
                <a:spLocks noRot="1" noChangeAspect="1" noMove="1" noResize="1" noEditPoints="1" noAdjustHandles="1" noChangeArrowheads="1" noChangeShapeType="1" noTextEdit="1"/>
              </p:cNvSpPr>
              <p:nvPr/>
            </p:nvSpPr>
            <p:spPr>
              <a:xfrm>
                <a:off x="5294811" y="4702619"/>
                <a:ext cx="3849190" cy="1774460"/>
              </a:xfrm>
              <a:prstGeom prst="rect">
                <a:avLst/>
              </a:prstGeom>
              <a:blipFill>
                <a:blip r:embed="rId7"/>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2174952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54D32B-EF4C-4207-947F-27145257CD7B}"/>
              </a:ext>
            </a:extLst>
          </p:cNvPr>
          <p:cNvSpPr>
            <a:spLocks noGrp="1"/>
          </p:cNvSpPr>
          <p:nvPr>
            <p:ph idx="1"/>
          </p:nvPr>
        </p:nvSpPr>
        <p:spPr/>
        <p:txBody>
          <a:bodyPr/>
          <a:lstStyle/>
          <a:p>
            <a:r>
              <a:rPr lang="it-IT" dirty="0"/>
              <a:t>Quality Tracking Model</a:t>
            </a:r>
          </a:p>
          <a:p>
            <a:pPr lvl="1"/>
            <a:r>
              <a:rPr lang="en-GB" dirty="0"/>
              <a:t>Advection transport </a:t>
            </a:r>
            <a:r>
              <a:rPr lang="en-US" dirty="0"/>
              <a:t>equation</a:t>
            </a:r>
          </a:p>
          <a:p>
            <a:pPr lvl="1"/>
            <a:endParaRPr lang="en-US" dirty="0"/>
          </a:p>
          <a:p>
            <a:pPr lvl="1"/>
            <a:endParaRPr lang="en-US" dirty="0"/>
          </a:p>
          <a:p>
            <a:pPr lvl="1"/>
            <a:endParaRPr lang="en-US" dirty="0"/>
          </a:p>
          <a:p>
            <a:r>
              <a:rPr lang="it-IT" dirty="0"/>
              <a:t>Steady-State </a:t>
            </a:r>
            <a:r>
              <a:rPr lang="en-GB" dirty="0"/>
              <a:t>Flow</a:t>
            </a:r>
          </a:p>
          <a:p>
            <a:pPr marL="457200" lvl="1" indent="0">
              <a:buNone/>
            </a:pPr>
            <a:r>
              <a:rPr lang="it-IT" dirty="0"/>
              <a:t> </a:t>
            </a:r>
            <a:endParaRPr lang="en-GB" dirty="0"/>
          </a:p>
          <a:p>
            <a:pPr marL="457200" lvl="1" indent="0">
              <a:buNone/>
            </a:pPr>
            <a:endParaRPr lang="en-GB" dirty="0"/>
          </a:p>
          <a:p>
            <a:endParaRPr lang="en-GB" dirty="0"/>
          </a:p>
        </p:txBody>
      </p:sp>
      <p:sp>
        <p:nvSpPr>
          <p:cNvPr id="3" name="Title 2">
            <a:extLst>
              <a:ext uri="{FF2B5EF4-FFF2-40B4-BE49-F238E27FC236}">
                <a16:creationId xmlns:a16="http://schemas.microsoft.com/office/drawing/2014/main" id="{62220BD5-7D6F-4B5E-ADFD-E7AA967EE2EC}"/>
              </a:ext>
            </a:extLst>
          </p:cNvPr>
          <p:cNvSpPr>
            <a:spLocks noGrp="1"/>
          </p:cNvSpPr>
          <p:nvPr>
            <p:ph type="title"/>
          </p:nvPr>
        </p:nvSpPr>
        <p:spPr/>
        <p:txBody>
          <a:bodyPr/>
          <a:lstStyle/>
          <a:p>
            <a:r>
              <a:rPr lang="en-GB" dirty="0"/>
              <a:t>Pipe Model</a:t>
            </a:r>
          </a:p>
        </p:txBody>
      </p:sp>
      <mc:AlternateContent xmlns:mc="http://schemas.openxmlformats.org/markup-compatibility/2006" xmlns:a14="http://schemas.microsoft.com/office/drawing/2010/main">
        <mc:Choice Requires="a14">
          <p:sp>
            <p:nvSpPr>
              <p:cNvPr id="4" name="Rettangolo 25">
                <a:extLst>
                  <a:ext uri="{FF2B5EF4-FFF2-40B4-BE49-F238E27FC236}">
                    <a16:creationId xmlns:a16="http://schemas.microsoft.com/office/drawing/2014/main" id="{D05AA283-730E-4EDB-99BF-4EEADD1B384C}"/>
                  </a:ext>
                </a:extLst>
              </p:cNvPr>
              <p:cNvSpPr/>
              <p:nvPr/>
            </p:nvSpPr>
            <p:spPr>
              <a:xfrm>
                <a:off x="0" y="1773761"/>
                <a:ext cx="9144000" cy="6190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i="1" smtClean="0">
                              <a:latin typeface="Cambria Math" panose="02040503050406030204" pitchFamily="18" charset="0"/>
                            </a:rPr>
                          </m:ctrlPr>
                        </m:fPr>
                        <m:num>
                          <m:r>
                            <a:rPr lang="en-GB" i="0">
                              <a:latin typeface="Cambria Math" panose="02040503050406030204" pitchFamily="18" charset="0"/>
                            </a:rPr>
                            <m:t>𝜕</m:t>
                          </m:r>
                          <m:sSub>
                            <m:sSubPr>
                              <m:ctrlPr>
                                <a:rPr lang="en-GB" i="1" smtClean="0">
                                  <a:latin typeface="Cambria Math" panose="02040503050406030204" pitchFamily="18" charset="0"/>
                                </a:rPr>
                              </m:ctrlPr>
                            </m:sSubPr>
                            <m:e>
                              <m:r>
                                <a:rPr lang="it-IT" b="0" i="1" smtClean="0">
                                  <a:latin typeface="Cambria Math" panose="02040503050406030204" pitchFamily="18" charset="0"/>
                                </a:rPr>
                                <m:t>𝑦</m:t>
                              </m:r>
                            </m:e>
                            <m:sub>
                              <m:r>
                                <a:rPr lang="it-IT" b="0" i="1" smtClean="0">
                                  <a:latin typeface="Cambria Math" panose="02040503050406030204" pitchFamily="18" charset="0"/>
                                </a:rPr>
                                <m:t>𝑘</m:t>
                              </m:r>
                            </m:sub>
                          </m:sSub>
                        </m:num>
                        <m:den>
                          <m:r>
                            <a:rPr lang="en-GB" i="0">
                              <a:latin typeface="Cambria Math" panose="02040503050406030204" pitchFamily="18" charset="0"/>
                            </a:rPr>
                            <m:t>𝜕</m:t>
                          </m:r>
                          <m:r>
                            <a:rPr lang="en-GB" i="1">
                              <a:latin typeface="Cambria Math" panose="02040503050406030204" pitchFamily="18" charset="0"/>
                            </a:rPr>
                            <m:t>𝑡</m:t>
                          </m:r>
                        </m:den>
                      </m:f>
                      <m:r>
                        <a:rPr lang="en-GB" i="0">
                          <a:latin typeface="Cambria Math" panose="02040503050406030204" pitchFamily="18" charset="0"/>
                        </a:rPr>
                        <m:t> +</m:t>
                      </m:r>
                      <m:r>
                        <a:rPr lang="it-IT" b="0" i="1" smtClean="0">
                          <a:latin typeface="Cambria Math" panose="02040503050406030204" pitchFamily="18" charset="0"/>
                        </a:rPr>
                        <m:t>𝑢</m:t>
                      </m:r>
                      <m:r>
                        <a:rPr lang="en-GB" i="0">
                          <a:latin typeface="Cambria Math" panose="02040503050406030204" pitchFamily="18" charset="0"/>
                        </a:rPr>
                        <m:t> </m:t>
                      </m:r>
                      <m:f>
                        <m:fPr>
                          <m:ctrlPr>
                            <a:rPr lang="en-GB" i="1">
                              <a:latin typeface="Cambria Math" panose="02040503050406030204" pitchFamily="18" charset="0"/>
                            </a:rPr>
                          </m:ctrlPr>
                        </m:fPr>
                        <m:num>
                          <m:r>
                            <a:rPr lang="en-GB" i="0">
                              <a:latin typeface="Cambria Math" panose="02040503050406030204" pitchFamily="18" charset="0"/>
                            </a:rPr>
                            <m:t>𝜕</m:t>
                          </m:r>
                          <m:sSub>
                            <m:sSubPr>
                              <m:ctrlPr>
                                <a:rPr lang="en-GB" i="1">
                                  <a:latin typeface="Cambria Math" panose="02040503050406030204" pitchFamily="18" charset="0"/>
                                </a:rPr>
                              </m:ctrlPr>
                            </m:sSubPr>
                            <m:e>
                              <m:r>
                                <a:rPr lang="it-IT" i="1">
                                  <a:latin typeface="Cambria Math" panose="02040503050406030204" pitchFamily="18" charset="0"/>
                                </a:rPr>
                                <m:t>𝑦</m:t>
                              </m:r>
                            </m:e>
                            <m:sub>
                              <m:r>
                                <a:rPr lang="it-IT" i="1">
                                  <a:latin typeface="Cambria Math" panose="02040503050406030204" pitchFamily="18" charset="0"/>
                                </a:rPr>
                                <m:t>𝑘</m:t>
                              </m:r>
                            </m:sub>
                          </m:sSub>
                        </m:num>
                        <m:den>
                          <m:r>
                            <a:rPr lang="en-GB" i="0">
                              <a:latin typeface="Cambria Math" panose="02040503050406030204" pitchFamily="18" charset="0"/>
                            </a:rPr>
                            <m:t>𝜕</m:t>
                          </m:r>
                          <m:r>
                            <a:rPr lang="en-GB" i="1">
                              <a:latin typeface="Cambria Math" panose="02040503050406030204" pitchFamily="18" charset="0"/>
                            </a:rPr>
                            <m:t>𝑥</m:t>
                          </m:r>
                        </m:den>
                      </m:f>
                      <m:r>
                        <a:rPr lang="en-GB" i="0">
                          <a:latin typeface="Cambria Math" panose="02040503050406030204" pitchFamily="18" charset="0"/>
                        </a:rPr>
                        <m:t> = 0</m:t>
                      </m:r>
                    </m:oMath>
                  </m:oMathPara>
                </a14:m>
                <a:endParaRPr lang="en-GB" dirty="0"/>
              </a:p>
            </p:txBody>
          </p:sp>
        </mc:Choice>
        <mc:Fallback xmlns="">
          <p:sp>
            <p:nvSpPr>
              <p:cNvPr id="4" name="Rettangolo 25">
                <a:extLst>
                  <a:ext uri="{FF2B5EF4-FFF2-40B4-BE49-F238E27FC236}">
                    <a16:creationId xmlns:a16="http://schemas.microsoft.com/office/drawing/2014/main" id="{D05AA283-730E-4EDB-99BF-4EEADD1B384C}"/>
                  </a:ext>
                </a:extLst>
              </p:cNvPr>
              <p:cNvSpPr>
                <a:spLocks noRot="1" noChangeAspect="1" noMove="1" noResize="1" noEditPoints="1" noAdjustHandles="1" noChangeArrowheads="1" noChangeShapeType="1" noTextEdit="1"/>
              </p:cNvSpPr>
              <p:nvPr/>
            </p:nvSpPr>
            <p:spPr>
              <a:xfrm>
                <a:off x="0" y="1773761"/>
                <a:ext cx="9144000" cy="619016"/>
              </a:xfrm>
              <a:prstGeom prst="rect">
                <a:avLst/>
              </a:prstGeom>
              <a:blipFill>
                <a:blip r:embed="rId2"/>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 name="Rettangolo 26">
                <a:extLst>
                  <a:ext uri="{FF2B5EF4-FFF2-40B4-BE49-F238E27FC236}">
                    <a16:creationId xmlns:a16="http://schemas.microsoft.com/office/drawing/2014/main" id="{8CEFD58F-3D1C-4354-82D3-8E52D882C7D4}"/>
                  </a:ext>
                </a:extLst>
              </p:cNvPr>
              <p:cNvSpPr/>
              <p:nvPr/>
            </p:nvSpPr>
            <p:spPr>
              <a:xfrm>
                <a:off x="0" y="3357793"/>
                <a:ext cx="4572000" cy="6190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i="1" smtClean="0">
                              <a:latin typeface="Cambria Math" panose="02040503050406030204" pitchFamily="18" charset="0"/>
                            </a:rPr>
                          </m:ctrlPr>
                        </m:fPr>
                        <m:num>
                          <m:r>
                            <a:rPr lang="en-GB" i="0">
                              <a:latin typeface="Cambria Math" panose="02040503050406030204" pitchFamily="18" charset="0"/>
                            </a:rPr>
                            <m:t>𝜕</m:t>
                          </m:r>
                          <m:sSub>
                            <m:sSubPr>
                              <m:ctrlPr>
                                <a:rPr lang="en-GB" i="1" smtClean="0">
                                  <a:latin typeface="Cambria Math" panose="02040503050406030204" pitchFamily="18" charset="0"/>
                                </a:rPr>
                              </m:ctrlPr>
                            </m:sSubPr>
                            <m:e>
                              <m:r>
                                <a:rPr lang="it-IT" b="0" i="1" smtClean="0">
                                  <a:latin typeface="Cambria Math" panose="02040503050406030204" pitchFamily="18" charset="0"/>
                                </a:rPr>
                                <m:t>𝑦</m:t>
                              </m:r>
                            </m:e>
                            <m:sub>
                              <m:r>
                                <a:rPr lang="it-IT" b="0" i="1" smtClean="0">
                                  <a:latin typeface="Cambria Math" panose="02040503050406030204" pitchFamily="18" charset="0"/>
                                </a:rPr>
                                <m:t>𝑘</m:t>
                              </m:r>
                            </m:sub>
                          </m:sSub>
                        </m:num>
                        <m:den>
                          <m:r>
                            <a:rPr lang="en-GB" i="0">
                              <a:latin typeface="Cambria Math" panose="02040503050406030204" pitchFamily="18" charset="0"/>
                            </a:rPr>
                            <m:t>𝜕</m:t>
                          </m:r>
                          <m:r>
                            <a:rPr lang="en-GB" i="1">
                              <a:latin typeface="Cambria Math" panose="02040503050406030204" pitchFamily="18" charset="0"/>
                            </a:rPr>
                            <m:t>𝑡</m:t>
                          </m:r>
                        </m:den>
                      </m:f>
                      <m:r>
                        <a:rPr lang="en-GB" i="0">
                          <a:latin typeface="Cambria Math" panose="02040503050406030204" pitchFamily="18" charset="0"/>
                        </a:rPr>
                        <m:t> +</m:t>
                      </m:r>
                      <m:r>
                        <a:rPr lang="it-IT" b="0" i="1" smtClean="0">
                          <a:latin typeface="Cambria Math" panose="02040503050406030204" pitchFamily="18" charset="0"/>
                        </a:rPr>
                        <m:t>𝑢</m:t>
                      </m:r>
                      <m:r>
                        <a:rPr lang="en-GB" i="0">
                          <a:latin typeface="Cambria Math" panose="02040503050406030204" pitchFamily="18" charset="0"/>
                        </a:rPr>
                        <m:t> </m:t>
                      </m:r>
                      <m:f>
                        <m:fPr>
                          <m:ctrlPr>
                            <a:rPr lang="en-GB" i="1">
                              <a:latin typeface="Cambria Math" panose="02040503050406030204" pitchFamily="18" charset="0"/>
                            </a:rPr>
                          </m:ctrlPr>
                        </m:fPr>
                        <m:num>
                          <m:r>
                            <a:rPr lang="en-GB" i="0">
                              <a:latin typeface="Cambria Math" panose="02040503050406030204" pitchFamily="18" charset="0"/>
                            </a:rPr>
                            <m:t>𝜕</m:t>
                          </m:r>
                          <m:sSub>
                            <m:sSubPr>
                              <m:ctrlPr>
                                <a:rPr lang="en-GB" i="1">
                                  <a:latin typeface="Cambria Math" panose="02040503050406030204" pitchFamily="18" charset="0"/>
                                </a:rPr>
                              </m:ctrlPr>
                            </m:sSubPr>
                            <m:e>
                              <m:r>
                                <a:rPr lang="it-IT" i="1">
                                  <a:latin typeface="Cambria Math" panose="02040503050406030204" pitchFamily="18" charset="0"/>
                                </a:rPr>
                                <m:t>𝑦</m:t>
                              </m:r>
                            </m:e>
                            <m:sub>
                              <m:r>
                                <a:rPr lang="it-IT" i="1">
                                  <a:latin typeface="Cambria Math" panose="02040503050406030204" pitchFamily="18" charset="0"/>
                                </a:rPr>
                                <m:t>𝑘</m:t>
                              </m:r>
                            </m:sub>
                          </m:sSub>
                        </m:num>
                        <m:den>
                          <m:r>
                            <a:rPr lang="en-GB" i="0">
                              <a:latin typeface="Cambria Math" panose="02040503050406030204" pitchFamily="18" charset="0"/>
                            </a:rPr>
                            <m:t>𝜕</m:t>
                          </m:r>
                          <m:r>
                            <a:rPr lang="en-GB" i="1">
                              <a:latin typeface="Cambria Math" panose="02040503050406030204" pitchFamily="18" charset="0"/>
                            </a:rPr>
                            <m:t>𝑥</m:t>
                          </m:r>
                        </m:den>
                      </m:f>
                      <m:r>
                        <a:rPr lang="en-GB" i="0">
                          <a:latin typeface="Cambria Math" panose="02040503050406030204" pitchFamily="18" charset="0"/>
                        </a:rPr>
                        <m:t> = 0</m:t>
                      </m:r>
                    </m:oMath>
                  </m:oMathPara>
                </a14:m>
                <a:endParaRPr lang="en-GB" dirty="0"/>
              </a:p>
            </p:txBody>
          </p:sp>
        </mc:Choice>
        <mc:Fallback xmlns="">
          <p:sp>
            <p:nvSpPr>
              <p:cNvPr id="5" name="Rettangolo 26">
                <a:extLst>
                  <a:ext uri="{FF2B5EF4-FFF2-40B4-BE49-F238E27FC236}">
                    <a16:creationId xmlns:a16="http://schemas.microsoft.com/office/drawing/2014/main" id="{8CEFD58F-3D1C-4354-82D3-8E52D882C7D4}"/>
                  </a:ext>
                </a:extLst>
              </p:cNvPr>
              <p:cNvSpPr>
                <a:spLocks noRot="1" noChangeAspect="1" noMove="1" noResize="1" noEditPoints="1" noAdjustHandles="1" noChangeArrowheads="1" noChangeShapeType="1" noTextEdit="1"/>
              </p:cNvSpPr>
              <p:nvPr/>
            </p:nvSpPr>
            <p:spPr>
              <a:xfrm>
                <a:off x="0" y="3357793"/>
                <a:ext cx="4572000" cy="619016"/>
              </a:xfrm>
              <a:prstGeom prst="rect">
                <a:avLst/>
              </a:prstGeom>
              <a:blipFill>
                <a:blip r:embed="rId3"/>
                <a:stretch>
                  <a:fillRect/>
                </a:stretch>
              </a:blipFill>
            </p:spPr>
            <p:txBody>
              <a:bodyPr/>
              <a:lstStyle/>
              <a:p>
                <a:r>
                  <a:rPr lang="it-IT">
                    <a:noFill/>
                  </a:rPr>
                  <a:t> </a:t>
                </a:r>
              </a:p>
            </p:txBody>
          </p:sp>
        </mc:Fallback>
      </mc:AlternateContent>
      <p:cxnSp>
        <p:nvCxnSpPr>
          <p:cNvPr id="6" name="Connettore 2 32">
            <a:extLst>
              <a:ext uri="{FF2B5EF4-FFF2-40B4-BE49-F238E27FC236}">
                <a16:creationId xmlns:a16="http://schemas.microsoft.com/office/drawing/2014/main" id="{C9E3E7B9-858A-4BC5-8C64-6D80EDFCB3FA}"/>
              </a:ext>
            </a:extLst>
          </p:cNvPr>
          <p:cNvCxnSpPr/>
          <p:nvPr/>
        </p:nvCxnSpPr>
        <p:spPr bwMode="auto">
          <a:xfrm>
            <a:off x="4232668" y="3705181"/>
            <a:ext cx="720000"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7" name="Rettangolo 33">
                <a:extLst>
                  <a:ext uri="{FF2B5EF4-FFF2-40B4-BE49-F238E27FC236}">
                    <a16:creationId xmlns:a16="http://schemas.microsoft.com/office/drawing/2014/main" id="{B970E91D-1CB7-4B69-AC36-41B1613F32D5}"/>
                  </a:ext>
                </a:extLst>
              </p:cNvPr>
              <p:cNvSpPr/>
              <p:nvPr/>
            </p:nvSpPr>
            <p:spPr>
              <a:xfrm>
                <a:off x="4571998" y="3508737"/>
                <a:ext cx="4572001" cy="38151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it-IT" i="1" smtClean="0">
                              <a:latin typeface="Cambria Math" panose="02040503050406030204" pitchFamily="18" charset="0"/>
                            </a:rPr>
                            <m:t>𝑦</m:t>
                          </m:r>
                        </m:e>
                        <m:sub>
                          <m:r>
                            <a:rPr lang="it-IT" i="1">
                              <a:latin typeface="Cambria Math" panose="02040503050406030204" pitchFamily="18" charset="0"/>
                            </a:rPr>
                            <m:t>𝑘</m:t>
                          </m:r>
                          <m:r>
                            <a:rPr lang="it-IT" b="0" i="1" smtClean="0">
                              <a:latin typeface="Cambria Math" panose="02040503050406030204" pitchFamily="18" charset="0"/>
                            </a:rPr>
                            <m:t>, </m:t>
                          </m:r>
                          <m:r>
                            <a:rPr lang="it-IT" b="0" i="1" smtClean="0">
                              <a:latin typeface="Cambria Math" panose="02040503050406030204" pitchFamily="18" charset="0"/>
                            </a:rPr>
                            <m:t>𝑖𝑛</m:t>
                          </m:r>
                        </m:sub>
                      </m:sSub>
                      <m:r>
                        <a:rPr lang="it-IT" b="0" i="0" smtClean="0">
                          <a:latin typeface="Cambria Math" panose="02040503050406030204" pitchFamily="18" charset="0"/>
                        </a:rPr>
                        <m:t>=</m:t>
                      </m:r>
                      <m:sSub>
                        <m:sSubPr>
                          <m:ctrlPr>
                            <a:rPr lang="en-GB" i="1">
                              <a:latin typeface="Cambria Math" panose="02040503050406030204" pitchFamily="18" charset="0"/>
                            </a:rPr>
                          </m:ctrlPr>
                        </m:sSubPr>
                        <m:e>
                          <m:r>
                            <a:rPr lang="it-IT" i="1">
                              <a:latin typeface="Cambria Math" panose="02040503050406030204" pitchFamily="18" charset="0"/>
                            </a:rPr>
                            <m:t>𝑦</m:t>
                          </m:r>
                        </m:e>
                        <m:sub>
                          <m:r>
                            <a:rPr lang="it-IT" i="1">
                              <a:latin typeface="Cambria Math" panose="02040503050406030204" pitchFamily="18" charset="0"/>
                            </a:rPr>
                            <m:t>𝑘</m:t>
                          </m:r>
                          <m:r>
                            <a:rPr lang="it-IT" i="1">
                              <a:latin typeface="Cambria Math" panose="02040503050406030204" pitchFamily="18" charset="0"/>
                            </a:rPr>
                            <m:t>, </m:t>
                          </m:r>
                          <m:r>
                            <a:rPr lang="it-IT" i="1">
                              <a:latin typeface="Cambria Math" panose="02040503050406030204" pitchFamily="18" charset="0"/>
                            </a:rPr>
                            <m:t>𝑜𝑢𝑡</m:t>
                          </m:r>
                        </m:sub>
                      </m:sSub>
                    </m:oMath>
                  </m:oMathPara>
                </a14:m>
                <a:endParaRPr lang="en-GB" dirty="0"/>
              </a:p>
            </p:txBody>
          </p:sp>
        </mc:Choice>
        <mc:Fallback xmlns="">
          <p:sp>
            <p:nvSpPr>
              <p:cNvPr id="7" name="Rettangolo 33">
                <a:extLst>
                  <a:ext uri="{FF2B5EF4-FFF2-40B4-BE49-F238E27FC236}">
                    <a16:creationId xmlns:a16="http://schemas.microsoft.com/office/drawing/2014/main" id="{B970E91D-1CB7-4B69-AC36-41B1613F32D5}"/>
                  </a:ext>
                </a:extLst>
              </p:cNvPr>
              <p:cNvSpPr>
                <a:spLocks noRot="1" noChangeAspect="1" noMove="1" noResize="1" noEditPoints="1" noAdjustHandles="1" noChangeArrowheads="1" noChangeShapeType="1" noTextEdit="1"/>
              </p:cNvSpPr>
              <p:nvPr/>
            </p:nvSpPr>
            <p:spPr>
              <a:xfrm>
                <a:off x="4571998" y="3508737"/>
                <a:ext cx="4572001" cy="381515"/>
              </a:xfrm>
              <a:prstGeom prst="rect">
                <a:avLst/>
              </a:prstGeom>
              <a:blipFill>
                <a:blip r:embed="rId4"/>
                <a:stretch>
                  <a:fillRect b="-4839"/>
                </a:stretch>
              </a:blipFill>
            </p:spPr>
            <p:txBody>
              <a:bodyPr/>
              <a:lstStyle/>
              <a:p>
                <a:r>
                  <a:rPr lang="en-GB">
                    <a:noFill/>
                  </a:rPr>
                  <a:t> </a:t>
                </a:r>
              </a:p>
            </p:txBody>
          </p:sp>
        </mc:Fallback>
      </mc:AlternateContent>
      <p:grpSp>
        <p:nvGrpSpPr>
          <p:cNvPr id="20" name="Gruppo 19">
            <a:extLst>
              <a:ext uri="{FF2B5EF4-FFF2-40B4-BE49-F238E27FC236}">
                <a16:creationId xmlns:a16="http://schemas.microsoft.com/office/drawing/2014/main" id="{610C8042-EB40-4FE4-A281-46B4A2A22820}"/>
              </a:ext>
            </a:extLst>
          </p:cNvPr>
          <p:cNvGrpSpPr/>
          <p:nvPr/>
        </p:nvGrpSpPr>
        <p:grpSpPr>
          <a:xfrm>
            <a:off x="1255248" y="3406683"/>
            <a:ext cx="655782" cy="655782"/>
            <a:chOff x="1481676" y="3406683"/>
            <a:chExt cx="655782" cy="655782"/>
          </a:xfrm>
        </p:grpSpPr>
        <p:cxnSp>
          <p:nvCxnSpPr>
            <p:cNvPr id="8" name="Connettore diritto 34">
              <a:extLst>
                <a:ext uri="{FF2B5EF4-FFF2-40B4-BE49-F238E27FC236}">
                  <a16:creationId xmlns:a16="http://schemas.microsoft.com/office/drawing/2014/main" id="{4AF9FEC2-3788-455B-85CD-3BAEAB6363B8}"/>
                </a:ext>
              </a:extLst>
            </p:cNvPr>
            <p:cNvCxnSpPr>
              <a:cxnSpLocks/>
            </p:cNvCxnSpPr>
            <p:nvPr/>
          </p:nvCxnSpPr>
          <p:spPr bwMode="auto">
            <a:xfrm flipH="1" flipV="1">
              <a:off x="1481676" y="3425034"/>
              <a:ext cx="655782" cy="61908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9" name="Connettore diritto 35">
              <a:extLst>
                <a:ext uri="{FF2B5EF4-FFF2-40B4-BE49-F238E27FC236}">
                  <a16:creationId xmlns:a16="http://schemas.microsoft.com/office/drawing/2014/main" id="{8F68FE6F-9A6D-4F63-B703-ACC1CDD6E0A6}"/>
                </a:ext>
              </a:extLst>
            </p:cNvPr>
            <p:cNvCxnSpPr>
              <a:cxnSpLocks/>
            </p:cNvCxnSpPr>
            <p:nvPr/>
          </p:nvCxnSpPr>
          <p:spPr bwMode="auto">
            <a:xfrm rot="5400000" flipH="1" flipV="1">
              <a:off x="1481554" y="3425034"/>
              <a:ext cx="655782" cy="61908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pic>
        <p:nvPicPr>
          <p:cNvPr id="22" name="Immagine 21">
            <a:extLst>
              <a:ext uri="{FF2B5EF4-FFF2-40B4-BE49-F238E27FC236}">
                <a16:creationId xmlns:a16="http://schemas.microsoft.com/office/drawing/2014/main" id="{536A4245-3AA2-4F4E-ACAA-2CE835CBF85E}"/>
              </a:ext>
            </a:extLst>
          </p:cNvPr>
          <p:cNvPicPr>
            <a:picLocks noChangeAspect="1"/>
          </p:cNvPicPr>
          <p:nvPr/>
        </p:nvPicPr>
        <p:blipFill>
          <a:blip r:embed="rId5"/>
          <a:stretch>
            <a:fillRect/>
          </a:stretch>
        </p:blipFill>
        <p:spPr>
          <a:xfrm>
            <a:off x="1840303" y="4662307"/>
            <a:ext cx="5218628" cy="1609483"/>
          </a:xfrm>
          <a:prstGeom prst="rect">
            <a:avLst/>
          </a:prstGeom>
        </p:spPr>
      </p:pic>
    </p:spTree>
    <p:extLst>
      <p:ext uri="{BB962C8B-B14F-4D97-AF65-F5344CB8AC3E}">
        <p14:creationId xmlns:p14="http://schemas.microsoft.com/office/powerpoint/2010/main" val="3948271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54D32B-EF4C-4207-947F-27145257CD7B}"/>
              </a:ext>
            </a:extLst>
          </p:cNvPr>
          <p:cNvSpPr>
            <a:spLocks noGrp="1"/>
          </p:cNvSpPr>
          <p:nvPr>
            <p:ph idx="1"/>
          </p:nvPr>
        </p:nvSpPr>
        <p:spPr/>
        <p:txBody>
          <a:bodyPr/>
          <a:lstStyle/>
          <a:p>
            <a:r>
              <a:rPr lang="it-IT" dirty="0"/>
              <a:t>Quality Tracking Model</a:t>
            </a:r>
          </a:p>
          <a:p>
            <a:pPr lvl="1"/>
            <a:r>
              <a:rPr lang="en-GB" dirty="0"/>
              <a:t>Advection transport </a:t>
            </a:r>
            <a:r>
              <a:rPr lang="en-US" dirty="0"/>
              <a:t>equation</a:t>
            </a:r>
          </a:p>
          <a:p>
            <a:pPr lvl="1"/>
            <a:endParaRPr lang="en-US" dirty="0"/>
          </a:p>
          <a:p>
            <a:pPr lvl="1"/>
            <a:endParaRPr lang="en-US" dirty="0"/>
          </a:p>
          <a:p>
            <a:pPr lvl="1"/>
            <a:endParaRPr lang="en-US" dirty="0"/>
          </a:p>
          <a:p>
            <a:r>
              <a:rPr lang="it-IT" dirty="0"/>
              <a:t>Dynamic </a:t>
            </a:r>
            <a:r>
              <a:rPr lang="en-GB" dirty="0"/>
              <a:t>Flow</a:t>
            </a:r>
          </a:p>
          <a:p>
            <a:pPr marL="457200" lvl="1" indent="0">
              <a:buNone/>
            </a:pPr>
            <a:r>
              <a:rPr lang="it-IT" dirty="0"/>
              <a:t> </a:t>
            </a:r>
            <a:endParaRPr lang="en-GB" dirty="0"/>
          </a:p>
          <a:p>
            <a:pPr marL="457200" lvl="1" indent="0">
              <a:buNone/>
            </a:pPr>
            <a:endParaRPr lang="en-GB" dirty="0"/>
          </a:p>
          <a:p>
            <a:endParaRPr lang="en-GB" dirty="0"/>
          </a:p>
        </p:txBody>
      </p:sp>
      <p:sp>
        <p:nvSpPr>
          <p:cNvPr id="3" name="Title 2">
            <a:extLst>
              <a:ext uri="{FF2B5EF4-FFF2-40B4-BE49-F238E27FC236}">
                <a16:creationId xmlns:a16="http://schemas.microsoft.com/office/drawing/2014/main" id="{62220BD5-7D6F-4B5E-ADFD-E7AA967EE2EC}"/>
              </a:ext>
            </a:extLst>
          </p:cNvPr>
          <p:cNvSpPr>
            <a:spLocks noGrp="1"/>
          </p:cNvSpPr>
          <p:nvPr>
            <p:ph type="title"/>
          </p:nvPr>
        </p:nvSpPr>
        <p:spPr/>
        <p:txBody>
          <a:bodyPr/>
          <a:lstStyle/>
          <a:p>
            <a:r>
              <a:rPr lang="en-GB" dirty="0"/>
              <a:t>Pipe Model</a:t>
            </a:r>
          </a:p>
        </p:txBody>
      </p:sp>
      <mc:AlternateContent xmlns:mc="http://schemas.openxmlformats.org/markup-compatibility/2006" xmlns:a14="http://schemas.microsoft.com/office/drawing/2010/main">
        <mc:Choice Requires="a14">
          <p:sp>
            <p:nvSpPr>
              <p:cNvPr id="4" name="Rettangolo 25">
                <a:extLst>
                  <a:ext uri="{FF2B5EF4-FFF2-40B4-BE49-F238E27FC236}">
                    <a16:creationId xmlns:a16="http://schemas.microsoft.com/office/drawing/2014/main" id="{D05AA283-730E-4EDB-99BF-4EEADD1B384C}"/>
                  </a:ext>
                </a:extLst>
              </p:cNvPr>
              <p:cNvSpPr/>
              <p:nvPr/>
            </p:nvSpPr>
            <p:spPr>
              <a:xfrm>
                <a:off x="0" y="1773761"/>
                <a:ext cx="9144000" cy="6190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i="1" smtClean="0">
                              <a:latin typeface="Cambria Math" panose="02040503050406030204" pitchFamily="18" charset="0"/>
                            </a:rPr>
                          </m:ctrlPr>
                        </m:fPr>
                        <m:num>
                          <m:r>
                            <a:rPr lang="en-GB" i="0">
                              <a:latin typeface="Cambria Math" panose="02040503050406030204" pitchFamily="18" charset="0"/>
                            </a:rPr>
                            <m:t>𝜕</m:t>
                          </m:r>
                          <m:sSub>
                            <m:sSubPr>
                              <m:ctrlPr>
                                <a:rPr lang="en-GB" i="1" smtClean="0">
                                  <a:latin typeface="Cambria Math" panose="02040503050406030204" pitchFamily="18" charset="0"/>
                                </a:rPr>
                              </m:ctrlPr>
                            </m:sSubPr>
                            <m:e>
                              <m:r>
                                <a:rPr lang="it-IT" b="0" i="1" smtClean="0">
                                  <a:latin typeface="Cambria Math" panose="02040503050406030204" pitchFamily="18" charset="0"/>
                                </a:rPr>
                                <m:t>𝑦</m:t>
                              </m:r>
                            </m:e>
                            <m:sub>
                              <m:r>
                                <a:rPr lang="it-IT" b="0" i="1" smtClean="0">
                                  <a:latin typeface="Cambria Math" panose="02040503050406030204" pitchFamily="18" charset="0"/>
                                </a:rPr>
                                <m:t>𝑘</m:t>
                              </m:r>
                            </m:sub>
                          </m:sSub>
                        </m:num>
                        <m:den>
                          <m:r>
                            <a:rPr lang="en-GB" i="0">
                              <a:latin typeface="Cambria Math" panose="02040503050406030204" pitchFamily="18" charset="0"/>
                            </a:rPr>
                            <m:t>𝜕</m:t>
                          </m:r>
                          <m:r>
                            <a:rPr lang="en-GB" i="1">
                              <a:latin typeface="Cambria Math" panose="02040503050406030204" pitchFamily="18" charset="0"/>
                            </a:rPr>
                            <m:t>𝑡</m:t>
                          </m:r>
                        </m:den>
                      </m:f>
                      <m:r>
                        <a:rPr lang="en-GB" i="0">
                          <a:latin typeface="Cambria Math" panose="02040503050406030204" pitchFamily="18" charset="0"/>
                        </a:rPr>
                        <m:t> +</m:t>
                      </m:r>
                      <m:r>
                        <a:rPr lang="it-IT" b="0" i="1" smtClean="0">
                          <a:latin typeface="Cambria Math" panose="02040503050406030204" pitchFamily="18" charset="0"/>
                        </a:rPr>
                        <m:t>𝑢</m:t>
                      </m:r>
                      <m:r>
                        <a:rPr lang="en-GB" i="0">
                          <a:latin typeface="Cambria Math" panose="02040503050406030204" pitchFamily="18" charset="0"/>
                        </a:rPr>
                        <m:t> </m:t>
                      </m:r>
                      <m:f>
                        <m:fPr>
                          <m:ctrlPr>
                            <a:rPr lang="en-GB" i="1">
                              <a:latin typeface="Cambria Math" panose="02040503050406030204" pitchFamily="18" charset="0"/>
                            </a:rPr>
                          </m:ctrlPr>
                        </m:fPr>
                        <m:num>
                          <m:r>
                            <a:rPr lang="en-GB" i="0">
                              <a:latin typeface="Cambria Math" panose="02040503050406030204" pitchFamily="18" charset="0"/>
                            </a:rPr>
                            <m:t>𝜕</m:t>
                          </m:r>
                          <m:sSub>
                            <m:sSubPr>
                              <m:ctrlPr>
                                <a:rPr lang="en-GB" i="1">
                                  <a:latin typeface="Cambria Math" panose="02040503050406030204" pitchFamily="18" charset="0"/>
                                </a:rPr>
                              </m:ctrlPr>
                            </m:sSubPr>
                            <m:e>
                              <m:r>
                                <a:rPr lang="it-IT" i="1">
                                  <a:latin typeface="Cambria Math" panose="02040503050406030204" pitchFamily="18" charset="0"/>
                                </a:rPr>
                                <m:t>𝑦</m:t>
                              </m:r>
                            </m:e>
                            <m:sub>
                              <m:r>
                                <a:rPr lang="it-IT" i="1">
                                  <a:latin typeface="Cambria Math" panose="02040503050406030204" pitchFamily="18" charset="0"/>
                                </a:rPr>
                                <m:t>𝑘</m:t>
                              </m:r>
                            </m:sub>
                          </m:sSub>
                        </m:num>
                        <m:den>
                          <m:r>
                            <a:rPr lang="en-GB" i="0">
                              <a:latin typeface="Cambria Math" panose="02040503050406030204" pitchFamily="18" charset="0"/>
                            </a:rPr>
                            <m:t>𝜕</m:t>
                          </m:r>
                          <m:r>
                            <a:rPr lang="en-GB" i="1">
                              <a:latin typeface="Cambria Math" panose="02040503050406030204" pitchFamily="18" charset="0"/>
                            </a:rPr>
                            <m:t>𝑥</m:t>
                          </m:r>
                        </m:den>
                      </m:f>
                      <m:r>
                        <a:rPr lang="en-GB" i="0">
                          <a:latin typeface="Cambria Math" panose="02040503050406030204" pitchFamily="18" charset="0"/>
                        </a:rPr>
                        <m:t> = 0</m:t>
                      </m:r>
                    </m:oMath>
                  </m:oMathPara>
                </a14:m>
                <a:endParaRPr lang="en-GB" dirty="0"/>
              </a:p>
            </p:txBody>
          </p:sp>
        </mc:Choice>
        <mc:Fallback xmlns="">
          <p:sp>
            <p:nvSpPr>
              <p:cNvPr id="4" name="Rettangolo 25">
                <a:extLst>
                  <a:ext uri="{FF2B5EF4-FFF2-40B4-BE49-F238E27FC236}">
                    <a16:creationId xmlns:a16="http://schemas.microsoft.com/office/drawing/2014/main" id="{D05AA283-730E-4EDB-99BF-4EEADD1B384C}"/>
                  </a:ext>
                </a:extLst>
              </p:cNvPr>
              <p:cNvSpPr>
                <a:spLocks noRot="1" noChangeAspect="1" noMove="1" noResize="1" noEditPoints="1" noAdjustHandles="1" noChangeArrowheads="1" noChangeShapeType="1" noTextEdit="1"/>
              </p:cNvSpPr>
              <p:nvPr/>
            </p:nvSpPr>
            <p:spPr>
              <a:xfrm>
                <a:off x="0" y="1773761"/>
                <a:ext cx="9144000" cy="619016"/>
              </a:xfrm>
              <a:prstGeom prst="rect">
                <a:avLst/>
              </a:prstGeom>
              <a:blipFill>
                <a:blip r:embed="rId2"/>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 name="Rettangolo 26">
                <a:extLst>
                  <a:ext uri="{FF2B5EF4-FFF2-40B4-BE49-F238E27FC236}">
                    <a16:creationId xmlns:a16="http://schemas.microsoft.com/office/drawing/2014/main" id="{8CEFD58F-3D1C-4354-82D3-8E52D882C7D4}"/>
                  </a:ext>
                </a:extLst>
              </p:cNvPr>
              <p:cNvSpPr/>
              <p:nvPr/>
            </p:nvSpPr>
            <p:spPr>
              <a:xfrm>
                <a:off x="0" y="3357793"/>
                <a:ext cx="4572000" cy="6190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i="1" smtClean="0">
                              <a:latin typeface="Cambria Math" panose="02040503050406030204" pitchFamily="18" charset="0"/>
                            </a:rPr>
                          </m:ctrlPr>
                        </m:fPr>
                        <m:num>
                          <m:r>
                            <a:rPr lang="en-GB" i="0">
                              <a:latin typeface="Cambria Math" panose="02040503050406030204" pitchFamily="18" charset="0"/>
                            </a:rPr>
                            <m:t>𝜕</m:t>
                          </m:r>
                          <m:sSub>
                            <m:sSubPr>
                              <m:ctrlPr>
                                <a:rPr lang="en-GB" i="1" smtClean="0">
                                  <a:latin typeface="Cambria Math" panose="02040503050406030204" pitchFamily="18" charset="0"/>
                                </a:rPr>
                              </m:ctrlPr>
                            </m:sSubPr>
                            <m:e>
                              <m:r>
                                <a:rPr lang="it-IT" b="0" i="1" smtClean="0">
                                  <a:latin typeface="Cambria Math" panose="02040503050406030204" pitchFamily="18" charset="0"/>
                                </a:rPr>
                                <m:t>𝑦</m:t>
                              </m:r>
                            </m:e>
                            <m:sub>
                              <m:r>
                                <a:rPr lang="it-IT" b="0" i="1" smtClean="0">
                                  <a:latin typeface="Cambria Math" panose="02040503050406030204" pitchFamily="18" charset="0"/>
                                </a:rPr>
                                <m:t>𝑘</m:t>
                              </m:r>
                            </m:sub>
                          </m:sSub>
                        </m:num>
                        <m:den>
                          <m:r>
                            <a:rPr lang="en-GB" i="0">
                              <a:latin typeface="Cambria Math" panose="02040503050406030204" pitchFamily="18" charset="0"/>
                            </a:rPr>
                            <m:t>𝜕</m:t>
                          </m:r>
                          <m:r>
                            <a:rPr lang="en-GB" i="1">
                              <a:latin typeface="Cambria Math" panose="02040503050406030204" pitchFamily="18" charset="0"/>
                            </a:rPr>
                            <m:t>𝑡</m:t>
                          </m:r>
                        </m:den>
                      </m:f>
                      <m:r>
                        <a:rPr lang="en-GB" i="0">
                          <a:latin typeface="Cambria Math" panose="02040503050406030204" pitchFamily="18" charset="0"/>
                        </a:rPr>
                        <m:t> +</m:t>
                      </m:r>
                      <m:r>
                        <a:rPr lang="it-IT" b="0" i="1" smtClean="0">
                          <a:latin typeface="Cambria Math" panose="02040503050406030204" pitchFamily="18" charset="0"/>
                        </a:rPr>
                        <m:t>𝑢</m:t>
                      </m:r>
                      <m:r>
                        <a:rPr lang="en-GB" i="0">
                          <a:latin typeface="Cambria Math" panose="02040503050406030204" pitchFamily="18" charset="0"/>
                        </a:rPr>
                        <m:t> </m:t>
                      </m:r>
                      <m:f>
                        <m:fPr>
                          <m:ctrlPr>
                            <a:rPr lang="en-GB" i="1">
                              <a:latin typeface="Cambria Math" panose="02040503050406030204" pitchFamily="18" charset="0"/>
                            </a:rPr>
                          </m:ctrlPr>
                        </m:fPr>
                        <m:num>
                          <m:r>
                            <a:rPr lang="en-GB" i="0">
                              <a:latin typeface="Cambria Math" panose="02040503050406030204" pitchFamily="18" charset="0"/>
                            </a:rPr>
                            <m:t>𝜕</m:t>
                          </m:r>
                          <m:sSub>
                            <m:sSubPr>
                              <m:ctrlPr>
                                <a:rPr lang="en-GB" i="1">
                                  <a:latin typeface="Cambria Math" panose="02040503050406030204" pitchFamily="18" charset="0"/>
                                </a:rPr>
                              </m:ctrlPr>
                            </m:sSubPr>
                            <m:e>
                              <m:r>
                                <a:rPr lang="it-IT" i="1">
                                  <a:latin typeface="Cambria Math" panose="02040503050406030204" pitchFamily="18" charset="0"/>
                                </a:rPr>
                                <m:t>𝑦</m:t>
                              </m:r>
                            </m:e>
                            <m:sub>
                              <m:r>
                                <a:rPr lang="it-IT" i="1">
                                  <a:latin typeface="Cambria Math" panose="02040503050406030204" pitchFamily="18" charset="0"/>
                                </a:rPr>
                                <m:t>𝑘</m:t>
                              </m:r>
                            </m:sub>
                          </m:sSub>
                        </m:num>
                        <m:den>
                          <m:r>
                            <a:rPr lang="en-GB" i="0">
                              <a:latin typeface="Cambria Math" panose="02040503050406030204" pitchFamily="18" charset="0"/>
                            </a:rPr>
                            <m:t>𝜕</m:t>
                          </m:r>
                          <m:r>
                            <a:rPr lang="en-GB" i="1">
                              <a:latin typeface="Cambria Math" panose="02040503050406030204" pitchFamily="18" charset="0"/>
                            </a:rPr>
                            <m:t>𝑥</m:t>
                          </m:r>
                        </m:den>
                      </m:f>
                      <m:r>
                        <a:rPr lang="en-GB" i="0">
                          <a:latin typeface="Cambria Math" panose="02040503050406030204" pitchFamily="18" charset="0"/>
                        </a:rPr>
                        <m:t> = 0</m:t>
                      </m:r>
                    </m:oMath>
                  </m:oMathPara>
                </a14:m>
                <a:endParaRPr lang="en-GB" dirty="0"/>
              </a:p>
            </p:txBody>
          </p:sp>
        </mc:Choice>
        <mc:Fallback xmlns="">
          <p:sp>
            <p:nvSpPr>
              <p:cNvPr id="5" name="Rettangolo 26">
                <a:extLst>
                  <a:ext uri="{FF2B5EF4-FFF2-40B4-BE49-F238E27FC236}">
                    <a16:creationId xmlns:a16="http://schemas.microsoft.com/office/drawing/2014/main" id="{8CEFD58F-3D1C-4354-82D3-8E52D882C7D4}"/>
                  </a:ext>
                </a:extLst>
              </p:cNvPr>
              <p:cNvSpPr>
                <a:spLocks noRot="1" noChangeAspect="1" noMove="1" noResize="1" noEditPoints="1" noAdjustHandles="1" noChangeArrowheads="1" noChangeShapeType="1" noTextEdit="1"/>
              </p:cNvSpPr>
              <p:nvPr/>
            </p:nvSpPr>
            <p:spPr>
              <a:xfrm>
                <a:off x="0" y="3357793"/>
                <a:ext cx="4572000" cy="619016"/>
              </a:xfrm>
              <a:prstGeom prst="rect">
                <a:avLst/>
              </a:prstGeom>
              <a:blipFill>
                <a:blip r:embed="rId3"/>
                <a:stretch>
                  <a:fillRect/>
                </a:stretch>
              </a:blipFill>
            </p:spPr>
            <p:txBody>
              <a:bodyPr/>
              <a:lstStyle/>
              <a:p>
                <a:r>
                  <a:rPr lang="it-IT">
                    <a:noFill/>
                  </a:rPr>
                  <a:t> </a:t>
                </a:r>
              </a:p>
            </p:txBody>
          </p:sp>
        </mc:Fallback>
      </mc:AlternateContent>
      <p:cxnSp>
        <p:nvCxnSpPr>
          <p:cNvPr id="6" name="Connettore 2 32">
            <a:extLst>
              <a:ext uri="{FF2B5EF4-FFF2-40B4-BE49-F238E27FC236}">
                <a16:creationId xmlns:a16="http://schemas.microsoft.com/office/drawing/2014/main" id="{C9E3E7B9-858A-4BC5-8C64-6D80EDFCB3FA}"/>
              </a:ext>
            </a:extLst>
          </p:cNvPr>
          <p:cNvCxnSpPr/>
          <p:nvPr/>
        </p:nvCxnSpPr>
        <p:spPr bwMode="auto">
          <a:xfrm>
            <a:off x="4232668" y="3705181"/>
            <a:ext cx="720000"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7" name="Rettangolo 33">
                <a:extLst>
                  <a:ext uri="{FF2B5EF4-FFF2-40B4-BE49-F238E27FC236}">
                    <a16:creationId xmlns:a16="http://schemas.microsoft.com/office/drawing/2014/main" id="{B970E91D-1CB7-4B69-AC36-41B1613F32D5}"/>
                  </a:ext>
                </a:extLst>
              </p:cNvPr>
              <p:cNvSpPr/>
              <p:nvPr/>
            </p:nvSpPr>
            <p:spPr>
              <a:xfrm>
                <a:off x="4571998" y="3508737"/>
                <a:ext cx="4572001" cy="3852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it-IT" i="1" smtClean="0">
                              <a:latin typeface="Cambria Math" panose="02040503050406030204" pitchFamily="18" charset="0"/>
                            </a:rPr>
                          </m:ctrlPr>
                        </m:sSubSupPr>
                        <m:e>
                          <m:r>
                            <a:rPr lang="it-IT" b="0" i="1" smtClean="0">
                              <a:latin typeface="Cambria Math" panose="02040503050406030204" pitchFamily="18" charset="0"/>
                            </a:rPr>
                            <m:t>𝑥</m:t>
                          </m:r>
                        </m:e>
                        <m:sub>
                          <m:r>
                            <a:rPr lang="it-IT" b="0" i="1" smtClean="0">
                              <a:latin typeface="Cambria Math" panose="02040503050406030204" pitchFamily="18" charset="0"/>
                            </a:rPr>
                            <m:t>𝑖</m:t>
                          </m:r>
                        </m:sub>
                        <m:sup>
                          <m:r>
                            <a:rPr lang="en-GB" i="1">
                              <a:latin typeface="Cambria Math" panose="02040503050406030204" pitchFamily="18" charset="0"/>
                            </a:rPr>
                            <m:t>𝑛</m:t>
                          </m:r>
                          <m:r>
                            <a:rPr lang="en-GB" i="1">
                              <a:latin typeface="Cambria Math" panose="02040503050406030204" pitchFamily="18" charset="0"/>
                            </a:rPr>
                            <m:t>+1</m:t>
                          </m:r>
                        </m:sup>
                      </m:sSubSup>
                      <m:r>
                        <a:rPr lang="it-IT" b="0" i="1" smtClean="0">
                          <a:latin typeface="Cambria Math" panose="02040503050406030204" pitchFamily="18" charset="0"/>
                        </a:rPr>
                        <m:t>=</m:t>
                      </m:r>
                      <m:sSubSup>
                        <m:sSubSupPr>
                          <m:ctrlPr>
                            <a:rPr lang="it-IT" i="1">
                              <a:latin typeface="Cambria Math" panose="02040503050406030204" pitchFamily="18" charset="0"/>
                            </a:rPr>
                          </m:ctrlPr>
                        </m:sSubSupPr>
                        <m:e>
                          <m:r>
                            <a:rPr lang="it-IT" b="0" i="1" smtClean="0">
                              <a:latin typeface="Cambria Math" panose="02040503050406030204" pitchFamily="18" charset="0"/>
                            </a:rPr>
                            <m:t>𝑥</m:t>
                          </m:r>
                        </m:e>
                        <m:sub>
                          <m:r>
                            <a:rPr lang="it-IT" b="0" i="1" smtClean="0">
                              <a:latin typeface="Cambria Math" panose="02040503050406030204" pitchFamily="18" charset="0"/>
                            </a:rPr>
                            <m:t>𝑖</m:t>
                          </m:r>
                        </m:sub>
                        <m:sup>
                          <m:r>
                            <a:rPr lang="en-GB" i="1">
                              <a:latin typeface="Cambria Math" panose="02040503050406030204" pitchFamily="18" charset="0"/>
                            </a:rPr>
                            <m:t>𝑛</m:t>
                          </m:r>
                        </m:sup>
                      </m:sSubSup>
                      <m:r>
                        <a:rPr lang="it-IT" b="0" i="1" smtClean="0">
                          <a:latin typeface="Cambria Math" panose="02040503050406030204" pitchFamily="18" charset="0"/>
                        </a:rPr>
                        <m:t>+</m:t>
                      </m:r>
                      <m:sSubSup>
                        <m:sSubSupPr>
                          <m:ctrlPr>
                            <a:rPr lang="it-IT" i="1">
                              <a:latin typeface="Cambria Math" panose="02040503050406030204" pitchFamily="18" charset="0"/>
                            </a:rPr>
                          </m:ctrlPr>
                        </m:sSubSupPr>
                        <m:e>
                          <m:r>
                            <a:rPr lang="it-IT" b="0" i="1" smtClean="0">
                              <a:latin typeface="Cambria Math" panose="02040503050406030204" pitchFamily="18" charset="0"/>
                            </a:rPr>
                            <m:t>𝑢</m:t>
                          </m:r>
                        </m:e>
                        <m:sub>
                          <m:r>
                            <a:rPr lang="it-IT" b="0" i="1" smtClean="0">
                              <a:latin typeface="Cambria Math" panose="02040503050406030204" pitchFamily="18" charset="0"/>
                            </a:rPr>
                            <m:t>𝐼</m:t>
                          </m:r>
                        </m:sub>
                        <m:sup>
                          <m:r>
                            <a:rPr lang="en-GB" i="1">
                              <a:latin typeface="Cambria Math" panose="02040503050406030204" pitchFamily="18" charset="0"/>
                            </a:rPr>
                            <m:t>𝑛</m:t>
                          </m:r>
                        </m:sup>
                      </m:sSubSup>
                      <m:r>
                        <a:rPr lang="en-GB"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𝑡</m:t>
                      </m:r>
                    </m:oMath>
                  </m:oMathPara>
                </a14:m>
                <a:endParaRPr lang="en-GB" dirty="0"/>
              </a:p>
            </p:txBody>
          </p:sp>
        </mc:Choice>
        <mc:Fallback xmlns="">
          <p:sp>
            <p:nvSpPr>
              <p:cNvPr id="7" name="Rettangolo 33">
                <a:extLst>
                  <a:ext uri="{FF2B5EF4-FFF2-40B4-BE49-F238E27FC236}">
                    <a16:creationId xmlns:a16="http://schemas.microsoft.com/office/drawing/2014/main" id="{B970E91D-1CB7-4B69-AC36-41B1613F32D5}"/>
                  </a:ext>
                </a:extLst>
              </p:cNvPr>
              <p:cNvSpPr>
                <a:spLocks noRot="1" noChangeAspect="1" noMove="1" noResize="1" noEditPoints="1" noAdjustHandles="1" noChangeArrowheads="1" noChangeShapeType="1" noTextEdit="1"/>
              </p:cNvSpPr>
              <p:nvPr/>
            </p:nvSpPr>
            <p:spPr>
              <a:xfrm>
                <a:off x="4571998" y="3508737"/>
                <a:ext cx="4572001" cy="385234"/>
              </a:xfrm>
              <a:prstGeom prst="rect">
                <a:avLst/>
              </a:prstGeom>
              <a:blipFill>
                <a:blip r:embed="rId4"/>
                <a:stretch>
                  <a:fillRect b="-4762"/>
                </a:stretch>
              </a:blipFill>
            </p:spPr>
            <p:txBody>
              <a:bodyPr/>
              <a:lstStyle/>
              <a:p>
                <a:r>
                  <a:rPr lang="it-IT">
                    <a:noFill/>
                  </a:rPr>
                  <a:t> </a:t>
                </a:r>
              </a:p>
            </p:txBody>
          </p:sp>
        </mc:Fallback>
      </mc:AlternateContent>
      <p:sp>
        <p:nvSpPr>
          <p:cNvPr id="21" name="Rettangolo 13">
            <a:extLst>
              <a:ext uri="{FF2B5EF4-FFF2-40B4-BE49-F238E27FC236}">
                <a16:creationId xmlns:a16="http://schemas.microsoft.com/office/drawing/2014/main" id="{725DBAAF-AA40-4609-8300-E0A1DBAA8929}"/>
              </a:ext>
            </a:extLst>
          </p:cNvPr>
          <p:cNvSpPr/>
          <p:nvPr/>
        </p:nvSpPr>
        <p:spPr>
          <a:xfrm>
            <a:off x="3157990" y="3106839"/>
            <a:ext cx="2843180" cy="584775"/>
          </a:xfrm>
          <a:prstGeom prst="rect">
            <a:avLst/>
          </a:prstGeom>
        </p:spPr>
        <p:txBody>
          <a:bodyPr wrap="square">
            <a:spAutoFit/>
          </a:bodyPr>
          <a:lstStyle/>
          <a:p>
            <a:pPr algn="ctr"/>
            <a:r>
              <a:rPr lang="en-GB" sz="1600" dirty="0"/>
              <a:t>Batch Tracking </a:t>
            </a:r>
          </a:p>
          <a:p>
            <a:pPr algn="ctr"/>
            <a:r>
              <a:rPr lang="en-GB" sz="1600" dirty="0"/>
              <a:t>Algorithm</a:t>
            </a:r>
          </a:p>
        </p:txBody>
      </p:sp>
      <p:pic>
        <p:nvPicPr>
          <p:cNvPr id="11" name="Immagine 10">
            <a:extLst>
              <a:ext uri="{FF2B5EF4-FFF2-40B4-BE49-F238E27FC236}">
                <a16:creationId xmlns:a16="http://schemas.microsoft.com/office/drawing/2014/main" id="{080DFAC3-605B-48FA-A6E3-948A335FC37F}"/>
              </a:ext>
            </a:extLst>
          </p:cNvPr>
          <p:cNvPicPr>
            <a:picLocks noChangeAspect="1"/>
          </p:cNvPicPr>
          <p:nvPr/>
        </p:nvPicPr>
        <p:blipFill>
          <a:blip r:embed="rId5"/>
          <a:stretch>
            <a:fillRect/>
          </a:stretch>
        </p:blipFill>
        <p:spPr>
          <a:xfrm>
            <a:off x="2488312" y="3893971"/>
            <a:ext cx="3984805" cy="2760501"/>
          </a:xfrm>
          <a:prstGeom prst="rect">
            <a:avLst/>
          </a:prstGeom>
        </p:spPr>
      </p:pic>
    </p:spTree>
    <p:extLst>
      <p:ext uri="{BB962C8B-B14F-4D97-AF65-F5344CB8AC3E}">
        <p14:creationId xmlns:p14="http://schemas.microsoft.com/office/powerpoint/2010/main" val="2039864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6D558F1E-EBE5-4FCC-AEF3-40E8F0CA51B2}"/>
              </a:ext>
            </a:extLst>
          </p:cNvPr>
          <p:cNvSpPr>
            <a:spLocks noGrp="1"/>
          </p:cNvSpPr>
          <p:nvPr>
            <p:ph type="ctrTitle"/>
          </p:nvPr>
        </p:nvSpPr>
        <p:spPr/>
        <p:txBody>
          <a:bodyPr/>
          <a:lstStyle/>
          <a:p>
            <a:r>
              <a:rPr lang="en-GB" dirty="0"/>
              <a:t>Backup Slides – </a:t>
            </a:r>
            <a:r>
              <a:rPr lang="en-GB" dirty="0" err="1"/>
              <a:t>Altre</a:t>
            </a:r>
            <a:r>
              <a:rPr lang="en-GB" dirty="0"/>
              <a:t> Attività</a:t>
            </a:r>
          </a:p>
        </p:txBody>
      </p:sp>
    </p:spTree>
    <p:extLst>
      <p:ext uri="{BB962C8B-B14F-4D97-AF65-F5344CB8AC3E}">
        <p14:creationId xmlns:p14="http://schemas.microsoft.com/office/powerpoint/2010/main" val="13288231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3BF2DC13-223F-44C1-88A5-E3C07337C4CC}"/>
              </a:ext>
            </a:extLst>
          </p:cNvPr>
          <p:cNvSpPr>
            <a:spLocks noGrp="1"/>
          </p:cNvSpPr>
          <p:nvPr>
            <p:ph type="title"/>
          </p:nvPr>
        </p:nvSpPr>
        <p:spPr/>
        <p:txBody>
          <a:bodyPr/>
          <a:lstStyle/>
          <a:p>
            <a:r>
              <a:rPr lang="en-GB" dirty="0"/>
              <a:t>ABB - PowerOne</a:t>
            </a:r>
          </a:p>
        </p:txBody>
      </p:sp>
      <p:sp>
        <p:nvSpPr>
          <p:cNvPr id="5" name="Segnaposto contenuto 4">
            <a:extLst>
              <a:ext uri="{FF2B5EF4-FFF2-40B4-BE49-F238E27FC236}">
                <a16:creationId xmlns:a16="http://schemas.microsoft.com/office/drawing/2014/main" id="{FBA94D53-C960-4846-97B7-3A64C2FCE27B}"/>
              </a:ext>
            </a:extLst>
          </p:cNvPr>
          <p:cNvSpPr>
            <a:spLocks noGrp="1"/>
          </p:cNvSpPr>
          <p:nvPr>
            <p:ph idx="1"/>
          </p:nvPr>
        </p:nvSpPr>
        <p:spPr/>
        <p:txBody>
          <a:bodyPr/>
          <a:lstStyle/>
          <a:p>
            <a:r>
              <a:rPr lang="en-GB" dirty="0"/>
              <a:t>Sviluppo di un </a:t>
            </a:r>
            <a:r>
              <a:rPr lang="en-GB" dirty="0" err="1"/>
              <a:t>modello</a:t>
            </a:r>
            <a:r>
              <a:rPr lang="en-GB" dirty="0"/>
              <a:t> termodinamico ad hoc</a:t>
            </a:r>
          </a:p>
          <a:p>
            <a:pPr lvl="1"/>
            <a:r>
              <a:rPr lang="en-GB" dirty="0" err="1"/>
              <a:t>Impianto</a:t>
            </a:r>
            <a:r>
              <a:rPr lang="en-GB" dirty="0"/>
              <a:t> di </a:t>
            </a:r>
            <a:r>
              <a:rPr lang="en-GB" dirty="0" err="1"/>
              <a:t>raffreddamento</a:t>
            </a:r>
            <a:r>
              <a:rPr lang="en-GB" dirty="0"/>
              <a:t> per </a:t>
            </a:r>
            <a:r>
              <a:rPr lang="en-GB" dirty="0" err="1"/>
              <a:t>componenti</a:t>
            </a:r>
            <a:r>
              <a:rPr lang="en-GB" dirty="0"/>
              <a:t> </a:t>
            </a:r>
            <a:r>
              <a:rPr lang="en-GB" dirty="0" err="1"/>
              <a:t>elettronici</a:t>
            </a:r>
            <a:endParaRPr lang="en-GB" dirty="0"/>
          </a:p>
          <a:p>
            <a:pPr lvl="1"/>
            <a:r>
              <a:rPr lang="en-GB" dirty="0" err="1"/>
              <a:t>Applicazione</a:t>
            </a:r>
            <a:r>
              <a:rPr lang="en-GB" dirty="0"/>
              <a:t> </a:t>
            </a:r>
            <a:r>
              <a:rPr lang="en-GB" dirty="0" err="1"/>
              <a:t>industriale</a:t>
            </a:r>
            <a:r>
              <a:rPr lang="en-GB" dirty="0"/>
              <a:t>: inverter per </a:t>
            </a:r>
            <a:r>
              <a:rPr lang="en-GB" dirty="0" err="1"/>
              <a:t>campi</a:t>
            </a:r>
            <a:r>
              <a:rPr lang="en-GB" dirty="0"/>
              <a:t> </a:t>
            </a:r>
            <a:r>
              <a:rPr lang="en-GB" dirty="0" err="1"/>
              <a:t>solari</a:t>
            </a:r>
            <a:r>
              <a:rPr lang="en-GB" dirty="0"/>
              <a:t> </a:t>
            </a:r>
            <a:r>
              <a:rPr lang="en-GB" dirty="0" err="1"/>
              <a:t>fotovoltaici</a:t>
            </a:r>
            <a:endParaRPr lang="en-GB" dirty="0"/>
          </a:p>
          <a:p>
            <a:r>
              <a:rPr lang="en-GB" dirty="0"/>
              <a:t>Attività </a:t>
            </a:r>
            <a:r>
              <a:rPr lang="en-GB" dirty="0" err="1"/>
              <a:t>sperimentale</a:t>
            </a:r>
            <a:r>
              <a:rPr lang="en-GB" dirty="0"/>
              <a:t> </a:t>
            </a:r>
          </a:p>
          <a:p>
            <a:pPr lvl="1"/>
            <a:r>
              <a:rPr lang="en-GB" dirty="0" err="1"/>
              <a:t>Calibrazione</a:t>
            </a:r>
            <a:r>
              <a:rPr lang="en-GB" dirty="0"/>
              <a:t> del </a:t>
            </a:r>
            <a:r>
              <a:rPr lang="en-GB" dirty="0" err="1"/>
              <a:t>modello</a:t>
            </a:r>
            <a:r>
              <a:rPr lang="en-GB" dirty="0"/>
              <a:t> termodinamico</a:t>
            </a:r>
          </a:p>
        </p:txBody>
      </p:sp>
      <p:pic>
        <p:nvPicPr>
          <p:cNvPr id="7" name="Immagine 6" descr="Immagine che contiene screenshot&#10;&#10;Descrizione generata automaticamente">
            <a:extLst>
              <a:ext uri="{FF2B5EF4-FFF2-40B4-BE49-F238E27FC236}">
                <a16:creationId xmlns:a16="http://schemas.microsoft.com/office/drawing/2014/main" id="{54A92B3E-E286-454E-81BF-7B6929EFCE28}"/>
              </a:ext>
            </a:extLst>
          </p:cNvPr>
          <p:cNvPicPr>
            <a:picLocks noChangeAspect="1"/>
          </p:cNvPicPr>
          <p:nvPr/>
        </p:nvPicPr>
        <p:blipFill rotWithShape="1">
          <a:blip r:embed="rId3">
            <a:extLst>
              <a:ext uri="{28A0092B-C50C-407E-A947-70E740481C1C}">
                <a14:useLocalDpi xmlns:a14="http://schemas.microsoft.com/office/drawing/2010/main" val="0"/>
              </a:ext>
            </a:extLst>
          </a:blip>
          <a:srcRect l="5445" t="15796" r="8146" b="16049"/>
          <a:stretch/>
        </p:blipFill>
        <p:spPr>
          <a:xfrm>
            <a:off x="6649307" y="4911784"/>
            <a:ext cx="2436889" cy="1441550"/>
          </a:xfrm>
          <a:prstGeom prst="rect">
            <a:avLst/>
          </a:prstGeom>
        </p:spPr>
      </p:pic>
      <p:pic>
        <p:nvPicPr>
          <p:cNvPr id="9" name="Immagine 8">
            <a:extLst>
              <a:ext uri="{FF2B5EF4-FFF2-40B4-BE49-F238E27FC236}">
                <a16:creationId xmlns:a16="http://schemas.microsoft.com/office/drawing/2014/main" id="{8FD19900-D197-43BF-AA7A-2927A037D92A}"/>
              </a:ext>
            </a:extLst>
          </p:cNvPr>
          <p:cNvPicPr>
            <a:picLocks noChangeAspect="1"/>
          </p:cNvPicPr>
          <p:nvPr/>
        </p:nvPicPr>
        <p:blipFill>
          <a:blip r:embed="rId4"/>
          <a:stretch>
            <a:fillRect/>
          </a:stretch>
        </p:blipFill>
        <p:spPr>
          <a:xfrm>
            <a:off x="3603522" y="4851909"/>
            <a:ext cx="2142177" cy="1561300"/>
          </a:xfrm>
          <a:prstGeom prst="rect">
            <a:avLst/>
          </a:prstGeom>
        </p:spPr>
      </p:pic>
      <p:pic>
        <p:nvPicPr>
          <p:cNvPr id="11" name="Picture 33">
            <a:extLst>
              <a:ext uri="{FF2B5EF4-FFF2-40B4-BE49-F238E27FC236}">
                <a16:creationId xmlns:a16="http://schemas.microsoft.com/office/drawing/2014/main" id="{C26F7B5F-9399-4EED-9867-592EB7D23E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595" y="3398375"/>
            <a:ext cx="2460402" cy="2596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Immagine 63">
            <a:extLst>
              <a:ext uri="{FF2B5EF4-FFF2-40B4-BE49-F238E27FC236}">
                <a16:creationId xmlns:a16="http://schemas.microsoft.com/office/drawing/2014/main" id="{EDEB27DB-1963-4B8D-909A-879C86CA4D27}"/>
              </a:ext>
            </a:extLst>
          </p:cNvPr>
          <p:cNvPicPr>
            <a:picLocks noChangeAspect="1"/>
          </p:cNvPicPr>
          <p:nvPr/>
        </p:nvPicPr>
        <p:blipFill>
          <a:blip r:embed="rId6"/>
          <a:stretch>
            <a:fillRect/>
          </a:stretch>
        </p:blipFill>
        <p:spPr>
          <a:xfrm>
            <a:off x="3139994" y="2908241"/>
            <a:ext cx="2954560" cy="1953124"/>
          </a:xfrm>
          <a:prstGeom prst="rect">
            <a:avLst/>
          </a:prstGeom>
        </p:spPr>
      </p:pic>
      <p:graphicFrame>
        <p:nvGraphicFramePr>
          <p:cNvPr id="66" name="Oggetto 65">
            <a:extLst>
              <a:ext uri="{FF2B5EF4-FFF2-40B4-BE49-F238E27FC236}">
                <a16:creationId xmlns:a16="http://schemas.microsoft.com/office/drawing/2014/main" id="{D9F284AA-35D4-497D-8509-F5025D5DED13}"/>
              </a:ext>
            </a:extLst>
          </p:cNvPr>
          <p:cNvGraphicFramePr>
            <a:graphicFrameLocks noChangeAspect="1"/>
          </p:cNvGraphicFramePr>
          <p:nvPr>
            <p:extLst>
              <p:ext uri="{D42A27DB-BD31-4B8C-83A1-F6EECF244321}">
                <p14:modId xmlns:p14="http://schemas.microsoft.com/office/powerpoint/2010/main" val="308562123"/>
              </p:ext>
            </p:extLst>
          </p:nvPr>
        </p:nvGraphicFramePr>
        <p:xfrm>
          <a:off x="6591505" y="2665287"/>
          <a:ext cx="2552495" cy="1953124"/>
        </p:xfrm>
        <a:graphic>
          <a:graphicData uri="http://schemas.openxmlformats.org/presentationml/2006/ole">
            <mc:AlternateContent xmlns:mc="http://schemas.openxmlformats.org/markup-compatibility/2006">
              <mc:Choice xmlns:v="urn:schemas-microsoft-com:vml" Requires="v">
                <p:oleObj spid="_x0000_s9288" name="Graph" r:id="rId7" imgW="3920760" imgH="3000960" progId="Origin95.Graph">
                  <p:embed/>
                </p:oleObj>
              </mc:Choice>
              <mc:Fallback>
                <p:oleObj name="Graph" r:id="rId7" imgW="3920760" imgH="3000960" progId="Origin95.Graph">
                  <p:embed/>
                  <p:pic>
                    <p:nvPicPr>
                      <p:cNvPr id="4" name="Oggetto 3">
                        <a:extLst>
                          <a:ext uri="{FF2B5EF4-FFF2-40B4-BE49-F238E27FC236}">
                            <a16:creationId xmlns:a16="http://schemas.microsoft.com/office/drawing/2014/main" id="{025F06A4-D076-49DD-9474-584246B1497E}"/>
                          </a:ext>
                        </a:extLst>
                      </p:cNvPr>
                      <p:cNvPicPr/>
                      <p:nvPr/>
                    </p:nvPicPr>
                    <p:blipFill>
                      <a:blip r:embed="rId8"/>
                      <a:stretch>
                        <a:fillRect/>
                      </a:stretch>
                    </p:blipFill>
                    <p:spPr>
                      <a:xfrm>
                        <a:off x="6591505" y="2665287"/>
                        <a:ext cx="2552495" cy="1953124"/>
                      </a:xfrm>
                      <a:prstGeom prst="rect">
                        <a:avLst/>
                      </a:prstGeom>
                    </p:spPr>
                  </p:pic>
                </p:oleObj>
              </mc:Fallback>
            </mc:AlternateContent>
          </a:graphicData>
        </a:graphic>
      </p:graphicFrame>
      <p:sp>
        <p:nvSpPr>
          <p:cNvPr id="67" name="Parentesi graffa aperta 66">
            <a:extLst>
              <a:ext uri="{FF2B5EF4-FFF2-40B4-BE49-F238E27FC236}">
                <a16:creationId xmlns:a16="http://schemas.microsoft.com/office/drawing/2014/main" id="{898C24D2-2092-4BA0-B44C-C1E59A6633CC}"/>
              </a:ext>
            </a:extLst>
          </p:cNvPr>
          <p:cNvSpPr/>
          <p:nvPr/>
        </p:nvSpPr>
        <p:spPr bwMode="auto">
          <a:xfrm>
            <a:off x="2832791" y="2989471"/>
            <a:ext cx="412957" cy="3414283"/>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a:ln>
                <a:noFill/>
              </a:ln>
              <a:solidFill>
                <a:schemeClr val="tx1"/>
              </a:solidFill>
              <a:effectLst/>
              <a:latin typeface="Tahoma" pitchFamily="34" charset="0"/>
            </a:endParaRPr>
          </a:p>
        </p:txBody>
      </p:sp>
      <p:pic>
        <p:nvPicPr>
          <p:cNvPr id="9218" name="Picture 2" descr="ABB Italia (@ABBItalia) | Twitter">
            <a:extLst>
              <a:ext uri="{FF2B5EF4-FFF2-40B4-BE49-F238E27FC236}">
                <a16:creationId xmlns:a16="http://schemas.microsoft.com/office/drawing/2014/main" id="{C64CB5EE-8745-494B-8D7F-FA40993D7DA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634" t="31577" r="5545" b="29549"/>
          <a:stretch/>
        </p:blipFill>
        <p:spPr bwMode="auto">
          <a:xfrm>
            <a:off x="7619699" y="724055"/>
            <a:ext cx="1524301" cy="674733"/>
          </a:xfrm>
          <a:prstGeom prst="rect">
            <a:avLst/>
          </a:prstGeom>
          <a:noFill/>
          <a:extLst>
            <a:ext uri="{909E8E84-426E-40DD-AFC4-6F175D3DCCD1}">
              <a14:hiddenFill xmlns:a14="http://schemas.microsoft.com/office/drawing/2010/main">
                <a:solidFill>
                  <a:srgbClr val="FFFFFF"/>
                </a:solidFill>
              </a14:hiddenFill>
            </a:ext>
          </a:extLst>
        </p:spPr>
      </p:pic>
      <p:sp>
        <p:nvSpPr>
          <p:cNvPr id="68" name="Freccia a destra 67">
            <a:extLst>
              <a:ext uri="{FF2B5EF4-FFF2-40B4-BE49-F238E27FC236}">
                <a16:creationId xmlns:a16="http://schemas.microsoft.com/office/drawing/2014/main" id="{B9F22DED-249B-4F56-99DF-22C86E2475C6}"/>
              </a:ext>
            </a:extLst>
          </p:cNvPr>
          <p:cNvSpPr/>
          <p:nvPr/>
        </p:nvSpPr>
        <p:spPr bwMode="auto">
          <a:xfrm>
            <a:off x="6223819" y="3539613"/>
            <a:ext cx="425488" cy="294968"/>
          </a:xfrm>
          <a:prstGeom prst="rightArrow">
            <a:avLst/>
          </a:prstGeom>
          <a:solidFill>
            <a:schemeClr val="accent1"/>
          </a:solidFill>
          <a:ln w="1905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a:ln>
                <a:noFill/>
              </a:ln>
              <a:solidFill>
                <a:schemeClr val="tx1"/>
              </a:solidFill>
              <a:effectLst/>
              <a:latin typeface="Tahoma" pitchFamily="34" charset="0"/>
            </a:endParaRPr>
          </a:p>
        </p:txBody>
      </p:sp>
      <p:sp>
        <p:nvSpPr>
          <p:cNvPr id="69" name="Freccia a destra 68">
            <a:extLst>
              <a:ext uri="{FF2B5EF4-FFF2-40B4-BE49-F238E27FC236}">
                <a16:creationId xmlns:a16="http://schemas.microsoft.com/office/drawing/2014/main" id="{5195018E-3EA1-4E47-91DB-AFF81E2DA2C6}"/>
              </a:ext>
            </a:extLst>
          </p:cNvPr>
          <p:cNvSpPr/>
          <p:nvPr/>
        </p:nvSpPr>
        <p:spPr bwMode="auto">
          <a:xfrm>
            <a:off x="5984759" y="5485075"/>
            <a:ext cx="425488" cy="294968"/>
          </a:xfrm>
          <a:prstGeom prst="rightArrow">
            <a:avLst/>
          </a:prstGeom>
          <a:solidFill>
            <a:schemeClr val="accent1"/>
          </a:solidFill>
          <a:ln w="1905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4706534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2591264-0F75-4E66-A2E8-511F9F2364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940" y="4010588"/>
            <a:ext cx="2504809" cy="1877891"/>
          </a:xfrm>
          <a:prstGeom prst="rect">
            <a:avLst/>
          </a:prstGeom>
        </p:spPr>
      </p:pic>
      <p:sp>
        <p:nvSpPr>
          <p:cNvPr id="2" name="Titolo 1">
            <a:extLst>
              <a:ext uri="{FF2B5EF4-FFF2-40B4-BE49-F238E27FC236}">
                <a16:creationId xmlns:a16="http://schemas.microsoft.com/office/drawing/2014/main" id="{1E80E96D-B4C7-4C14-B0C3-9069E594CFF1}"/>
              </a:ext>
            </a:extLst>
          </p:cNvPr>
          <p:cNvSpPr>
            <a:spLocks noGrp="1"/>
          </p:cNvSpPr>
          <p:nvPr>
            <p:ph type="title"/>
          </p:nvPr>
        </p:nvSpPr>
        <p:spPr/>
        <p:txBody>
          <a:bodyPr/>
          <a:lstStyle/>
          <a:p>
            <a:r>
              <a:rPr lang="en-GB" dirty="0"/>
              <a:t>Ferrari</a:t>
            </a:r>
          </a:p>
        </p:txBody>
      </p:sp>
      <p:sp>
        <p:nvSpPr>
          <p:cNvPr id="3" name="Segnaposto contenuto 2">
            <a:extLst>
              <a:ext uri="{FF2B5EF4-FFF2-40B4-BE49-F238E27FC236}">
                <a16:creationId xmlns:a16="http://schemas.microsoft.com/office/drawing/2014/main" id="{031EB971-7B48-400B-9154-7A45F83404FF}"/>
              </a:ext>
            </a:extLst>
          </p:cNvPr>
          <p:cNvSpPr>
            <a:spLocks noGrp="1"/>
          </p:cNvSpPr>
          <p:nvPr>
            <p:ph idx="1"/>
          </p:nvPr>
        </p:nvSpPr>
        <p:spPr/>
        <p:txBody>
          <a:bodyPr/>
          <a:lstStyle/>
          <a:p>
            <a:r>
              <a:rPr lang="en-GB" dirty="0"/>
              <a:t>Attività </a:t>
            </a:r>
            <a:r>
              <a:rPr lang="en-GB" dirty="0" err="1"/>
              <a:t>sperimentale</a:t>
            </a:r>
            <a:endParaRPr lang="en-GB" dirty="0"/>
          </a:p>
          <a:p>
            <a:pPr lvl="1"/>
            <a:r>
              <a:rPr lang="en-GB" dirty="0" err="1"/>
              <a:t>Ripresa</a:t>
            </a:r>
            <a:r>
              <a:rPr lang="en-GB" dirty="0"/>
              <a:t> </a:t>
            </a:r>
            <a:r>
              <a:rPr lang="en-GB" dirty="0" err="1"/>
              <a:t>dell’Attività</a:t>
            </a:r>
            <a:r>
              <a:rPr lang="en-GB" dirty="0"/>
              <a:t> </a:t>
            </a:r>
            <a:r>
              <a:rPr lang="en-GB" dirty="0" err="1"/>
              <a:t>sperimentale</a:t>
            </a:r>
            <a:r>
              <a:rPr lang="en-GB" dirty="0"/>
              <a:t> banco Ferrari</a:t>
            </a:r>
          </a:p>
          <a:p>
            <a:pPr lvl="2"/>
            <a:r>
              <a:rPr lang="en-GB" dirty="0" err="1"/>
              <a:t>Getti</a:t>
            </a:r>
            <a:r>
              <a:rPr lang="en-GB" dirty="0"/>
              <a:t> olio di </a:t>
            </a:r>
            <a:r>
              <a:rPr lang="en-GB" dirty="0" err="1"/>
              <a:t>raffreddamento</a:t>
            </a:r>
            <a:r>
              <a:rPr lang="en-GB" dirty="0"/>
              <a:t> </a:t>
            </a:r>
            <a:r>
              <a:rPr lang="en-GB" dirty="0" err="1"/>
              <a:t>su</a:t>
            </a:r>
            <a:r>
              <a:rPr lang="en-GB" dirty="0"/>
              <a:t>: </a:t>
            </a:r>
            <a:r>
              <a:rPr lang="en-GB" dirty="0" err="1"/>
              <a:t>lastra</a:t>
            </a:r>
            <a:r>
              <a:rPr lang="en-GB" dirty="0"/>
              <a:t> </a:t>
            </a:r>
            <a:r>
              <a:rPr lang="en-GB" dirty="0" err="1"/>
              <a:t>piana</a:t>
            </a:r>
            <a:r>
              <a:rPr lang="en-GB" dirty="0"/>
              <a:t>, </a:t>
            </a:r>
            <a:r>
              <a:rPr lang="en-GB" dirty="0" err="1"/>
              <a:t>pistone</a:t>
            </a:r>
            <a:endParaRPr lang="en-GB" dirty="0"/>
          </a:p>
          <a:p>
            <a:pPr lvl="1"/>
            <a:r>
              <a:rPr lang="en-GB" dirty="0" err="1"/>
              <a:t>Flussaggi</a:t>
            </a:r>
            <a:r>
              <a:rPr lang="en-GB" dirty="0"/>
              <a:t> </a:t>
            </a:r>
            <a:r>
              <a:rPr lang="en-GB" dirty="0" err="1"/>
              <a:t>dei</a:t>
            </a:r>
            <a:r>
              <a:rPr lang="en-GB" dirty="0"/>
              <a:t> </a:t>
            </a:r>
            <a:r>
              <a:rPr lang="en-GB" dirty="0" err="1"/>
              <a:t>getti</a:t>
            </a:r>
            <a:endParaRPr lang="en-GB" dirty="0"/>
          </a:p>
          <a:p>
            <a:pPr lvl="2"/>
            <a:r>
              <a:rPr lang="en-GB" dirty="0" err="1"/>
              <a:t>Calcolo</a:t>
            </a:r>
            <a:r>
              <a:rPr lang="en-GB" dirty="0"/>
              <a:t> </a:t>
            </a:r>
            <a:r>
              <a:rPr lang="en-GB" dirty="0" err="1"/>
              <a:t>dei</a:t>
            </a:r>
            <a:r>
              <a:rPr lang="en-GB" dirty="0"/>
              <a:t> </a:t>
            </a:r>
            <a:r>
              <a:rPr lang="en-GB" dirty="0" err="1"/>
              <a:t>coefficienti</a:t>
            </a:r>
            <a:r>
              <a:rPr lang="en-GB" dirty="0"/>
              <a:t> di </a:t>
            </a:r>
            <a:r>
              <a:rPr lang="en-GB" dirty="0" err="1"/>
              <a:t>efflusso</a:t>
            </a:r>
            <a:r>
              <a:rPr lang="en-GB" dirty="0"/>
              <a:t> e di </a:t>
            </a:r>
            <a:r>
              <a:rPr lang="en-GB" dirty="0" err="1"/>
              <a:t>pressione</a:t>
            </a:r>
            <a:endParaRPr lang="en-GB" dirty="0"/>
          </a:p>
          <a:p>
            <a:pPr lvl="1"/>
            <a:r>
              <a:rPr lang="en-GB" dirty="0"/>
              <a:t>Test HTC </a:t>
            </a:r>
            <a:r>
              <a:rPr lang="en-GB" dirty="0" err="1"/>
              <a:t>su</a:t>
            </a:r>
            <a:r>
              <a:rPr lang="en-GB" dirty="0"/>
              <a:t> </a:t>
            </a:r>
            <a:r>
              <a:rPr lang="en-GB" dirty="0" err="1"/>
              <a:t>lastra</a:t>
            </a:r>
            <a:r>
              <a:rPr lang="en-GB" dirty="0"/>
              <a:t> </a:t>
            </a:r>
            <a:r>
              <a:rPr lang="en-GB" dirty="0" err="1"/>
              <a:t>piana</a:t>
            </a:r>
            <a:endParaRPr lang="en-GB" dirty="0"/>
          </a:p>
          <a:p>
            <a:pPr lvl="1"/>
            <a:endParaRPr lang="en-GB" dirty="0"/>
          </a:p>
        </p:txBody>
      </p:sp>
      <p:pic>
        <p:nvPicPr>
          <p:cNvPr id="10242" name="Picture 2" descr="Ferrari Logo | The most famous brands and company logos in the world">
            <a:extLst>
              <a:ext uri="{FF2B5EF4-FFF2-40B4-BE49-F238E27FC236}">
                <a16:creationId xmlns:a16="http://schemas.microsoft.com/office/drawing/2014/main" id="{2F6957FC-0CEA-40C2-B2B2-D4295B0A50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8490" y="790175"/>
            <a:ext cx="1582993" cy="890434"/>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descr="Immagine che contiene interni, ingombro, cucina, frigorifero&#10;&#10;Descrizione generata automaticamente">
            <a:extLst>
              <a:ext uri="{FF2B5EF4-FFF2-40B4-BE49-F238E27FC236}">
                <a16:creationId xmlns:a16="http://schemas.microsoft.com/office/drawing/2014/main" id="{674145E6-C2E3-4BBB-87E5-EE244E08745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859" t="7650" r="13752" b="6884"/>
          <a:stretch/>
        </p:blipFill>
        <p:spPr>
          <a:xfrm rot="5400000">
            <a:off x="224192" y="3803116"/>
            <a:ext cx="2182445" cy="2175174"/>
          </a:xfrm>
          <a:prstGeom prst="rect">
            <a:avLst/>
          </a:prstGeom>
        </p:spPr>
      </p:pic>
      <p:pic>
        <p:nvPicPr>
          <p:cNvPr id="6" name="Immagine 5">
            <a:extLst>
              <a:ext uri="{FF2B5EF4-FFF2-40B4-BE49-F238E27FC236}">
                <a16:creationId xmlns:a16="http://schemas.microsoft.com/office/drawing/2014/main" id="{F2BCA0AC-B250-4AFE-AB46-1D4AECD4BFC8}"/>
              </a:ext>
            </a:extLst>
          </p:cNvPr>
          <p:cNvPicPr>
            <a:picLocks noChangeAspect="1"/>
          </p:cNvPicPr>
          <p:nvPr/>
        </p:nvPicPr>
        <p:blipFill>
          <a:blip r:embed="rId7"/>
          <a:stretch>
            <a:fillRect/>
          </a:stretch>
        </p:blipFill>
        <p:spPr>
          <a:xfrm>
            <a:off x="4323441" y="3850377"/>
            <a:ext cx="2785039" cy="2131549"/>
          </a:xfrm>
          <a:prstGeom prst="rect">
            <a:avLst/>
          </a:prstGeom>
        </p:spPr>
      </p:pic>
      <p:pic>
        <p:nvPicPr>
          <p:cNvPr id="9" name="VID_20200117_103855">
            <a:hlinkClick r:id="" action="ppaction://media"/>
            <a:extLst>
              <a:ext uri="{FF2B5EF4-FFF2-40B4-BE49-F238E27FC236}">
                <a16:creationId xmlns:a16="http://schemas.microsoft.com/office/drawing/2014/main" id="{04F837F3-6476-4EA2-ADEA-A412175475E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593463" y="3429000"/>
            <a:ext cx="1729978" cy="2923407"/>
          </a:xfrm>
          <a:prstGeom prst="rect">
            <a:avLst/>
          </a:prstGeom>
        </p:spPr>
      </p:pic>
    </p:spTree>
    <p:extLst>
      <p:ext uri="{BB962C8B-B14F-4D97-AF65-F5344CB8AC3E}">
        <p14:creationId xmlns:p14="http://schemas.microsoft.com/office/powerpoint/2010/main" val="136448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A5DA2C-75F4-4FF5-B63B-798D7A1A1047}"/>
              </a:ext>
            </a:extLst>
          </p:cNvPr>
          <p:cNvSpPr>
            <a:spLocks noGrp="1"/>
          </p:cNvSpPr>
          <p:nvPr>
            <p:ph type="title"/>
          </p:nvPr>
        </p:nvSpPr>
        <p:spPr/>
        <p:txBody>
          <a:bodyPr/>
          <a:lstStyle/>
          <a:p>
            <a:r>
              <a:rPr lang="en-GB" dirty="0" err="1"/>
              <a:t>Contestualizzazione</a:t>
            </a:r>
            <a:endParaRPr lang="en-GB" dirty="0"/>
          </a:p>
        </p:txBody>
      </p:sp>
      <p:sp>
        <p:nvSpPr>
          <p:cNvPr id="3" name="Segnaposto contenuto 2">
            <a:extLst>
              <a:ext uri="{FF2B5EF4-FFF2-40B4-BE49-F238E27FC236}">
                <a16:creationId xmlns:a16="http://schemas.microsoft.com/office/drawing/2014/main" id="{9E80E15E-2DD7-4F2C-A5D9-50CD1DE5DCEF}"/>
              </a:ext>
            </a:extLst>
          </p:cNvPr>
          <p:cNvSpPr>
            <a:spLocks noGrp="1"/>
          </p:cNvSpPr>
          <p:nvPr>
            <p:ph idx="1"/>
          </p:nvPr>
        </p:nvSpPr>
        <p:spPr/>
        <p:txBody>
          <a:bodyPr/>
          <a:lstStyle/>
          <a:p>
            <a:r>
              <a:rPr lang="en-GB" dirty="0" err="1"/>
              <a:t>Scenari</a:t>
            </a:r>
            <a:r>
              <a:rPr lang="en-GB" dirty="0"/>
              <a:t> </a:t>
            </a:r>
            <a:r>
              <a:rPr lang="en-GB" dirty="0" err="1"/>
              <a:t>energetici</a:t>
            </a:r>
            <a:r>
              <a:rPr lang="en-GB" dirty="0"/>
              <a:t> al 2050</a:t>
            </a:r>
          </a:p>
          <a:p>
            <a:pPr lvl="1"/>
            <a:r>
              <a:rPr lang="en-GB" dirty="0"/>
              <a:t>Green Deal </a:t>
            </a:r>
            <a:r>
              <a:rPr lang="en-GB" dirty="0" err="1"/>
              <a:t>Europeo</a:t>
            </a:r>
            <a:r>
              <a:rPr lang="en-GB" dirty="0"/>
              <a:t> </a:t>
            </a:r>
            <a:r>
              <a:rPr lang="en-GB" dirty="0">
                <a:sym typeface="Wingdings" panose="05000000000000000000" pitchFamily="2" charset="2"/>
              </a:rPr>
              <a:t> </a:t>
            </a:r>
            <a:r>
              <a:rPr lang="en-GB" dirty="0" err="1">
                <a:sym typeface="Wingdings" panose="05000000000000000000" pitchFamily="2" charset="2"/>
              </a:rPr>
              <a:t>Obiettivo</a:t>
            </a:r>
            <a:r>
              <a:rPr lang="en-GB" dirty="0">
                <a:sym typeface="Wingdings" panose="05000000000000000000" pitchFamily="2" charset="2"/>
              </a:rPr>
              <a:t> </a:t>
            </a:r>
            <a:r>
              <a:rPr lang="en-GB" dirty="0" err="1">
                <a:sym typeface="Wingdings" panose="05000000000000000000" pitchFamily="2" charset="2"/>
              </a:rPr>
              <a:t>raggiungimento</a:t>
            </a:r>
            <a:r>
              <a:rPr lang="en-GB" dirty="0">
                <a:sym typeface="Wingdings" panose="05000000000000000000" pitchFamily="2" charset="2"/>
              </a:rPr>
              <a:t> zero-CO2 al 2050</a:t>
            </a:r>
            <a:endParaRPr lang="en-GB" dirty="0"/>
          </a:p>
          <a:p>
            <a:pPr lvl="1"/>
            <a:endParaRPr lang="en-GB" dirty="0"/>
          </a:p>
          <a:p>
            <a:pPr marL="457200" lvl="1" indent="0">
              <a:buNone/>
            </a:pPr>
            <a:endParaRPr lang="en-GB" dirty="0"/>
          </a:p>
          <a:p>
            <a:r>
              <a:rPr lang="en-GB" dirty="0" err="1"/>
              <a:t>Previsioni</a:t>
            </a:r>
            <a:endParaRPr lang="en-GB" dirty="0"/>
          </a:p>
          <a:p>
            <a:pPr lvl="1"/>
            <a:r>
              <a:rPr lang="en-GB" dirty="0" err="1"/>
              <a:t>Aumento</a:t>
            </a:r>
            <a:r>
              <a:rPr lang="en-GB" dirty="0"/>
              <a:t> </a:t>
            </a:r>
            <a:r>
              <a:rPr lang="en-GB" dirty="0" err="1"/>
              <a:t>delle</a:t>
            </a:r>
            <a:r>
              <a:rPr lang="en-GB" dirty="0"/>
              <a:t> </a:t>
            </a:r>
            <a:r>
              <a:rPr lang="en-GB" dirty="0" err="1"/>
              <a:t>rinnovabili</a:t>
            </a:r>
            <a:r>
              <a:rPr lang="en-GB" dirty="0"/>
              <a:t> e </a:t>
            </a:r>
            <a:r>
              <a:rPr lang="en-GB" dirty="0" err="1"/>
              <a:t>riduzione</a:t>
            </a:r>
            <a:r>
              <a:rPr lang="en-GB" dirty="0"/>
              <a:t> di </a:t>
            </a:r>
            <a:r>
              <a:rPr lang="en-GB" dirty="0" err="1"/>
              <a:t>petrolio</a:t>
            </a:r>
            <a:r>
              <a:rPr lang="en-GB" dirty="0"/>
              <a:t> e </a:t>
            </a:r>
            <a:r>
              <a:rPr lang="en-GB" dirty="0" err="1"/>
              <a:t>carbone</a:t>
            </a:r>
            <a:endParaRPr lang="en-GB" dirty="0"/>
          </a:p>
          <a:p>
            <a:pPr lvl="1"/>
            <a:r>
              <a:rPr lang="en-GB" dirty="0" err="1"/>
              <a:t>Richiesta</a:t>
            </a:r>
            <a:r>
              <a:rPr lang="en-GB" dirty="0"/>
              <a:t> </a:t>
            </a:r>
            <a:r>
              <a:rPr lang="en-GB" dirty="0" err="1"/>
              <a:t>totale</a:t>
            </a:r>
            <a:r>
              <a:rPr lang="en-GB" dirty="0"/>
              <a:t> di gas </a:t>
            </a:r>
            <a:r>
              <a:rPr lang="en-GB" dirty="0" err="1"/>
              <a:t>naturale</a:t>
            </a:r>
            <a:r>
              <a:rPr lang="en-GB" dirty="0"/>
              <a:t> </a:t>
            </a:r>
            <a:r>
              <a:rPr lang="en-GB" dirty="0" err="1"/>
              <a:t>rimarrà</a:t>
            </a:r>
            <a:r>
              <a:rPr lang="en-GB" dirty="0"/>
              <a:t> circa </a:t>
            </a:r>
            <a:r>
              <a:rPr lang="en-GB" dirty="0" err="1"/>
              <a:t>costante</a:t>
            </a:r>
            <a:endParaRPr lang="en-GB" dirty="0"/>
          </a:p>
          <a:p>
            <a:pPr lvl="2"/>
            <a:r>
              <a:rPr lang="en-GB" dirty="0" err="1"/>
              <a:t>Metano</a:t>
            </a:r>
            <a:r>
              <a:rPr lang="en-GB" dirty="0"/>
              <a:t> </a:t>
            </a:r>
            <a:r>
              <a:rPr lang="en-GB" dirty="0" err="1"/>
              <a:t>principale</a:t>
            </a:r>
            <a:r>
              <a:rPr lang="en-GB" dirty="0"/>
              <a:t> </a:t>
            </a:r>
            <a:r>
              <a:rPr lang="en-GB" dirty="0" err="1"/>
              <a:t>attore</a:t>
            </a:r>
            <a:r>
              <a:rPr lang="en-GB" dirty="0"/>
              <a:t> </a:t>
            </a:r>
            <a:r>
              <a:rPr lang="en-GB" dirty="0" err="1"/>
              <a:t>tra</a:t>
            </a:r>
            <a:r>
              <a:rPr lang="en-GB" dirty="0"/>
              <a:t> </a:t>
            </a:r>
            <a:r>
              <a:rPr lang="en-GB" dirty="0" err="1"/>
              <a:t>i</a:t>
            </a:r>
            <a:r>
              <a:rPr lang="en-GB" dirty="0"/>
              <a:t> </a:t>
            </a:r>
            <a:r>
              <a:rPr lang="en-GB" dirty="0" err="1"/>
              <a:t>fossili</a:t>
            </a:r>
            <a:r>
              <a:rPr lang="en-GB" dirty="0"/>
              <a:t> per la </a:t>
            </a:r>
            <a:r>
              <a:rPr lang="en-GB" dirty="0" err="1"/>
              <a:t>transizione</a:t>
            </a:r>
            <a:r>
              <a:rPr lang="en-GB" dirty="0"/>
              <a:t> </a:t>
            </a:r>
            <a:r>
              <a:rPr lang="en-GB" dirty="0" err="1"/>
              <a:t>energetica</a:t>
            </a:r>
            <a:endParaRPr lang="en-GB" dirty="0"/>
          </a:p>
          <a:p>
            <a:pPr lvl="2"/>
            <a:r>
              <a:rPr lang="en-GB" dirty="0" err="1"/>
              <a:t>Combustibile</a:t>
            </a:r>
            <a:r>
              <a:rPr lang="en-GB" dirty="0"/>
              <a:t> </a:t>
            </a:r>
            <a:r>
              <a:rPr lang="en-GB" dirty="0" err="1"/>
              <a:t>gassoso</a:t>
            </a:r>
            <a:r>
              <a:rPr lang="en-GB" dirty="0"/>
              <a:t> </a:t>
            </a:r>
            <a:r>
              <a:rPr lang="en-GB" dirty="0" err="1"/>
              <a:t>tra</a:t>
            </a:r>
            <a:r>
              <a:rPr lang="en-GB" dirty="0"/>
              <a:t> </a:t>
            </a:r>
            <a:r>
              <a:rPr lang="en-GB" dirty="0" err="1"/>
              <a:t>più</a:t>
            </a:r>
            <a:r>
              <a:rPr lang="en-GB" dirty="0"/>
              <a:t> </a:t>
            </a:r>
            <a:r>
              <a:rPr lang="en-GB" dirty="0" err="1"/>
              <a:t>puliti</a:t>
            </a:r>
            <a:r>
              <a:rPr lang="en-GB" dirty="0"/>
              <a:t> </a:t>
            </a:r>
            <a:r>
              <a:rPr lang="en-GB" dirty="0" err="1"/>
              <a:t>tra</a:t>
            </a:r>
            <a:r>
              <a:rPr lang="en-GB" dirty="0"/>
              <a:t> </a:t>
            </a:r>
            <a:r>
              <a:rPr lang="en-GB" dirty="0" err="1"/>
              <a:t>i</a:t>
            </a:r>
            <a:r>
              <a:rPr lang="en-GB" dirty="0"/>
              <a:t> </a:t>
            </a:r>
            <a:r>
              <a:rPr lang="en-GB" dirty="0" err="1"/>
              <a:t>combustibili</a:t>
            </a:r>
            <a:r>
              <a:rPr lang="en-GB" dirty="0"/>
              <a:t> </a:t>
            </a:r>
            <a:r>
              <a:rPr lang="en-GB" dirty="0" err="1"/>
              <a:t>fossili</a:t>
            </a:r>
            <a:endParaRPr lang="en-GB" dirty="0"/>
          </a:p>
          <a:p>
            <a:pPr lvl="1"/>
            <a:endParaRPr lang="en-GB" dirty="0"/>
          </a:p>
        </p:txBody>
      </p:sp>
      <p:pic>
        <p:nvPicPr>
          <p:cNvPr id="5" name="Immagine 4">
            <a:extLst>
              <a:ext uri="{FF2B5EF4-FFF2-40B4-BE49-F238E27FC236}">
                <a16:creationId xmlns:a16="http://schemas.microsoft.com/office/drawing/2014/main" id="{0779B774-855C-46BF-B7D8-6CCCC4467390}"/>
              </a:ext>
            </a:extLst>
          </p:cNvPr>
          <p:cNvPicPr>
            <a:picLocks noChangeAspect="1"/>
          </p:cNvPicPr>
          <p:nvPr/>
        </p:nvPicPr>
        <p:blipFill>
          <a:blip r:embed="rId2"/>
          <a:stretch>
            <a:fillRect/>
          </a:stretch>
        </p:blipFill>
        <p:spPr>
          <a:xfrm>
            <a:off x="2500954" y="1705004"/>
            <a:ext cx="4161105" cy="906346"/>
          </a:xfrm>
          <a:prstGeom prst="rect">
            <a:avLst/>
          </a:prstGeom>
        </p:spPr>
      </p:pic>
      <p:sp>
        <p:nvSpPr>
          <p:cNvPr id="6" name="AutoShape 2">
            <a:extLst>
              <a:ext uri="{FF2B5EF4-FFF2-40B4-BE49-F238E27FC236}">
                <a16:creationId xmlns:a16="http://schemas.microsoft.com/office/drawing/2014/main" id="{32BEFE00-C93B-4593-9414-C0A3A59A33E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Immagine 7">
            <a:extLst>
              <a:ext uri="{FF2B5EF4-FFF2-40B4-BE49-F238E27FC236}">
                <a16:creationId xmlns:a16="http://schemas.microsoft.com/office/drawing/2014/main" id="{07D14DBD-79FC-493E-8173-D7C08CFA8130}"/>
              </a:ext>
            </a:extLst>
          </p:cNvPr>
          <p:cNvPicPr>
            <a:picLocks noChangeAspect="1"/>
          </p:cNvPicPr>
          <p:nvPr/>
        </p:nvPicPr>
        <p:blipFill>
          <a:blip r:embed="rId3"/>
          <a:stretch>
            <a:fillRect/>
          </a:stretch>
        </p:blipFill>
        <p:spPr>
          <a:xfrm>
            <a:off x="2120078" y="4293893"/>
            <a:ext cx="2670035" cy="2226814"/>
          </a:xfrm>
          <a:prstGeom prst="rect">
            <a:avLst/>
          </a:prstGeom>
        </p:spPr>
      </p:pic>
      <p:pic>
        <p:nvPicPr>
          <p:cNvPr id="10" name="Immagine 9">
            <a:extLst>
              <a:ext uri="{FF2B5EF4-FFF2-40B4-BE49-F238E27FC236}">
                <a16:creationId xmlns:a16="http://schemas.microsoft.com/office/drawing/2014/main" id="{2D7A350A-F6CF-4B51-98CD-83B09FCC9A6E}"/>
              </a:ext>
            </a:extLst>
          </p:cNvPr>
          <p:cNvPicPr>
            <a:picLocks noChangeAspect="1"/>
          </p:cNvPicPr>
          <p:nvPr/>
        </p:nvPicPr>
        <p:blipFill>
          <a:blip r:embed="rId4"/>
          <a:stretch>
            <a:fillRect/>
          </a:stretch>
        </p:blipFill>
        <p:spPr>
          <a:xfrm>
            <a:off x="5057591" y="4293892"/>
            <a:ext cx="2559613" cy="2226814"/>
          </a:xfrm>
          <a:prstGeom prst="rect">
            <a:avLst/>
          </a:prstGeom>
        </p:spPr>
      </p:pic>
      <p:cxnSp>
        <p:nvCxnSpPr>
          <p:cNvPr id="12" name="Connettore 2 11">
            <a:extLst>
              <a:ext uri="{FF2B5EF4-FFF2-40B4-BE49-F238E27FC236}">
                <a16:creationId xmlns:a16="http://schemas.microsoft.com/office/drawing/2014/main" id="{BC2E600C-F89A-4CD7-A1EC-496FB5F0B2D6}"/>
              </a:ext>
            </a:extLst>
          </p:cNvPr>
          <p:cNvCxnSpPr/>
          <p:nvPr/>
        </p:nvCxnSpPr>
        <p:spPr bwMode="auto">
          <a:xfrm>
            <a:off x="3028335" y="5791200"/>
            <a:ext cx="550607" cy="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cxnSp>
        <p:nvCxnSpPr>
          <p:cNvPr id="13" name="Connettore 2 12">
            <a:extLst>
              <a:ext uri="{FF2B5EF4-FFF2-40B4-BE49-F238E27FC236}">
                <a16:creationId xmlns:a16="http://schemas.microsoft.com/office/drawing/2014/main" id="{960C4798-C52E-4208-9BAF-F75E730B51FD}"/>
              </a:ext>
            </a:extLst>
          </p:cNvPr>
          <p:cNvCxnSpPr/>
          <p:nvPr/>
        </p:nvCxnSpPr>
        <p:spPr bwMode="auto">
          <a:xfrm>
            <a:off x="3028335" y="6140245"/>
            <a:ext cx="550607" cy="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cxnSp>
        <p:nvCxnSpPr>
          <p:cNvPr id="14" name="Connettore 2 13">
            <a:extLst>
              <a:ext uri="{FF2B5EF4-FFF2-40B4-BE49-F238E27FC236}">
                <a16:creationId xmlns:a16="http://schemas.microsoft.com/office/drawing/2014/main" id="{4F890C6A-04BD-439F-8070-77434D0FD4BF}"/>
              </a:ext>
            </a:extLst>
          </p:cNvPr>
          <p:cNvCxnSpPr>
            <a:cxnSpLocks/>
          </p:cNvCxnSpPr>
          <p:nvPr/>
        </p:nvCxnSpPr>
        <p:spPr bwMode="auto">
          <a:xfrm>
            <a:off x="5658464" y="5063613"/>
            <a:ext cx="1214284" cy="432619"/>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cxnSp>
        <p:nvCxnSpPr>
          <p:cNvPr id="16" name="Connettore 2 15">
            <a:extLst>
              <a:ext uri="{FF2B5EF4-FFF2-40B4-BE49-F238E27FC236}">
                <a16:creationId xmlns:a16="http://schemas.microsoft.com/office/drawing/2014/main" id="{FF8B6189-4F7B-413F-860D-E845056F6E76}"/>
              </a:ext>
            </a:extLst>
          </p:cNvPr>
          <p:cNvCxnSpPr>
            <a:cxnSpLocks/>
          </p:cNvCxnSpPr>
          <p:nvPr/>
        </p:nvCxnSpPr>
        <p:spPr bwMode="auto">
          <a:xfrm>
            <a:off x="5658464" y="5407299"/>
            <a:ext cx="1214284" cy="432619"/>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265553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6DBE66-86D0-4EB5-AB92-60E650020A63}"/>
              </a:ext>
            </a:extLst>
          </p:cNvPr>
          <p:cNvSpPr>
            <a:spLocks noGrp="1"/>
          </p:cNvSpPr>
          <p:nvPr>
            <p:ph type="title"/>
          </p:nvPr>
        </p:nvSpPr>
        <p:spPr/>
        <p:txBody>
          <a:bodyPr/>
          <a:lstStyle/>
          <a:p>
            <a:r>
              <a:rPr lang="en-GB" dirty="0" err="1"/>
              <a:t>Contestualizzazione</a:t>
            </a:r>
            <a:endParaRPr lang="en-GB" dirty="0"/>
          </a:p>
        </p:txBody>
      </p:sp>
      <p:sp>
        <p:nvSpPr>
          <p:cNvPr id="3" name="Segnaposto contenuto 2">
            <a:extLst>
              <a:ext uri="{FF2B5EF4-FFF2-40B4-BE49-F238E27FC236}">
                <a16:creationId xmlns:a16="http://schemas.microsoft.com/office/drawing/2014/main" id="{22E9C6FF-19F8-46CE-98DF-804ADB370E2A}"/>
              </a:ext>
            </a:extLst>
          </p:cNvPr>
          <p:cNvSpPr>
            <a:spLocks noGrp="1"/>
          </p:cNvSpPr>
          <p:nvPr>
            <p:ph idx="1"/>
          </p:nvPr>
        </p:nvSpPr>
        <p:spPr/>
        <p:txBody>
          <a:bodyPr/>
          <a:lstStyle/>
          <a:p>
            <a:r>
              <a:rPr lang="en-GB" dirty="0" err="1"/>
              <a:t>Evoluzione</a:t>
            </a:r>
            <a:r>
              <a:rPr lang="en-GB" dirty="0"/>
              <a:t> </a:t>
            </a:r>
            <a:r>
              <a:rPr lang="en-GB" dirty="0" err="1"/>
              <a:t>della</a:t>
            </a:r>
            <a:r>
              <a:rPr lang="en-GB" dirty="0"/>
              <a:t> rete del gas </a:t>
            </a:r>
            <a:r>
              <a:rPr lang="en-GB" dirty="0" err="1"/>
              <a:t>naturale</a:t>
            </a:r>
            <a:r>
              <a:rPr lang="en-GB" dirty="0"/>
              <a:t> (al 2050)</a:t>
            </a:r>
          </a:p>
          <a:p>
            <a:pPr lvl="1"/>
            <a:r>
              <a:rPr lang="en-GB" dirty="0" err="1"/>
              <a:t>Iniezione</a:t>
            </a:r>
            <a:r>
              <a:rPr lang="en-GB" dirty="0"/>
              <a:t> di gas </a:t>
            </a:r>
            <a:r>
              <a:rPr lang="en-GB" dirty="0" err="1"/>
              <a:t>verdi</a:t>
            </a:r>
            <a:r>
              <a:rPr lang="en-GB" dirty="0"/>
              <a:t> </a:t>
            </a:r>
            <a:r>
              <a:rPr lang="en-GB" dirty="0" err="1"/>
              <a:t>alternativi</a:t>
            </a:r>
            <a:endParaRPr lang="en-GB" dirty="0"/>
          </a:p>
          <a:p>
            <a:pPr lvl="2"/>
            <a:r>
              <a:rPr lang="en-GB" dirty="0" err="1"/>
              <a:t>Metano</a:t>
            </a:r>
            <a:r>
              <a:rPr lang="en-GB" dirty="0"/>
              <a:t> </a:t>
            </a:r>
            <a:r>
              <a:rPr lang="en-GB" dirty="0" err="1"/>
              <a:t>sintetico</a:t>
            </a:r>
            <a:r>
              <a:rPr lang="en-GB" dirty="0"/>
              <a:t>, Biometano, </a:t>
            </a:r>
            <a:r>
              <a:rPr lang="en-GB" b="1" dirty="0" err="1">
                <a:solidFill>
                  <a:srgbClr val="00B050"/>
                </a:solidFill>
              </a:rPr>
              <a:t>Idrogeno</a:t>
            </a:r>
            <a:r>
              <a:rPr lang="en-GB" b="1" dirty="0">
                <a:solidFill>
                  <a:srgbClr val="00B050"/>
                </a:solidFill>
              </a:rPr>
              <a:t> Verde</a:t>
            </a:r>
          </a:p>
          <a:p>
            <a:pPr lvl="3"/>
            <a:r>
              <a:rPr lang="en-GB" b="1" dirty="0" err="1">
                <a:solidFill>
                  <a:srgbClr val="00B050"/>
                </a:solidFill>
              </a:rPr>
              <a:t>Sistemi</a:t>
            </a:r>
            <a:r>
              <a:rPr lang="en-GB" b="1" dirty="0">
                <a:solidFill>
                  <a:srgbClr val="00B050"/>
                </a:solidFill>
              </a:rPr>
              <a:t> Power-to-Gas </a:t>
            </a:r>
            <a:r>
              <a:rPr lang="en-GB" b="1" dirty="0" err="1">
                <a:solidFill>
                  <a:srgbClr val="00B050"/>
                </a:solidFill>
              </a:rPr>
              <a:t>alimentati</a:t>
            </a:r>
            <a:r>
              <a:rPr lang="en-GB" b="1" dirty="0">
                <a:solidFill>
                  <a:srgbClr val="00B050"/>
                </a:solidFill>
              </a:rPr>
              <a:t> a RES!</a:t>
            </a:r>
          </a:p>
        </p:txBody>
      </p:sp>
      <p:pic>
        <p:nvPicPr>
          <p:cNvPr id="5" name="Immagine 4">
            <a:extLst>
              <a:ext uri="{FF2B5EF4-FFF2-40B4-BE49-F238E27FC236}">
                <a16:creationId xmlns:a16="http://schemas.microsoft.com/office/drawing/2014/main" id="{12958A17-BE64-45B6-A591-06433EABEF96}"/>
              </a:ext>
            </a:extLst>
          </p:cNvPr>
          <p:cNvPicPr>
            <a:picLocks noChangeAspect="1"/>
          </p:cNvPicPr>
          <p:nvPr/>
        </p:nvPicPr>
        <p:blipFill>
          <a:blip r:embed="rId2"/>
          <a:stretch>
            <a:fillRect/>
          </a:stretch>
        </p:blipFill>
        <p:spPr>
          <a:xfrm>
            <a:off x="747251" y="2608599"/>
            <a:ext cx="7949277" cy="3844589"/>
          </a:xfrm>
          <a:prstGeom prst="rect">
            <a:avLst/>
          </a:prstGeom>
        </p:spPr>
      </p:pic>
    </p:spTree>
    <p:extLst>
      <p:ext uri="{BB962C8B-B14F-4D97-AF65-F5344CB8AC3E}">
        <p14:creationId xmlns:p14="http://schemas.microsoft.com/office/powerpoint/2010/main" val="3971836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6DBE66-86D0-4EB5-AB92-60E650020A63}"/>
              </a:ext>
            </a:extLst>
          </p:cNvPr>
          <p:cNvSpPr>
            <a:spLocks noGrp="1"/>
          </p:cNvSpPr>
          <p:nvPr>
            <p:ph type="title"/>
          </p:nvPr>
        </p:nvSpPr>
        <p:spPr/>
        <p:txBody>
          <a:bodyPr/>
          <a:lstStyle/>
          <a:p>
            <a:r>
              <a:rPr lang="en-GB" dirty="0" err="1"/>
              <a:t>Contestualizzazione</a:t>
            </a:r>
            <a:endParaRPr lang="en-GB" dirty="0"/>
          </a:p>
        </p:txBody>
      </p:sp>
      <p:sp>
        <p:nvSpPr>
          <p:cNvPr id="3" name="Segnaposto contenuto 2">
            <a:extLst>
              <a:ext uri="{FF2B5EF4-FFF2-40B4-BE49-F238E27FC236}">
                <a16:creationId xmlns:a16="http://schemas.microsoft.com/office/drawing/2014/main" id="{22E9C6FF-19F8-46CE-98DF-804ADB370E2A}"/>
              </a:ext>
            </a:extLst>
          </p:cNvPr>
          <p:cNvSpPr>
            <a:spLocks noGrp="1"/>
          </p:cNvSpPr>
          <p:nvPr>
            <p:ph idx="1"/>
          </p:nvPr>
        </p:nvSpPr>
        <p:spPr/>
        <p:txBody>
          <a:bodyPr/>
          <a:lstStyle/>
          <a:p>
            <a:r>
              <a:rPr lang="en-GB" dirty="0" err="1"/>
              <a:t>Evoluzione</a:t>
            </a:r>
            <a:r>
              <a:rPr lang="en-GB" dirty="0"/>
              <a:t> </a:t>
            </a:r>
            <a:r>
              <a:rPr lang="en-GB" dirty="0" err="1"/>
              <a:t>della</a:t>
            </a:r>
            <a:r>
              <a:rPr lang="en-GB" dirty="0"/>
              <a:t> rete del gas </a:t>
            </a:r>
            <a:r>
              <a:rPr lang="en-GB" dirty="0" err="1"/>
              <a:t>naturale</a:t>
            </a:r>
            <a:r>
              <a:rPr lang="en-GB" dirty="0"/>
              <a:t> (al 2050)</a:t>
            </a:r>
          </a:p>
          <a:p>
            <a:pPr lvl="1"/>
            <a:r>
              <a:rPr lang="en-GB" dirty="0" err="1"/>
              <a:t>Iniezione</a:t>
            </a:r>
            <a:r>
              <a:rPr lang="en-GB" dirty="0"/>
              <a:t> di gas </a:t>
            </a:r>
            <a:r>
              <a:rPr lang="en-GB" dirty="0" err="1"/>
              <a:t>verdi</a:t>
            </a:r>
            <a:r>
              <a:rPr lang="en-GB" dirty="0"/>
              <a:t> </a:t>
            </a:r>
            <a:r>
              <a:rPr lang="en-GB" dirty="0" err="1"/>
              <a:t>alternativi</a:t>
            </a:r>
            <a:endParaRPr lang="en-GB" dirty="0"/>
          </a:p>
          <a:p>
            <a:pPr lvl="2"/>
            <a:r>
              <a:rPr lang="en-GB" dirty="0" err="1"/>
              <a:t>Metano</a:t>
            </a:r>
            <a:r>
              <a:rPr lang="en-GB" dirty="0"/>
              <a:t> </a:t>
            </a:r>
            <a:r>
              <a:rPr lang="en-GB" dirty="0" err="1"/>
              <a:t>sintetico</a:t>
            </a:r>
            <a:r>
              <a:rPr lang="en-GB" dirty="0"/>
              <a:t>, Biometano, </a:t>
            </a:r>
            <a:r>
              <a:rPr lang="en-GB" b="1" dirty="0" err="1">
                <a:solidFill>
                  <a:srgbClr val="00B050"/>
                </a:solidFill>
              </a:rPr>
              <a:t>Idrogeno</a:t>
            </a:r>
            <a:r>
              <a:rPr lang="en-GB" b="1" dirty="0">
                <a:solidFill>
                  <a:srgbClr val="00B050"/>
                </a:solidFill>
              </a:rPr>
              <a:t> Verde</a:t>
            </a:r>
          </a:p>
          <a:p>
            <a:pPr lvl="3"/>
            <a:r>
              <a:rPr lang="en-GB" b="1" dirty="0" err="1">
                <a:solidFill>
                  <a:srgbClr val="00B050"/>
                </a:solidFill>
              </a:rPr>
              <a:t>Sistemi</a:t>
            </a:r>
            <a:r>
              <a:rPr lang="en-GB" b="1" dirty="0">
                <a:solidFill>
                  <a:srgbClr val="00B050"/>
                </a:solidFill>
              </a:rPr>
              <a:t> Power-to-Gas </a:t>
            </a:r>
            <a:r>
              <a:rPr lang="en-GB" b="1" dirty="0" err="1">
                <a:solidFill>
                  <a:srgbClr val="00B050"/>
                </a:solidFill>
              </a:rPr>
              <a:t>alimentati</a:t>
            </a:r>
            <a:r>
              <a:rPr lang="en-GB" b="1" dirty="0">
                <a:solidFill>
                  <a:srgbClr val="00B050"/>
                </a:solidFill>
              </a:rPr>
              <a:t> a RES!</a:t>
            </a:r>
          </a:p>
        </p:txBody>
      </p:sp>
      <p:pic>
        <p:nvPicPr>
          <p:cNvPr id="6" name="Immagine 5">
            <a:extLst>
              <a:ext uri="{FF2B5EF4-FFF2-40B4-BE49-F238E27FC236}">
                <a16:creationId xmlns:a16="http://schemas.microsoft.com/office/drawing/2014/main" id="{2A25FA63-923A-4141-BEB7-8AAE08FA002D}"/>
              </a:ext>
            </a:extLst>
          </p:cNvPr>
          <p:cNvPicPr>
            <a:picLocks noChangeAspect="1"/>
          </p:cNvPicPr>
          <p:nvPr/>
        </p:nvPicPr>
        <p:blipFill>
          <a:blip r:embed="rId2"/>
          <a:stretch>
            <a:fillRect/>
          </a:stretch>
        </p:blipFill>
        <p:spPr>
          <a:xfrm>
            <a:off x="88490" y="2608599"/>
            <a:ext cx="8765892" cy="3478250"/>
          </a:xfrm>
          <a:prstGeom prst="rect">
            <a:avLst/>
          </a:prstGeom>
        </p:spPr>
      </p:pic>
      <p:sp>
        <p:nvSpPr>
          <p:cNvPr id="8" name="Rettangolo 7">
            <a:extLst>
              <a:ext uri="{FF2B5EF4-FFF2-40B4-BE49-F238E27FC236}">
                <a16:creationId xmlns:a16="http://schemas.microsoft.com/office/drawing/2014/main" id="{0C2D101D-F0E7-4508-8B7B-17A703D47E5E}"/>
              </a:ext>
            </a:extLst>
          </p:cNvPr>
          <p:cNvSpPr/>
          <p:nvPr/>
        </p:nvSpPr>
        <p:spPr bwMode="auto">
          <a:xfrm>
            <a:off x="4316362" y="2628673"/>
            <a:ext cx="1120878" cy="149554"/>
          </a:xfrm>
          <a:prstGeom prst="rect">
            <a:avLst/>
          </a:prstGeom>
          <a:noFill/>
          <a:ln w="19050" cap="flat" cmpd="sng" algn="ctr">
            <a:solidFill>
              <a:srgbClr val="FF0000"/>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1942449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5B83C34A-49B6-469B-9CBF-4577E3087C8E}"/>
              </a:ext>
            </a:extLst>
          </p:cNvPr>
          <p:cNvPicPr>
            <a:picLocks noChangeAspect="1"/>
          </p:cNvPicPr>
          <p:nvPr/>
        </p:nvPicPr>
        <p:blipFill>
          <a:blip r:embed="rId2"/>
          <a:stretch>
            <a:fillRect/>
          </a:stretch>
        </p:blipFill>
        <p:spPr>
          <a:xfrm>
            <a:off x="714118" y="1820160"/>
            <a:ext cx="5065519" cy="2225346"/>
          </a:xfrm>
          <a:prstGeom prst="rect">
            <a:avLst/>
          </a:prstGeom>
        </p:spPr>
      </p:pic>
      <p:sp>
        <p:nvSpPr>
          <p:cNvPr id="18" name="Rettangolo 17">
            <a:extLst>
              <a:ext uri="{FF2B5EF4-FFF2-40B4-BE49-F238E27FC236}">
                <a16:creationId xmlns:a16="http://schemas.microsoft.com/office/drawing/2014/main" id="{58E23D95-4BC0-4CB5-999E-C85A0FB9B772}"/>
              </a:ext>
            </a:extLst>
          </p:cNvPr>
          <p:cNvSpPr/>
          <p:nvPr/>
        </p:nvSpPr>
        <p:spPr bwMode="auto">
          <a:xfrm>
            <a:off x="2511252" y="3790348"/>
            <a:ext cx="1618296" cy="285743"/>
          </a:xfrm>
          <a:prstGeom prst="rect">
            <a:avLst/>
          </a:prstGeom>
          <a:solidFill>
            <a:srgbClr val="FFFFFF"/>
          </a:solidFill>
          <a:ln w="19050"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a:ln>
                <a:noFill/>
              </a:ln>
              <a:solidFill>
                <a:schemeClr val="tx1"/>
              </a:solidFill>
              <a:effectLst/>
              <a:latin typeface="Tahoma" pitchFamily="34" charset="0"/>
            </a:endParaRPr>
          </a:p>
        </p:txBody>
      </p:sp>
      <p:sp>
        <p:nvSpPr>
          <p:cNvPr id="2" name="Titolo 1">
            <a:extLst>
              <a:ext uri="{FF2B5EF4-FFF2-40B4-BE49-F238E27FC236}">
                <a16:creationId xmlns:a16="http://schemas.microsoft.com/office/drawing/2014/main" id="{79875D6D-09EB-4815-BA7B-FE007EABBAC3}"/>
              </a:ext>
            </a:extLst>
          </p:cNvPr>
          <p:cNvSpPr>
            <a:spLocks noGrp="1"/>
          </p:cNvSpPr>
          <p:nvPr>
            <p:ph type="title"/>
          </p:nvPr>
        </p:nvSpPr>
        <p:spPr/>
        <p:txBody>
          <a:bodyPr/>
          <a:lstStyle/>
          <a:p>
            <a:r>
              <a:rPr lang="en-GB" dirty="0" err="1"/>
              <a:t>Infrastruttura</a:t>
            </a:r>
            <a:r>
              <a:rPr lang="en-GB" dirty="0"/>
              <a:t> – NG vs H2</a:t>
            </a:r>
          </a:p>
        </p:txBody>
      </p:sp>
      <p:sp>
        <p:nvSpPr>
          <p:cNvPr id="3" name="Segnaposto contenuto 2">
            <a:extLst>
              <a:ext uri="{FF2B5EF4-FFF2-40B4-BE49-F238E27FC236}">
                <a16:creationId xmlns:a16="http://schemas.microsoft.com/office/drawing/2014/main" id="{3FA8A052-F4E9-4FEF-A7B6-59EF88B8C6D8}"/>
              </a:ext>
            </a:extLst>
          </p:cNvPr>
          <p:cNvSpPr>
            <a:spLocks noGrp="1"/>
          </p:cNvSpPr>
          <p:nvPr>
            <p:ph idx="1"/>
          </p:nvPr>
        </p:nvSpPr>
        <p:spPr/>
        <p:txBody>
          <a:bodyPr/>
          <a:lstStyle/>
          <a:p>
            <a:r>
              <a:rPr lang="en-GB" dirty="0" err="1"/>
              <a:t>Integrazione</a:t>
            </a:r>
            <a:r>
              <a:rPr lang="en-GB" dirty="0"/>
              <a:t> </a:t>
            </a:r>
            <a:r>
              <a:rPr lang="en-GB" dirty="0" err="1"/>
              <a:t>reti</a:t>
            </a:r>
            <a:r>
              <a:rPr lang="en-GB" dirty="0"/>
              <a:t> di </a:t>
            </a:r>
            <a:r>
              <a:rPr lang="en-GB" dirty="0" err="1"/>
              <a:t>distrubuzione</a:t>
            </a:r>
            <a:r>
              <a:rPr lang="en-GB" dirty="0"/>
              <a:t> gas </a:t>
            </a:r>
            <a:r>
              <a:rPr lang="en-GB" dirty="0" err="1"/>
              <a:t>nei</a:t>
            </a:r>
            <a:r>
              <a:rPr lang="en-GB" dirty="0"/>
              <a:t> </a:t>
            </a:r>
            <a:r>
              <a:rPr lang="en-GB" dirty="0" err="1"/>
              <a:t>sistemi</a:t>
            </a:r>
            <a:r>
              <a:rPr lang="en-GB" dirty="0"/>
              <a:t> P2G (H</a:t>
            </a:r>
            <a:r>
              <a:rPr lang="en-GB" baseline="-25000" dirty="0"/>
              <a:t>2</a:t>
            </a:r>
            <a:r>
              <a:rPr lang="en-GB" dirty="0"/>
              <a:t>)</a:t>
            </a:r>
          </a:p>
          <a:p>
            <a:pPr lvl="1"/>
            <a:r>
              <a:rPr lang="en-GB" dirty="0" err="1"/>
              <a:t>Livello</a:t>
            </a:r>
            <a:r>
              <a:rPr lang="en-GB" dirty="0"/>
              <a:t> di </a:t>
            </a:r>
            <a:r>
              <a:rPr lang="en-GB" dirty="0" err="1"/>
              <a:t>prontezza</a:t>
            </a:r>
            <a:r>
              <a:rPr lang="en-GB" dirty="0"/>
              <a:t> al blending e </a:t>
            </a:r>
            <a:r>
              <a:rPr lang="en-GB" dirty="0" err="1"/>
              <a:t>problematiche</a:t>
            </a:r>
            <a:r>
              <a:rPr lang="en-GB" dirty="0"/>
              <a:t> </a:t>
            </a:r>
            <a:r>
              <a:rPr lang="en-GB" dirty="0" err="1"/>
              <a:t>dell’infrastruttura</a:t>
            </a:r>
            <a:endParaRPr lang="en-GB" dirty="0"/>
          </a:p>
        </p:txBody>
      </p:sp>
      <p:pic>
        <p:nvPicPr>
          <p:cNvPr id="5" name="Immagine 4">
            <a:extLst>
              <a:ext uri="{FF2B5EF4-FFF2-40B4-BE49-F238E27FC236}">
                <a16:creationId xmlns:a16="http://schemas.microsoft.com/office/drawing/2014/main" id="{5EA6C25A-4D8E-4303-8699-1B3B947E37B8}"/>
              </a:ext>
            </a:extLst>
          </p:cNvPr>
          <p:cNvPicPr>
            <a:picLocks noChangeAspect="1"/>
          </p:cNvPicPr>
          <p:nvPr/>
        </p:nvPicPr>
        <p:blipFill rotWithShape="1">
          <a:blip r:embed="rId3"/>
          <a:srcRect r="28241"/>
          <a:stretch/>
        </p:blipFill>
        <p:spPr>
          <a:xfrm>
            <a:off x="6070299" y="4303983"/>
            <a:ext cx="2473283" cy="2179791"/>
          </a:xfrm>
          <a:prstGeom prst="rect">
            <a:avLst/>
          </a:prstGeom>
        </p:spPr>
      </p:pic>
      <p:pic>
        <p:nvPicPr>
          <p:cNvPr id="9" name="Immagine 8">
            <a:extLst>
              <a:ext uri="{FF2B5EF4-FFF2-40B4-BE49-F238E27FC236}">
                <a16:creationId xmlns:a16="http://schemas.microsoft.com/office/drawing/2014/main" id="{97396A3B-916D-4682-972E-73864DA33947}"/>
              </a:ext>
            </a:extLst>
          </p:cNvPr>
          <p:cNvPicPr>
            <a:picLocks noChangeAspect="1"/>
          </p:cNvPicPr>
          <p:nvPr/>
        </p:nvPicPr>
        <p:blipFill rotWithShape="1">
          <a:blip r:embed="rId4"/>
          <a:srcRect r="28974"/>
          <a:stretch/>
        </p:blipFill>
        <p:spPr>
          <a:xfrm>
            <a:off x="461466" y="4520313"/>
            <a:ext cx="2785412" cy="1747130"/>
          </a:xfrm>
          <a:prstGeom prst="rect">
            <a:avLst/>
          </a:prstGeom>
        </p:spPr>
      </p:pic>
      <p:pic>
        <p:nvPicPr>
          <p:cNvPr id="11" name="Immagine 10">
            <a:extLst>
              <a:ext uri="{FF2B5EF4-FFF2-40B4-BE49-F238E27FC236}">
                <a16:creationId xmlns:a16="http://schemas.microsoft.com/office/drawing/2014/main" id="{B395937F-99CA-4384-A596-D0E26700CD73}"/>
              </a:ext>
            </a:extLst>
          </p:cNvPr>
          <p:cNvPicPr>
            <a:picLocks noChangeAspect="1"/>
          </p:cNvPicPr>
          <p:nvPr/>
        </p:nvPicPr>
        <p:blipFill rotWithShape="1">
          <a:blip r:embed="rId5"/>
          <a:srcRect r="25544"/>
          <a:stretch/>
        </p:blipFill>
        <p:spPr>
          <a:xfrm>
            <a:off x="3372465" y="4303983"/>
            <a:ext cx="2697834" cy="2220960"/>
          </a:xfrm>
          <a:prstGeom prst="rect">
            <a:avLst/>
          </a:prstGeom>
        </p:spPr>
      </p:pic>
      <p:pic>
        <p:nvPicPr>
          <p:cNvPr id="13" name="Immagine 12">
            <a:extLst>
              <a:ext uri="{FF2B5EF4-FFF2-40B4-BE49-F238E27FC236}">
                <a16:creationId xmlns:a16="http://schemas.microsoft.com/office/drawing/2014/main" id="{75ECAB2D-2AFD-428B-B1DC-90201F566274}"/>
              </a:ext>
            </a:extLst>
          </p:cNvPr>
          <p:cNvPicPr>
            <a:picLocks noChangeAspect="1"/>
          </p:cNvPicPr>
          <p:nvPr/>
        </p:nvPicPr>
        <p:blipFill>
          <a:blip r:embed="rId6"/>
          <a:stretch>
            <a:fillRect/>
          </a:stretch>
        </p:blipFill>
        <p:spPr>
          <a:xfrm>
            <a:off x="6504535" y="2416950"/>
            <a:ext cx="2228920" cy="1012050"/>
          </a:xfrm>
          <a:prstGeom prst="rect">
            <a:avLst/>
          </a:prstGeom>
        </p:spPr>
      </p:pic>
      <p:sp>
        <p:nvSpPr>
          <p:cNvPr id="17" name="Parentesi graffa aperta 16">
            <a:extLst>
              <a:ext uri="{FF2B5EF4-FFF2-40B4-BE49-F238E27FC236}">
                <a16:creationId xmlns:a16="http://schemas.microsoft.com/office/drawing/2014/main" id="{7B238EC5-AFFF-430E-8026-F572C99B06CB}"/>
              </a:ext>
            </a:extLst>
          </p:cNvPr>
          <p:cNvSpPr/>
          <p:nvPr/>
        </p:nvSpPr>
        <p:spPr bwMode="auto">
          <a:xfrm rot="5400000">
            <a:off x="4539989" y="444966"/>
            <a:ext cx="289515" cy="7717674"/>
          </a:xfrm>
          <a:prstGeom prst="leftBrac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a:ln>
                <a:noFill/>
              </a:ln>
              <a:solidFill>
                <a:schemeClr val="tx1"/>
              </a:solidFill>
              <a:effectLst/>
              <a:latin typeface="Tahoma" pitchFamily="34" charset="0"/>
            </a:endParaRPr>
          </a:p>
        </p:txBody>
      </p:sp>
      <p:sp>
        <p:nvSpPr>
          <p:cNvPr id="15" name="Freccia a destra 14">
            <a:extLst>
              <a:ext uri="{FF2B5EF4-FFF2-40B4-BE49-F238E27FC236}">
                <a16:creationId xmlns:a16="http://schemas.microsoft.com/office/drawing/2014/main" id="{F712C55D-2BD9-496F-A103-61E0224DADFC}"/>
              </a:ext>
            </a:extLst>
          </p:cNvPr>
          <p:cNvSpPr/>
          <p:nvPr/>
        </p:nvSpPr>
        <p:spPr bwMode="auto">
          <a:xfrm rot="5400000">
            <a:off x="2441451" y="4004269"/>
            <a:ext cx="699379" cy="287148"/>
          </a:xfrm>
          <a:prstGeom prst="rightArrow">
            <a:avLst/>
          </a:prstGeom>
          <a:solidFill>
            <a:schemeClr val="accent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a:ln>
                <a:noFill/>
              </a:ln>
              <a:solidFill>
                <a:schemeClr val="tx1"/>
              </a:solidFill>
              <a:effectLst/>
              <a:latin typeface="Tahoma" pitchFamily="34" charset="0"/>
            </a:endParaRPr>
          </a:p>
        </p:txBody>
      </p:sp>
      <p:cxnSp>
        <p:nvCxnSpPr>
          <p:cNvPr id="20" name="Connettore diritto 19">
            <a:extLst>
              <a:ext uri="{FF2B5EF4-FFF2-40B4-BE49-F238E27FC236}">
                <a16:creationId xmlns:a16="http://schemas.microsoft.com/office/drawing/2014/main" id="{FABBDD05-08F4-4277-BBBC-CC6ABE23BA9A}"/>
              </a:ext>
            </a:extLst>
          </p:cNvPr>
          <p:cNvCxnSpPr>
            <a:cxnSpLocks/>
          </p:cNvCxnSpPr>
          <p:nvPr/>
        </p:nvCxnSpPr>
        <p:spPr bwMode="auto">
          <a:xfrm flipH="1">
            <a:off x="6580191" y="5417574"/>
            <a:ext cx="1836222" cy="0"/>
          </a:xfrm>
          <a:prstGeom prst="line">
            <a:avLst/>
          </a:prstGeom>
          <a:solidFill>
            <a:schemeClr val="accent1"/>
          </a:solidFill>
          <a:ln w="19050" cap="flat" cmpd="sng" algn="ctr">
            <a:solidFill>
              <a:srgbClr val="FF0000"/>
            </a:solidFill>
            <a:prstDash val="solid"/>
            <a:round/>
            <a:headEnd type="none" w="med" len="med"/>
            <a:tailEnd type="triangle" w="med" len="med"/>
          </a:ln>
          <a:effectLst/>
        </p:spPr>
      </p:cxnSp>
      <p:sp>
        <p:nvSpPr>
          <p:cNvPr id="22" name="CasellaDiTesto 21">
            <a:extLst>
              <a:ext uri="{FF2B5EF4-FFF2-40B4-BE49-F238E27FC236}">
                <a16:creationId xmlns:a16="http://schemas.microsoft.com/office/drawing/2014/main" id="{98ABD38B-081F-4610-A2B3-A728D95E675E}"/>
              </a:ext>
            </a:extLst>
          </p:cNvPr>
          <p:cNvSpPr txBox="1"/>
          <p:nvPr/>
        </p:nvSpPr>
        <p:spPr>
          <a:xfrm>
            <a:off x="8362011" y="5143097"/>
            <a:ext cx="875071" cy="307777"/>
          </a:xfrm>
          <a:prstGeom prst="rect">
            <a:avLst/>
          </a:prstGeom>
          <a:noFill/>
        </p:spPr>
        <p:txBody>
          <a:bodyPr wrap="square" rtlCol="0">
            <a:spAutoFit/>
          </a:bodyPr>
          <a:lstStyle/>
          <a:p>
            <a:r>
              <a:rPr lang="en-GB" sz="1400" dirty="0">
                <a:solidFill>
                  <a:srgbClr val="FF0000"/>
                </a:solidFill>
              </a:rPr>
              <a:t>% H</a:t>
            </a:r>
            <a:r>
              <a:rPr lang="en-GB" sz="1400" baseline="-25000" dirty="0">
                <a:solidFill>
                  <a:srgbClr val="FF0000"/>
                </a:solidFill>
              </a:rPr>
              <a:t>2</a:t>
            </a:r>
          </a:p>
        </p:txBody>
      </p:sp>
      <p:sp>
        <p:nvSpPr>
          <p:cNvPr id="23" name="Rettangolo 22">
            <a:extLst>
              <a:ext uri="{FF2B5EF4-FFF2-40B4-BE49-F238E27FC236}">
                <a16:creationId xmlns:a16="http://schemas.microsoft.com/office/drawing/2014/main" id="{A9F3F5E1-6BA3-491B-9303-0086A498B599}"/>
              </a:ext>
            </a:extLst>
          </p:cNvPr>
          <p:cNvSpPr/>
          <p:nvPr/>
        </p:nvSpPr>
        <p:spPr bwMode="auto">
          <a:xfrm>
            <a:off x="7207045" y="6371713"/>
            <a:ext cx="943897" cy="149554"/>
          </a:xfrm>
          <a:prstGeom prst="rect">
            <a:avLst/>
          </a:prstGeom>
          <a:noFill/>
          <a:ln w="19050" cap="flat" cmpd="sng" algn="ctr">
            <a:solidFill>
              <a:srgbClr val="FF0000"/>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a:ln>
                <a:noFill/>
              </a:ln>
              <a:solidFill>
                <a:srgbClr val="FF0000"/>
              </a:solidFill>
              <a:effectLst/>
              <a:latin typeface="Tahoma" pitchFamily="34" charset="0"/>
            </a:endParaRPr>
          </a:p>
        </p:txBody>
      </p:sp>
      <p:sp>
        <p:nvSpPr>
          <p:cNvPr id="25" name="Rettangolo 24">
            <a:extLst>
              <a:ext uri="{FF2B5EF4-FFF2-40B4-BE49-F238E27FC236}">
                <a16:creationId xmlns:a16="http://schemas.microsoft.com/office/drawing/2014/main" id="{260F0FC1-12C0-4742-A060-DF602F0DC5ED}"/>
              </a:ext>
            </a:extLst>
          </p:cNvPr>
          <p:cNvSpPr/>
          <p:nvPr/>
        </p:nvSpPr>
        <p:spPr bwMode="auto">
          <a:xfrm>
            <a:off x="353960" y="3577087"/>
            <a:ext cx="5515898" cy="221065"/>
          </a:xfrm>
          <a:prstGeom prst="rect">
            <a:avLst/>
          </a:prstGeom>
          <a:noFill/>
          <a:ln w="19050" cap="flat" cmpd="sng" algn="ctr">
            <a:solidFill>
              <a:srgbClr val="FF0000"/>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1047417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Tubazioni – NG vs H2</a:t>
            </a:r>
          </a:p>
        </p:txBody>
      </p:sp>
      <p:sp>
        <p:nvSpPr>
          <p:cNvPr id="3" name="Segnaposto contenuto 2"/>
          <p:cNvSpPr>
            <a:spLocks noGrp="1"/>
          </p:cNvSpPr>
          <p:nvPr>
            <p:ph idx="1"/>
          </p:nvPr>
        </p:nvSpPr>
        <p:spPr/>
        <p:txBody>
          <a:bodyPr/>
          <a:lstStyle/>
          <a:p>
            <a:r>
              <a:rPr lang="it-IT" dirty="0"/>
              <a:t>Elementi principali per il convoglio del gas (Italia)</a:t>
            </a:r>
          </a:p>
          <a:p>
            <a:pPr lvl="1"/>
            <a:r>
              <a:rPr lang="it-IT" dirty="0"/>
              <a:t>Suddivise in specie, dalla 1</a:t>
            </a:r>
            <a:r>
              <a:rPr lang="it-IT" baseline="30000" dirty="0"/>
              <a:t>a</a:t>
            </a:r>
            <a:r>
              <a:rPr lang="it-IT" dirty="0"/>
              <a:t> alla 7</a:t>
            </a:r>
            <a:r>
              <a:rPr lang="it-IT" baseline="30000" dirty="0"/>
              <a:t>°</a:t>
            </a:r>
          </a:p>
          <a:p>
            <a:pPr lvl="2"/>
            <a:r>
              <a:rPr lang="it-IT" dirty="0"/>
              <a:t>Pressione minima</a:t>
            </a:r>
          </a:p>
          <a:p>
            <a:pPr lvl="2"/>
            <a:r>
              <a:rPr lang="it-IT" dirty="0"/>
              <a:t>Velocità massima</a:t>
            </a:r>
          </a:p>
          <a:p>
            <a:endParaRPr lang="it-IT" dirty="0"/>
          </a:p>
          <a:p>
            <a:endParaRPr lang="it-IT" dirty="0"/>
          </a:p>
          <a:p>
            <a:endParaRPr lang="it-IT" dirty="0"/>
          </a:p>
          <a:p>
            <a:endParaRPr lang="it-IT" dirty="0"/>
          </a:p>
          <a:p>
            <a:endParaRPr lang="it-IT" dirty="0"/>
          </a:p>
          <a:p>
            <a:pPr lvl="7"/>
            <a:endParaRPr lang="it-IT" sz="1108" dirty="0"/>
          </a:p>
          <a:p>
            <a:pPr lvl="1"/>
            <a:endParaRPr lang="it-IT" sz="1662" dirty="0"/>
          </a:p>
          <a:p>
            <a:pPr lvl="1"/>
            <a:endParaRPr lang="it-IT" sz="1662" dirty="0"/>
          </a:p>
          <a:p>
            <a:pPr lvl="1"/>
            <a:endParaRPr lang="it-IT" sz="1662" dirty="0"/>
          </a:p>
        </p:txBody>
      </p:sp>
      <p:pic>
        <p:nvPicPr>
          <p:cNvPr id="4" name="Immagine 3"/>
          <p:cNvPicPr>
            <a:picLocks noChangeAspect="1"/>
          </p:cNvPicPr>
          <p:nvPr/>
        </p:nvPicPr>
        <p:blipFill rotWithShape="1">
          <a:blip r:embed="rId3"/>
          <a:srcRect l="1126" r="1254"/>
          <a:stretch/>
        </p:blipFill>
        <p:spPr>
          <a:xfrm>
            <a:off x="88490" y="3225986"/>
            <a:ext cx="4972160" cy="2003519"/>
          </a:xfrm>
          <a:prstGeom prst="rect">
            <a:avLst/>
          </a:prstGeom>
        </p:spPr>
      </p:pic>
      <p:pic>
        <p:nvPicPr>
          <p:cNvPr id="7" name="Immagine 6">
            <a:extLst>
              <a:ext uri="{FF2B5EF4-FFF2-40B4-BE49-F238E27FC236}">
                <a16:creationId xmlns:a16="http://schemas.microsoft.com/office/drawing/2014/main" id="{F7BDE3F4-8319-445B-AF37-EE6B1D8B554C}"/>
              </a:ext>
            </a:extLst>
          </p:cNvPr>
          <p:cNvPicPr>
            <a:picLocks noChangeAspect="1"/>
          </p:cNvPicPr>
          <p:nvPr/>
        </p:nvPicPr>
        <p:blipFill rotWithShape="1">
          <a:blip r:embed="rId4"/>
          <a:srcRect l="-29757" r="29757"/>
          <a:stretch/>
        </p:blipFill>
        <p:spPr>
          <a:xfrm>
            <a:off x="2958438" y="1860400"/>
            <a:ext cx="2102212" cy="1248204"/>
          </a:xfrm>
          <a:prstGeom prst="rect">
            <a:avLst/>
          </a:prstGeom>
        </p:spPr>
      </p:pic>
      <p:pic>
        <p:nvPicPr>
          <p:cNvPr id="5" name="Immagine 4">
            <a:extLst>
              <a:ext uri="{FF2B5EF4-FFF2-40B4-BE49-F238E27FC236}">
                <a16:creationId xmlns:a16="http://schemas.microsoft.com/office/drawing/2014/main" id="{366144A5-9D09-4D40-A613-4E2409184612}"/>
              </a:ext>
            </a:extLst>
          </p:cNvPr>
          <p:cNvPicPr>
            <a:picLocks noChangeAspect="1"/>
          </p:cNvPicPr>
          <p:nvPr/>
        </p:nvPicPr>
        <p:blipFill>
          <a:blip r:embed="rId5"/>
          <a:stretch>
            <a:fillRect/>
          </a:stretch>
        </p:blipFill>
        <p:spPr>
          <a:xfrm>
            <a:off x="88490" y="5386697"/>
            <a:ext cx="4991584" cy="1125469"/>
          </a:xfrm>
          <a:prstGeom prst="rect">
            <a:avLst/>
          </a:prstGeom>
        </p:spPr>
      </p:pic>
      <p:graphicFrame>
        <p:nvGraphicFramePr>
          <p:cNvPr id="13" name="Oggetto 12">
            <a:extLst>
              <a:ext uri="{FF2B5EF4-FFF2-40B4-BE49-F238E27FC236}">
                <a16:creationId xmlns:a16="http://schemas.microsoft.com/office/drawing/2014/main" id="{2608A996-810C-411F-AFED-CEB65C51F14B}"/>
              </a:ext>
            </a:extLst>
          </p:cNvPr>
          <p:cNvGraphicFramePr>
            <a:graphicFrameLocks noChangeAspect="1"/>
          </p:cNvGraphicFramePr>
          <p:nvPr>
            <p:extLst>
              <p:ext uri="{D42A27DB-BD31-4B8C-83A1-F6EECF244321}">
                <p14:modId xmlns:p14="http://schemas.microsoft.com/office/powerpoint/2010/main" val="2237077658"/>
              </p:ext>
            </p:extLst>
          </p:nvPr>
        </p:nvGraphicFramePr>
        <p:xfrm>
          <a:off x="5486400" y="4164844"/>
          <a:ext cx="3274793" cy="2443705"/>
        </p:xfrm>
        <a:graphic>
          <a:graphicData uri="http://schemas.openxmlformats.org/presentationml/2006/ole">
            <mc:AlternateContent xmlns:mc="http://schemas.openxmlformats.org/markup-compatibility/2006">
              <mc:Choice xmlns:v="urn:schemas-microsoft-com:vml" Requires="v">
                <p:oleObj spid="_x0000_s14378" name="Graph" r:id="rId6" imgW="4170240" imgH="2900160" progId="Origin50.Graph">
                  <p:embed/>
                </p:oleObj>
              </mc:Choice>
              <mc:Fallback>
                <p:oleObj name="Graph" r:id="rId6" imgW="4170240" imgH="2900160" progId="Origin50.Graph">
                  <p:embed/>
                  <p:pic>
                    <p:nvPicPr>
                      <p:cNvPr id="13" name="Oggetto 12">
                        <a:extLst>
                          <a:ext uri="{FF2B5EF4-FFF2-40B4-BE49-F238E27FC236}">
                            <a16:creationId xmlns:a16="http://schemas.microsoft.com/office/drawing/2014/main" id="{2DDEEC58-55C5-40FD-A337-E825F97A20E5}"/>
                          </a:ext>
                        </a:extLst>
                      </p:cNvPr>
                      <p:cNvPicPr>
                        <a:picLocks noChangeAspect="1" noChangeArrowheads="1"/>
                      </p:cNvPicPr>
                      <p:nvPr/>
                    </p:nvPicPr>
                    <p:blipFill>
                      <a:blip r:embed="rId7"/>
                      <a:srcRect l="5179" t="7448" r="29350" b="22343"/>
                      <a:stretch>
                        <a:fillRect/>
                      </a:stretch>
                    </p:blipFill>
                    <p:spPr bwMode="auto">
                      <a:xfrm>
                        <a:off x="5486400" y="4164844"/>
                        <a:ext cx="3274793" cy="2443705"/>
                      </a:xfrm>
                      <a:prstGeom prst="rect">
                        <a:avLst/>
                      </a:prstGeom>
                      <a:noFill/>
                    </p:spPr>
                  </p:pic>
                </p:oleObj>
              </mc:Fallback>
            </mc:AlternateContent>
          </a:graphicData>
        </a:graphic>
      </p:graphicFrame>
      <p:graphicFrame>
        <p:nvGraphicFramePr>
          <p:cNvPr id="14" name="Oggetto 13">
            <a:extLst>
              <a:ext uri="{FF2B5EF4-FFF2-40B4-BE49-F238E27FC236}">
                <a16:creationId xmlns:a16="http://schemas.microsoft.com/office/drawing/2014/main" id="{A69D5E5D-B7B7-42F8-9A40-DD6366690D3A}"/>
              </a:ext>
            </a:extLst>
          </p:cNvPr>
          <p:cNvGraphicFramePr>
            <a:graphicFrameLocks noChangeAspect="1"/>
          </p:cNvGraphicFramePr>
          <p:nvPr>
            <p:extLst>
              <p:ext uri="{D42A27DB-BD31-4B8C-83A1-F6EECF244321}">
                <p14:modId xmlns:p14="http://schemas.microsoft.com/office/powerpoint/2010/main" val="3864594935"/>
              </p:ext>
            </p:extLst>
          </p:nvPr>
        </p:nvGraphicFramePr>
        <p:xfrm>
          <a:off x="5555886" y="1824844"/>
          <a:ext cx="3135819" cy="2340000"/>
        </p:xfrm>
        <a:graphic>
          <a:graphicData uri="http://schemas.openxmlformats.org/presentationml/2006/ole">
            <mc:AlternateContent xmlns:mc="http://schemas.openxmlformats.org/markup-compatibility/2006">
              <mc:Choice xmlns:v="urn:schemas-microsoft-com:vml" Requires="v">
                <p:oleObj spid="_x0000_s14379" name="Graph" r:id="rId8" imgW="4170240" imgH="2900160" progId="Origin50.Graph">
                  <p:embed/>
                </p:oleObj>
              </mc:Choice>
              <mc:Fallback>
                <p:oleObj name="Graph" r:id="rId8" imgW="4170240" imgH="2900160" progId="Origin50.Graph">
                  <p:embed/>
                  <p:pic>
                    <p:nvPicPr>
                      <p:cNvPr id="10" name="Oggetto 9">
                        <a:extLst>
                          <a:ext uri="{FF2B5EF4-FFF2-40B4-BE49-F238E27FC236}">
                            <a16:creationId xmlns:a16="http://schemas.microsoft.com/office/drawing/2014/main" id="{E6348ACD-2CBE-4372-8511-08E046B23FF1}"/>
                          </a:ext>
                        </a:extLst>
                      </p:cNvPr>
                      <p:cNvPicPr>
                        <a:picLocks noChangeAspect="1" noChangeArrowheads="1"/>
                      </p:cNvPicPr>
                      <p:nvPr/>
                    </p:nvPicPr>
                    <p:blipFill>
                      <a:blip r:embed="rId9"/>
                      <a:srcRect l="5179" t="7448" r="29350" b="22343"/>
                      <a:stretch>
                        <a:fillRect/>
                      </a:stretch>
                    </p:blipFill>
                    <p:spPr bwMode="auto">
                      <a:xfrm>
                        <a:off x="5555886" y="1824844"/>
                        <a:ext cx="3135819" cy="234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CasellaDiTesto 14">
            <a:extLst>
              <a:ext uri="{FF2B5EF4-FFF2-40B4-BE49-F238E27FC236}">
                <a16:creationId xmlns:a16="http://schemas.microsoft.com/office/drawing/2014/main" id="{4CDB5ECB-54B1-40F3-95F0-6C288B43044F}"/>
              </a:ext>
            </a:extLst>
          </p:cNvPr>
          <p:cNvSpPr txBox="1"/>
          <p:nvPr/>
        </p:nvSpPr>
        <p:spPr>
          <a:xfrm>
            <a:off x="5684344" y="1384637"/>
            <a:ext cx="3076847" cy="523220"/>
          </a:xfrm>
          <a:prstGeom prst="rect">
            <a:avLst/>
          </a:prstGeom>
          <a:noFill/>
        </p:spPr>
        <p:txBody>
          <a:bodyPr wrap="square" rtlCol="0">
            <a:spAutoFit/>
          </a:bodyPr>
          <a:lstStyle/>
          <a:p>
            <a:pPr algn="ctr"/>
            <a:r>
              <a:rPr lang="en-GB" sz="1400" dirty="0" err="1"/>
              <a:t>Esempio</a:t>
            </a:r>
            <a:r>
              <a:rPr lang="en-GB" sz="1400" dirty="0"/>
              <a:t>: </a:t>
            </a:r>
            <a:r>
              <a:rPr lang="en-GB" sz="1400" dirty="0" err="1"/>
              <a:t>Iniezione</a:t>
            </a:r>
            <a:r>
              <a:rPr lang="en-GB" sz="1400" dirty="0"/>
              <a:t> H2 in </a:t>
            </a:r>
            <a:r>
              <a:rPr lang="en-GB" sz="1400" dirty="0" err="1"/>
              <a:t>tubazione</a:t>
            </a:r>
            <a:r>
              <a:rPr lang="en-GB" sz="1400" dirty="0"/>
              <a:t> di VI specie</a:t>
            </a:r>
          </a:p>
        </p:txBody>
      </p:sp>
    </p:spTree>
    <p:extLst>
      <p:ext uri="{BB962C8B-B14F-4D97-AF65-F5344CB8AC3E}">
        <p14:creationId xmlns:p14="http://schemas.microsoft.com/office/powerpoint/2010/main" val="341225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8A6CB-5496-B943-8C16-A2C3CDD27391}"/>
              </a:ext>
            </a:extLst>
          </p:cNvPr>
          <p:cNvSpPr>
            <a:spLocks noGrp="1"/>
          </p:cNvSpPr>
          <p:nvPr>
            <p:ph type="title"/>
          </p:nvPr>
        </p:nvSpPr>
        <p:spPr/>
        <p:txBody>
          <a:bodyPr/>
          <a:lstStyle/>
          <a:p>
            <a:r>
              <a:rPr lang="en-GB" dirty="0" err="1"/>
              <a:t>Utenze</a:t>
            </a:r>
            <a:r>
              <a:rPr lang="en-GB" dirty="0"/>
              <a:t> - NG vs H2</a:t>
            </a:r>
          </a:p>
        </p:txBody>
      </p:sp>
      <p:sp>
        <p:nvSpPr>
          <p:cNvPr id="3" name="Content Placeholder 2">
            <a:extLst>
              <a:ext uri="{FF2B5EF4-FFF2-40B4-BE49-F238E27FC236}">
                <a16:creationId xmlns:a16="http://schemas.microsoft.com/office/drawing/2014/main" id="{7CC9B612-7A09-404E-ACA3-7654F9A29B1E}"/>
              </a:ext>
            </a:extLst>
          </p:cNvPr>
          <p:cNvSpPr>
            <a:spLocks noGrp="1"/>
          </p:cNvSpPr>
          <p:nvPr>
            <p:ph idx="1"/>
          </p:nvPr>
        </p:nvSpPr>
        <p:spPr/>
        <p:txBody>
          <a:bodyPr/>
          <a:lstStyle/>
          <a:p>
            <a:r>
              <a:rPr lang="en-GB" dirty="0" err="1"/>
              <a:t>Proprietà</a:t>
            </a:r>
            <a:r>
              <a:rPr lang="en-GB" dirty="0"/>
              <a:t> </a:t>
            </a:r>
            <a:r>
              <a:rPr lang="en-GB" dirty="0" err="1"/>
              <a:t>dei</a:t>
            </a:r>
            <a:r>
              <a:rPr lang="en-GB" dirty="0"/>
              <a:t> gas a </a:t>
            </a:r>
            <a:r>
              <a:rPr lang="en-GB" dirty="0" err="1"/>
              <a:t>confronto</a:t>
            </a:r>
            <a:endParaRPr lang="en-GB" dirty="0"/>
          </a:p>
        </p:txBody>
      </p:sp>
      <p:grpSp>
        <p:nvGrpSpPr>
          <p:cNvPr id="4" name="Gruppo 27">
            <a:extLst>
              <a:ext uri="{FF2B5EF4-FFF2-40B4-BE49-F238E27FC236}">
                <a16:creationId xmlns:a16="http://schemas.microsoft.com/office/drawing/2014/main" id="{AFC59C65-954F-C245-A627-4B85B1228B83}"/>
              </a:ext>
            </a:extLst>
          </p:cNvPr>
          <p:cNvGrpSpPr/>
          <p:nvPr/>
        </p:nvGrpSpPr>
        <p:grpSpPr>
          <a:xfrm>
            <a:off x="4535967" y="2713107"/>
            <a:ext cx="4646867" cy="3473084"/>
            <a:chOff x="4535967" y="2834410"/>
            <a:chExt cx="4646867" cy="3473084"/>
          </a:xfrm>
        </p:grpSpPr>
        <p:graphicFrame>
          <p:nvGraphicFramePr>
            <p:cNvPr id="5" name="Oggetto 20">
              <a:extLst>
                <a:ext uri="{FF2B5EF4-FFF2-40B4-BE49-F238E27FC236}">
                  <a16:creationId xmlns:a16="http://schemas.microsoft.com/office/drawing/2014/main" id="{CE994EA5-1C72-FB42-90AB-F9C88766E01B}"/>
                </a:ext>
              </a:extLst>
            </p:cNvPr>
            <p:cNvGraphicFramePr>
              <a:graphicFrameLocks noChangeAspect="1"/>
            </p:cNvGraphicFramePr>
            <p:nvPr/>
          </p:nvGraphicFramePr>
          <p:xfrm>
            <a:off x="4535967" y="2834410"/>
            <a:ext cx="4561131" cy="3473084"/>
          </p:xfrm>
          <a:graphic>
            <a:graphicData uri="http://schemas.openxmlformats.org/presentationml/2006/ole">
              <mc:AlternateContent xmlns:mc="http://schemas.openxmlformats.org/markup-compatibility/2006">
                <mc:Choice xmlns:v="urn:schemas-microsoft-com:vml" Requires="v">
                  <p:oleObj spid="_x0000_s7332" name="Graph" r:id="rId3" imgW="4279392" imgH="3024835" progId="Origin50.Graph">
                    <p:embed/>
                  </p:oleObj>
                </mc:Choice>
                <mc:Fallback>
                  <p:oleObj name="Graph" r:id="rId3" imgW="4279392" imgH="3024835" progId="Origin50.Graph">
                    <p:embed/>
                    <p:pic>
                      <p:nvPicPr>
                        <p:cNvPr id="5" name="Oggetto 20">
                          <a:extLst>
                            <a:ext uri="{FF2B5EF4-FFF2-40B4-BE49-F238E27FC236}">
                              <a16:creationId xmlns:a16="http://schemas.microsoft.com/office/drawing/2014/main" id="{CE994EA5-1C72-FB42-90AB-F9C88766E0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48" t="7140" r="28600" b="21419"/>
                        <a:stretch>
                          <a:fillRect/>
                        </a:stretch>
                      </p:blipFill>
                      <p:spPr bwMode="auto">
                        <a:xfrm>
                          <a:off x="4535967" y="2834410"/>
                          <a:ext cx="4561131" cy="3473084"/>
                        </a:xfrm>
                        <a:prstGeom prst="rect">
                          <a:avLst/>
                        </a:prstGeom>
                        <a:noFill/>
                      </p:spPr>
                    </p:pic>
                  </p:oleObj>
                </mc:Fallback>
              </mc:AlternateContent>
            </a:graphicData>
          </a:graphic>
        </p:graphicFrame>
        <p:sp>
          <p:nvSpPr>
            <p:cNvPr id="6" name="Casella di testo 2">
              <a:extLst>
                <a:ext uri="{FF2B5EF4-FFF2-40B4-BE49-F238E27FC236}">
                  <a16:creationId xmlns:a16="http://schemas.microsoft.com/office/drawing/2014/main" id="{E8E2E7A3-FE44-BA44-B457-1AD00BD760E1}"/>
                </a:ext>
              </a:extLst>
            </p:cNvPr>
            <p:cNvSpPr txBox="1">
              <a:spLocks noChangeArrowheads="1"/>
            </p:cNvSpPr>
            <p:nvPr/>
          </p:nvSpPr>
          <p:spPr bwMode="auto">
            <a:xfrm>
              <a:off x="8326113" y="5182483"/>
              <a:ext cx="856721" cy="307777"/>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en-GB" sz="1400" b="1" dirty="0">
                  <a:solidFill>
                    <a:srgbClr val="0000FF"/>
                  </a:solidFill>
                  <a:effectLst/>
                  <a:latin typeface="Times New Roman" panose="02020603050405020304" pitchFamily="18" charset="0"/>
                  <a:ea typeface="SimSun" panose="02010600030101010101" pitchFamily="2" charset="-122"/>
                </a:rPr>
                <a:t>H</a:t>
              </a:r>
              <a:r>
                <a:rPr lang="en-GB" sz="1400" b="1" baseline="-25000" dirty="0">
                  <a:solidFill>
                    <a:srgbClr val="0000FF"/>
                  </a:solidFill>
                  <a:effectLst/>
                  <a:latin typeface="Times New Roman" panose="02020603050405020304" pitchFamily="18" charset="0"/>
                  <a:ea typeface="SimSun" panose="02010600030101010101" pitchFamily="2" charset="-122"/>
                </a:rPr>
                <a:t>2</a:t>
              </a:r>
              <a:endParaRPr lang="en-GB" sz="1000" b="1" dirty="0">
                <a:solidFill>
                  <a:srgbClr val="0000FF"/>
                </a:solidFill>
                <a:effectLst/>
                <a:latin typeface="Times New Roman" panose="02020603050405020304" pitchFamily="18" charset="0"/>
                <a:ea typeface="SimSun" panose="02010600030101010101" pitchFamily="2" charset="-122"/>
              </a:endParaRPr>
            </a:p>
          </p:txBody>
        </p:sp>
        <p:sp>
          <p:nvSpPr>
            <p:cNvPr id="7" name="Casella di testo 2">
              <a:extLst>
                <a:ext uri="{FF2B5EF4-FFF2-40B4-BE49-F238E27FC236}">
                  <a16:creationId xmlns:a16="http://schemas.microsoft.com/office/drawing/2014/main" id="{43B5004E-BE1B-3E4A-92DE-601567CC4C99}"/>
                </a:ext>
              </a:extLst>
            </p:cNvPr>
            <p:cNvSpPr txBox="1">
              <a:spLocks noChangeArrowheads="1"/>
            </p:cNvSpPr>
            <p:nvPr/>
          </p:nvSpPr>
          <p:spPr bwMode="auto">
            <a:xfrm>
              <a:off x="4972431" y="2913904"/>
              <a:ext cx="903504" cy="307777"/>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en-GB" sz="1400" b="1" dirty="0">
                  <a:solidFill>
                    <a:srgbClr val="C00000"/>
                  </a:solidFill>
                  <a:effectLst/>
                  <a:latin typeface="Times New Roman" panose="02020603050405020304" pitchFamily="18" charset="0"/>
                  <a:ea typeface="SimSun" panose="02010600030101010101" pitchFamily="2" charset="-122"/>
                </a:rPr>
                <a:t>NG</a:t>
              </a:r>
            </a:p>
          </p:txBody>
        </p:sp>
        <p:sp>
          <p:nvSpPr>
            <p:cNvPr id="8" name="Ovale 1">
              <a:extLst>
                <a:ext uri="{FF2B5EF4-FFF2-40B4-BE49-F238E27FC236}">
                  <a16:creationId xmlns:a16="http://schemas.microsoft.com/office/drawing/2014/main" id="{57874D4E-DCD7-1744-AE53-5C0479E5C897}"/>
                </a:ext>
              </a:extLst>
            </p:cNvPr>
            <p:cNvSpPr/>
            <p:nvPr/>
          </p:nvSpPr>
          <p:spPr bwMode="auto">
            <a:xfrm>
              <a:off x="5144432" y="3054342"/>
              <a:ext cx="72000" cy="72000"/>
            </a:xfrm>
            <a:prstGeom prst="ellipse">
              <a:avLst/>
            </a:prstGeom>
            <a:solidFill>
              <a:srgbClr val="C00000"/>
            </a:solidFill>
            <a:ln w="19050" cap="flat" cmpd="sng" algn="ctr">
              <a:solidFill>
                <a:srgbClr val="C0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dirty="0">
                <a:ln>
                  <a:noFill/>
                </a:ln>
                <a:solidFill>
                  <a:schemeClr val="tx1"/>
                </a:solidFill>
                <a:effectLst/>
                <a:latin typeface="Tahoma" pitchFamily="34" charset="0"/>
              </a:endParaRPr>
            </a:p>
          </p:txBody>
        </p:sp>
        <p:sp>
          <p:nvSpPr>
            <p:cNvPr id="9" name="Ovale 25">
              <a:extLst>
                <a:ext uri="{FF2B5EF4-FFF2-40B4-BE49-F238E27FC236}">
                  <a16:creationId xmlns:a16="http://schemas.microsoft.com/office/drawing/2014/main" id="{FBCBA700-058F-A84A-9EF6-855FA83A7893}"/>
                </a:ext>
              </a:extLst>
            </p:cNvPr>
            <p:cNvSpPr/>
            <p:nvPr/>
          </p:nvSpPr>
          <p:spPr bwMode="auto">
            <a:xfrm>
              <a:off x="8883101" y="5497244"/>
              <a:ext cx="72000" cy="72000"/>
            </a:xfrm>
            <a:prstGeom prst="ellipse">
              <a:avLst/>
            </a:prstGeom>
            <a:solidFill>
              <a:srgbClr val="0000FF"/>
            </a:solidFill>
            <a:ln w="19050" cap="flat" cmpd="sng" algn="ctr">
              <a:solidFill>
                <a:srgbClr val="0000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dirty="0">
                <a:ln>
                  <a:noFill/>
                </a:ln>
                <a:solidFill>
                  <a:schemeClr val="tx1"/>
                </a:solidFill>
                <a:effectLst/>
                <a:latin typeface="Tahoma" pitchFamily="34" charset="0"/>
              </a:endParaRPr>
            </a:p>
          </p:txBody>
        </p:sp>
      </p:grpSp>
      <p:sp>
        <p:nvSpPr>
          <p:cNvPr id="10" name="Casella di testo 2">
            <a:extLst>
              <a:ext uri="{FF2B5EF4-FFF2-40B4-BE49-F238E27FC236}">
                <a16:creationId xmlns:a16="http://schemas.microsoft.com/office/drawing/2014/main" id="{EB6592DF-DA0F-4043-A481-8B25505D5E9D}"/>
              </a:ext>
            </a:extLst>
          </p:cNvPr>
          <p:cNvSpPr txBox="1">
            <a:spLocks noChangeArrowheads="1"/>
          </p:cNvSpPr>
          <p:nvPr/>
        </p:nvSpPr>
        <p:spPr bwMode="auto">
          <a:xfrm>
            <a:off x="3806986" y="4946098"/>
            <a:ext cx="856721" cy="307777"/>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en-GB" sz="1400" b="1" dirty="0">
                <a:solidFill>
                  <a:srgbClr val="0000FF"/>
                </a:solidFill>
                <a:effectLst/>
                <a:latin typeface="Times New Roman" panose="02020603050405020304" pitchFamily="18" charset="0"/>
                <a:ea typeface="SimSun" panose="02010600030101010101" pitchFamily="2" charset="-122"/>
              </a:rPr>
              <a:t>H</a:t>
            </a:r>
            <a:r>
              <a:rPr lang="en-GB" sz="1400" b="1" baseline="-25000" dirty="0">
                <a:solidFill>
                  <a:srgbClr val="0000FF"/>
                </a:solidFill>
                <a:effectLst/>
                <a:latin typeface="Times New Roman" panose="02020603050405020304" pitchFamily="18" charset="0"/>
                <a:ea typeface="SimSun" panose="02010600030101010101" pitchFamily="2" charset="-122"/>
              </a:rPr>
              <a:t>2</a:t>
            </a:r>
            <a:endParaRPr lang="en-GB" sz="1000" b="1" dirty="0">
              <a:solidFill>
                <a:srgbClr val="0000FF"/>
              </a:solidFill>
              <a:effectLst/>
              <a:latin typeface="Times New Roman" panose="02020603050405020304" pitchFamily="18" charset="0"/>
              <a:ea typeface="SimSun" panose="02010600030101010101" pitchFamily="2" charset="-122"/>
            </a:endParaRPr>
          </a:p>
        </p:txBody>
      </p:sp>
      <p:sp>
        <p:nvSpPr>
          <p:cNvPr id="11" name="Casella di testo 2">
            <a:extLst>
              <a:ext uri="{FF2B5EF4-FFF2-40B4-BE49-F238E27FC236}">
                <a16:creationId xmlns:a16="http://schemas.microsoft.com/office/drawing/2014/main" id="{54D5F1F8-73D6-5442-AB2D-C2C3978DA4A7}"/>
              </a:ext>
            </a:extLst>
          </p:cNvPr>
          <p:cNvSpPr txBox="1">
            <a:spLocks noChangeArrowheads="1"/>
          </p:cNvSpPr>
          <p:nvPr/>
        </p:nvSpPr>
        <p:spPr bwMode="auto">
          <a:xfrm>
            <a:off x="419298" y="2768744"/>
            <a:ext cx="903504" cy="307777"/>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en-GB" sz="1400" b="1" dirty="0">
                <a:solidFill>
                  <a:srgbClr val="C00000"/>
                </a:solidFill>
                <a:effectLst/>
                <a:latin typeface="Times New Roman" panose="02020603050405020304" pitchFamily="18" charset="0"/>
                <a:ea typeface="SimSun" panose="02010600030101010101" pitchFamily="2" charset="-122"/>
              </a:rPr>
              <a:t>NG</a:t>
            </a:r>
          </a:p>
        </p:txBody>
      </p:sp>
      <p:graphicFrame>
        <p:nvGraphicFramePr>
          <p:cNvPr id="12" name="Oggetto 16">
            <a:extLst>
              <a:ext uri="{FF2B5EF4-FFF2-40B4-BE49-F238E27FC236}">
                <a16:creationId xmlns:a16="http://schemas.microsoft.com/office/drawing/2014/main" id="{38F3A81E-EA67-5348-A0BE-A00E7EE7C428}"/>
              </a:ext>
            </a:extLst>
          </p:cNvPr>
          <p:cNvGraphicFramePr>
            <a:graphicFrameLocks noChangeAspect="1"/>
          </p:cNvGraphicFramePr>
          <p:nvPr/>
        </p:nvGraphicFramePr>
        <p:xfrm>
          <a:off x="-1678" y="2713107"/>
          <a:ext cx="4561129" cy="3473084"/>
        </p:xfrm>
        <a:graphic>
          <a:graphicData uri="http://schemas.openxmlformats.org/presentationml/2006/ole">
            <mc:AlternateContent xmlns:mc="http://schemas.openxmlformats.org/markup-compatibility/2006">
              <mc:Choice xmlns:v="urn:schemas-microsoft-com:vml" Requires="v">
                <p:oleObj spid="_x0000_s7333" name="Graph" r:id="rId5" imgW="4279392" imgH="3024835" progId="Origin50.Graph">
                  <p:embed/>
                </p:oleObj>
              </mc:Choice>
              <mc:Fallback>
                <p:oleObj name="Graph" r:id="rId5" imgW="4279392" imgH="3024835" progId="Origin50.Graph">
                  <p:embed/>
                  <p:pic>
                    <p:nvPicPr>
                      <p:cNvPr id="12" name="Oggetto 16">
                        <a:extLst>
                          <a:ext uri="{FF2B5EF4-FFF2-40B4-BE49-F238E27FC236}">
                            <a16:creationId xmlns:a16="http://schemas.microsoft.com/office/drawing/2014/main" id="{38F3A81E-EA67-5348-A0BE-A00E7EE7C4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48" t="7140" r="28600" b="21419"/>
                      <a:stretch>
                        <a:fillRect/>
                      </a:stretch>
                    </p:blipFill>
                    <p:spPr bwMode="auto">
                      <a:xfrm>
                        <a:off x="-1678" y="2713107"/>
                        <a:ext cx="4561129" cy="3473084"/>
                      </a:xfrm>
                      <a:prstGeom prst="rect">
                        <a:avLst/>
                      </a:prstGeom>
                      <a:noFill/>
                    </p:spPr>
                  </p:pic>
                </p:oleObj>
              </mc:Fallback>
            </mc:AlternateContent>
          </a:graphicData>
        </a:graphic>
      </p:graphicFrame>
      <p:sp>
        <p:nvSpPr>
          <p:cNvPr id="13" name="Rettangolo 2">
            <a:extLst>
              <a:ext uri="{FF2B5EF4-FFF2-40B4-BE49-F238E27FC236}">
                <a16:creationId xmlns:a16="http://schemas.microsoft.com/office/drawing/2014/main" id="{D74AEEEA-323C-C94C-B3F9-AE4F03E6F3A6}"/>
              </a:ext>
            </a:extLst>
          </p:cNvPr>
          <p:cNvSpPr/>
          <p:nvPr/>
        </p:nvSpPr>
        <p:spPr bwMode="auto">
          <a:xfrm>
            <a:off x="4355735" y="5247859"/>
            <a:ext cx="72000" cy="72000"/>
          </a:xfrm>
          <a:prstGeom prst="rect">
            <a:avLst/>
          </a:prstGeom>
          <a:solidFill>
            <a:srgbClr val="0000FF"/>
          </a:solidFill>
          <a:ln w="19050" cap="flat" cmpd="sng" algn="ctr">
            <a:solidFill>
              <a:srgbClr val="0000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a:ln>
                <a:noFill/>
              </a:ln>
              <a:solidFill>
                <a:schemeClr val="tx1"/>
              </a:solidFill>
              <a:effectLst/>
              <a:latin typeface="Tahoma" pitchFamily="34" charset="0"/>
            </a:endParaRPr>
          </a:p>
        </p:txBody>
      </p:sp>
      <p:sp>
        <p:nvSpPr>
          <p:cNvPr id="14" name="Rettangolo 26">
            <a:extLst>
              <a:ext uri="{FF2B5EF4-FFF2-40B4-BE49-F238E27FC236}">
                <a16:creationId xmlns:a16="http://schemas.microsoft.com/office/drawing/2014/main" id="{4DB58A77-5D2B-704E-94C9-FA5252136946}"/>
              </a:ext>
            </a:extLst>
          </p:cNvPr>
          <p:cNvSpPr/>
          <p:nvPr/>
        </p:nvSpPr>
        <p:spPr bwMode="auto">
          <a:xfrm>
            <a:off x="595298" y="2925001"/>
            <a:ext cx="72000" cy="72000"/>
          </a:xfrm>
          <a:prstGeom prst="rect">
            <a:avLst/>
          </a:prstGeom>
          <a:solidFill>
            <a:srgbClr val="C00000"/>
          </a:solidFill>
          <a:ln w="19050" cap="flat" cmpd="sng" algn="ctr">
            <a:solidFill>
              <a:srgbClr val="C0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dirty="0">
              <a:ln>
                <a:noFill/>
              </a:ln>
              <a:solidFill>
                <a:schemeClr val="tx1"/>
              </a:solidFill>
              <a:effectLst/>
              <a:latin typeface="Tahoma" pitchFamily="34" charset="0"/>
            </a:endParaRPr>
          </a:p>
        </p:txBody>
      </p:sp>
      <p:graphicFrame>
        <p:nvGraphicFramePr>
          <p:cNvPr id="15" name="Tabella 33">
            <a:extLst>
              <a:ext uri="{FF2B5EF4-FFF2-40B4-BE49-F238E27FC236}">
                <a16:creationId xmlns:a16="http://schemas.microsoft.com/office/drawing/2014/main" id="{9F9EAE43-FEC4-6049-9B74-39EC82BD1BA8}"/>
              </a:ext>
            </a:extLst>
          </p:cNvPr>
          <p:cNvGraphicFramePr>
            <a:graphicFrameLocks noGrp="1"/>
          </p:cNvGraphicFramePr>
          <p:nvPr/>
        </p:nvGraphicFramePr>
        <p:xfrm>
          <a:off x="448265" y="1347700"/>
          <a:ext cx="4741498" cy="1084830"/>
        </p:xfrm>
        <a:graphic>
          <a:graphicData uri="http://schemas.openxmlformats.org/drawingml/2006/table">
            <a:tbl>
              <a:tblPr firstRow="1" firstCol="1" lastRow="1" lastCol="1" bandRow="1" bandCol="1"/>
              <a:tblGrid>
                <a:gridCol w="1449885">
                  <a:extLst>
                    <a:ext uri="{9D8B030D-6E8A-4147-A177-3AD203B41FA5}">
                      <a16:colId xmlns:a16="http://schemas.microsoft.com/office/drawing/2014/main" val="1565396177"/>
                    </a:ext>
                  </a:extLst>
                </a:gridCol>
                <a:gridCol w="1449885">
                  <a:extLst>
                    <a:ext uri="{9D8B030D-6E8A-4147-A177-3AD203B41FA5}">
                      <a16:colId xmlns:a16="http://schemas.microsoft.com/office/drawing/2014/main" val="1870477126"/>
                    </a:ext>
                  </a:extLst>
                </a:gridCol>
                <a:gridCol w="1841728">
                  <a:extLst>
                    <a:ext uri="{9D8B030D-6E8A-4147-A177-3AD203B41FA5}">
                      <a16:colId xmlns:a16="http://schemas.microsoft.com/office/drawing/2014/main" val="3589780406"/>
                    </a:ext>
                  </a:extLst>
                </a:gridCol>
              </a:tblGrid>
              <a:tr h="356764">
                <a:tc>
                  <a:txBody>
                    <a:bodyPr/>
                    <a:lstStyle/>
                    <a:p>
                      <a:pPr algn="ctr">
                        <a:lnSpc>
                          <a:spcPts val="1000"/>
                        </a:lnSpc>
                        <a:spcAft>
                          <a:spcPts val="400"/>
                        </a:spcAft>
                      </a:pPr>
                      <a:r>
                        <a:rPr lang="en-US" sz="1600" dirty="0">
                          <a:effectLst/>
                          <a:latin typeface="Times New Roman" panose="02020603050405020304" pitchFamily="18" charset="0"/>
                          <a:ea typeface="SimSun" panose="02010600030101010101" pitchFamily="2" charset="-122"/>
                        </a:rPr>
                        <a:t> </a:t>
                      </a:r>
                      <a:endParaRPr lang="en-GB" sz="1600" dirty="0">
                        <a:effectLst/>
                        <a:latin typeface="Times New Roman" panose="02020603050405020304" pitchFamily="18" charset="0"/>
                        <a:ea typeface="SimSun" panose="02010600030101010101" pitchFamily="2" charset="-122"/>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000"/>
                        </a:lnSpc>
                        <a:spcAft>
                          <a:spcPts val="400"/>
                        </a:spcAft>
                      </a:pPr>
                      <a:r>
                        <a:rPr lang="en-US" sz="1600" b="1" dirty="0">
                          <a:effectLst/>
                          <a:latin typeface="Times New Roman" panose="02020603050405020304" pitchFamily="18" charset="0"/>
                          <a:ea typeface="SimSun" panose="02010600030101010101" pitchFamily="2" charset="-122"/>
                        </a:rPr>
                        <a:t>sG [-]</a:t>
                      </a:r>
                      <a:endParaRPr lang="en-GB" sz="1600" b="1" dirty="0">
                        <a:effectLst/>
                        <a:latin typeface="Times New Roman" panose="02020603050405020304" pitchFamily="18" charset="0"/>
                        <a:ea typeface="SimSun" panose="02010600030101010101" pitchFamily="2" charset="-122"/>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000"/>
                        </a:lnSpc>
                        <a:spcAft>
                          <a:spcPts val="400"/>
                        </a:spcAft>
                      </a:pPr>
                      <a:r>
                        <a:rPr lang="en-US" sz="1600" b="1" dirty="0">
                          <a:solidFill>
                            <a:srgbClr val="008000"/>
                          </a:solidFill>
                          <a:effectLst/>
                          <a:latin typeface="Times New Roman" panose="02020603050405020304" pitchFamily="18" charset="0"/>
                          <a:ea typeface="SimSun" panose="02010600030101010101" pitchFamily="2" charset="-122"/>
                        </a:rPr>
                        <a:t>HHV </a:t>
                      </a:r>
                      <a:r>
                        <a:rPr lang="en-GB" sz="1600" b="1" dirty="0">
                          <a:solidFill>
                            <a:srgbClr val="008000"/>
                          </a:solidFill>
                          <a:effectLst/>
                          <a:latin typeface="Times New Roman" panose="02020603050405020304" pitchFamily="18" charset="0"/>
                          <a:ea typeface="SimSun" panose="02010600030101010101" pitchFamily="2" charset="-122"/>
                        </a:rPr>
                        <a:t>[</a:t>
                      </a:r>
                      <a:r>
                        <a:rPr lang="en-US" sz="1600" b="1" dirty="0">
                          <a:solidFill>
                            <a:srgbClr val="008000"/>
                          </a:solidFill>
                          <a:effectLst/>
                          <a:latin typeface="Times New Roman" panose="02020603050405020304" pitchFamily="18" charset="0"/>
                          <a:ea typeface="SimSun" panose="02010600030101010101" pitchFamily="2" charset="-122"/>
                        </a:rPr>
                        <a:t>MJ/Sm</a:t>
                      </a:r>
                      <a:r>
                        <a:rPr lang="en-US" sz="1600" b="1" baseline="30000" dirty="0">
                          <a:solidFill>
                            <a:srgbClr val="008000"/>
                          </a:solidFill>
                          <a:effectLst/>
                          <a:latin typeface="Times New Roman" panose="02020603050405020304" pitchFamily="18" charset="0"/>
                          <a:ea typeface="SimSun" panose="02010600030101010101" pitchFamily="2" charset="-122"/>
                        </a:rPr>
                        <a:t>3</a:t>
                      </a:r>
                      <a:r>
                        <a:rPr lang="en-GB" sz="1600" dirty="0">
                          <a:solidFill>
                            <a:srgbClr val="008000"/>
                          </a:solidFill>
                          <a:effectLst/>
                          <a:latin typeface="Times New Roman" panose="02020603050405020304" pitchFamily="18" charset="0"/>
                          <a:ea typeface="SimSun" panose="02010600030101010101" pitchFamily="2" charset="-122"/>
                        </a:rPr>
                        <a:t>]</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3043734"/>
                  </a:ext>
                </a:extLst>
              </a:tr>
              <a:tr h="364033">
                <a:tc>
                  <a:txBody>
                    <a:bodyPr/>
                    <a:lstStyle/>
                    <a:p>
                      <a:pPr algn="ctr">
                        <a:lnSpc>
                          <a:spcPct val="100000"/>
                        </a:lnSpc>
                        <a:spcAft>
                          <a:spcPts val="400"/>
                        </a:spcAft>
                      </a:pPr>
                      <a:r>
                        <a:rPr lang="en-US" sz="1600" b="1" dirty="0">
                          <a:solidFill>
                            <a:srgbClr val="C00000"/>
                          </a:solidFill>
                          <a:effectLst/>
                          <a:latin typeface="Times New Roman" panose="02020603050405020304" pitchFamily="18" charset="0"/>
                          <a:ea typeface="SimSun" panose="02010600030101010101" pitchFamily="2" charset="-122"/>
                        </a:rPr>
                        <a:t>NG</a:t>
                      </a:r>
                      <a:endParaRPr lang="en-GB" sz="1600" b="1" dirty="0">
                        <a:solidFill>
                          <a:srgbClr val="C00000"/>
                        </a:solidFill>
                        <a:effectLst/>
                        <a:latin typeface="Times New Roman" panose="02020603050405020304" pitchFamily="18" charset="0"/>
                        <a:ea typeface="SimSun" panose="02010600030101010101" pitchFamily="2" charset="-122"/>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0000"/>
                        </a:lnSpc>
                        <a:spcAft>
                          <a:spcPts val="400"/>
                        </a:spcAft>
                      </a:pPr>
                      <a:r>
                        <a:rPr lang="en-US" sz="1600" dirty="0">
                          <a:effectLst/>
                          <a:latin typeface="Times New Roman" panose="02020603050405020304" pitchFamily="18" charset="0"/>
                          <a:ea typeface="SimSun" panose="02010600030101010101" pitchFamily="2" charset="-122"/>
                        </a:rPr>
                        <a:t>0.5690</a:t>
                      </a:r>
                      <a:endParaRPr lang="en-GB" sz="1600" dirty="0">
                        <a:effectLst/>
                        <a:latin typeface="Times New Roman" panose="02020603050405020304" pitchFamily="18" charset="0"/>
                        <a:ea typeface="SimSun" panose="02010600030101010101" pitchFamily="2" charset="-122"/>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0000"/>
                        </a:lnSpc>
                        <a:spcAft>
                          <a:spcPts val="400"/>
                        </a:spcAft>
                      </a:pPr>
                      <a:r>
                        <a:rPr lang="en-US" sz="1600" dirty="0">
                          <a:effectLst/>
                          <a:latin typeface="Times New Roman" panose="02020603050405020304" pitchFamily="18" charset="0"/>
                          <a:ea typeface="SimSun" panose="02010600030101010101" pitchFamily="2" charset="-122"/>
                        </a:rPr>
                        <a:t>38.275</a:t>
                      </a:r>
                      <a:endParaRPr lang="en-GB" sz="1600" dirty="0">
                        <a:effectLst/>
                        <a:latin typeface="Times New Roman" panose="02020603050405020304" pitchFamily="18" charset="0"/>
                        <a:ea typeface="SimSun" panose="02010600030101010101" pitchFamily="2" charset="-122"/>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31321142"/>
                  </a:ext>
                </a:extLst>
              </a:tr>
              <a:tr h="364033">
                <a:tc>
                  <a:txBody>
                    <a:bodyPr/>
                    <a:lstStyle/>
                    <a:p>
                      <a:pPr algn="ctr">
                        <a:lnSpc>
                          <a:spcPct val="100000"/>
                        </a:lnSpc>
                        <a:spcAft>
                          <a:spcPts val="0"/>
                        </a:spcAft>
                      </a:pPr>
                      <a:r>
                        <a:rPr lang="en-GB" sz="1600" b="1" dirty="0">
                          <a:solidFill>
                            <a:srgbClr val="0000FF"/>
                          </a:solidFill>
                          <a:effectLst/>
                          <a:latin typeface="Times New Roman" panose="02020603050405020304" pitchFamily="18" charset="0"/>
                          <a:ea typeface="SimSun" panose="02010600030101010101" pitchFamily="2" charset="-122"/>
                          <a:cs typeface="Cambria Math" panose="02040503050406030204" pitchFamily="18" charset="0"/>
                        </a:rPr>
                        <a:t>H</a:t>
                      </a:r>
                      <a:r>
                        <a:rPr lang="en-GB" sz="1600" b="1" baseline="-25000" dirty="0">
                          <a:solidFill>
                            <a:srgbClr val="0000FF"/>
                          </a:solidFill>
                          <a:effectLst/>
                          <a:latin typeface="Times New Roman" panose="02020603050405020304" pitchFamily="18" charset="0"/>
                          <a:ea typeface="SimSun" panose="02010600030101010101" pitchFamily="2" charset="-122"/>
                          <a:cs typeface="Cambria Math" panose="02040503050406030204" pitchFamily="18" charset="0"/>
                        </a:rPr>
                        <a:t>2</a:t>
                      </a:r>
                      <a:endParaRPr lang="en-GB" sz="3200" b="1" baseline="-25000" dirty="0">
                        <a:solidFill>
                          <a:srgbClr val="0000FF"/>
                        </a:solidFill>
                        <a:effectLst/>
                        <a:latin typeface="Cambria Math" panose="02040503050406030204" pitchFamily="18" charset="0"/>
                        <a:ea typeface="SimSun" panose="02010600030101010101" pitchFamily="2" charset="-122"/>
                        <a:cs typeface="Cambria Math" panose="020405030504060302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GB" sz="1600" dirty="0">
                          <a:solidFill>
                            <a:srgbClr val="000000"/>
                          </a:solidFill>
                          <a:effectLst/>
                          <a:latin typeface="Times New Roman" panose="02020603050405020304" pitchFamily="18" charset="0"/>
                          <a:ea typeface="SimSun" panose="02010600030101010101" pitchFamily="2" charset="-122"/>
                          <a:cs typeface="Cambria Math" panose="02040503050406030204" pitchFamily="18" charset="0"/>
                        </a:rPr>
                        <a:t>0.0696</a:t>
                      </a:r>
                      <a:endParaRPr lang="en-GB" sz="3200" dirty="0">
                        <a:solidFill>
                          <a:srgbClr val="000000"/>
                        </a:solidFill>
                        <a:effectLst/>
                        <a:latin typeface="Cambria Math" panose="02040503050406030204" pitchFamily="18" charset="0"/>
                        <a:ea typeface="SimSun" panose="02010600030101010101" pitchFamily="2" charset="-122"/>
                        <a:cs typeface="Cambria Math" panose="020405030504060302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400"/>
                        </a:spcAft>
                      </a:pPr>
                      <a:r>
                        <a:rPr lang="en-US" sz="1600" dirty="0">
                          <a:effectLst/>
                          <a:latin typeface="Times New Roman" panose="02020603050405020304" pitchFamily="18" charset="0"/>
                          <a:ea typeface="SimSun" panose="02010600030101010101" pitchFamily="2" charset="-122"/>
                        </a:rPr>
                        <a:t>12.081</a:t>
                      </a:r>
                      <a:endParaRPr lang="en-GB" sz="1600" dirty="0">
                        <a:effectLst/>
                        <a:latin typeface="Times New Roman" panose="02020603050405020304" pitchFamily="18" charset="0"/>
                        <a:ea typeface="SimSun" panose="02010600030101010101" pitchFamily="2" charset="-122"/>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2941083"/>
                  </a:ext>
                </a:extLst>
              </a:tr>
            </a:tbl>
          </a:graphicData>
        </a:graphic>
      </p:graphicFrame>
      <p:grpSp>
        <p:nvGrpSpPr>
          <p:cNvPr id="16" name="Gruppo 7">
            <a:extLst>
              <a:ext uri="{FF2B5EF4-FFF2-40B4-BE49-F238E27FC236}">
                <a16:creationId xmlns:a16="http://schemas.microsoft.com/office/drawing/2014/main" id="{75E14A3A-3521-E345-B6F3-C0D3A470713F}"/>
              </a:ext>
            </a:extLst>
          </p:cNvPr>
          <p:cNvGrpSpPr/>
          <p:nvPr/>
        </p:nvGrpSpPr>
        <p:grpSpPr>
          <a:xfrm>
            <a:off x="5451537" y="1362440"/>
            <a:ext cx="3517637" cy="1080000"/>
            <a:chOff x="5999581" y="1441010"/>
            <a:chExt cx="3517637" cy="1080000"/>
          </a:xfrm>
        </p:grpSpPr>
        <p:sp>
          <p:nvSpPr>
            <p:cNvPr id="17" name="Rettangolo 31">
              <a:extLst>
                <a:ext uri="{FF2B5EF4-FFF2-40B4-BE49-F238E27FC236}">
                  <a16:creationId xmlns:a16="http://schemas.microsoft.com/office/drawing/2014/main" id="{293918A6-00AC-CD47-BFB1-427849C96EB7}"/>
                </a:ext>
              </a:extLst>
            </p:cNvPr>
            <p:cNvSpPr/>
            <p:nvPr/>
          </p:nvSpPr>
          <p:spPr bwMode="auto">
            <a:xfrm>
              <a:off x="5999582" y="1441010"/>
              <a:ext cx="3496638" cy="1080000"/>
            </a:xfrm>
            <a:prstGeom prst="rect">
              <a:avLst/>
            </a:prstGeom>
            <a:noFill/>
            <a:ln w="38100" cap="flat" cmpd="sng" algn="ctr">
              <a:solidFill>
                <a:srgbClr val="7030A0"/>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600" b="0" i="0" u="none" strike="noStrike" cap="none" normalizeH="0" baseline="0">
                <a:ln>
                  <a:noFill/>
                </a:ln>
                <a:solidFill>
                  <a:schemeClr val="tx1"/>
                </a:solidFill>
                <a:effectLst/>
                <a:latin typeface="Tahoma" pitchFamily="34" charset="0"/>
              </a:endParaRPr>
            </a:p>
          </p:txBody>
        </p:sp>
        <mc:AlternateContent xmlns:mc="http://schemas.openxmlformats.org/markup-compatibility/2006" xmlns:a14="http://schemas.microsoft.com/office/drawing/2010/main">
          <mc:Choice Requires="a14">
            <p:sp>
              <p:nvSpPr>
                <p:cNvPr id="18" name="Rettangolo 30">
                  <a:extLst>
                    <a:ext uri="{FF2B5EF4-FFF2-40B4-BE49-F238E27FC236}">
                      <a16:creationId xmlns:a16="http://schemas.microsoft.com/office/drawing/2014/main" id="{07E92680-62A7-CC4A-9231-B46576577CB0}"/>
                    </a:ext>
                  </a:extLst>
                </p:cNvPr>
                <p:cNvSpPr/>
                <p:nvPr/>
              </p:nvSpPr>
              <p:spPr>
                <a:xfrm>
                  <a:off x="5999581" y="1547663"/>
                  <a:ext cx="3517637" cy="85286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GB" sz="2400" b="1" i="0" smtClean="0">
                            <a:solidFill>
                              <a:schemeClr val="tx1"/>
                            </a:solidFill>
                            <a:latin typeface="Cambria Math" panose="02040503050406030204" pitchFamily="18" charset="0"/>
                          </a:rPr>
                          <m:t>𝐖𝐨𝐛𝐛𝐞</m:t>
                        </m:r>
                        <m:r>
                          <a:rPr lang="en-GB" sz="2400" b="1" i="0" smtClean="0">
                            <a:solidFill>
                              <a:schemeClr val="tx1"/>
                            </a:solidFill>
                            <a:latin typeface="Cambria Math" panose="02040503050406030204" pitchFamily="18" charset="0"/>
                          </a:rPr>
                          <m:t> </m:t>
                        </m:r>
                        <m:r>
                          <a:rPr lang="en-GB" sz="2400" b="1" i="0" smtClean="0">
                            <a:solidFill>
                              <a:schemeClr val="tx1"/>
                            </a:solidFill>
                            <a:latin typeface="Cambria Math" panose="02040503050406030204" pitchFamily="18" charset="0"/>
                          </a:rPr>
                          <m:t>𝐈𝐧𝐝𝐞𝐱</m:t>
                        </m:r>
                        <m:r>
                          <a:rPr lang="en-GB" sz="2400" b="1" i="0">
                            <a:solidFill>
                              <a:schemeClr val="tx1"/>
                            </a:solidFill>
                            <a:latin typeface="Cambria Math" panose="02040503050406030204" pitchFamily="18" charset="0"/>
                          </a:rPr>
                          <m:t>= </m:t>
                        </m:r>
                        <m:f>
                          <m:fPr>
                            <m:ctrlPr>
                              <a:rPr lang="en-GB" sz="2400" b="1" i="1">
                                <a:solidFill>
                                  <a:schemeClr val="tx1"/>
                                </a:solidFill>
                                <a:latin typeface="Cambria Math" panose="02040503050406030204" pitchFamily="18" charset="0"/>
                              </a:rPr>
                            </m:ctrlPr>
                          </m:fPr>
                          <m:num>
                            <m:r>
                              <a:rPr lang="it-IT" sz="2400" b="1" i="0" smtClean="0">
                                <a:solidFill>
                                  <a:schemeClr val="tx1"/>
                                </a:solidFill>
                                <a:latin typeface="Cambria Math" panose="02040503050406030204" pitchFamily="18" charset="0"/>
                              </a:rPr>
                              <m:t>𝐇𝐇𝐕</m:t>
                            </m:r>
                          </m:num>
                          <m:den>
                            <m:rad>
                              <m:radPr>
                                <m:degHide m:val="on"/>
                                <m:ctrlPr>
                                  <a:rPr lang="en-GB" sz="2400" b="1" i="1">
                                    <a:solidFill>
                                      <a:schemeClr val="tx1"/>
                                    </a:solidFill>
                                    <a:latin typeface="Cambria Math" panose="02040503050406030204" pitchFamily="18" charset="0"/>
                                  </a:rPr>
                                </m:ctrlPr>
                              </m:radPr>
                              <m:deg/>
                              <m:e>
                                <m:r>
                                  <a:rPr lang="it-IT" sz="2400" b="1" i="0" smtClean="0">
                                    <a:solidFill>
                                      <a:schemeClr val="tx1"/>
                                    </a:solidFill>
                                    <a:latin typeface="Cambria Math" panose="02040503050406030204" pitchFamily="18" charset="0"/>
                                  </a:rPr>
                                  <m:t>𝐬𝐆</m:t>
                                </m:r>
                              </m:e>
                            </m:rad>
                          </m:den>
                        </m:f>
                      </m:oMath>
                    </m:oMathPara>
                  </a14:m>
                  <a:endParaRPr lang="en-GB" sz="2400"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1" name="Rettangolo 30">
                  <a:extLst>
                    <a:ext uri="{FF2B5EF4-FFF2-40B4-BE49-F238E27FC236}">
                      <a16:creationId xmlns:a16="http://schemas.microsoft.com/office/drawing/2014/main" id="{484E4B90-47DB-4B51-BD88-C6A92520793F}"/>
                    </a:ext>
                  </a:extLst>
                </p:cNvPr>
                <p:cNvSpPr>
                  <a:spLocks noRot="1" noChangeAspect="1" noMove="1" noResize="1" noEditPoints="1" noAdjustHandles="1" noChangeArrowheads="1" noChangeShapeType="1" noTextEdit="1"/>
                </p:cNvSpPr>
                <p:nvPr/>
              </p:nvSpPr>
              <p:spPr>
                <a:xfrm>
                  <a:off x="5999581" y="1547663"/>
                  <a:ext cx="3517637" cy="852862"/>
                </a:xfrm>
                <a:prstGeom prst="rect">
                  <a:avLst/>
                </a:prstGeom>
                <a:blipFill>
                  <a:blip r:embed="rId9"/>
                  <a:stretch>
                    <a:fillRect/>
                  </a:stretch>
                </a:blipFill>
              </p:spPr>
              <p:txBody>
                <a:bodyPr/>
                <a:lstStyle/>
                <a:p>
                  <a:r>
                    <a:rPr lang="en-GB">
                      <a:noFill/>
                    </a:rPr>
                    <a:t> </a:t>
                  </a:r>
                </a:p>
              </p:txBody>
            </p:sp>
          </mc:Fallback>
        </mc:AlternateContent>
      </p:grpSp>
      <p:cxnSp>
        <p:nvCxnSpPr>
          <p:cNvPr id="19" name="Straight Arrow Connector 18">
            <a:extLst>
              <a:ext uri="{FF2B5EF4-FFF2-40B4-BE49-F238E27FC236}">
                <a16:creationId xmlns:a16="http://schemas.microsoft.com/office/drawing/2014/main" id="{7AF11B92-242B-EE4C-9F00-418B87F44EE6}"/>
              </a:ext>
            </a:extLst>
          </p:cNvPr>
          <p:cNvCxnSpPr>
            <a:cxnSpLocks/>
          </p:cNvCxnSpPr>
          <p:nvPr/>
        </p:nvCxnSpPr>
        <p:spPr bwMode="auto">
          <a:xfrm rot="16200000">
            <a:off x="853314" y="5425388"/>
            <a:ext cx="0" cy="360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A43E6897-7CD9-3549-9C11-A2A594D63059}"/>
              </a:ext>
            </a:extLst>
          </p:cNvPr>
          <p:cNvCxnSpPr>
            <a:cxnSpLocks/>
          </p:cNvCxnSpPr>
          <p:nvPr/>
        </p:nvCxnSpPr>
        <p:spPr bwMode="auto">
          <a:xfrm rot="16200000">
            <a:off x="5378384" y="5426066"/>
            <a:ext cx="0" cy="360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8EF954C9-3760-BB4D-AFED-0F6D12309F71}"/>
              </a:ext>
            </a:extLst>
          </p:cNvPr>
          <p:cNvCxnSpPr>
            <a:cxnSpLocks/>
          </p:cNvCxnSpPr>
          <p:nvPr/>
        </p:nvCxnSpPr>
        <p:spPr bwMode="auto">
          <a:xfrm rot="10800000">
            <a:off x="1016343" y="4173788"/>
            <a:ext cx="0" cy="1404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2AA65D7F-3B9B-B44E-862C-217199DF4B6C}"/>
              </a:ext>
            </a:extLst>
          </p:cNvPr>
          <p:cNvCxnSpPr>
            <a:cxnSpLocks/>
          </p:cNvCxnSpPr>
          <p:nvPr/>
        </p:nvCxnSpPr>
        <p:spPr bwMode="auto">
          <a:xfrm rot="10800000">
            <a:off x="5549928" y="4245788"/>
            <a:ext cx="0" cy="1332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23" name="Casella di testo 2">
            <a:extLst>
              <a:ext uri="{FF2B5EF4-FFF2-40B4-BE49-F238E27FC236}">
                <a16:creationId xmlns:a16="http://schemas.microsoft.com/office/drawing/2014/main" id="{5F300612-F220-DD46-AA9C-7C2CF80A25AC}"/>
              </a:ext>
            </a:extLst>
          </p:cNvPr>
          <p:cNvSpPr txBox="1">
            <a:spLocks noChangeArrowheads="1"/>
          </p:cNvSpPr>
          <p:nvPr/>
        </p:nvSpPr>
        <p:spPr bwMode="auto">
          <a:xfrm>
            <a:off x="782526" y="5279811"/>
            <a:ext cx="429384" cy="230832"/>
          </a:xfrm>
          <a:prstGeom prst="rect">
            <a:avLst/>
          </a:prstGeom>
          <a:solidFill>
            <a:schemeClr val="bg1"/>
          </a:solidFill>
          <a:ln w="9525">
            <a:solidFill>
              <a:schemeClr val="tx1"/>
            </a:solidFill>
            <a:miter lim="800000"/>
            <a:headEnd/>
            <a:tailEnd/>
          </a:ln>
        </p:spPr>
        <p:txBody>
          <a:bodyPr rot="0" vert="horz" wrap="square" lIns="91440" tIns="45720" rIns="91440" bIns="45720" anchor="t" anchorCtr="0">
            <a:spAutoFit/>
          </a:bodyPr>
          <a:lstStyle/>
          <a:p>
            <a:pPr algn="ctr">
              <a:spcAft>
                <a:spcPts val="0"/>
              </a:spcAft>
            </a:pPr>
            <a:r>
              <a:rPr lang="en-GB" sz="900" b="1" dirty="0">
                <a:latin typeface="Times New Roman" panose="02020603050405020304" pitchFamily="18" charset="0"/>
                <a:ea typeface="SimSun" panose="02010600030101010101" pitchFamily="2" charset="-122"/>
              </a:rPr>
              <a:t>10%</a:t>
            </a:r>
            <a:endParaRPr lang="en-GB" sz="900" b="1" dirty="0">
              <a:effectLst/>
              <a:latin typeface="Times New Roman" panose="02020603050405020304" pitchFamily="18" charset="0"/>
              <a:ea typeface="SimSun" panose="02010600030101010101" pitchFamily="2" charset="-122"/>
            </a:endParaRPr>
          </a:p>
        </p:txBody>
      </p:sp>
      <p:sp>
        <p:nvSpPr>
          <p:cNvPr id="24" name="Casella di testo 2">
            <a:extLst>
              <a:ext uri="{FF2B5EF4-FFF2-40B4-BE49-F238E27FC236}">
                <a16:creationId xmlns:a16="http://schemas.microsoft.com/office/drawing/2014/main" id="{A09D2548-588B-0D4F-A0E9-E875E5F2A730}"/>
              </a:ext>
            </a:extLst>
          </p:cNvPr>
          <p:cNvSpPr txBox="1">
            <a:spLocks noChangeArrowheads="1"/>
          </p:cNvSpPr>
          <p:nvPr/>
        </p:nvSpPr>
        <p:spPr bwMode="auto">
          <a:xfrm>
            <a:off x="5340911" y="5278913"/>
            <a:ext cx="429384" cy="230832"/>
          </a:xfrm>
          <a:prstGeom prst="rect">
            <a:avLst/>
          </a:prstGeom>
          <a:solidFill>
            <a:schemeClr val="bg1"/>
          </a:solidFill>
          <a:ln w="9525">
            <a:solidFill>
              <a:schemeClr val="tx1"/>
            </a:solidFill>
            <a:miter lim="800000"/>
            <a:headEnd/>
            <a:tailEnd/>
          </a:ln>
        </p:spPr>
        <p:txBody>
          <a:bodyPr rot="0" vert="horz" wrap="square" lIns="91440" tIns="45720" rIns="91440" bIns="45720" anchor="t" anchorCtr="0">
            <a:spAutoFit/>
          </a:bodyPr>
          <a:lstStyle/>
          <a:p>
            <a:pPr algn="ctr">
              <a:spcAft>
                <a:spcPts val="0"/>
              </a:spcAft>
            </a:pPr>
            <a:r>
              <a:rPr lang="en-GB" sz="900" b="1" dirty="0">
                <a:latin typeface="Times New Roman" panose="02020603050405020304" pitchFamily="18" charset="0"/>
                <a:ea typeface="SimSun" panose="02010600030101010101" pitchFamily="2" charset="-122"/>
              </a:rPr>
              <a:t>10%</a:t>
            </a:r>
            <a:endParaRPr lang="en-GB" sz="900" b="1"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81898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par>
                                <p:cTn id="26" presetID="2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2.1|6.8|3.6|3.8"/>
</p:tagLst>
</file>

<file path=ppt/tags/tag2.xml><?xml version="1.0" encoding="utf-8"?>
<p:tagLst xmlns:a="http://schemas.openxmlformats.org/drawingml/2006/main" xmlns:r="http://schemas.openxmlformats.org/officeDocument/2006/relationships" xmlns:p="http://schemas.openxmlformats.org/presentationml/2006/main">
  <p:tag name="TIMING" val="|5.8|3.2|4.7"/>
</p:tagLst>
</file>

<file path=ppt/theme/theme1.xml><?xml version="1.0" encoding="utf-8"?>
<a:theme xmlns:a="http://schemas.openxmlformats.org/drawingml/2006/main" name="pres_congress_03">
  <a:themeElements>
    <a:clrScheme name="pres_congress_03 8">
      <a:dk1>
        <a:srgbClr val="000000"/>
      </a:dk1>
      <a:lt1>
        <a:srgbClr val="FFFFFF"/>
      </a:lt1>
      <a:dk2>
        <a:srgbClr val="000000"/>
      </a:dk2>
      <a:lt2>
        <a:srgbClr val="808080"/>
      </a:lt2>
      <a:accent1>
        <a:srgbClr val="CC3300"/>
      </a:accent1>
      <a:accent2>
        <a:srgbClr val="FFCCFF"/>
      </a:accent2>
      <a:accent3>
        <a:srgbClr val="FFFFFF"/>
      </a:accent3>
      <a:accent4>
        <a:srgbClr val="000000"/>
      </a:accent4>
      <a:accent5>
        <a:srgbClr val="E2ADAA"/>
      </a:accent5>
      <a:accent6>
        <a:srgbClr val="E7B9E7"/>
      </a:accent6>
      <a:hlink>
        <a:srgbClr val="CCCCFF"/>
      </a:hlink>
      <a:folHlink>
        <a:srgbClr val="B2B2B2"/>
      </a:folHlink>
    </a:clrScheme>
    <a:fontScheme name="pres_congress_03">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spPr>
      <a:bodyPr vert="horz" wrap="non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6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spPr>
      <a:bodyPr vert="horz" wrap="non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6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pres_congress_0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_congress_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_congress_0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_congress_0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_congress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_congress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_congress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res_congress_03 8">
        <a:dk1>
          <a:srgbClr val="000000"/>
        </a:dk1>
        <a:lt1>
          <a:srgbClr val="FFFFFF"/>
        </a:lt1>
        <a:dk2>
          <a:srgbClr val="000000"/>
        </a:dk2>
        <a:lt2>
          <a:srgbClr val="808080"/>
        </a:lt2>
        <a:accent1>
          <a:srgbClr val="CC3300"/>
        </a:accent1>
        <a:accent2>
          <a:srgbClr val="FFCCFF"/>
        </a:accent2>
        <a:accent3>
          <a:srgbClr val="FFFFFF"/>
        </a:accent3>
        <a:accent4>
          <a:srgbClr val="000000"/>
        </a:accent4>
        <a:accent5>
          <a:srgbClr val="E2ADAA"/>
        </a:accent5>
        <a:accent6>
          <a:srgbClr val="E7B9E7"/>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PredizioneConsumi_01_Montepulciano</Template>
  <TotalTime>50204</TotalTime>
  <Words>2298</Words>
  <Application>Microsoft Office PowerPoint</Application>
  <PresentationFormat>Presentazione su schermo (4:3)</PresentationFormat>
  <Paragraphs>550</Paragraphs>
  <Slides>36</Slides>
  <Notes>4</Notes>
  <HiddenSlides>1</HiddenSlides>
  <MMClips>1</MMClips>
  <ScaleCrop>false</ScaleCrop>
  <HeadingPairs>
    <vt:vector size="8" baseType="variant">
      <vt:variant>
        <vt:lpstr>Caratteri utilizzati</vt:lpstr>
      </vt:variant>
      <vt:variant>
        <vt:i4>10</vt:i4>
      </vt:variant>
      <vt:variant>
        <vt:lpstr>Tema</vt:lpstr>
      </vt:variant>
      <vt:variant>
        <vt:i4>1</vt:i4>
      </vt:variant>
      <vt:variant>
        <vt:lpstr>Server OLE incorporati</vt:lpstr>
      </vt:variant>
      <vt:variant>
        <vt:i4>1</vt:i4>
      </vt:variant>
      <vt:variant>
        <vt:lpstr>Titoli diapositive</vt:lpstr>
      </vt:variant>
      <vt:variant>
        <vt:i4>36</vt:i4>
      </vt:variant>
    </vt:vector>
  </HeadingPairs>
  <TitlesOfParts>
    <vt:vector size="48" baseType="lpstr">
      <vt:lpstr>Arial</vt:lpstr>
      <vt:lpstr>Calibri</vt:lpstr>
      <vt:lpstr>Cambria Math</vt:lpstr>
      <vt:lpstr>HelveticaNeueLT Std Blk</vt:lpstr>
      <vt:lpstr>HelveticaNeueLT Std Lt</vt:lpstr>
      <vt:lpstr>Leelawadee</vt:lpstr>
      <vt:lpstr>Palatino Linotype</vt:lpstr>
      <vt:lpstr>Tahoma</vt:lpstr>
      <vt:lpstr>Times New Roman</vt:lpstr>
      <vt:lpstr>Wingdings</vt:lpstr>
      <vt:lpstr>pres_congress_03</vt:lpstr>
      <vt:lpstr>Graph</vt:lpstr>
      <vt:lpstr>Presentazione standard di PowerPoint</vt:lpstr>
      <vt:lpstr>Piano di Lavoro</vt:lpstr>
      <vt:lpstr>Ricerca Bibliografica</vt:lpstr>
      <vt:lpstr>Contestualizzazione</vt:lpstr>
      <vt:lpstr>Contestualizzazione</vt:lpstr>
      <vt:lpstr>Contestualizzazione</vt:lpstr>
      <vt:lpstr>Infrastruttura – NG vs H2</vt:lpstr>
      <vt:lpstr>Tubazioni – NG vs H2</vt:lpstr>
      <vt:lpstr>Utenze - NG vs H2</vt:lpstr>
      <vt:lpstr>Utenze - NG vs H2</vt:lpstr>
      <vt:lpstr>Utenze - Domanda di Gas</vt:lpstr>
      <vt:lpstr>Caso Studio</vt:lpstr>
      <vt:lpstr>Caso studio</vt:lpstr>
      <vt:lpstr>Caso studio</vt:lpstr>
      <vt:lpstr>Simulazioni – Caso studio</vt:lpstr>
      <vt:lpstr>Caso studio</vt:lpstr>
      <vt:lpstr>Caso studio</vt:lpstr>
      <vt:lpstr>Risultati – Analisi di sensitività</vt:lpstr>
      <vt:lpstr>Risultati – Tubazioni</vt:lpstr>
      <vt:lpstr>Risultati – Iniezione N3 </vt:lpstr>
      <vt:lpstr>Risultati – Iniezioni in altri nodi</vt:lpstr>
      <vt:lpstr>Sviluppi futuri</vt:lpstr>
      <vt:lpstr>Pubblicazioni e Convegni</vt:lpstr>
      <vt:lpstr>Pubblicazioni e Convegni</vt:lpstr>
      <vt:lpstr>Presentazione standard di PowerPoint</vt:lpstr>
      <vt:lpstr>Backup Slides – Modello NWG</vt:lpstr>
      <vt:lpstr>Gas Model</vt:lpstr>
      <vt:lpstr>Node Model</vt:lpstr>
      <vt:lpstr>Pipe Model</vt:lpstr>
      <vt:lpstr>Pipe Model</vt:lpstr>
      <vt:lpstr>Pipe Model</vt:lpstr>
      <vt:lpstr>Pipe Model</vt:lpstr>
      <vt:lpstr>Pipe Model</vt:lpstr>
      <vt:lpstr>Backup Slides – Altre Attività</vt:lpstr>
      <vt:lpstr>ABB - PowerOne</vt:lpstr>
      <vt:lpstr>Ferrari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susanna</dc:creator>
  <cp:lastModifiedBy>Lapo Cheli</cp:lastModifiedBy>
  <cp:revision>2049</cp:revision>
  <dcterms:created xsi:type="dcterms:W3CDTF">2012-12-06T09:21:12Z</dcterms:created>
  <dcterms:modified xsi:type="dcterms:W3CDTF">2020-10-07T08:55:16Z</dcterms:modified>
</cp:coreProperties>
</file>