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2" r:id="rId1"/>
  </p:sldMasterIdLst>
  <p:notesMasterIdLst>
    <p:notesMasterId r:id="rId16"/>
  </p:notesMasterIdLst>
  <p:handoutMasterIdLst>
    <p:handoutMasterId r:id="rId17"/>
  </p:handoutMasterIdLst>
  <p:sldIdLst>
    <p:sldId id="259" r:id="rId2"/>
    <p:sldId id="260" r:id="rId3"/>
    <p:sldId id="264" r:id="rId4"/>
    <p:sldId id="276" r:id="rId5"/>
    <p:sldId id="278" r:id="rId6"/>
    <p:sldId id="282" r:id="rId7"/>
    <p:sldId id="286" r:id="rId8"/>
    <p:sldId id="289" r:id="rId9"/>
    <p:sldId id="287" r:id="rId10"/>
    <p:sldId id="284" r:id="rId11"/>
    <p:sldId id="273" r:id="rId12"/>
    <p:sldId id="281" r:id="rId13"/>
    <p:sldId id="257" r:id="rId14"/>
    <p:sldId id="280" r:id="rId15"/>
  </p:sldIdLst>
  <p:sldSz cx="9144000" cy="6858000" type="screen4x3"/>
  <p:notesSz cx="6797675" cy="9928225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6">
          <p15:clr>
            <a:srgbClr val="A4A3A4"/>
          </p15:clr>
        </p15:guide>
        <p15:guide id="2" pos="4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ianchini" initials="b" lastIdx="5" clrIdx="0"/>
  <p:cmAuthor id="1" name="Daniele" initials="D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3366CC"/>
    <a:srgbClr val="0E3767"/>
    <a:srgbClr val="0000FF"/>
    <a:srgbClr val="0066CC"/>
    <a:srgbClr val="FF0000"/>
    <a:srgbClr val="FF9900"/>
    <a:srgbClr val="FF9933"/>
    <a:srgbClr val="FF33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Stile medio 3 - Color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Stile medio 3 - 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46" autoAdjust="0"/>
    <p:restoredTop sz="95380" autoAdjust="0"/>
  </p:normalViewPr>
  <p:slideViewPr>
    <p:cSldViewPr snapToGrid="0" snapToObjects="1">
      <p:cViewPr varScale="1">
        <p:scale>
          <a:sx n="82" d="100"/>
          <a:sy n="82" d="100"/>
        </p:scale>
        <p:origin x="1926" y="78"/>
      </p:cViewPr>
      <p:guideLst>
        <p:guide orient="horz" pos="1806"/>
        <p:guide pos="4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3149" y="53"/>
      </p:cViewPr>
      <p:guideLst>
        <p:guide orient="horz" pos="2880"/>
        <p:guide pos="2160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F3CCC-77DD-F84F-A249-CA3C5045A043}" type="datetime1">
              <a:rPr lang="it-IT" smtClean="0"/>
              <a:pPr/>
              <a:t>08/10/2020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FBF69-E6D8-384B-B1CC-31CC9EB4A4A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148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92227-D6DC-FD45-9507-DB2BAD58473C}" type="datetime1">
              <a:rPr lang="it-IT" smtClean="0"/>
              <a:pPr/>
              <a:t>08/10/2020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86711-015B-0142-88C4-65D50E44FA7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20962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10290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00235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531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2540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056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8733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2972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8980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9220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3568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5412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2386372"/>
            <a:ext cx="7772400" cy="1362075"/>
          </a:xfrm>
        </p:spPr>
        <p:txBody>
          <a:bodyPr anchor="ctr"/>
          <a:lstStyle>
            <a:lvl1pPr algn="ctr">
              <a:defRPr sz="2800" b="1" cap="none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722313" y="3843236"/>
            <a:ext cx="7772400" cy="1500187"/>
          </a:xfrm>
        </p:spPr>
        <p:txBody>
          <a:bodyPr anchor="t"/>
          <a:lstStyle>
            <a:lvl1pPr marL="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87641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332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>
            <a:spLocks noGrp="1"/>
          </p:cNvSpPr>
          <p:nvPr>
            <p:ph type="title" hasCustomPrompt="1"/>
          </p:nvPr>
        </p:nvSpPr>
        <p:spPr>
          <a:xfrm>
            <a:off x="242371" y="867637"/>
            <a:ext cx="8659258" cy="485552"/>
          </a:xfrm>
          <a:noFill/>
          <a:ln w="381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lang="it-IT" sz="28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Fare clic per inserire il titolo</a:t>
            </a:r>
          </a:p>
        </p:txBody>
      </p:sp>
    </p:spTree>
    <p:extLst>
      <p:ext uri="{BB962C8B-B14F-4D97-AF65-F5344CB8AC3E}">
        <p14:creationId xmlns:p14="http://schemas.microsoft.com/office/powerpoint/2010/main" val="883358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308682" y="955162"/>
            <a:ext cx="6526635" cy="485552"/>
          </a:xfrm>
        </p:spPr>
        <p:txBody>
          <a:bodyPr/>
          <a:lstStyle>
            <a:lvl1pPr>
              <a:defRPr sz="28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inserire il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553378"/>
            <a:ext cx="8948006" cy="4899810"/>
          </a:xfrm>
        </p:spPr>
        <p:txBody>
          <a:bodyPr/>
          <a:lstStyle>
            <a:lvl1pPr marL="342900" indent="-342900" algn="l">
              <a:buClrTx/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buClrTx/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buClrTx/>
              <a:buSzPct val="100000"/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buClrTx/>
              <a:buSzPct val="100000"/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148222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07504" y="711200"/>
            <a:ext cx="9036496" cy="48555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Fare clic per modificare lo stile del titolo</a:t>
            </a:r>
          </a:p>
        </p:txBody>
      </p:sp>
      <p:sp>
        <p:nvSpPr>
          <p:cNvPr id="103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4788" y="1268760"/>
            <a:ext cx="8734425" cy="5184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9638" name="Text Box 1030"/>
          <p:cNvSpPr txBox="1">
            <a:spLocks noChangeArrowheads="1"/>
          </p:cNvSpPr>
          <p:nvPr/>
        </p:nvSpPr>
        <p:spPr bwMode="auto">
          <a:xfrm>
            <a:off x="8351391" y="6531440"/>
            <a:ext cx="792609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1400" dirty="0"/>
              <a:t>pag.</a:t>
            </a:r>
            <a:fld id="{B05FC7C0-51B0-4F88-BB5C-1494B52C7D89}" type="slidenum">
              <a:rPr lang="it-IT" sz="1400"/>
              <a:pPr>
                <a:spcBef>
                  <a:spcPct val="50000"/>
                </a:spcBef>
                <a:defRPr/>
              </a:pPr>
              <a:t>‹N›</a:t>
            </a:fld>
            <a:endParaRPr lang="it-IT" sz="1400" dirty="0"/>
          </a:p>
        </p:txBody>
      </p:sp>
      <p:sp>
        <p:nvSpPr>
          <p:cNvPr id="69644" name="Line 1036"/>
          <p:cNvSpPr>
            <a:spLocks noChangeShapeType="1"/>
          </p:cNvSpPr>
          <p:nvPr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57150" cmpd="thickThin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-24094" y="6485274"/>
            <a:ext cx="85565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Il contenuto del presente documento è di proprietà intellettuale di Centria </a:t>
            </a:r>
            <a:r>
              <a:rPr lang="it-IT" sz="1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srl</a:t>
            </a:r>
            <a:r>
              <a:rPr lang="it-IT" sz="1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I dati sono da intendersi riservati e non devono essere divulgati, diffusi o comunicati a terzi nemmeno parzialmente. Le informazioni riservate devono essere unicamente utilizzate ai fini del presente studio sul  network model utilizzato da Centria </a:t>
            </a:r>
            <a:r>
              <a:rPr lang="it-IT" sz="1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srl</a:t>
            </a:r>
            <a:r>
              <a:rPr lang="it-IT" sz="1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it-IT" sz="1000" dirty="0"/>
          </a:p>
        </p:txBody>
      </p:sp>
      <p:sp>
        <p:nvSpPr>
          <p:cNvPr id="9" name="Rettangolo 8"/>
          <p:cNvSpPr/>
          <p:nvPr userDrawn="1"/>
        </p:nvSpPr>
        <p:spPr>
          <a:xfrm>
            <a:off x="0" y="727075"/>
            <a:ext cx="9144000" cy="6130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 userDrawn="1"/>
        </p:nvSpPr>
        <p:spPr>
          <a:xfrm>
            <a:off x="7422516" y="71764"/>
            <a:ext cx="1721484" cy="52322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r"/>
            <a:r>
              <a:rPr lang="it-IT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DIEF</a:t>
            </a:r>
          </a:p>
          <a:p>
            <a:pPr algn="r"/>
            <a:r>
              <a:rPr lang="it-IT" sz="9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</a:t>
            </a:r>
            <a:r>
              <a:rPr lang="it-IT" sz="900" b="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INDUSTRIAL ENGINEERING</a:t>
            </a:r>
            <a:endParaRPr lang="en-US" sz="9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6" t="28113" r="19045" b="57924"/>
          <a:stretch/>
        </p:blipFill>
        <p:spPr bwMode="auto">
          <a:xfrm>
            <a:off x="-24094" y="6593935"/>
            <a:ext cx="9168094" cy="279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asellaDiTesto 15"/>
          <p:cNvSpPr txBox="1"/>
          <p:nvPr userDrawn="1"/>
        </p:nvSpPr>
        <p:spPr>
          <a:xfrm>
            <a:off x="-8164" y="6593935"/>
            <a:ext cx="9144000" cy="261610"/>
          </a:xfrm>
          <a:prstGeom prst="rect">
            <a:avLst/>
          </a:prstGeom>
          <a:solidFill>
            <a:srgbClr val="0E3767"/>
          </a:solidFill>
        </p:spPr>
        <p:txBody>
          <a:bodyPr wrap="square" rtlCol="0">
            <a:spAutoFit/>
          </a:bodyPr>
          <a:lstStyle/>
          <a:p>
            <a:pPr algn="l"/>
            <a:r>
              <a:rPr lang="it-IT" sz="11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Dottorato in Ingegneria Industriale - Ciclo XXXV - Energetica e Tecnologie Industriali ed Ambientali Innovative </a:t>
            </a:r>
          </a:p>
        </p:txBody>
      </p:sp>
      <p:sp>
        <p:nvSpPr>
          <p:cNvPr id="19" name="Segnaposto numero diapositiva 2"/>
          <p:cNvSpPr txBox="1">
            <a:spLocks/>
          </p:cNvSpPr>
          <p:nvPr userDrawn="1"/>
        </p:nvSpPr>
        <p:spPr>
          <a:xfrm>
            <a:off x="8179144" y="6600296"/>
            <a:ext cx="880110" cy="2471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457200" rtl="0" eaLnBrk="1" latinLnBrk="0" hangingPunct="1">
              <a:defRPr sz="1200" b="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0F87087-6906-4D33-8B6A-39FE6217DA32}" type="slidenum">
              <a:rPr lang="it-IT" sz="1100" smtClean="0">
                <a:latin typeface="Arial" panose="020B0604020202020204" pitchFamily="34" charset="0"/>
                <a:cs typeface="Arial" panose="020B0604020202020204" pitchFamily="34" charset="0"/>
              </a:rPr>
              <a:t>‹N›</a:t>
            </a:fld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 descr="header.png">
            <a:extLst>
              <a:ext uri="{FF2B5EF4-FFF2-40B4-BE49-F238E27FC236}">
                <a16:creationId xmlns:a16="http://schemas.microsoft.com/office/drawing/2014/main" id="{263A7101-CB4E-4872-A673-DDD29D1C7D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252" r="145"/>
          <a:stretch/>
        </p:blipFill>
        <p:spPr>
          <a:xfrm>
            <a:off x="-6425" y="0"/>
            <a:ext cx="8478395" cy="729855"/>
          </a:xfrm>
          <a:prstGeom prst="rect">
            <a:avLst/>
          </a:prstGeom>
          <a:ln>
            <a:noFill/>
          </a:ln>
        </p:spPr>
      </p:pic>
      <p:pic>
        <p:nvPicPr>
          <p:cNvPr id="4" name="Immagine 3" descr="header.png">
            <a:extLst>
              <a:ext uri="{FF2B5EF4-FFF2-40B4-BE49-F238E27FC236}">
                <a16:creationId xmlns:a16="http://schemas.microsoft.com/office/drawing/2014/main" id="{69AFCBD5-F1F0-4A53-BCE3-6223EAAA3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22014" r="145"/>
          <a:stretch/>
        </p:blipFill>
        <p:spPr>
          <a:xfrm>
            <a:off x="2533507" y="-4561"/>
            <a:ext cx="6634587" cy="7308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7260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9" r:id="rId2"/>
    <p:sldLayoutId id="2147483668" r:id="rId3"/>
    <p:sldLayoutId id="2147483664" r:id="rId4"/>
  </p:sldLayoutIdLst>
  <p:hf sldNum="0" hdr="0" ft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 i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i="1">
          <a:solidFill>
            <a:schemeClr val="tx1"/>
          </a:solidFill>
          <a:latin typeface="Tahoma" pitchFamily="34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i="1">
          <a:solidFill>
            <a:schemeClr val="tx1"/>
          </a:solidFill>
          <a:latin typeface="Tahoma" pitchFamily="34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i="1">
          <a:solidFill>
            <a:schemeClr val="tx1"/>
          </a:solidFill>
          <a:latin typeface="Tahoma" pitchFamily="34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i="1">
          <a:solidFill>
            <a:schemeClr val="tx1"/>
          </a:solidFill>
          <a:latin typeface="Tahoma" pitchFamily="34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i="1">
          <a:solidFill>
            <a:schemeClr val="tx1"/>
          </a:solidFill>
          <a:latin typeface="Tahoma" pitchFamily="34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i="1">
          <a:solidFill>
            <a:schemeClr val="tx1"/>
          </a:solidFill>
          <a:latin typeface="Tahoma" pitchFamily="34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i="1">
          <a:solidFill>
            <a:schemeClr val="tx1"/>
          </a:solidFill>
          <a:latin typeface="Tahoma" pitchFamily="34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i="1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just" rtl="0" eaLnBrk="1" fontAlgn="base" hangingPunct="1">
        <a:spcBef>
          <a:spcPct val="20000"/>
        </a:spcBef>
        <a:spcAft>
          <a:spcPct val="0"/>
        </a:spcAft>
        <a:buClr>
          <a:srgbClr val="3333FF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Blip>
          <a:blip r:embed="rId8"/>
        </a:buBlip>
        <a:defRPr sz="1800">
          <a:solidFill>
            <a:schemeClr val="tx1"/>
          </a:solidFill>
          <a:latin typeface="+mn-lt"/>
        </a:defRPr>
      </a:lvl2pPr>
      <a:lvl3pPr marL="1143000" indent="-228600" algn="just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SzPct val="80000"/>
        <a:buFont typeface="Wingdings" pitchFamily="2" charset="2"/>
        <a:buBlip>
          <a:blip r:embed="rId9"/>
        </a:buBlip>
        <a:defRPr sz="1600">
          <a:solidFill>
            <a:schemeClr val="tx1"/>
          </a:solidFill>
          <a:latin typeface="+mn-lt"/>
        </a:defRPr>
      </a:lvl3pPr>
      <a:lvl4pPr marL="1600200" indent="-228600" algn="just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SzPct val="90000"/>
        <a:buBlip>
          <a:blip r:embed="rId10"/>
        </a:buBlip>
        <a:defRPr sz="1400">
          <a:solidFill>
            <a:schemeClr val="tx1"/>
          </a:solidFill>
          <a:latin typeface="+mn-lt"/>
        </a:defRPr>
      </a:lvl4pPr>
      <a:lvl5pPr marL="2057400" indent="-228600" algn="just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200">
          <a:solidFill>
            <a:schemeClr val="tx1"/>
          </a:solidFill>
          <a:latin typeface="+mn-lt"/>
        </a:defRPr>
      </a:lvl5pPr>
      <a:lvl6pPr marL="2514600" indent="-228600" algn="just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200">
          <a:solidFill>
            <a:schemeClr val="tx1"/>
          </a:solidFill>
          <a:latin typeface="+mn-lt"/>
        </a:defRPr>
      </a:lvl6pPr>
      <a:lvl7pPr marL="2971800" indent="-228600" algn="just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200">
          <a:solidFill>
            <a:schemeClr val="tx1"/>
          </a:solidFill>
          <a:latin typeface="+mn-lt"/>
        </a:defRPr>
      </a:lvl7pPr>
      <a:lvl8pPr marL="3429000" indent="-228600" algn="just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200">
          <a:solidFill>
            <a:schemeClr val="tx1"/>
          </a:solidFill>
          <a:latin typeface="+mn-lt"/>
        </a:defRPr>
      </a:lvl8pPr>
      <a:lvl9pPr marL="3886200" indent="-228600" algn="just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728AA6-6640-45B8-9C94-7672CEA78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608581"/>
            <a:ext cx="7772400" cy="1362075"/>
          </a:xfrm>
        </p:spPr>
        <p:txBody>
          <a:bodyPr/>
          <a:lstStyle/>
          <a:p>
            <a:br>
              <a:rPr lang="it-IT" dirty="0"/>
            </a:br>
            <a:r>
              <a:rPr lang="it-IT" dirty="0"/>
              <a:t>Modellazione di multi-energy systems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97F738D-9145-4D48-84C8-F5F6609BB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3056064"/>
            <a:ext cx="7772400" cy="153776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it-IT" dirty="0"/>
              <a:t>Presentazione attività I anno</a:t>
            </a:r>
          </a:p>
          <a:p>
            <a:pPr>
              <a:spcBef>
                <a:spcPts val="0"/>
              </a:spcBef>
            </a:pPr>
            <a:endParaRPr lang="it-IT" sz="1600" dirty="0"/>
          </a:p>
          <a:p>
            <a:pPr>
              <a:spcBef>
                <a:spcPts val="0"/>
              </a:spcBef>
            </a:pPr>
            <a:r>
              <a:rPr lang="it-IT" sz="1600" dirty="0"/>
              <a:t>XXXV Ciclo di Dottorato</a:t>
            </a:r>
          </a:p>
          <a:p>
            <a:pPr>
              <a:spcBef>
                <a:spcPts val="0"/>
              </a:spcBef>
            </a:pPr>
            <a:r>
              <a:rPr lang="it-IT" sz="1600" dirty="0"/>
              <a:t> Ingegneria industriale</a:t>
            </a:r>
          </a:p>
          <a:p>
            <a:pPr>
              <a:spcBef>
                <a:spcPts val="0"/>
              </a:spcBef>
            </a:pPr>
            <a:r>
              <a:rPr lang="it-IT" sz="1600" dirty="0"/>
              <a:t>Energetica e tecnologie industriali ed ambientali innovative</a:t>
            </a:r>
          </a:p>
        </p:txBody>
      </p:sp>
      <p:sp>
        <p:nvSpPr>
          <p:cNvPr id="4" name="Segnaposto testo 2">
            <a:extLst>
              <a:ext uri="{FF2B5EF4-FFF2-40B4-BE49-F238E27FC236}">
                <a16:creationId xmlns:a16="http://schemas.microsoft.com/office/drawing/2014/main" id="{F8B990F9-A2A3-4EDD-8C6B-D9EF77731B9D}"/>
              </a:ext>
            </a:extLst>
          </p:cNvPr>
          <p:cNvSpPr txBox="1">
            <a:spLocks/>
          </p:cNvSpPr>
          <p:nvPr/>
        </p:nvSpPr>
        <p:spPr bwMode="auto">
          <a:xfrm>
            <a:off x="231009" y="5181840"/>
            <a:ext cx="2852160" cy="108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0000"/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l" defTabSz="914400">
              <a:spcBef>
                <a:spcPts val="0"/>
              </a:spcBef>
            </a:pPr>
            <a:r>
              <a:rPr lang="it-IT" sz="1600" kern="0" dirty="0">
                <a:latin typeface="Arial" panose="020B0604020202020204" pitchFamily="34" charset="0"/>
                <a:cs typeface="Arial" panose="020B0604020202020204" pitchFamily="34" charset="0"/>
              </a:rPr>
              <a:t>Dottorando: </a:t>
            </a:r>
          </a:p>
          <a:p>
            <a:pPr algn="l" defTabSz="914400">
              <a:spcBef>
                <a:spcPts val="0"/>
              </a:spcBef>
            </a:pPr>
            <a:r>
              <a:rPr lang="it-IT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Pietro Lubello</a:t>
            </a:r>
          </a:p>
          <a:p>
            <a:pPr algn="l" defTabSz="914400">
              <a:spcBef>
                <a:spcPts val="0"/>
              </a:spcBef>
            </a:pPr>
            <a:r>
              <a:rPr lang="it-IT" sz="1600" kern="0" dirty="0">
                <a:latin typeface="Arial" panose="020B0604020202020204" pitchFamily="34" charset="0"/>
                <a:cs typeface="Arial" panose="020B0604020202020204" pitchFamily="34" charset="0"/>
              </a:rPr>
              <a:t>Tutor: </a:t>
            </a:r>
          </a:p>
          <a:p>
            <a:pPr algn="l" defTabSz="914400">
              <a:spcBef>
                <a:spcPts val="0"/>
              </a:spcBef>
            </a:pPr>
            <a:r>
              <a:rPr lang="it-IT" sz="1600" kern="0" dirty="0">
                <a:latin typeface="Arial" panose="020B0604020202020204" pitchFamily="34" charset="0"/>
                <a:cs typeface="Arial" panose="020B0604020202020204" pitchFamily="34" charset="0"/>
              </a:rPr>
              <a:t>Prof. Carlo </a:t>
            </a:r>
            <a:r>
              <a:rPr lang="it-IT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Carcasci</a:t>
            </a:r>
            <a:endParaRPr lang="it-IT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endParaRPr lang="it-IT" kern="0" dirty="0"/>
          </a:p>
        </p:txBody>
      </p:sp>
      <p:sp>
        <p:nvSpPr>
          <p:cNvPr id="5" name="Segnaposto testo 2">
            <a:extLst>
              <a:ext uri="{FF2B5EF4-FFF2-40B4-BE49-F238E27FC236}">
                <a16:creationId xmlns:a16="http://schemas.microsoft.com/office/drawing/2014/main" id="{CD19959C-49F6-4FE6-8CAA-22EB1192E137}"/>
              </a:ext>
            </a:extLst>
          </p:cNvPr>
          <p:cNvSpPr txBox="1">
            <a:spLocks/>
          </p:cNvSpPr>
          <p:nvPr/>
        </p:nvSpPr>
        <p:spPr bwMode="auto">
          <a:xfrm>
            <a:off x="7283484" y="5904217"/>
            <a:ext cx="1629507" cy="351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0000"/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it-IT" sz="1800" kern="0" dirty="0"/>
              <a:t>07/10/2020</a:t>
            </a:r>
          </a:p>
        </p:txBody>
      </p:sp>
    </p:spTree>
    <p:extLst>
      <p:ext uri="{BB962C8B-B14F-4D97-AF65-F5344CB8AC3E}">
        <p14:creationId xmlns:p14="http://schemas.microsoft.com/office/powerpoint/2010/main" val="3345726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8EB8E1-26A0-4DED-889E-15F64E7F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945" y="837175"/>
            <a:ext cx="7319123" cy="485552"/>
          </a:xfrm>
        </p:spPr>
        <p:txBody>
          <a:bodyPr/>
          <a:lstStyle/>
          <a:p>
            <a:r>
              <a:rPr lang="it-IT" dirty="0"/>
              <a:t>Esempio di applicazione – </a:t>
            </a:r>
            <a:r>
              <a:rPr lang="it-IT" dirty="0" err="1"/>
              <a:t>Ageing</a:t>
            </a:r>
            <a:r>
              <a:rPr lang="it-IT" dirty="0"/>
              <a:t> batteria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633F73F-BED2-4F91-897A-D18E730E2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553378"/>
            <a:ext cx="6648896" cy="4899810"/>
          </a:xfrm>
        </p:spPr>
        <p:txBody>
          <a:bodyPr/>
          <a:lstStyle/>
          <a:p>
            <a:r>
              <a:rPr lang="it-IT" dirty="0"/>
              <a:t>Introduzione metodo per stima </a:t>
            </a:r>
            <a:r>
              <a:rPr lang="it-IT" dirty="0" err="1"/>
              <a:t>ageing</a:t>
            </a:r>
            <a:r>
              <a:rPr lang="it-IT" dirty="0"/>
              <a:t> batteria</a:t>
            </a:r>
          </a:p>
          <a:p>
            <a:pPr lvl="1"/>
            <a:r>
              <a:rPr lang="it-IT" dirty="0" err="1"/>
              <a:t>Shelf</a:t>
            </a:r>
            <a:r>
              <a:rPr lang="it-IT" dirty="0"/>
              <a:t> (</a:t>
            </a:r>
            <a:r>
              <a:rPr lang="it-IT" dirty="0" err="1"/>
              <a:t>calendar</a:t>
            </a:r>
            <a:r>
              <a:rPr lang="it-IT" dirty="0"/>
              <a:t>) </a:t>
            </a:r>
            <a:r>
              <a:rPr lang="it-IT" dirty="0" err="1"/>
              <a:t>ageing</a:t>
            </a:r>
            <a:r>
              <a:rPr lang="it-IT" dirty="0"/>
              <a:t> </a:t>
            </a:r>
            <a:r>
              <a:rPr lang="it-IT" sz="1400" dirty="0"/>
              <a:t>[Su et al., 2016]</a:t>
            </a:r>
            <a:endParaRPr lang="it-IT" dirty="0"/>
          </a:p>
          <a:p>
            <a:pPr lvl="1"/>
            <a:r>
              <a:rPr lang="it-IT" dirty="0" err="1"/>
              <a:t>Cycle</a:t>
            </a:r>
            <a:r>
              <a:rPr lang="it-IT" dirty="0"/>
              <a:t> </a:t>
            </a:r>
            <a:r>
              <a:rPr lang="it-IT" dirty="0" err="1"/>
              <a:t>ageing</a:t>
            </a:r>
            <a:r>
              <a:rPr lang="it-IT" dirty="0"/>
              <a:t> </a:t>
            </a:r>
            <a:r>
              <a:rPr lang="it-IT" sz="1400" dirty="0"/>
              <a:t>[</a:t>
            </a:r>
            <a:r>
              <a:rPr lang="it-IT" sz="1400" dirty="0" err="1"/>
              <a:t>Angenendt</a:t>
            </a:r>
            <a:r>
              <a:rPr lang="it-IT" sz="1400" dirty="0"/>
              <a:t>, 2018]</a:t>
            </a:r>
          </a:p>
          <a:p>
            <a:pPr lvl="2"/>
            <a:r>
              <a:rPr lang="it-IT" dirty="0"/>
              <a:t>Basato su metodi di comportamento a fatica dei materiali</a:t>
            </a:r>
          </a:p>
          <a:p>
            <a:pPr lvl="3"/>
            <a:r>
              <a:rPr lang="it-IT" dirty="0"/>
              <a:t>Algoritmo di rainflow, curva di </a:t>
            </a:r>
            <a:r>
              <a:rPr lang="it-IT" dirty="0" err="1"/>
              <a:t>Wohler</a:t>
            </a:r>
            <a:endParaRPr lang="it-IT" dirty="0"/>
          </a:p>
          <a:p>
            <a:pPr lvl="2"/>
            <a:r>
              <a:rPr lang="it-IT" dirty="0"/>
              <a:t>Danno funzione di </a:t>
            </a:r>
            <a:r>
              <a:rPr lang="it-IT" dirty="0" err="1"/>
              <a:t>N</a:t>
            </a:r>
            <a:r>
              <a:rPr lang="it-IT" baseline="-25000" dirty="0" err="1"/>
              <a:t>cicli</a:t>
            </a:r>
            <a:r>
              <a:rPr lang="it-IT" dirty="0"/>
              <a:t> e </a:t>
            </a:r>
            <a:r>
              <a:rPr lang="it-IT" dirty="0" err="1"/>
              <a:t>DoD</a:t>
            </a:r>
            <a:endParaRPr lang="it-IT" dirty="0"/>
          </a:p>
          <a:p>
            <a:endParaRPr lang="it-IT" dirty="0"/>
          </a:p>
          <a:p>
            <a:r>
              <a:rPr lang="it-IT" dirty="0"/>
              <a:t>Vita batteria </a:t>
            </a:r>
          </a:p>
          <a:p>
            <a:pPr lvl="1"/>
            <a:r>
              <a:rPr lang="it-IT" dirty="0"/>
              <a:t>Senza </a:t>
            </a:r>
            <a:r>
              <a:rPr lang="it-IT" dirty="0" err="1"/>
              <a:t>ageing</a:t>
            </a:r>
            <a:r>
              <a:rPr lang="it-IT" dirty="0"/>
              <a:t>: 10 anni</a:t>
            </a:r>
          </a:p>
          <a:p>
            <a:pPr lvl="1"/>
            <a:r>
              <a:rPr lang="it-IT" dirty="0"/>
              <a:t>Con </a:t>
            </a:r>
            <a:r>
              <a:rPr lang="it-IT" dirty="0" err="1"/>
              <a:t>ageing</a:t>
            </a:r>
            <a:r>
              <a:rPr lang="it-IT" dirty="0"/>
              <a:t>: variabile</a:t>
            </a:r>
          </a:p>
          <a:p>
            <a:pPr lvl="2"/>
            <a:r>
              <a:rPr lang="it-IT" dirty="0"/>
              <a:t>Compresa tra 6 e 9 anni</a:t>
            </a:r>
          </a:p>
          <a:p>
            <a:pPr lvl="2"/>
            <a:r>
              <a:rPr lang="it-IT" dirty="0"/>
              <a:t>f(capacità batteria)</a:t>
            </a:r>
          </a:p>
          <a:p>
            <a:pPr marL="914400" lvl="2" indent="0">
              <a:buNone/>
            </a:pP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EA9F1C2-330C-4EFB-8668-3EBE9F2F5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4532" y="3098799"/>
            <a:ext cx="3681664" cy="335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620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contenuto 3">
            <a:extLst>
              <a:ext uri="{FF2B5EF4-FFF2-40B4-BE49-F238E27FC236}">
                <a16:creationId xmlns:a16="http://schemas.microsoft.com/office/drawing/2014/main" id="{B24EDAAC-B06C-4B86-B6FB-25ED066633F3}"/>
              </a:ext>
            </a:extLst>
          </p:cNvPr>
          <p:cNvSpPr txBox="1">
            <a:spLocks/>
          </p:cNvSpPr>
          <p:nvPr/>
        </p:nvSpPr>
        <p:spPr bwMode="auto">
          <a:xfrm>
            <a:off x="107504" y="1553378"/>
            <a:ext cx="8948006" cy="489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it-IT" sz="1800" kern="0" dirty="0"/>
              <a:t>Ottimizzazione del NPV(30) agendo su capacità della batteria</a:t>
            </a:r>
          </a:p>
          <a:p>
            <a:pPr defTabSz="914400"/>
            <a:endParaRPr lang="it-IT" sz="1800" kern="0" dirty="0"/>
          </a:p>
          <a:p>
            <a:pPr lvl="1" defTabSz="914400"/>
            <a:r>
              <a:rPr lang="it-IT" sz="1600" kern="0" dirty="0"/>
              <a:t>Al variare dell’area dei pannelli</a:t>
            </a:r>
          </a:p>
          <a:p>
            <a:pPr lvl="1" defTabSz="914400"/>
            <a:r>
              <a:rPr lang="it-IT" sz="1600" kern="0" dirty="0"/>
              <a:t>Per diversi costi della batteria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48EB8E1-26A0-4DED-889E-15F64E7F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945" y="837175"/>
            <a:ext cx="7319123" cy="485552"/>
          </a:xfrm>
        </p:spPr>
        <p:txBody>
          <a:bodyPr/>
          <a:lstStyle/>
          <a:p>
            <a:r>
              <a:rPr lang="it-IT" dirty="0"/>
              <a:t>Esempio di applicazione – </a:t>
            </a:r>
            <a:r>
              <a:rPr lang="it-IT" dirty="0" err="1"/>
              <a:t>Ageing</a:t>
            </a:r>
            <a:r>
              <a:rPr lang="it-IT" dirty="0"/>
              <a:t> batteria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31101819-B2CD-4051-B144-E9E698F890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51100"/>
          <a:stretch/>
        </p:blipFill>
        <p:spPr>
          <a:xfrm>
            <a:off x="193047" y="3275435"/>
            <a:ext cx="4171154" cy="3304800"/>
          </a:xfr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5F38743-7154-4BCA-8140-BC8710644E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2008"/>
          <a:stretch/>
        </p:blipFill>
        <p:spPr>
          <a:xfrm>
            <a:off x="4779800" y="3275435"/>
            <a:ext cx="4093763" cy="33048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13894CDE-1A58-4ACC-B34D-BBD2AD9CD4B5}"/>
              </a:ext>
            </a:extLst>
          </p:cNvPr>
          <p:cNvSpPr txBox="1"/>
          <p:nvPr/>
        </p:nvSpPr>
        <p:spPr>
          <a:xfrm>
            <a:off x="1591872" y="2967623"/>
            <a:ext cx="1664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/>
              <a:t>Senza </a:t>
            </a:r>
            <a:r>
              <a:rPr lang="it-IT" sz="1600" b="1" dirty="0" err="1"/>
              <a:t>ageing</a:t>
            </a:r>
            <a:endParaRPr lang="it-IT" sz="1600" b="1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5295E8E-9404-4590-AAC8-8EE7EB885879}"/>
              </a:ext>
            </a:extLst>
          </p:cNvPr>
          <p:cNvSpPr txBox="1"/>
          <p:nvPr/>
        </p:nvSpPr>
        <p:spPr>
          <a:xfrm>
            <a:off x="5973552" y="2967623"/>
            <a:ext cx="1664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/>
              <a:t>Con </a:t>
            </a:r>
            <a:r>
              <a:rPr lang="it-IT" sz="1600" b="1" dirty="0" err="1"/>
              <a:t>ageing</a:t>
            </a:r>
            <a:endParaRPr lang="it-IT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63744863-6BC9-45D6-BDA4-A33235613ECC}"/>
                  </a:ext>
                </a:extLst>
              </p:cNvPr>
              <p:cNvSpPr txBox="1"/>
              <p:nvPr/>
            </p:nvSpPr>
            <p:spPr>
              <a:xfrm>
                <a:off x="2854685" y="1917295"/>
                <a:ext cx="30190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𝑚𝑎𝑥𝑖𝑚𝑖𝑧𝑒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𝐶𝑎𝑝𝑎𝑐𝑖𝑡𝑦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𝐸𝑆𝑆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63744863-6BC9-45D6-BDA4-A33235613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4685" y="1917295"/>
                <a:ext cx="3019032" cy="276999"/>
              </a:xfrm>
              <a:prstGeom prst="rect">
                <a:avLst/>
              </a:prstGeom>
              <a:blipFill>
                <a:blip r:embed="rId5"/>
                <a:stretch>
                  <a:fillRect l="-1210" r="-2016" b="-40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290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8EB8E1-26A0-4DED-889E-15F64E7F5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Sviluppi futuri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21D10F0-18DC-4CED-9B0D-6589A4381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Introduzione della rete elettrica, termica, gas</a:t>
            </a:r>
          </a:p>
          <a:p>
            <a:r>
              <a:rPr lang="it-IT" dirty="0"/>
              <a:t>Ampliamento della libreria di componenti</a:t>
            </a:r>
          </a:p>
          <a:p>
            <a:r>
              <a:rPr lang="it-IT" dirty="0"/>
              <a:t>Riduzione del </a:t>
            </a:r>
            <a:r>
              <a:rPr lang="it-IT" dirty="0" err="1"/>
              <a:t>timestep</a:t>
            </a:r>
            <a:r>
              <a:rPr lang="it-IT" dirty="0"/>
              <a:t> a 15 minuti</a:t>
            </a:r>
          </a:p>
          <a:p>
            <a:r>
              <a:rPr lang="it-IT" dirty="0"/>
              <a:t>Introduzione di metodi di </a:t>
            </a:r>
            <a:r>
              <a:rPr lang="it-IT" dirty="0" err="1"/>
              <a:t>Uncertainty</a:t>
            </a:r>
            <a:r>
              <a:rPr lang="it-IT" dirty="0"/>
              <a:t> </a:t>
            </a:r>
            <a:r>
              <a:rPr lang="it-IT" dirty="0" err="1"/>
              <a:t>Quantification</a:t>
            </a:r>
            <a:r>
              <a:rPr lang="it-IT" dirty="0"/>
              <a:t> per valutazione influenza parametri sui sistemi analizzati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Direzione di sviluppo</a:t>
            </a:r>
          </a:p>
          <a:p>
            <a:pPr lvl="1"/>
            <a:r>
              <a:rPr lang="it-IT" dirty="0"/>
              <a:t>Creazione di un modello generale che possa poi essere adattato allo studio di una problematica più specifica</a:t>
            </a:r>
          </a:p>
          <a:p>
            <a:pPr lvl="1"/>
            <a:r>
              <a:rPr lang="it-IT" dirty="0"/>
              <a:t>Esempi:</a:t>
            </a:r>
          </a:p>
          <a:p>
            <a:pPr lvl="2"/>
            <a:r>
              <a:rPr lang="it-IT" dirty="0"/>
              <a:t>Partecipazione di positive energy </a:t>
            </a:r>
            <a:r>
              <a:rPr lang="it-IT" dirty="0" err="1"/>
              <a:t>districts</a:t>
            </a:r>
            <a:r>
              <a:rPr lang="it-IT" dirty="0"/>
              <a:t> al mercato elettrico</a:t>
            </a:r>
          </a:p>
          <a:p>
            <a:pPr lvl="2"/>
            <a:r>
              <a:rPr lang="it-IT" dirty="0"/>
              <a:t>Valutazione dell’impatto di nuove tecnologie sul mix energetico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95416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3F1349-091B-427C-A940-76F668E85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Pubblicazioni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740CAFE-5575-416F-85BB-735CC97F8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1600" b="1" dirty="0" err="1">
                <a:solidFill>
                  <a:schemeClr val="accent4"/>
                </a:solidFill>
              </a:rPr>
              <a:t>Pubblicati</a:t>
            </a:r>
            <a:r>
              <a:rPr lang="en-US" sz="1600" b="1" dirty="0">
                <a:solidFill>
                  <a:schemeClr val="accent4"/>
                </a:solidFill>
              </a:rPr>
              <a:t> (o </a:t>
            </a:r>
            <a:r>
              <a:rPr lang="en-US" sz="1600" b="1" dirty="0" err="1">
                <a:solidFill>
                  <a:schemeClr val="accent4"/>
                </a:solidFill>
              </a:rPr>
              <a:t>accettati</a:t>
            </a:r>
            <a:r>
              <a:rPr lang="en-US" sz="1600" b="1" dirty="0">
                <a:solidFill>
                  <a:schemeClr val="accent4"/>
                </a:solidFill>
              </a:rPr>
              <a:t> e in </a:t>
            </a:r>
            <a:r>
              <a:rPr lang="en-US" sz="1600" b="1" dirty="0" err="1">
                <a:solidFill>
                  <a:schemeClr val="accent4"/>
                </a:solidFill>
              </a:rPr>
              <a:t>fase</a:t>
            </a:r>
            <a:r>
              <a:rPr lang="en-US" sz="1600" b="1" dirty="0">
                <a:solidFill>
                  <a:schemeClr val="accent4"/>
                </a:solidFill>
              </a:rPr>
              <a:t> di </a:t>
            </a:r>
            <a:r>
              <a:rPr lang="en-US" sz="1600" b="1" dirty="0" err="1">
                <a:solidFill>
                  <a:schemeClr val="accent4"/>
                </a:solidFill>
              </a:rPr>
              <a:t>pubblicazione</a:t>
            </a:r>
            <a:r>
              <a:rPr lang="en-US" sz="1600" b="1" dirty="0">
                <a:solidFill>
                  <a:schemeClr val="accent4"/>
                </a:solidFill>
              </a:rPr>
              <a:t>)</a:t>
            </a:r>
            <a:endParaRPr lang="en-US" sz="1600" b="0" i="1" dirty="0">
              <a:solidFill>
                <a:schemeClr val="accent4"/>
              </a:solidFill>
              <a:effectLst/>
              <a:latin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US" sz="1400" b="0" i="1" dirty="0">
                <a:solidFill>
                  <a:schemeClr val="accent4"/>
                </a:solidFill>
                <a:effectLst/>
                <a:latin typeface="Arial" panose="020B0604020202020204" pitchFamily="34" charset="0"/>
              </a:rPr>
              <a:t>Journal</a:t>
            </a:r>
          </a:p>
          <a:p>
            <a:pPr algn="l">
              <a:buFont typeface="+mj-lt"/>
              <a:buAutoNum type="arabicParenR"/>
            </a:pPr>
            <a:r>
              <a:rPr lang="en-US" sz="1400" b="0" i="0" dirty="0" err="1">
                <a:solidFill>
                  <a:schemeClr val="accent4"/>
                </a:solidFill>
                <a:effectLst/>
                <a:latin typeface="Arial" panose="020B0604020202020204" pitchFamily="34" charset="0"/>
              </a:rPr>
              <a:t>Carcasci</a:t>
            </a:r>
            <a:r>
              <a:rPr lang="en-US" sz="1400" b="0" i="0" dirty="0">
                <a:solidFill>
                  <a:schemeClr val="accent4"/>
                </a:solidFill>
                <a:effectLst/>
                <a:latin typeface="Arial" panose="020B0604020202020204" pitchFamily="34" charset="0"/>
              </a:rPr>
              <a:t>, C., </a:t>
            </a:r>
            <a:r>
              <a:rPr lang="en-US" sz="1400" b="0" i="0" dirty="0" err="1">
                <a:solidFill>
                  <a:schemeClr val="accent4"/>
                </a:solidFill>
                <a:effectLst/>
                <a:latin typeface="Arial" panose="020B0604020202020204" pitchFamily="34" charset="0"/>
              </a:rPr>
              <a:t>Cheli</a:t>
            </a:r>
            <a:r>
              <a:rPr lang="en-US" sz="1400" b="0" i="0" dirty="0">
                <a:solidFill>
                  <a:schemeClr val="accent4"/>
                </a:solidFill>
                <a:effectLst/>
                <a:latin typeface="Arial" panose="020B0604020202020204" pitchFamily="34" charset="0"/>
              </a:rPr>
              <a:t>, L, Lubello, P. </a:t>
            </a:r>
            <a:r>
              <a:rPr lang="en-US" sz="1400" dirty="0">
                <a:solidFill>
                  <a:schemeClr val="accent4"/>
                </a:solidFill>
              </a:rPr>
              <a:t>and </a:t>
            </a:r>
            <a:r>
              <a:rPr lang="en-US" sz="1400" dirty="0" err="1">
                <a:solidFill>
                  <a:schemeClr val="accent4"/>
                </a:solidFill>
              </a:rPr>
              <a:t>Winchler</a:t>
            </a:r>
            <a:r>
              <a:rPr lang="en-US" sz="1400" dirty="0">
                <a:solidFill>
                  <a:schemeClr val="accent4"/>
                </a:solidFill>
              </a:rPr>
              <a:t>, L</a:t>
            </a:r>
            <a:r>
              <a:rPr lang="en-US" sz="1400" b="0" i="0" dirty="0">
                <a:solidFill>
                  <a:schemeClr val="accent4"/>
                </a:solidFill>
                <a:effectLst/>
                <a:latin typeface="Arial" panose="020B0604020202020204" pitchFamily="34" charset="0"/>
              </a:rPr>
              <a:t>. "Off-Design Performances of an Organic Rankine Cycle for Waste Heat Recovery from Gas Turbines.“ </a:t>
            </a:r>
            <a:r>
              <a:rPr lang="en-US" sz="1400" b="0" i="1" dirty="0">
                <a:solidFill>
                  <a:schemeClr val="accent4"/>
                </a:solidFill>
                <a:effectLst/>
                <a:latin typeface="Arial" panose="020B0604020202020204" pitchFamily="34" charset="0"/>
              </a:rPr>
              <a:t>Energies</a:t>
            </a:r>
            <a:r>
              <a:rPr lang="en-US" sz="1400" b="0" i="0" dirty="0">
                <a:solidFill>
                  <a:schemeClr val="accent4"/>
                </a:solidFill>
                <a:effectLst/>
                <a:latin typeface="Arial" panose="020B0604020202020204" pitchFamily="34" charset="0"/>
              </a:rPr>
              <a:t> 13.5:1105, 2020. 1105.</a:t>
            </a:r>
            <a:endParaRPr lang="it-IT" sz="1400" i="1" dirty="0">
              <a:solidFill>
                <a:schemeClr val="accent4"/>
              </a:solidFill>
            </a:endParaRPr>
          </a:p>
          <a:p>
            <a:pPr marL="0" indent="0" algn="l">
              <a:buNone/>
            </a:pPr>
            <a:r>
              <a:rPr lang="it-IT" sz="1400" i="1" dirty="0" err="1">
                <a:solidFill>
                  <a:schemeClr val="accent4"/>
                </a:solidFill>
              </a:rPr>
              <a:t>Proceedings</a:t>
            </a:r>
            <a:endParaRPr lang="it-IT" sz="1400" i="1" dirty="0">
              <a:solidFill>
                <a:schemeClr val="accent4"/>
              </a:solidFill>
            </a:endParaRPr>
          </a:p>
          <a:p>
            <a:pPr algn="l">
              <a:buFont typeface="+mj-lt"/>
              <a:buAutoNum type="arabicParenR"/>
            </a:pPr>
            <a:r>
              <a:rPr lang="it-IT" sz="1400" dirty="0">
                <a:solidFill>
                  <a:schemeClr val="accent4"/>
                </a:solidFill>
              </a:rPr>
              <a:t>Lubello, P., Vettori, G., Brogelli, R., </a:t>
            </a:r>
            <a:r>
              <a:rPr lang="it-IT" sz="1400" dirty="0" err="1">
                <a:solidFill>
                  <a:schemeClr val="accent4"/>
                </a:solidFill>
              </a:rPr>
              <a:t>Snickars</a:t>
            </a:r>
            <a:r>
              <a:rPr lang="it-IT" sz="1400" dirty="0">
                <a:solidFill>
                  <a:schemeClr val="accent4"/>
                </a:solidFill>
              </a:rPr>
              <a:t>, C. </a:t>
            </a:r>
            <a:r>
              <a:rPr lang="it-IT" sz="1400" dirty="0" err="1">
                <a:solidFill>
                  <a:schemeClr val="accent4"/>
                </a:solidFill>
              </a:rPr>
              <a:t>Carcasci</a:t>
            </a:r>
            <a:r>
              <a:rPr lang="it-IT" sz="1400" dirty="0">
                <a:solidFill>
                  <a:schemeClr val="accent4"/>
                </a:solidFill>
              </a:rPr>
              <a:t>, C. </a:t>
            </a:r>
            <a:r>
              <a:rPr lang="en-US" sz="1400" b="0" i="0" dirty="0">
                <a:solidFill>
                  <a:schemeClr val="accent4"/>
                </a:solidFill>
                <a:effectLst/>
                <a:latin typeface="Arial" panose="020B0604020202020204" pitchFamily="34" charset="0"/>
              </a:rPr>
              <a:t>"A Novel Modular Tool For The Simulation of Gas Turbine-based Cogeneration Systems.” </a:t>
            </a:r>
            <a:r>
              <a:rPr lang="en-US" sz="1400" i="1" dirty="0">
                <a:solidFill>
                  <a:schemeClr val="accent4"/>
                </a:solidFill>
              </a:rPr>
              <a:t>Proceedings of the ASME 2020 Turbomachinery Technical Conference and Exposition</a:t>
            </a:r>
            <a:r>
              <a:rPr lang="en-US" sz="1400" dirty="0">
                <a:solidFill>
                  <a:schemeClr val="accent4"/>
                </a:solidFill>
              </a:rPr>
              <a:t>, 2020.*</a:t>
            </a:r>
          </a:p>
          <a:p>
            <a:pPr algn="l">
              <a:buFont typeface="+mj-lt"/>
              <a:buAutoNum type="arabicParenR"/>
            </a:pPr>
            <a:r>
              <a:rPr lang="it-IT" sz="1400" dirty="0">
                <a:solidFill>
                  <a:schemeClr val="accent4"/>
                </a:solidFill>
              </a:rPr>
              <a:t>Lubello, P., Vaccaro, G., </a:t>
            </a:r>
            <a:r>
              <a:rPr lang="it-IT" sz="1400" dirty="0" err="1">
                <a:solidFill>
                  <a:schemeClr val="accent4"/>
                </a:solidFill>
              </a:rPr>
              <a:t>Carcasci</a:t>
            </a:r>
            <a:r>
              <a:rPr lang="it-IT" sz="1400" dirty="0">
                <a:solidFill>
                  <a:schemeClr val="accent4"/>
                </a:solidFill>
              </a:rPr>
              <a:t>, C. </a:t>
            </a:r>
            <a:r>
              <a:rPr lang="en-US" sz="1400" b="0" i="0" dirty="0">
                <a:solidFill>
                  <a:schemeClr val="accent4"/>
                </a:solidFill>
                <a:effectLst/>
                <a:latin typeface="Arial" panose="020B0604020202020204" pitchFamily="34" charset="0"/>
              </a:rPr>
              <a:t>"Optimal sizing of a distributed energy system with thermal load electrification” </a:t>
            </a:r>
            <a:r>
              <a:rPr lang="en-US" sz="1400" b="0" i="1" dirty="0">
                <a:solidFill>
                  <a:schemeClr val="accent4"/>
                </a:solidFill>
                <a:effectLst/>
                <a:latin typeface="Arial" panose="020B0604020202020204" pitchFamily="34" charset="0"/>
              </a:rPr>
              <a:t>E3S Web of Conferences</a:t>
            </a:r>
            <a:r>
              <a:rPr lang="en-US" sz="1400" b="0" i="0" dirty="0">
                <a:solidFill>
                  <a:schemeClr val="accent4"/>
                </a:solidFill>
                <a:effectLst/>
                <a:latin typeface="Arial" panose="020B0604020202020204" pitchFamily="34" charset="0"/>
              </a:rPr>
              <a:t>, Vol. </a:t>
            </a:r>
            <a:r>
              <a:rPr lang="en-US" sz="1400" dirty="0">
                <a:solidFill>
                  <a:schemeClr val="accent4"/>
                </a:solidFill>
              </a:rPr>
              <a:t>?, EDP Sciences, 2020.</a:t>
            </a:r>
          </a:p>
          <a:p>
            <a:pPr marL="0" indent="0" algn="l">
              <a:buNone/>
            </a:pPr>
            <a:endParaRPr lang="it-IT" sz="800" dirty="0">
              <a:solidFill>
                <a:schemeClr val="accent4"/>
              </a:solidFill>
            </a:endParaRPr>
          </a:p>
          <a:p>
            <a:pPr marL="0" indent="0" algn="l">
              <a:buNone/>
            </a:pPr>
            <a:r>
              <a:rPr lang="it-IT" sz="1600" b="1" dirty="0">
                <a:solidFill>
                  <a:schemeClr val="accent4"/>
                </a:solidFill>
              </a:rPr>
              <a:t>In fase di scrittura (</a:t>
            </a:r>
            <a:r>
              <a:rPr lang="it-IT" sz="1600" b="1" dirty="0" err="1">
                <a:solidFill>
                  <a:schemeClr val="accent4"/>
                </a:solidFill>
              </a:rPr>
              <a:t>submission</a:t>
            </a:r>
            <a:r>
              <a:rPr lang="it-IT" sz="1600" b="1" dirty="0">
                <a:solidFill>
                  <a:schemeClr val="accent4"/>
                </a:solidFill>
              </a:rPr>
              <a:t> entro 15 novembre):</a:t>
            </a:r>
            <a:endParaRPr lang="it-IT" sz="1600" i="1" dirty="0">
              <a:solidFill>
                <a:schemeClr val="accent4"/>
              </a:solidFill>
            </a:endParaRPr>
          </a:p>
          <a:p>
            <a:pPr marL="0" indent="0" algn="l">
              <a:buNone/>
            </a:pPr>
            <a:r>
              <a:rPr lang="it-IT" sz="1400" i="1" dirty="0">
                <a:solidFill>
                  <a:schemeClr val="accent4"/>
                </a:solidFill>
              </a:rPr>
              <a:t>Journal</a:t>
            </a:r>
          </a:p>
          <a:p>
            <a:pPr algn="l">
              <a:buAutoNum type="arabicParenR"/>
            </a:pPr>
            <a:r>
              <a:rPr lang="it-IT" sz="1400" dirty="0">
                <a:solidFill>
                  <a:schemeClr val="accent4"/>
                </a:solidFill>
              </a:rPr>
              <a:t>Lubello, P., Papi, F. </a:t>
            </a:r>
            <a:r>
              <a:rPr lang="it-IT" sz="1400" dirty="0" err="1">
                <a:solidFill>
                  <a:schemeClr val="accent4"/>
                </a:solidFill>
              </a:rPr>
              <a:t>Carcasci</a:t>
            </a:r>
            <a:r>
              <a:rPr lang="it-IT" sz="1400" dirty="0">
                <a:solidFill>
                  <a:schemeClr val="accent4"/>
                </a:solidFill>
              </a:rPr>
              <a:t>, C. </a:t>
            </a:r>
            <a:r>
              <a:rPr lang="en-US" sz="1400" b="0" i="0" dirty="0">
                <a:solidFill>
                  <a:schemeClr val="accent4"/>
                </a:solidFill>
                <a:effectLst/>
                <a:latin typeface="Arial" panose="020B0604020202020204" pitchFamily="34" charset="0"/>
              </a:rPr>
              <a:t>"Optimal sizing of a distributed energy system for residential applications with ESS lifespan estimation "</a:t>
            </a:r>
            <a:r>
              <a:rPr lang="it-IT" sz="1400" dirty="0">
                <a:solidFill>
                  <a:schemeClr val="accent4"/>
                </a:solidFill>
              </a:rPr>
              <a:t> </a:t>
            </a:r>
            <a:r>
              <a:rPr lang="it-IT" sz="1400" i="1" dirty="0">
                <a:solidFill>
                  <a:schemeClr val="accent4"/>
                </a:solidFill>
              </a:rPr>
              <a:t>Smart Energy</a:t>
            </a:r>
          </a:p>
          <a:p>
            <a:pPr algn="l">
              <a:buAutoNum type="arabicParenR"/>
            </a:pPr>
            <a:r>
              <a:rPr lang="it-IT" sz="1400" dirty="0">
                <a:solidFill>
                  <a:schemeClr val="accent4"/>
                </a:solidFill>
              </a:rPr>
              <a:t>Lubello, P., </a:t>
            </a:r>
            <a:r>
              <a:rPr lang="it-IT" sz="1400" dirty="0" err="1">
                <a:solidFill>
                  <a:schemeClr val="accent4"/>
                </a:solidFill>
              </a:rPr>
              <a:t>Paccati</a:t>
            </a:r>
            <a:r>
              <a:rPr lang="it-IT" sz="1400" dirty="0">
                <a:solidFill>
                  <a:schemeClr val="accent4"/>
                </a:solidFill>
              </a:rPr>
              <a:t>, S., Giusti, S., Adolfo, D., </a:t>
            </a:r>
            <a:r>
              <a:rPr lang="it-IT" sz="1400" dirty="0" err="1">
                <a:solidFill>
                  <a:schemeClr val="accent4"/>
                </a:solidFill>
              </a:rPr>
              <a:t>Carcasci</a:t>
            </a:r>
            <a:r>
              <a:rPr lang="it-IT" sz="1400" dirty="0">
                <a:solidFill>
                  <a:schemeClr val="accent4"/>
                </a:solidFill>
              </a:rPr>
              <a:t>, C. </a:t>
            </a:r>
            <a:r>
              <a:rPr lang="en-US" sz="1400" b="0" i="0" dirty="0">
                <a:solidFill>
                  <a:schemeClr val="accent4"/>
                </a:solidFill>
                <a:effectLst/>
                <a:latin typeface="Arial" panose="020B0604020202020204" pitchFamily="34" charset="0"/>
              </a:rPr>
              <a:t>“Thermo-economic analysis of a micro-LNG liquefaction plant “ </a:t>
            </a:r>
            <a:r>
              <a:rPr lang="it-IT" sz="1400" i="1" dirty="0">
                <a:solidFill>
                  <a:schemeClr val="accent4"/>
                </a:solidFill>
              </a:rPr>
              <a:t>Applied Thermal Engineering</a:t>
            </a:r>
            <a:r>
              <a:rPr lang="it-IT" sz="1400" dirty="0">
                <a:solidFill>
                  <a:schemeClr val="accent4"/>
                </a:solidFill>
              </a:rPr>
              <a:t>**</a:t>
            </a:r>
          </a:p>
          <a:p>
            <a:pPr marL="0" indent="0">
              <a:buNone/>
            </a:pPr>
            <a:endParaRPr lang="it-IT" sz="800" dirty="0">
              <a:solidFill>
                <a:schemeClr val="accent4"/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accent4"/>
                </a:solidFill>
              </a:rPr>
              <a:t>*in </a:t>
            </a:r>
            <a:r>
              <a:rPr lang="en-US" sz="1400" dirty="0" err="1">
                <a:solidFill>
                  <a:schemeClr val="accent4"/>
                </a:solidFill>
              </a:rPr>
              <a:t>collaborazione</a:t>
            </a:r>
            <a:r>
              <a:rPr lang="en-US" sz="1400" dirty="0">
                <a:solidFill>
                  <a:schemeClr val="accent4"/>
                </a:solidFill>
              </a:rPr>
              <a:t> con Baker Hughes</a:t>
            </a:r>
            <a:endParaRPr lang="it-IT" sz="1400" dirty="0">
              <a:solidFill>
                <a:schemeClr val="accent4"/>
              </a:solidFill>
            </a:endParaRPr>
          </a:p>
          <a:p>
            <a:pPr marL="0" indent="0" algn="l">
              <a:buNone/>
            </a:pPr>
            <a:r>
              <a:rPr lang="it-IT" sz="1400" dirty="0">
                <a:solidFill>
                  <a:schemeClr val="accent4"/>
                </a:solidFill>
              </a:rPr>
              <a:t>** in collaborazione con SSE</a:t>
            </a:r>
          </a:p>
        </p:txBody>
      </p:sp>
    </p:spTree>
    <p:extLst>
      <p:ext uri="{BB962C8B-B14F-4D97-AF65-F5344CB8AC3E}">
        <p14:creationId xmlns:p14="http://schemas.microsoft.com/office/powerpoint/2010/main" val="1187240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728AA6-6640-45B8-9C94-7672CEA78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608581"/>
            <a:ext cx="7772400" cy="1362075"/>
          </a:xfrm>
        </p:spPr>
        <p:txBody>
          <a:bodyPr/>
          <a:lstStyle/>
          <a:p>
            <a:br>
              <a:rPr lang="it-IT" dirty="0"/>
            </a:br>
            <a:r>
              <a:rPr lang="it-IT" dirty="0"/>
              <a:t>Modellazione di multi-energy systems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97F738D-9145-4D48-84C8-F5F6609BB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3056064"/>
            <a:ext cx="7772400" cy="153776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it-IT" dirty="0"/>
              <a:t>Presentazione attività I anno</a:t>
            </a:r>
          </a:p>
          <a:p>
            <a:pPr>
              <a:spcBef>
                <a:spcPts val="0"/>
              </a:spcBef>
            </a:pPr>
            <a:endParaRPr lang="it-IT" sz="1600" dirty="0"/>
          </a:p>
          <a:p>
            <a:pPr>
              <a:spcBef>
                <a:spcPts val="0"/>
              </a:spcBef>
            </a:pPr>
            <a:r>
              <a:rPr lang="it-IT" sz="1600" dirty="0"/>
              <a:t>XXXV Ciclo di Dottorato</a:t>
            </a:r>
          </a:p>
          <a:p>
            <a:pPr>
              <a:spcBef>
                <a:spcPts val="0"/>
              </a:spcBef>
            </a:pPr>
            <a:r>
              <a:rPr lang="it-IT" sz="1600" dirty="0"/>
              <a:t> Ingegneria industriale</a:t>
            </a:r>
          </a:p>
          <a:p>
            <a:pPr>
              <a:spcBef>
                <a:spcPts val="0"/>
              </a:spcBef>
            </a:pPr>
            <a:r>
              <a:rPr lang="it-IT" sz="1600" dirty="0"/>
              <a:t>Energetica e tecnologie industriali ed ambientali innovative</a:t>
            </a:r>
          </a:p>
        </p:txBody>
      </p:sp>
      <p:sp>
        <p:nvSpPr>
          <p:cNvPr id="4" name="Segnaposto testo 2">
            <a:extLst>
              <a:ext uri="{FF2B5EF4-FFF2-40B4-BE49-F238E27FC236}">
                <a16:creationId xmlns:a16="http://schemas.microsoft.com/office/drawing/2014/main" id="{F8B990F9-A2A3-4EDD-8C6B-D9EF77731B9D}"/>
              </a:ext>
            </a:extLst>
          </p:cNvPr>
          <p:cNvSpPr txBox="1">
            <a:spLocks/>
          </p:cNvSpPr>
          <p:nvPr/>
        </p:nvSpPr>
        <p:spPr bwMode="auto">
          <a:xfrm>
            <a:off x="231009" y="5181840"/>
            <a:ext cx="2852160" cy="108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0000"/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l" defTabSz="914400">
              <a:spcBef>
                <a:spcPts val="0"/>
              </a:spcBef>
            </a:pPr>
            <a:r>
              <a:rPr lang="it-IT" sz="1600" kern="0" dirty="0">
                <a:latin typeface="Arial" panose="020B0604020202020204" pitchFamily="34" charset="0"/>
                <a:cs typeface="Arial" panose="020B0604020202020204" pitchFamily="34" charset="0"/>
              </a:rPr>
              <a:t>Dottorando: </a:t>
            </a:r>
          </a:p>
          <a:p>
            <a:pPr algn="l" defTabSz="914400">
              <a:spcBef>
                <a:spcPts val="0"/>
              </a:spcBef>
            </a:pPr>
            <a:r>
              <a:rPr lang="it-IT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Pietro Lubello</a:t>
            </a:r>
          </a:p>
          <a:p>
            <a:pPr algn="l" defTabSz="914400">
              <a:spcBef>
                <a:spcPts val="0"/>
              </a:spcBef>
            </a:pPr>
            <a:r>
              <a:rPr lang="it-IT" sz="1600" kern="0" dirty="0">
                <a:latin typeface="Arial" panose="020B0604020202020204" pitchFamily="34" charset="0"/>
                <a:cs typeface="Arial" panose="020B0604020202020204" pitchFamily="34" charset="0"/>
              </a:rPr>
              <a:t>Tutor: </a:t>
            </a:r>
          </a:p>
          <a:p>
            <a:pPr algn="l" defTabSz="914400">
              <a:spcBef>
                <a:spcPts val="0"/>
              </a:spcBef>
            </a:pPr>
            <a:r>
              <a:rPr lang="it-IT" sz="1600" kern="0" dirty="0">
                <a:latin typeface="Arial" panose="020B0604020202020204" pitchFamily="34" charset="0"/>
                <a:cs typeface="Arial" panose="020B0604020202020204" pitchFamily="34" charset="0"/>
              </a:rPr>
              <a:t>Prof. Carlo </a:t>
            </a:r>
            <a:r>
              <a:rPr lang="it-IT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Carcasci</a:t>
            </a:r>
            <a:endParaRPr lang="it-IT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endParaRPr lang="it-IT" kern="0" dirty="0"/>
          </a:p>
        </p:txBody>
      </p:sp>
      <p:sp>
        <p:nvSpPr>
          <p:cNvPr id="5" name="Segnaposto testo 2">
            <a:extLst>
              <a:ext uri="{FF2B5EF4-FFF2-40B4-BE49-F238E27FC236}">
                <a16:creationId xmlns:a16="http://schemas.microsoft.com/office/drawing/2014/main" id="{CD19959C-49F6-4FE6-8CAA-22EB1192E137}"/>
              </a:ext>
            </a:extLst>
          </p:cNvPr>
          <p:cNvSpPr txBox="1">
            <a:spLocks/>
          </p:cNvSpPr>
          <p:nvPr/>
        </p:nvSpPr>
        <p:spPr bwMode="auto">
          <a:xfrm>
            <a:off x="7283484" y="5904217"/>
            <a:ext cx="1629507" cy="351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0000"/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it-IT" sz="1800" kern="0" dirty="0"/>
              <a:t>07/10/2020</a:t>
            </a:r>
          </a:p>
        </p:txBody>
      </p:sp>
    </p:spTree>
    <p:extLst>
      <p:ext uri="{BB962C8B-B14F-4D97-AF65-F5344CB8AC3E}">
        <p14:creationId xmlns:p14="http://schemas.microsoft.com/office/powerpoint/2010/main" val="3000454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8EB8E1-26A0-4DED-889E-15F64E7F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955162"/>
            <a:ext cx="8948006" cy="485552"/>
          </a:xfrm>
        </p:spPr>
        <p:txBody>
          <a:bodyPr/>
          <a:lstStyle/>
          <a:p>
            <a:r>
              <a:rPr lang="it-IT" dirty="0"/>
              <a:t>Contestualizzazione</a:t>
            </a:r>
          </a:p>
        </p:txBody>
      </p:sp>
      <p:pic>
        <p:nvPicPr>
          <p:cNvPr id="5" name="Segnaposto contenuto 4" descr="Immagine che contiene mappa, testo, screenshot&#10;&#10;Descrizione generata automaticamente">
            <a:extLst>
              <a:ext uri="{FF2B5EF4-FFF2-40B4-BE49-F238E27FC236}">
                <a16:creationId xmlns:a16="http://schemas.microsoft.com/office/drawing/2014/main" id="{376A0019-319B-4C86-821F-E69A3DB33E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19" y="2498990"/>
            <a:ext cx="4392400" cy="279093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89201B8-21BC-48BF-A66C-5F0983B63A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34" y="4392301"/>
            <a:ext cx="3290284" cy="748323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D43648A3-C146-4408-8A52-967C35D607FE}"/>
              </a:ext>
            </a:extLst>
          </p:cNvPr>
          <p:cNvSpPr/>
          <p:nvPr/>
        </p:nvSpPr>
        <p:spPr bwMode="auto">
          <a:xfrm>
            <a:off x="2825260" y="3568700"/>
            <a:ext cx="678180" cy="243724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CED3B160-D339-4E2A-A6D5-E50246B11587}"/>
              </a:ext>
            </a:extLst>
          </p:cNvPr>
          <p:cNvCxnSpPr>
            <a:cxnSpLocks/>
            <a:stCxn id="11" idx="2"/>
            <a:endCxn id="16" idx="0"/>
          </p:cNvCxnSpPr>
          <p:nvPr/>
        </p:nvCxnSpPr>
        <p:spPr bwMode="auto">
          <a:xfrm>
            <a:off x="3164350" y="3812424"/>
            <a:ext cx="4025411" cy="7063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Ovale 15">
            <a:extLst>
              <a:ext uri="{FF2B5EF4-FFF2-40B4-BE49-F238E27FC236}">
                <a16:creationId xmlns:a16="http://schemas.microsoft.com/office/drawing/2014/main" id="{F27BEDD5-41CA-4038-AFCE-CE73CF4AB86F}"/>
              </a:ext>
            </a:extLst>
          </p:cNvPr>
          <p:cNvSpPr/>
          <p:nvPr/>
        </p:nvSpPr>
        <p:spPr bwMode="auto">
          <a:xfrm>
            <a:off x="6928776" y="4518812"/>
            <a:ext cx="521970" cy="495300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600" b="0" i="0" u="none" strike="noStrike" cap="none" normalizeH="0" baseline="0"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8AB7A37-CF9F-41D1-AC56-7CC46480C6FD}"/>
              </a:ext>
            </a:extLst>
          </p:cNvPr>
          <p:cNvSpPr txBox="1"/>
          <p:nvPr/>
        </p:nvSpPr>
        <p:spPr>
          <a:xfrm>
            <a:off x="251198" y="1417381"/>
            <a:ext cx="866061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Target europei di riduzione emissioni gas serra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Aggiornati a -55% entro 2030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Diffusione di fonti di energia distribuite e multi-energy systems</a:t>
            </a:r>
          </a:p>
          <a:p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Obiettivo</a:t>
            </a:r>
          </a:p>
          <a:p>
            <a:pPr algn="ctr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Creare uno strumento per la valutazione tecno-economica di sistemi energetici basati su fonti rinnovabili distribuite  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CA30570E-0358-4A20-B0A7-0CE5543BB2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6208" y="2458345"/>
            <a:ext cx="3122903" cy="1528473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981F760-92C1-411D-9E00-ED77CFD4F387}"/>
              </a:ext>
            </a:extLst>
          </p:cNvPr>
          <p:cNvSpPr txBox="1"/>
          <p:nvPr/>
        </p:nvSpPr>
        <p:spPr>
          <a:xfrm>
            <a:off x="5949309" y="2636809"/>
            <a:ext cx="226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«</a:t>
            </a:r>
            <a:r>
              <a:rPr lang="it-IT" sz="1200" b="1" dirty="0"/>
              <a:t>multi-energy system</a:t>
            </a:r>
            <a:r>
              <a:rPr lang="it-IT" sz="1200" dirty="0"/>
              <a:t>» </a:t>
            </a:r>
            <a:r>
              <a:rPr lang="it-IT" sz="1200" dirty="0" err="1"/>
              <a:t>occurences</a:t>
            </a:r>
            <a:r>
              <a:rPr lang="it-IT" sz="1200" dirty="0"/>
              <a:t> in Web of Science</a:t>
            </a:r>
          </a:p>
          <a:p>
            <a:r>
              <a:rPr lang="it-IT" sz="1200" dirty="0"/>
              <a:t>2002-2019</a:t>
            </a:r>
          </a:p>
        </p:txBody>
      </p:sp>
    </p:spTree>
    <p:extLst>
      <p:ext uri="{BB962C8B-B14F-4D97-AF65-F5344CB8AC3E}">
        <p14:creationId xmlns:p14="http://schemas.microsoft.com/office/powerpoint/2010/main" val="299820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8EB8E1-26A0-4DED-889E-15F64E7F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945" y="837175"/>
            <a:ext cx="7319123" cy="485552"/>
          </a:xfrm>
        </p:spPr>
        <p:txBody>
          <a:bodyPr/>
          <a:lstStyle/>
          <a:p>
            <a:r>
              <a:rPr lang="it-IT" dirty="0"/>
              <a:t>Multi-energy System Simulator (MESS)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21D10F0-18DC-4CED-9B0D-6589A4381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Programma per la simulazione tecno-economica di sistemi energetici</a:t>
            </a:r>
          </a:p>
          <a:p>
            <a:pPr lvl="1"/>
            <a:r>
              <a:rPr lang="it-IT" dirty="0"/>
              <a:t>Modulare</a:t>
            </a:r>
          </a:p>
          <a:p>
            <a:pPr lvl="2"/>
            <a:r>
              <a:rPr lang="it-IT" dirty="0"/>
              <a:t>Per studiare differenti configurazioni</a:t>
            </a:r>
          </a:p>
          <a:p>
            <a:pPr lvl="2"/>
            <a:r>
              <a:rPr lang="it-IT" dirty="0"/>
              <a:t>Basato su una libreria di tecnologie</a:t>
            </a:r>
          </a:p>
          <a:p>
            <a:pPr lvl="3"/>
            <a:r>
              <a:rPr lang="it-IT" dirty="0"/>
              <a:t>Varie tecnologie</a:t>
            </a:r>
          </a:p>
          <a:p>
            <a:pPr lvl="3"/>
            <a:r>
              <a:rPr lang="it-IT" dirty="0"/>
              <a:t>Vari livelli di modellazione per la stessa tecnologia</a:t>
            </a:r>
          </a:p>
          <a:p>
            <a:pPr lvl="1"/>
            <a:r>
              <a:rPr lang="it-IT" dirty="0"/>
              <a:t>Multi-vettore</a:t>
            </a:r>
          </a:p>
          <a:p>
            <a:pPr lvl="2"/>
            <a:r>
              <a:rPr lang="it-IT" dirty="0"/>
              <a:t>Per studiare gli effetti di </a:t>
            </a:r>
            <a:r>
              <a:rPr lang="it-IT" dirty="0" err="1"/>
              <a:t>coupling</a:t>
            </a:r>
            <a:r>
              <a:rPr lang="it-IT" dirty="0"/>
              <a:t> tra diversi vettori energetici negli smart energy systems</a:t>
            </a:r>
          </a:p>
          <a:p>
            <a:pPr lvl="2"/>
            <a:r>
              <a:rPr lang="it-IT" dirty="0"/>
              <a:t>Rete elettrica, gas, calore</a:t>
            </a:r>
          </a:p>
          <a:p>
            <a:pPr lvl="1"/>
            <a:r>
              <a:rPr lang="it-IT" dirty="0"/>
              <a:t>Open-source</a:t>
            </a:r>
          </a:p>
          <a:p>
            <a:pPr lvl="2"/>
            <a:r>
              <a:rPr lang="it-IT" dirty="0"/>
              <a:t>Prima release nei prossimi mesi</a:t>
            </a:r>
          </a:p>
          <a:p>
            <a:pPr lvl="2"/>
            <a:r>
              <a:rPr lang="it-IT" dirty="0"/>
              <a:t>Pubblicazione su piattaforma </a:t>
            </a:r>
            <a:r>
              <a:rPr lang="it-IT" dirty="0" err="1"/>
              <a:t>Git</a:t>
            </a:r>
            <a:r>
              <a:rPr lang="it-IT" dirty="0"/>
              <a:t> e Journal dedicati</a:t>
            </a:r>
          </a:p>
          <a:p>
            <a:pPr lvl="3"/>
            <a:r>
              <a:rPr lang="it-IT" dirty="0"/>
              <a:t>e.g. JOSS – Journal of Open Source Software</a:t>
            </a:r>
          </a:p>
          <a:p>
            <a:pPr lvl="3"/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93509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5D6E808F-0B92-4445-B968-6684C0633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819" y="1332970"/>
            <a:ext cx="5321003" cy="2197006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948EB8E1-26A0-4DED-889E-15F64E7F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945" y="837175"/>
            <a:ext cx="7319123" cy="485552"/>
          </a:xfrm>
        </p:spPr>
        <p:txBody>
          <a:bodyPr/>
          <a:lstStyle/>
          <a:p>
            <a:r>
              <a:rPr lang="it-IT" dirty="0"/>
              <a:t>MESS – Struttura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sellaDiTesto 46">
                <a:extLst>
                  <a:ext uri="{FF2B5EF4-FFF2-40B4-BE49-F238E27FC236}">
                    <a16:creationId xmlns:a16="http://schemas.microsoft.com/office/drawing/2014/main" id="{F6336263-84BA-4E09-9AEB-94E7E7BAE08D}"/>
                  </a:ext>
                </a:extLst>
              </p:cNvPr>
              <p:cNvSpPr txBox="1"/>
              <p:nvPr/>
            </p:nvSpPr>
            <p:spPr>
              <a:xfrm>
                <a:off x="332904" y="3595515"/>
                <a:ext cx="3985568" cy="14019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it-IT" sz="1400" b="1" dirty="0"/>
                  <a:t>Energy system</a:t>
                </a:r>
                <a:endParaRPr lang="it-IT" sz="1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it-IT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 </m:t>
                    </m:r>
                    <m:r>
                      <a:rPr lang="it-IT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it-IT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∈ </m:t>
                    </m:r>
                    <m:r>
                      <a:rPr lang="it-IT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it-IT" sz="1400" b="0" dirty="0">
                    <a:ea typeface="Cambria Math" panose="02040503050406030204" pitchFamily="18" charset="0"/>
                  </a:rPr>
                  <a:t> 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𝑃𝑉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it-IT" sz="1400" dirty="0"/>
                                <m:t>+ </m:t>
                              </m:r>
                              <m:sSub>
                                <m:sSub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𝐸𝑆𝑆</m:t>
                                  </m:r>
                                </m:sub>
                              </m:sSub>
                              <m:r>
                                <a:rPr lang="it-IT" sz="140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it-IT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400" i="1">
                                      <a:latin typeface="Cambria Math" panose="02040503050406030204" pitchFamily="18" charset="0"/>
                                    </a:rPr>
                                    <m:t>η</m:t>
                                  </m:r>
                                </m:e>
                                <m:sub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𝑖𝑛𝑣</m:t>
                                  </m:r>
                                </m:sub>
                              </m:sSub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it-IT" sz="1400" dirty="0"/>
                                <m:t> </m:t>
                              </m:r>
                              <m:sSub>
                                <m:sSub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𝑔𝑟𝑖𝑑</m:t>
                                  </m:r>
                                </m:sub>
                              </m:sSub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𝑒𝑙</m:t>
                                  </m:r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𝑑𝑒𝑚</m:t>
                                  </m:r>
                                </m:sub>
                              </m:sSub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𝑒𝑙</m:t>
                                  </m:r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𝐴𝐶</m:t>
                                  </m:r>
                                </m:sub>
                              </m:sSub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𝑒𝑙</m:t>
                                  </m:r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𝐻𝑃</m:t>
                                  </m:r>
                                </m:sub>
                              </m:sSub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𝑡h</m:t>
                                  </m:r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𝐻𝑃</m:t>
                                  </m:r>
                                </m:sub>
                              </m:sSub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it-IT" sz="1400" dirty="0"/>
                                <m:t> </m:t>
                              </m:r>
                              <m:sSub>
                                <m:sSub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𝑡h</m:t>
                                  </m:r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𝑏𝑜𝑖𝑙</m:t>
                                  </m:r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𝑎𝑚𝑏</m:t>
                                  </m:r>
                                </m:sub>
                              </m:sSub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it-IT" sz="1400" dirty="0"/>
                                <m:t> </m:t>
                              </m:r>
                              <m:sSub>
                                <m:sSub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𝑡h</m:t>
                                  </m:r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𝑑𝑒𝑚</m:t>
                                  </m:r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𝑎𝑚𝑏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it-IT" sz="1400" dirty="0"/>
                                <m:t> </m:t>
                              </m:r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𝑡h</m:t>
                                  </m:r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𝐴𝐶</m:t>
                                  </m:r>
                                </m:sub>
                              </m:sSub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it-IT" sz="1400" dirty="0"/>
                                <m:t> </m:t>
                              </m:r>
                              <m:sSub>
                                <m:sSub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𝑡h</m:t>
                                  </m:r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𝑑𝑒𝑚</m:t>
                                  </m:r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𝑐𝑜𝑜𝑙</m:t>
                                  </m:r>
                                </m:sub>
                              </m:sSub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r>
                                <m:rPr>
                                  <m:sty m:val="p"/>
                                </m:rPr>
                                <a:rPr lang="el-GR" sz="1400" i="1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𝑡h</m:t>
                                  </m:r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𝑏𝑜𝑖𝑙</m:t>
                                  </m:r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𝑤𝑎𝑡</m:t>
                                  </m:r>
                                </m:sub>
                              </m:sSub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it-IT" sz="1400" dirty="0"/>
                                <m:t> </m:t>
                              </m:r>
                              <m:sSub>
                                <m:sSub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𝑡h</m:t>
                                  </m:r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𝑑𝑒𝑚</m:t>
                                  </m:r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𝑤𝑎𝑡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it-IT" sz="1400" dirty="0"/>
                                <m:t> </m:t>
                              </m:r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47" name="CasellaDiTesto 46">
                <a:extLst>
                  <a:ext uri="{FF2B5EF4-FFF2-40B4-BE49-F238E27FC236}">
                    <a16:creationId xmlns:a16="http://schemas.microsoft.com/office/drawing/2014/main" id="{F6336263-84BA-4E09-9AEB-94E7E7BAE0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904" y="3595515"/>
                <a:ext cx="3985568" cy="1401922"/>
              </a:xfrm>
              <a:prstGeom prst="rect">
                <a:avLst/>
              </a:prstGeom>
              <a:blipFill>
                <a:blip r:embed="rId4"/>
                <a:stretch>
                  <a:fillRect t="-4348" r="-1347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sellaDiTesto 48">
                <a:extLst>
                  <a:ext uri="{FF2B5EF4-FFF2-40B4-BE49-F238E27FC236}">
                    <a16:creationId xmlns:a16="http://schemas.microsoft.com/office/drawing/2014/main" id="{B5F00BD4-BA5E-443F-8125-1460D41F8ADF}"/>
                  </a:ext>
                </a:extLst>
              </p:cNvPr>
              <p:cNvSpPr txBox="1"/>
              <p:nvPr/>
            </p:nvSpPr>
            <p:spPr>
              <a:xfrm>
                <a:off x="5288450" y="3707771"/>
                <a:ext cx="2844121" cy="872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b="1" dirty="0" err="1"/>
                  <a:t>Economic</a:t>
                </a:r>
                <a:r>
                  <a:rPr lang="it-IT" sz="1400" b="1" dirty="0"/>
                  <a:t> </a:t>
                </a:r>
                <a:r>
                  <a:rPr lang="it-IT" sz="1400" b="1" dirty="0" err="1"/>
                  <a:t>analysis</a:t>
                </a:r>
                <a:endParaRPr lang="it-IT" sz="1400" b="1" dirty="0"/>
              </a:p>
              <a:p>
                <a:pPr algn="ctr"/>
                <a:endParaRPr lang="it-IT" sz="1400" b="1" dirty="0"/>
              </a:p>
              <a:p>
                <a:pPr algn="ctr"/>
                <a14:m>
                  <m:oMath xmlns:m="http://schemas.openxmlformats.org/officeDocument/2006/math">
                    <m:r>
                      <a:rPr lang="it-IT" sz="140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it-IT" sz="1400" b="0" i="1" smtClean="0">
                        <a:latin typeface="Cambria Math" panose="02040503050406030204" pitchFamily="18" charset="0"/>
                      </a:rPr>
                      <m:t>𝑃𝑉</m:t>
                    </m:r>
                    <m:r>
                      <a:rPr lang="it-IT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1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it-IT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sz="1400" dirty="0"/>
                  <a:t> </a:t>
                </a:r>
                <a14:m>
                  <m:oMath xmlns:m="http://schemas.openxmlformats.org/officeDocument/2006/math">
                    <m:r>
                      <a:rPr lang="it-IT" sz="1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it-IT" sz="1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it-IT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it-IT" sz="1400" b="0" i="1" smtClean="0">
                            <a:latin typeface="Cambria Math" panose="02040503050406030204" pitchFamily="18" charset="0"/>
                          </a:rPr>
                          <m:t>=0 </m:t>
                        </m:r>
                      </m:sub>
                      <m:sup>
                        <m:r>
                          <a:rPr lang="it-IT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it-IT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it-IT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400" i="1">
                                    <a:latin typeface="Cambria Math" panose="02040503050406030204" pitchFamily="18" charset="0"/>
                                  </a:rPr>
                                  <m:t>𝐶𝐹</m:t>
                                </m:r>
                              </m:e>
                              <m:sub>
                                <m:r>
                                  <a:rPr lang="it-IT" sz="1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it-IT" sz="1400" i="1">
                                    <a:latin typeface="Cambria Math" panose="02040503050406030204" pitchFamily="18" charset="0"/>
                                  </a:rPr>
                                  <m:t>,1</m:t>
                                </m:r>
                              </m:sub>
                            </m:sSub>
                            <m:r>
                              <a:rPr lang="it-IT" sz="1400" i="1">
                                <a:latin typeface="Cambria Math" panose="02040503050406030204" pitchFamily="18" charset="0"/>
                              </a:rPr>
                              <m:t>− </m:t>
                            </m:r>
                            <m:sSub>
                              <m:sSubPr>
                                <m:ctrlPr>
                                  <a:rPr lang="it-IT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400" i="1">
                                    <a:latin typeface="Cambria Math" panose="02040503050406030204" pitchFamily="18" charset="0"/>
                                  </a:rPr>
                                  <m:t>𝐶𝐹</m:t>
                                </m:r>
                              </m:e>
                              <m:sub>
                                <m:r>
                                  <a:rPr lang="it-IT" sz="1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it-IT" sz="1400" i="1">
                                    <a:latin typeface="Cambria Math" panose="02040503050406030204" pitchFamily="18" charset="0"/>
                                  </a:rPr>
                                  <m:t>,0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it-IT" sz="1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1400" i="1">
                                    <a:latin typeface="Cambria Math" panose="02040503050406030204" pitchFamily="18" charset="0"/>
                                  </a:rPr>
                                  <m:t>(1+</m:t>
                                </m:r>
                                <m:r>
                                  <a:rPr lang="it-IT" sz="1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it-IT" sz="1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it-IT" sz="1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49" name="CasellaDiTesto 48">
                <a:extLst>
                  <a:ext uri="{FF2B5EF4-FFF2-40B4-BE49-F238E27FC236}">
                    <a16:creationId xmlns:a16="http://schemas.microsoft.com/office/drawing/2014/main" id="{B5F00BD4-BA5E-443F-8125-1460D41F8A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450" y="3707771"/>
                <a:ext cx="2844121" cy="872611"/>
              </a:xfrm>
              <a:prstGeom prst="rect">
                <a:avLst/>
              </a:prstGeom>
              <a:blipFill>
                <a:blip r:embed="rId5"/>
                <a:stretch>
                  <a:fillRect t="-1399" b="-4755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sellaDiTesto 4">
            <a:extLst>
              <a:ext uri="{FF2B5EF4-FFF2-40B4-BE49-F238E27FC236}">
                <a16:creationId xmlns:a16="http://schemas.microsoft.com/office/drawing/2014/main" id="{B4DC63F4-7F8A-4F44-8197-260E3D7ABEFF}"/>
              </a:ext>
            </a:extLst>
          </p:cNvPr>
          <p:cNvSpPr txBox="1"/>
          <p:nvPr/>
        </p:nvSpPr>
        <p:spPr>
          <a:xfrm>
            <a:off x="514522" y="5024876"/>
            <a:ext cx="8839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Bilanci energetici orari risolti per anno di riferimento (e.g. TMY)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t = 1 h, T = 8760 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Valutazione economica (metodo NPV) su periodo di investimento di 30 anni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Costi di investimento, sostituzione componenti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Opex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, vendita, acquisto energia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824ABF59-8980-4233-9FED-470CB11029FD}"/>
              </a:ext>
            </a:extLst>
          </p:cNvPr>
          <p:cNvSpPr/>
          <p:nvPr/>
        </p:nvSpPr>
        <p:spPr bwMode="auto">
          <a:xfrm>
            <a:off x="3704109" y="1907552"/>
            <a:ext cx="1405932" cy="732280"/>
          </a:xfrm>
          <a:prstGeom prst="roundRect">
            <a:avLst/>
          </a:prstGeom>
          <a:solidFill>
            <a:schemeClr val="accent1">
              <a:alpha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9717A8F8-0790-454E-8E27-3388C320C4FF}"/>
              </a:ext>
            </a:extLst>
          </p:cNvPr>
          <p:cNvSpPr/>
          <p:nvPr/>
        </p:nvSpPr>
        <p:spPr bwMode="auto">
          <a:xfrm>
            <a:off x="3679758" y="2780163"/>
            <a:ext cx="1442983" cy="496437"/>
          </a:xfrm>
          <a:prstGeom prst="roundRect">
            <a:avLst/>
          </a:prstGeom>
          <a:solidFill>
            <a:schemeClr val="accent1">
              <a:alpha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24B27688-89A0-4380-B477-EA6267F409CB}"/>
              </a:ext>
            </a:extLst>
          </p:cNvPr>
          <p:cNvCxnSpPr>
            <a:cxnSpLocks/>
            <a:stCxn id="6" idx="2"/>
            <a:endCxn id="47" idx="0"/>
          </p:cNvCxnSpPr>
          <p:nvPr/>
        </p:nvCxnSpPr>
        <p:spPr bwMode="auto">
          <a:xfrm flipH="1">
            <a:off x="2325688" y="2639832"/>
            <a:ext cx="2081387" cy="95568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566B3DFA-4599-4ABD-8B03-38B05AF723F3}"/>
              </a:ext>
            </a:extLst>
          </p:cNvPr>
          <p:cNvCxnSpPr>
            <a:cxnSpLocks/>
            <a:stCxn id="8" idx="2"/>
            <a:endCxn id="49" idx="0"/>
          </p:cNvCxnSpPr>
          <p:nvPr/>
        </p:nvCxnSpPr>
        <p:spPr bwMode="auto">
          <a:xfrm>
            <a:off x="4401250" y="3276600"/>
            <a:ext cx="2309261" cy="43117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80124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6" grpId="0" animBg="1"/>
      <p:bldP spid="6" grpId="1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8EB8E1-26A0-4DED-889E-15F64E7F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945" y="837175"/>
            <a:ext cx="7319123" cy="485552"/>
          </a:xfrm>
        </p:spPr>
        <p:txBody>
          <a:bodyPr/>
          <a:lstStyle/>
          <a:p>
            <a:r>
              <a:rPr lang="it-IT" dirty="0"/>
              <a:t>MESS – Libreria di tecnologie</a:t>
            </a:r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6524A013-7621-4D35-A91C-337DC96219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698506"/>
              </p:ext>
            </p:extLst>
          </p:nvPr>
        </p:nvGraphicFramePr>
        <p:xfrm>
          <a:off x="4191000" y="1896400"/>
          <a:ext cx="4747471" cy="3721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3400">
                  <a:extLst>
                    <a:ext uri="{9D8B030D-6E8A-4147-A177-3AD203B41FA5}">
                      <a16:colId xmlns:a16="http://schemas.microsoft.com/office/drawing/2014/main" val="464170345"/>
                    </a:ext>
                  </a:extLst>
                </a:gridCol>
                <a:gridCol w="2944071">
                  <a:extLst>
                    <a:ext uri="{9D8B030D-6E8A-4147-A177-3AD203B41FA5}">
                      <a16:colId xmlns:a16="http://schemas.microsoft.com/office/drawing/2014/main" val="67328018"/>
                    </a:ext>
                  </a:extLst>
                </a:gridCol>
              </a:tblGrid>
              <a:tr h="311476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Tecnologie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Modellazione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8351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Fotovoltaico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it-IT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Curva di carico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it-IT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Stima produttività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it-IT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Stima produttiva con </a:t>
                      </a:r>
                      <a:r>
                        <a:rPr lang="el-GR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η</a:t>
                      </a:r>
                      <a:r>
                        <a:rPr lang="it-IT" sz="1300" baseline="-25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</a:t>
                      </a:r>
                      <a:endParaRPr lang="it-IT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011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Eolico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it-IT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Curva di carico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it-IT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Betz</a:t>
                      </a:r>
                      <a:endParaRPr lang="it-IT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it-IT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Curva di potenza parametrica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74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Collettore solare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it-IT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Stima produttività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4318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it-IT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Copertura carico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141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Pompa di calore elettrica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it-IT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Copertura carico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9536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Storage elettrico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it-IT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 autoconsumo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it-IT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 autoconsumo con </a:t>
                      </a:r>
                      <a:r>
                        <a:rPr lang="it-IT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ageing</a:t>
                      </a:r>
                      <a:endParaRPr lang="it-IT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2189661"/>
                  </a:ext>
                </a:extLst>
              </a:tr>
              <a:tr h="320984">
                <a:tc>
                  <a:txBody>
                    <a:bodyPr/>
                    <a:lstStyle/>
                    <a:p>
                      <a:pPr algn="l"/>
                      <a:r>
                        <a:rPr lang="it-IT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Boiler tradizionale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Copertura carico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795977"/>
                  </a:ext>
                </a:extLst>
              </a:tr>
            </a:tbl>
          </a:graphicData>
        </a:graphic>
      </p:graphicFrame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DA65D68D-CC11-4C6A-98BF-0AB2F3F17DCA}"/>
              </a:ext>
            </a:extLst>
          </p:cNvPr>
          <p:cNvSpPr txBox="1">
            <a:spLocks/>
          </p:cNvSpPr>
          <p:nvPr/>
        </p:nvSpPr>
        <p:spPr bwMode="auto">
          <a:xfrm>
            <a:off x="88490" y="3974387"/>
            <a:ext cx="3574200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114300" indent="0" defTabSz="914400">
              <a:spcBef>
                <a:spcPts val="0"/>
              </a:spcBef>
              <a:buNone/>
            </a:pPr>
            <a:r>
              <a:rPr lang="it-IT" sz="1800" kern="0" dirty="0"/>
              <a:t>Prossime tecnologie: </a:t>
            </a:r>
          </a:p>
          <a:p>
            <a:pPr marL="400050" indent="-285750" defTabSz="914400">
              <a:spcBef>
                <a:spcPts val="0"/>
              </a:spcBef>
            </a:pPr>
            <a:r>
              <a:rPr lang="it-IT" sz="1800" kern="0" dirty="0"/>
              <a:t>Motori a combustione interna</a:t>
            </a:r>
          </a:p>
          <a:p>
            <a:pPr marL="400050" indent="-285750" defTabSz="914400">
              <a:spcBef>
                <a:spcPts val="0"/>
              </a:spcBef>
            </a:pPr>
            <a:r>
              <a:rPr lang="it-IT" sz="1800" kern="0" dirty="0"/>
              <a:t>CHP</a:t>
            </a:r>
          </a:p>
          <a:p>
            <a:pPr marL="400050" indent="-285750" defTabSz="914400">
              <a:spcBef>
                <a:spcPts val="0"/>
              </a:spcBef>
            </a:pPr>
            <a:r>
              <a:rPr lang="it-IT" sz="1800" kern="0" dirty="0" err="1"/>
              <a:t>Eletrolizzatori</a:t>
            </a:r>
            <a:r>
              <a:rPr lang="it-IT" sz="1800" kern="0" dirty="0"/>
              <a:t> (PEM, AEM)</a:t>
            </a:r>
          </a:p>
          <a:p>
            <a:pPr marL="400050" indent="-285750" defTabSz="914400">
              <a:spcBef>
                <a:spcPts val="0"/>
              </a:spcBef>
            </a:pPr>
            <a:r>
              <a:rPr lang="it-IT" sz="1800" kern="0" dirty="0"/>
              <a:t>Storage H</a:t>
            </a:r>
            <a:r>
              <a:rPr lang="it-IT" sz="1800" kern="0" baseline="-25000" dirty="0"/>
              <a:t>2</a:t>
            </a:r>
            <a:endParaRPr lang="it-IT" sz="1800" kern="0" dirty="0"/>
          </a:p>
          <a:p>
            <a:pPr marL="400050" indent="-285750" defTabSz="914400">
              <a:spcBef>
                <a:spcPts val="0"/>
              </a:spcBef>
            </a:pPr>
            <a:r>
              <a:rPr lang="it-IT" sz="1800" kern="0" dirty="0"/>
              <a:t>Celle a combustibile, </a:t>
            </a:r>
          </a:p>
          <a:p>
            <a:pPr marL="400050" indent="-285750" defTabSz="914400">
              <a:spcBef>
                <a:spcPts val="0"/>
              </a:spcBef>
            </a:pPr>
            <a:r>
              <a:rPr lang="it-IT" sz="1800" kern="0" dirty="0"/>
              <a:t>Pompe di calore a gas</a:t>
            </a:r>
          </a:p>
          <a:p>
            <a:pPr defTabSz="914400"/>
            <a:endParaRPr lang="it-IT" kern="0" dirty="0"/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F833EBEA-A8E3-4674-A712-02CFDBE44B3E}"/>
              </a:ext>
            </a:extLst>
          </p:cNvPr>
          <p:cNvSpPr/>
          <p:nvPr/>
        </p:nvSpPr>
        <p:spPr bwMode="auto">
          <a:xfrm>
            <a:off x="1725734" y="1896400"/>
            <a:ext cx="925391" cy="316575"/>
          </a:xfrm>
          <a:prstGeom prst="roundRect">
            <a:avLst/>
          </a:prstGeom>
          <a:solidFill>
            <a:schemeClr val="accent1">
              <a:alpha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85426D49-4578-4889-806C-BFABF6703C8A}"/>
              </a:ext>
            </a:extLst>
          </p:cNvPr>
          <p:cNvCxnSpPr>
            <a:cxnSpLocks/>
            <a:stCxn id="7" idx="3"/>
          </p:cNvCxnSpPr>
          <p:nvPr/>
        </p:nvCxnSpPr>
        <p:spPr bwMode="auto">
          <a:xfrm>
            <a:off x="2651125" y="2054688"/>
            <a:ext cx="153987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" name="Immagine 2">
            <a:extLst>
              <a:ext uri="{FF2B5EF4-FFF2-40B4-BE49-F238E27FC236}">
                <a16:creationId xmlns:a16="http://schemas.microsoft.com/office/drawing/2014/main" id="{49473702-D9F5-4ADE-B44A-11ED794BE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45" y="1938803"/>
            <a:ext cx="3578400" cy="147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679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8EB8E1-26A0-4DED-889E-15F64E7F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945" y="837175"/>
            <a:ext cx="7319123" cy="485552"/>
          </a:xfrm>
        </p:spPr>
        <p:txBody>
          <a:bodyPr/>
          <a:lstStyle/>
          <a:p>
            <a:r>
              <a:rPr lang="it-IT" dirty="0"/>
              <a:t>MESS - Output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3AE2DBB-B7FA-4BA2-95F6-54AECB3C3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822" y="1415846"/>
            <a:ext cx="7980246" cy="1914888"/>
          </a:xfrm>
        </p:spPr>
        <p:txBody>
          <a:bodyPr/>
          <a:lstStyle/>
          <a:p>
            <a:r>
              <a:rPr lang="it-IT" dirty="0"/>
              <a:t>Caso studio</a:t>
            </a:r>
          </a:p>
          <a:p>
            <a:pPr lvl="1"/>
            <a:r>
              <a:rPr lang="it-IT" dirty="0"/>
              <a:t>Sistema residenziale: PV, storage e </a:t>
            </a:r>
            <a:r>
              <a:rPr lang="it-IT" dirty="0" err="1"/>
              <a:t>PdC</a:t>
            </a:r>
            <a:endParaRPr lang="it-IT" dirty="0"/>
          </a:p>
          <a:p>
            <a:pPr lvl="1"/>
            <a:r>
              <a:rPr lang="it-IT" dirty="0"/>
              <a:t>Dati ambientali ricavati per caso studio in Italia</a:t>
            </a:r>
          </a:p>
          <a:p>
            <a:pPr lvl="2"/>
            <a:r>
              <a:rPr lang="it-IT" dirty="0"/>
              <a:t>MERRA-2 tramite </a:t>
            </a:r>
            <a:r>
              <a:rPr lang="it-IT" dirty="0" err="1"/>
              <a:t>Renewables.ninja</a:t>
            </a:r>
            <a:endParaRPr lang="it-IT" dirty="0"/>
          </a:p>
          <a:p>
            <a:pPr lvl="1"/>
            <a:r>
              <a:rPr lang="it-IT" dirty="0"/>
              <a:t>Curve di domanda ottenute tramite software di simulazione</a:t>
            </a:r>
          </a:p>
          <a:p>
            <a:pPr lvl="2"/>
            <a:r>
              <a:rPr lang="it-IT" dirty="0" err="1"/>
              <a:t>LoadProfileGenerator</a:t>
            </a:r>
            <a:endParaRPr lang="it-IT" dirty="0"/>
          </a:p>
        </p:txBody>
      </p:sp>
      <p:pic>
        <p:nvPicPr>
          <p:cNvPr id="6" name="Segnaposto contenuto 4">
            <a:extLst>
              <a:ext uri="{FF2B5EF4-FFF2-40B4-BE49-F238E27FC236}">
                <a16:creationId xmlns:a16="http://schemas.microsoft.com/office/drawing/2014/main" id="{A780C97D-1B98-4FEC-8AFF-CCAFFB1A99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211"/>
          <a:stretch/>
        </p:blipFill>
        <p:spPr bwMode="auto">
          <a:xfrm>
            <a:off x="1171140" y="3575664"/>
            <a:ext cx="3845152" cy="274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grafico_demandel">
            <a:extLst>
              <a:ext uri="{FF2B5EF4-FFF2-40B4-BE49-F238E27FC236}">
                <a16:creationId xmlns:a16="http://schemas.microsoft.com/office/drawing/2014/main" id="{5D969FD1-4247-48A6-9A54-C9F82E3EE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736" y="3436270"/>
            <a:ext cx="2520000" cy="10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grafico_demandterm_amb">
            <a:extLst>
              <a:ext uri="{FF2B5EF4-FFF2-40B4-BE49-F238E27FC236}">
                <a16:creationId xmlns:a16="http://schemas.microsoft.com/office/drawing/2014/main" id="{01454937-FD71-47ED-A096-6BAB72768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736" y="5452270"/>
            <a:ext cx="2520000" cy="10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 descr="grafico_demandterm_hotwat">
            <a:extLst>
              <a:ext uri="{FF2B5EF4-FFF2-40B4-BE49-F238E27FC236}">
                <a16:creationId xmlns:a16="http://schemas.microsoft.com/office/drawing/2014/main" id="{C19AD28E-E011-4714-AFD4-62EBFAFDC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736" y="4444270"/>
            <a:ext cx="2520000" cy="10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0842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8EB8E1-26A0-4DED-889E-15F64E7F5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MESS – Output – Bilanci energetici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94D3C2A-8F1C-4B90-8E89-7938F0ADB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Bilanci risolti su base oraria nell’arco di un anno</a:t>
            </a:r>
          </a:p>
          <a:p>
            <a:pPr lvl="1"/>
            <a:r>
              <a:rPr lang="it-IT" dirty="0"/>
              <a:t>Confronto tra giornata tipica invernale ed estiva</a:t>
            </a:r>
          </a:p>
          <a:p>
            <a:pPr lvl="2"/>
            <a:r>
              <a:rPr lang="it-IT" dirty="0"/>
              <a:t>Curve risultanti di domanda</a:t>
            </a:r>
          </a:p>
          <a:p>
            <a:pPr lvl="2"/>
            <a:r>
              <a:rPr lang="it-IT" dirty="0"/>
              <a:t>Bilancio risultante di sistema</a:t>
            </a:r>
          </a:p>
          <a:p>
            <a:pPr lvl="3"/>
            <a:r>
              <a:rPr lang="it-IT" dirty="0"/>
              <a:t>Si ricavano energia acquistata, venduta</a:t>
            </a:r>
          </a:p>
          <a:p>
            <a:pPr lvl="3"/>
            <a:r>
              <a:rPr lang="it-IT" dirty="0"/>
              <a:t>Si possono ricavare parametri descrittivi come il Self </a:t>
            </a:r>
            <a:r>
              <a:rPr lang="it-IT" dirty="0" err="1"/>
              <a:t>Consumption</a:t>
            </a:r>
            <a:r>
              <a:rPr lang="it-IT" dirty="0"/>
              <a:t> Ratio - SCR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A7057898-40D2-4312-8362-CAD279D026CB}"/>
              </a:ext>
            </a:extLst>
          </p:cNvPr>
          <p:cNvGrpSpPr>
            <a:grpSpLocks noChangeAspect="1"/>
          </p:cNvGrpSpPr>
          <p:nvPr/>
        </p:nvGrpSpPr>
        <p:grpSpPr>
          <a:xfrm>
            <a:off x="4180357" y="3414486"/>
            <a:ext cx="3240000" cy="2988252"/>
            <a:chOff x="8871410" y="3792413"/>
            <a:chExt cx="3256976" cy="2662454"/>
          </a:xfrm>
        </p:grpSpPr>
        <p:pic>
          <p:nvPicPr>
            <p:cNvPr id="9" name="Immagine 8" descr="Immagine che contiene oggetto&#10;&#10;Descrizione generata automaticamente">
              <a:extLst>
                <a:ext uri="{FF2B5EF4-FFF2-40B4-BE49-F238E27FC236}">
                  <a16:creationId xmlns:a16="http://schemas.microsoft.com/office/drawing/2014/main" id="{E0875FB5-8A2F-4442-9C8D-D86D993A3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1410" y="3792413"/>
              <a:ext cx="3256976" cy="2662454"/>
            </a:xfrm>
            <a:prstGeom prst="rect">
              <a:avLst/>
            </a:prstGeom>
          </p:spPr>
        </p:pic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B4C71265-2AB4-4D2F-B0E6-6599AFC66DB7}"/>
                </a:ext>
              </a:extLst>
            </p:cNvPr>
            <p:cNvSpPr/>
            <p:nvPr/>
          </p:nvSpPr>
          <p:spPr>
            <a:xfrm>
              <a:off x="11120105" y="3898831"/>
              <a:ext cx="709883" cy="699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3D4C8E18-C80C-4665-B286-58858F398E74}"/>
              </a:ext>
            </a:extLst>
          </p:cNvPr>
          <p:cNvGrpSpPr>
            <a:grpSpLocks noChangeAspect="1"/>
          </p:cNvGrpSpPr>
          <p:nvPr/>
        </p:nvGrpSpPr>
        <p:grpSpPr>
          <a:xfrm>
            <a:off x="4180941" y="3414486"/>
            <a:ext cx="3240000" cy="2010206"/>
            <a:chOff x="6044207" y="4017111"/>
            <a:chExt cx="2824689" cy="1577041"/>
          </a:xfrm>
        </p:grpSpPr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08DDA2B7-F94A-4A05-85E9-3EB260958D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4207" y="4017111"/>
              <a:ext cx="2824689" cy="1577041"/>
            </a:xfrm>
            <a:prstGeom prst="rect">
              <a:avLst/>
            </a:prstGeom>
          </p:spPr>
        </p:pic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CAA2EE45-45F9-4093-987F-B9A879EF403B}"/>
                </a:ext>
              </a:extLst>
            </p:cNvPr>
            <p:cNvSpPr/>
            <p:nvPr/>
          </p:nvSpPr>
          <p:spPr>
            <a:xfrm>
              <a:off x="6296583" y="4085226"/>
              <a:ext cx="694767" cy="465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02E53C6B-6AB8-43C3-A4BD-A0EBC117C62F}"/>
              </a:ext>
            </a:extLst>
          </p:cNvPr>
          <p:cNvGrpSpPr>
            <a:grpSpLocks noChangeAspect="1"/>
          </p:cNvGrpSpPr>
          <p:nvPr/>
        </p:nvGrpSpPr>
        <p:grpSpPr>
          <a:xfrm>
            <a:off x="383348" y="3421344"/>
            <a:ext cx="3240000" cy="2987187"/>
            <a:chOff x="2900599" y="3755295"/>
            <a:chExt cx="3251948" cy="2658343"/>
          </a:xfrm>
        </p:grpSpPr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68E3C051-3BC2-41ED-8A04-D578327BB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0599" y="3755295"/>
              <a:ext cx="3251948" cy="2658343"/>
            </a:xfrm>
            <a:prstGeom prst="rect">
              <a:avLst/>
            </a:prstGeom>
          </p:spPr>
        </p:pic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8EAB11B7-AF0A-4915-8AF0-1293801BE473}"/>
                </a:ext>
              </a:extLst>
            </p:cNvPr>
            <p:cNvSpPr/>
            <p:nvPr/>
          </p:nvSpPr>
          <p:spPr>
            <a:xfrm>
              <a:off x="5092101" y="3851206"/>
              <a:ext cx="890968" cy="5797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F52ABC08-86E8-4F75-8C62-D7F76A0CE2E2}"/>
              </a:ext>
            </a:extLst>
          </p:cNvPr>
          <p:cNvGrpSpPr>
            <a:grpSpLocks noChangeAspect="1"/>
          </p:cNvGrpSpPr>
          <p:nvPr/>
        </p:nvGrpSpPr>
        <p:grpSpPr>
          <a:xfrm>
            <a:off x="389789" y="3421344"/>
            <a:ext cx="3240000" cy="2008340"/>
            <a:chOff x="68368" y="3999835"/>
            <a:chExt cx="2824688" cy="1577040"/>
          </a:xfrm>
        </p:grpSpPr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62397D1E-5F7D-4A41-AFE2-842DB10E7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68" y="3999835"/>
              <a:ext cx="2824688" cy="1577040"/>
            </a:xfrm>
            <a:prstGeom prst="rect">
              <a:avLst/>
            </a:prstGeom>
          </p:spPr>
        </p:pic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EFEF6CAF-06F8-4B8C-BEB6-F4FF7FDE2DAA}"/>
                </a:ext>
              </a:extLst>
            </p:cNvPr>
            <p:cNvSpPr/>
            <p:nvPr/>
          </p:nvSpPr>
          <p:spPr>
            <a:xfrm>
              <a:off x="304800" y="4083709"/>
              <a:ext cx="69215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21" name="Immagine 20">
            <a:extLst>
              <a:ext uri="{FF2B5EF4-FFF2-40B4-BE49-F238E27FC236}">
                <a16:creationId xmlns:a16="http://schemas.microsoft.com/office/drawing/2014/main" id="{DD49E38B-E5ED-4653-B469-4487F8D9E3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8653" y="4297059"/>
            <a:ext cx="1325777" cy="1006969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BFD495BF-A4DA-4D83-8208-380AE92C56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81811" y="4297059"/>
            <a:ext cx="1183384" cy="672508"/>
          </a:xfrm>
          <a:prstGeom prst="rect">
            <a:avLst/>
          </a:prstGeom>
        </p:spPr>
      </p:pic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297ABB1E-4E73-4AC1-BD2B-74FC30739515}"/>
              </a:ext>
            </a:extLst>
          </p:cNvPr>
          <p:cNvSpPr/>
          <p:nvPr/>
        </p:nvSpPr>
        <p:spPr bwMode="auto">
          <a:xfrm>
            <a:off x="8213725" y="1903181"/>
            <a:ext cx="699905" cy="166920"/>
          </a:xfrm>
          <a:prstGeom prst="roundRect">
            <a:avLst/>
          </a:prstGeom>
          <a:solidFill>
            <a:schemeClr val="accent1">
              <a:alpha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4D218CF3-4743-4AD8-97C9-15B7BB8FF40A}"/>
              </a:ext>
            </a:extLst>
          </p:cNvPr>
          <p:cNvSpPr txBox="1"/>
          <p:nvPr/>
        </p:nvSpPr>
        <p:spPr>
          <a:xfrm>
            <a:off x="609506" y="3421345"/>
            <a:ext cx="1848182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Giornata invernale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AD1C3005-387F-4618-B2A5-C7EB4CDC2967}"/>
              </a:ext>
            </a:extLst>
          </p:cNvPr>
          <p:cNvSpPr txBox="1"/>
          <p:nvPr/>
        </p:nvSpPr>
        <p:spPr>
          <a:xfrm>
            <a:off x="4389144" y="3431906"/>
            <a:ext cx="1590600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Giornata estiva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1699EA3-FCA9-48AE-B632-FD12E758E0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00030" y="1529117"/>
            <a:ext cx="2613600" cy="107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89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8EB8E1-26A0-4DED-889E-15F64E7F5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MESS – Output – Analisi economica</a:t>
            </a:r>
          </a:p>
        </p:txBody>
      </p:sp>
      <p:sp>
        <p:nvSpPr>
          <p:cNvPr id="63" name="Segnaposto contenuto 62">
            <a:extLst>
              <a:ext uri="{FF2B5EF4-FFF2-40B4-BE49-F238E27FC236}">
                <a16:creationId xmlns:a16="http://schemas.microsoft.com/office/drawing/2014/main" id="{FF93B41A-3ED6-4B16-B246-4869A8A9A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1800" dirty="0"/>
              <a:t>Parametri ottenuti da analisi NPV</a:t>
            </a:r>
          </a:p>
          <a:p>
            <a:pPr lvl="1"/>
            <a:r>
              <a:rPr lang="it-IT" sz="1600" dirty="0" err="1"/>
              <a:t>Pay</a:t>
            </a:r>
            <a:r>
              <a:rPr lang="it-IT" sz="1600" dirty="0"/>
              <a:t> Back </a:t>
            </a:r>
            <a:r>
              <a:rPr lang="it-IT" sz="1600" dirty="0" err="1"/>
              <a:t>Period</a:t>
            </a:r>
            <a:r>
              <a:rPr lang="it-IT" sz="1600" dirty="0"/>
              <a:t> – PBP</a:t>
            </a:r>
          </a:p>
          <a:p>
            <a:pPr lvl="1"/>
            <a:r>
              <a:rPr lang="it-IT" sz="1600" dirty="0"/>
              <a:t>NPV fine investimento – NPV(30)</a:t>
            </a:r>
          </a:p>
          <a:p>
            <a:pPr lvl="1"/>
            <a:r>
              <a:rPr lang="it-IT" sz="1600" dirty="0"/>
              <a:t>Profit index – PI </a:t>
            </a:r>
          </a:p>
          <a:p>
            <a:r>
              <a:rPr lang="it-IT" sz="1800" dirty="0"/>
              <a:t>L’andamento a scalino è dovuto alle sostituzioni dei componenti del sistema</a:t>
            </a:r>
          </a:p>
          <a:p>
            <a:pPr lvl="1"/>
            <a:r>
              <a:rPr lang="it-IT" sz="1600" dirty="0"/>
              <a:t>Batterie – 10 anni, PV, </a:t>
            </a:r>
            <a:r>
              <a:rPr lang="it-IT" sz="1600" dirty="0" err="1"/>
              <a:t>PdC</a:t>
            </a:r>
            <a:r>
              <a:rPr lang="it-IT" sz="1600" dirty="0"/>
              <a:t>, AC, boiler – 15 anni</a:t>
            </a:r>
          </a:p>
        </p:txBody>
      </p: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297ABB1E-4E73-4AC1-BD2B-74FC30739515}"/>
              </a:ext>
            </a:extLst>
          </p:cNvPr>
          <p:cNvSpPr/>
          <p:nvPr/>
        </p:nvSpPr>
        <p:spPr bwMode="auto">
          <a:xfrm>
            <a:off x="8190742" y="2183605"/>
            <a:ext cx="699744" cy="202407"/>
          </a:xfrm>
          <a:prstGeom prst="roundRect">
            <a:avLst/>
          </a:prstGeom>
          <a:solidFill>
            <a:schemeClr val="accent1">
              <a:alpha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C8DB2BA5-1E5A-444B-B665-1D602106821F}"/>
              </a:ext>
            </a:extLst>
          </p:cNvPr>
          <p:cNvGrpSpPr/>
          <p:nvPr/>
        </p:nvGrpSpPr>
        <p:grpSpPr>
          <a:xfrm>
            <a:off x="410991" y="3538080"/>
            <a:ext cx="8322018" cy="2887848"/>
            <a:chOff x="410991" y="3538080"/>
            <a:chExt cx="8322018" cy="2887848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45CD9D8B-0607-42D2-880C-1F311F0855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0991" y="3538080"/>
              <a:ext cx="8322018" cy="2887848"/>
            </a:xfrm>
            <a:prstGeom prst="rect">
              <a:avLst/>
            </a:prstGeom>
          </p:spPr>
        </p:pic>
        <p:cxnSp>
          <p:nvCxnSpPr>
            <p:cNvPr id="7" name="Connettore diritto 6">
              <a:extLst>
                <a:ext uri="{FF2B5EF4-FFF2-40B4-BE49-F238E27FC236}">
                  <a16:creationId xmlns:a16="http://schemas.microsoft.com/office/drawing/2014/main" id="{971DA016-3CE9-40AC-BB16-B2D0C4066BB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68375" y="4912702"/>
              <a:ext cx="765175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9" name="Ovale 28">
            <a:extLst>
              <a:ext uri="{FF2B5EF4-FFF2-40B4-BE49-F238E27FC236}">
                <a16:creationId xmlns:a16="http://schemas.microsoft.com/office/drawing/2014/main" id="{E0B73E60-294F-44A5-8B57-D12C26F653AA}"/>
              </a:ext>
            </a:extLst>
          </p:cNvPr>
          <p:cNvSpPr/>
          <p:nvPr/>
        </p:nvSpPr>
        <p:spPr bwMode="auto">
          <a:xfrm>
            <a:off x="2399813" y="4822702"/>
            <a:ext cx="180000" cy="180000"/>
          </a:xfrm>
          <a:prstGeom prst="ellipse">
            <a:avLst/>
          </a:prstGeom>
          <a:solidFill>
            <a:schemeClr val="accent1">
              <a:alpha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3" name="Ovale 32">
            <a:extLst>
              <a:ext uri="{FF2B5EF4-FFF2-40B4-BE49-F238E27FC236}">
                <a16:creationId xmlns:a16="http://schemas.microsoft.com/office/drawing/2014/main" id="{117975F6-9DD3-49FE-9C0F-5BF145BCC7DE}"/>
              </a:ext>
            </a:extLst>
          </p:cNvPr>
          <p:cNvSpPr/>
          <p:nvPr/>
        </p:nvSpPr>
        <p:spPr bwMode="auto">
          <a:xfrm>
            <a:off x="8530125" y="3625026"/>
            <a:ext cx="180000" cy="180000"/>
          </a:xfrm>
          <a:prstGeom prst="ellipse">
            <a:avLst/>
          </a:prstGeom>
          <a:solidFill>
            <a:schemeClr val="accent1">
              <a:alpha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02E3A814-D3B4-45F9-AB95-0E4391D290E7}"/>
              </a:ext>
            </a:extLst>
          </p:cNvPr>
          <p:cNvCxnSpPr>
            <a:cxnSpLocks/>
          </p:cNvCxnSpPr>
          <p:nvPr/>
        </p:nvCxnSpPr>
        <p:spPr bwMode="auto">
          <a:xfrm>
            <a:off x="1057519" y="4912702"/>
            <a:ext cx="0" cy="88484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" name="Connettore 2 37">
            <a:extLst>
              <a:ext uri="{FF2B5EF4-FFF2-40B4-BE49-F238E27FC236}">
                <a16:creationId xmlns:a16="http://schemas.microsoft.com/office/drawing/2014/main" id="{400D8ACE-FB2E-4C82-A0D6-906BD016DA0B}"/>
              </a:ext>
            </a:extLst>
          </p:cNvPr>
          <p:cNvCxnSpPr>
            <a:cxnSpLocks/>
          </p:cNvCxnSpPr>
          <p:nvPr/>
        </p:nvCxnSpPr>
        <p:spPr bwMode="auto">
          <a:xfrm flipV="1">
            <a:off x="8530125" y="3715024"/>
            <a:ext cx="0" cy="119767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id="{E6CCF525-0B18-4A84-90BA-D521B22B281E}"/>
              </a:ext>
            </a:extLst>
          </p:cNvPr>
          <p:cNvCxnSpPr>
            <a:cxnSpLocks/>
          </p:cNvCxnSpPr>
          <p:nvPr/>
        </p:nvCxnSpPr>
        <p:spPr bwMode="auto">
          <a:xfrm>
            <a:off x="921945" y="5797550"/>
            <a:ext cx="20518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C52F9AFA-B3FB-4469-B7DF-4688C2BB2764}"/>
              </a:ext>
            </a:extLst>
          </p:cNvPr>
          <p:cNvCxnSpPr>
            <a:cxnSpLocks/>
          </p:cNvCxnSpPr>
          <p:nvPr/>
        </p:nvCxnSpPr>
        <p:spPr bwMode="auto">
          <a:xfrm>
            <a:off x="8413845" y="3721374"/>
            <a:ext cx="20518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0" name="Immagine 49">
            <a:extLst>
              <a:ext uri="{FF2B5EF4-FFF2-40B4-BE49-F238E27FC236}">
                <a16:creationId xmlns:a16="http://schemas.microsoft.com/office/drawing/2014/main" id="{B3A6329D-F366-4DFA-9BB0-8996666F03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5815" y="1451074"/>
            <a:ext cx="2614671" cy="1079580"/>
          </a:xfrm>
          <a:prstGeom prst="rect">
            <a:avLst/>
          </a:prstGeom>
        </p:spPr>
      </p:pic>
      <p:sp>
        <p:nvSpPr>
          <p:cNvPr id="52" name="Ovale 51">
            <a:extLst>
              <a:ext uri="{FF2B5EF4-FFF2-40B4-BE49-F238E27FC236}">
                <a16:creationId xmlns:a16="http://schemas.microsoft.com/office/drawing/2014/main" id="{243C475B-1BAE-4BDE-B857-E44D07F4CA0B}"/>
              </a:ext>
            </a:extLst>
          </p:cNvPr>
          <p:cNvSpPr/>
          <p:nvPr/>
        </p:nvSpPr>
        <p:spPr bwMode="auto">
          <a:xfrm>
            <a:off x="3406360" y="4449496"/>
            <a:ext cx="180000" cy="180000"/>
          </a:xfrm>
          <a:prstGeom prst="ellipse">
            <a:avLst/>
          </a:prstGeom>
          <a:solidFill>
            <a:schemeClr val="accent1">
              <a:alpha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4" name="Ovale 53">
            <a:extLst>
              <a:ext uri="{FF2B5EF4-FFF2-40B4-BE49-F238E27FC236}">
                <a16:creationId xmlns:a16="http://schemas.microsoft.com/office/drawing/2014/main" id="{D584FF7E-856F-4250-9AFD-F0F1F724404F}"/>
              </a:ext>
            </a:extLst>
          </p:cNvPr>
          <p:cNvSpPr/>
          <p:nvPr/>
        </p:nvSpPr>
        <p:spPr bwMode="auto">
          <a:xfrm>
            <a:off x="4711700" y="4027854"/>
            <a:ext cx="172549" cy="601633"/>
          </a:xfrm>
          <a:prstGeom prst="ellipse">
            <a:avLst/>
          </a:prstGeom>
          <a:solidFill>
            <a:schemeClr val="accent1">
              <a:alpha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6" name="Ovale 55">
            <a:extLst>
              <a:ext uri="{FF2B5EF4-FFF2-40B4-BE49-F238E27FC236}">
                <a16:creationId xmlns:a16="http://schemas.microsoft.com/office/drawing/2014/main" id="{A9AD80DB-43A9-40D8-A27E-63A1DDB4F58E}"/>
              </a:ext>
            </a:extLst>
          </p:cNvPr>
          <p:cNvSpPr/>
          <p:nvPr/>
        </p:nvSpPr>
        <p:spPr bwMode="auto">
          <a:xfrm>
            <a:off x="5963749" y="4061050"/>
            <a:ext cx="180000" cy="180000"/>
          </a:xfrm>
          <a:prstGeom prst="ellipse">
            <a:avLst/>
          </a:prstGeom>
          <a:solidFill>
            <a:schemeClr val="accent1">
              <a:alpha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E4A5F129-EA48-4014-A51D-8CDEFCDFD283}"/>
              </a:ext>
            </a:extLst>
          </p:cNvPr>
          <p:cNvSpPr txBox="1"/>
          <p:nvPr/>
        </p:nvSpPr>
        <p:spPr>
          <a:xfrm>
            <a:off x="8195162" y="3389527"/>
            <a:ext cx="847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NPV(30)</a:t>
            </a:r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ACD90378-CD2F-4C2A-8EE5-604D101A7238}"/>
              </a:ext>
            </a:extLst>
          </p:cNvPr>
          <p:cNvSpPr txBox="1"/>
          <p:nvPr/>
        </p:nvSpPr>
        <p:spPr>
          <a:xfrm>
            <a:off x="2065950" y="4561426"/>
            <a:ext cx="847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PBP</a:t>
            </a: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B3C83B9B-A099-4D28-9FBA-67DF8BB03D41}"/>
              </a:ext>
            </a:extLst>
          </p:cNvPr>
          <p:cNvSpPr txBox="1"/>
          <p:nvPr/>
        </p:nvSpPr>
        <p:spPr>
          <a:xfrm>
            <a:off x="1077669" y="5659050"/>
            <a:ext cx="349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1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it-IT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7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 animBg="1"/>
      <p:bldP spid="52" grpId="0" animBg="1"/>
      <p:bldP spid="54" grpId="0" animBg="1"/>
      <p:bldP spid="56" grpId="0" animBg="1"/>
      <p:bldP spid="57" grpId="0"/>
      <p:bldP spid="59" grpId="0"/>
      <p:bldP spid="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8EB8E1-26A0-4DED-889E-15F64E7F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491" y="863922"/>
            <a:ext cx="7467017" cy="485552"/>
          </a:xfrm>
        </p:spPr>
        <p:txBody>
          <a:bodyPr/>
          <a:lstStyle/>
          <a:p>
            <a:r>
              <a:rPr lang="it-IT" dirty="0"/>
              <a:t>Esempio di applicazione – Ottimizzazione</a:t>
            </a:r>
          </a:p>
        </p:txBody>
      </p:sp>
      <p:sp>
        <p:nvSpPr>
          <p:cNvPr id="64" name="Segnaposto contenuto 63">
            <a:extLst>
              <a:ext uri="{FF2B5EF4-FFF2-40B4-BE49-F238E27FC236}">
                <a16:creationId xmlns:a16="http://schemas.microsoft.com/office/drawing/2014/main" id="{012A6953-BAA1-44D0-98FB-8FAFC2129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553378"/>
            <a:ext cx="5836096" cy="4899810"/>
          </a:xfrm>
        </p:spPr>
        <p:txBody>
          <a:bodyPr/>
          <a:lstStyle/>
          <a:p>
            <a:r>
              <a:rPr lang="it-IT" dirty="0"/>
              <a:t>Il programma può essere utilizzato per l’ottimizzazione di sistemi</a:t>
            </a:r>
          </a:p>
          <a:p>
            <a:pPr lvl="1"/>
            <a:r>
              <a:rPr lang="it-IT" dirty="0"/>
              <a:t>Tramite metodi di ottimizzazione black box</a:t>
            </a:r>
          </a:p>
          <a:p>
            <a:pPr lvl="1"/>
            <a:r>
              <a:rPr lang="it-IT" dirty="0"/>
              <a:t>Si agisce solamente su input ed output</a:t>
            </a:r>
          </a:p>
        </p:txBody>
      </p:sp>
      <p:pic>
        <p:nvPicPr>
          <p:cNvPr id="57" name="Immagine 56">
            <a:extLst>
              <a:ext uri="{FF2B5EF4-FFF2-40B4-BE49-F238E27FC236}">
                <a16:creationId xmlns:a16="http://schemas.microsoft.com/office/drawing/2014/main" id="{47AE9496-6883-47DA-B6F2-F7C2ACBAB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11" y="3256185"/>
            <a:ext cx="6659239" cy="3087465"/>
          </a:xfrm>
          <a:prstGeom prst="rect">
            <a:avLst/>
          </a:prstGeom>
        </p:spPr>
      </p:pic>
      <p:cxnSp>
        <p:nvCxnSpPr>
          <p:cNvPr id="59" name="Connettore 2 58">
            <a:extLst>
              <a:ext uri="{FF2B5EF4-FFF2-40B4-BE49-F238E27FC236}">
                <a16:creationId xmlns:a16="http://schemas.microsoft.com/office/drawing/2014/main" id="{343B8798-4FB9-4329-A649-923D9297BBA5}"/>
              </a:ext>
            </a:extLst>
          </p:cNvPr>
          <p:cNvCxnSpPr>
            <a:cxnSpLocks/>
            <a:stCxn id="3" idx="2"/>
          </p:cNvCxnSpPr>
          <p:nvPr/>
        </p:nvCxnSpPr>
        <p:spPr bwMode="auto">
          <a:xfrm flipH="1">
            <a:off x="5943601" y="2530654"/>
            <a:ext cx="1639550" cy="114758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" name="Immagine 2">
            <a:extLst>
              <a:ext uri="{FF2B5EF4-FFF2-40B4-BE49-F238E27FC236}">
                <a16:creationId xmlns:a16="http://schemas.microsoft.com/office/drawing/2014/main" id="{0E687B6E-CAB5-4B35-B1D8-187DA65C79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5815" y="1451074"/>
            <a:ext cx="2614671" cy="107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246972"/>
      </p:ext>
    </p:extLst>
  </p:cSld>
  <p:clrMapOvr>
    <a:masterClrMapping/>
  </p:clrMapOvr>
</p:sld>
</file>

<file path=ppt/theme/theme1.xml><?xml version="1.0" encoding="utf-8"?>
<a:theme xmlns:a="http://schemas.openxmlformats.org/drawingml/2006/main" name="pres_congress_03">
  <a:themeElements>
    <a:clrScheme name="pres_congress_03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3300"/>
      </a:accent1>
      <a:accent2>
        <a:srgbClr val="FFCCFF"/>
      </a:accent2>
      <a:accent3>
        <a:srgbClr val="FFFFFF"/>
      </a:accent3>
      <a:accent4>
        <a:srgbClr val="000000"/>
      </a:accent4>
      <a:accent5>
        <a:srgbClr val="E2ADAA"/>
      </a:accent5>
      <a:accent6>
        <a:srgbClr val="E7B9E7"/>
      </a:accent6>
      <a:hlink>
        <a:srgbClr val="CCCCFF"/>
      </a:hlink>
      <a:folHlink>
        <a:srgbClr val="B2B2B2"/>
      </a:folHlink>
    </a:clrScheme>
    <a:fontScheme name="pres_congress_03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pres_congress_03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_congress_03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_congress_03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_congress_03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_congress_0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_congress_0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_congress_0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_congress_03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3300"/>
        </a:accent1>
        <a:accent2>
          <a:srgbClr val="FFCCFF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E7B9E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PredizioneConsumi_01_Montepulciano</Template>
  <TotalTime>48351</TotalTime>
  <Words>936</Words>
  <Application>Microsoft Office PowerPoint</Application>
  <PresentationFormat>Presentazione su schermo (4:3)</PresentationFormat>
  <Paragraphs>191</Paragraphs>
  <Slides>14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1" baseType="lpstr">
      <vt:lpstr>Arial</vt:lpstr>
      <vt:lpstr>Calibri</vt:lpstr>
      <vt:lpstr>Cambria Math</vt:lpstr>
      <vt:lpstr>Tahoma</vt:lpstr>
      <vt:lpstr>Times New Roman</vt:lpstr>
      <vt:lpstr>Wingdings</vt:lpstr>
      <vt:lpstr>pres_congress_03</vt:lpstr>
      <vt:lpstr> Modellazione di multi-energy systems </vt:lpstr>
      <vt:lpstr>Contestualizzazione</vt:lpstr>
      <vt:lpstr>Multi-energy System Simulator (MESS)</vt:lpstr>
      <vt:lpstr>MESS – Struttura</vt:lpstr>
      <vt:lpstr>MESS – Libreria di tecnologie</vt:lpstr>
      <vt:lpstr>MESS - Output</vt:lpstr>
      <vt:lpstr>MESS – Output – Bilanci energetici</vt:lpstr>
      <vt:lpstr>MESS – Output – Analisi economica</vt:lpstr>
      <vt:lpstr>Esempio di applicazione – Ottimizzazione</vt:lpstr>
      <vt:lpstr>Esempio di applicazione – Ageing batteria</vt:lpstr>
      <vt:lpstr>Esempio di applicazione – Ageing batteria</vt:lpstr>
      <vt:lpstr>Sviluppi futuri</vt:lpstr>
      <vt:lpstr>Pubblicazioni</vt:lpstr>
      <vt:lpstr> Modellazione di multi-energy systems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susanna</dc:creator>
  <cp:lastModifiedBy>pietro.lubello</cp:lastModifiedBy>
  <cp:revision>1996</cp:revision>
  <dcterms:created xsi:type="dcterms:W3CDTF">2012-12-06T09:21:12Z</dcterms:created>
  <dcterms:modified xsi:type="dcterms:W3CDTF">2020-10-08T11:09:43Z</dcterms:modified>
</cp:coreProperties>
</file>