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62" r:id="rId1"/>
  </p:sldMasterIdLst>
  <p:notesMasterIdLst>
    <p:notesMasterId r:id="rId28"/>
  </p:notesMasterIdLst>
  <p:handoutMasterIdLst>
    <p:handoutMasterId r:id="rId29"/>
  </p:handoutMasterIdLst>
  <p:sldIdLst>
    <p:sldId id="256" r:id="rId2"/>
    <p:sldId id="661" r:id="rId3"/>
    <p:sldId id="621" r:id="rId4"/>
    <p:sldId id="649" r:id="rId5"/>
    <p:sldId id="295" r:id="rId6"/>
    <p:sldId id="794" r:id="rId7"/>
    <p:sldId id="662" r:id="rId8"/>
    <p:sldId id="297" r:id="rId9"/>
    <p:sldId id="785" r:id="rId10"/>
    <p:sldId id="786" r:id="rId11"/>
    <p:sldId id="796" r:id="rId12"/>
    <p:sldId id="329" r:id="rId13"/>
    <p:sldId id="791" r:id="rId14"/>
    <p:sldId id="792" r:id="rId15"/>
    <p:sldId id="795" r:id="rId16"/>
    <p:sldId id="798" r:id="rId17"/>
    <p:sldId id="787" r:id="rId18"/>
    <p:sldId id="789" r:id="rId19"/>
    <p:sldId id="663" r:id="rId20"/>
    <p:sldId id="797" r:id="rId21"/>
    <p:sldId id="793" r:id="rId22"/>
    <p:sldId id="657" r:id="rId23"/>
    <p:sldId id="655" r:id="rId24"/>
    <p:sldId id="660" r:id="rId25"/>
    <p:sldId id="784" r:id="rId26"/>
    <p:sldId id="292" r:id="rId27"/>
  </p:sldIdLst>
  <p:sldSz cx="9144000" cy="6858000" type="screen4x3"/>
  <p:notesSz cx="6735763" cy="98694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77838" indent="-587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57263" indent="-1190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435100" indent="-177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914525" indent="-23812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 Zini" initials="" lastIdx="1" clrIdx="0"/>
  <p:cmAuthor id="2" name="Marco Zini" initials="MZ" lastIdx="25" clrIdx="1">
    <p:extLst>
      <p:ext uri="{19B8F6BF-5375-455C-9EA6-DF929625EA0E}">
        <p15:presenceInfo xmlns:p15="http://schemas.microsoft.com/office/powerpoint/2012/main" userId="66b9c897840255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3399FF"/>
    <a:srgbClr val="0000FF"/>
    <a:srgbClr val="FFCCCC"/>
    <a:srgbClr val="99CC00"/>
    <a:srgbClr val="FF9999"/>
    <a:srgbClr val="00CC00"/>
    <a:srgbClr val="0C477B"/>
    <a:srgbClr val="66CC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92308" autoAdjust="0"/>
  </p:normalViewPr>
  <p:slideViewPr>
    <p:cSldViewPr>
      <p:cViewPr varScale="1">
        <p:scale>
          <a:sx n="81" d="100"/>
          <a:sy n="81" d="100"/>
        </p:scale>
        <p:origin x="133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5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3324" y="-90"/>
      </p:cViewPr>
      <p:guideLst>
        <p:guide orient="horz" pos="3109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G:\Il%20mio%20Drive\Universit&#224;\Dottorato\Universit&#224;\Studenti\Tesi\Osvaldo%20Vasconi\Materiale%20Tesi%20Osvaldo\Fase%201\Analisi%20Sensibilit&#224;_rev_MZ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G:\Il%20mio%20Drive\Universit&#224;\Dottorato\Universit&#224;\Studenti\Tesi\Osvaldo%20Vasconi\Materiale%20Tesi%20Osvaldo\Fase%201\Analisi%20Sensibilit&#224;_rev_MZ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48962962962963"/>
          <c:y val="5.8631604609811615E-2"/>
          <c:w val="0.84483135802469134"/>
          <c:h val="0.812683673009706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OTTIMO!$K$1</c:f>
              <c:strCache>
                <c:ptCount val="1"/>
                <c:pt idx="0">
                  <c:v>Gas [kWh] </c:v>
                </c:pt>
              </c:strCache>
            </c:strRef>
          </c:tx>
          <c:spPr>
            <a:solidFill>
              <a:srgbClr val="C0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OTTIMO!$A$2:$A$13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OTTIMO!$D$53:$D$64</c:f>
              <c:numCache>
                <c:formatCode>0.0</c:formatCode>
                <c:ptCount val="12"/>
                <c:pt idx="0">
                  <c:v>688.00279255403598</c:v>
                </c:pt>
                <c:pt idx="1">
                  <c:v>546.81029497625002</c:v>
                </c:pt>
                <c:pt idx="2">
                  <c:v>476.47729159198332</c:v>
                </c:pt>
                <c:pt idx="3">
                  <c:v>400.96287748297777</c:v>
                </c:pt>
                <c:pt idx="4">
                  <c:v>350.61245916471114</c:v>
                </c:pt>
                <c:pt idx="5">
                  <c:v>279.32810215365282</c:v>
                </c:pt>
                <c:pt idx="6">
                  <c:v>279.16197205144169</c:v>
                </c:pt>
                <c:pt idx="7">
                  <c:v>283.0169582903028</c:v>
                </c:pt>
                <c:pt idx="8">
                  <c:v>296.61162770904724</c:v>
                </c:pt>
                <c:pt idx="9">
                  <c:v>355.42248253697778</c:v>
                </c:pt>
                <c:pt idx="10">
                  <c:v>462.05823558124166</c:v>
                </c:pt>
                <c:pt idx="11">
                  <c:v>622.09122434222218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48-4DCB-A5BD-7B3BDA094617}"/>
            </c:ext>
          </c:extLst>
        </c:ser>
        <c:ser>
          <c:idx val="1"/>
          <c:order val="1"/>
          <c:tx>
            <c:strRef>
              <c:f>OTTIMO!$U$1</c:f>
              <c:strCache>
                <c:ptCount val="1"/>
                <c:pt idx="0">
                  <c:v>Gas [kWh] VD</c:v>
                </c:pt>
              </c:strCache>
            </c:strRef>
          </c:tx>
          <c:spPr>
            <a:solidFill>
              <a:srgbClr val="4BACC6">
                <a:lumMod val="60000"/>
                <a:lumOff val="40000"/>
              </a:srgbClr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OTTIMO!$A$2:$A$13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OTTIMO!$B$53:$B$64</c:f>
              <c:numCache>
                <c:formatCode>0.0</c:formatCode>
                <c:ptCount val="12"/>
                <c:pt idx="0">
                  <c:v>722.45249999999999</c:v>
                </c:pt>
                <c:pt idx="1">
                  <c:v>586.02347222222227</c:v>
                </c:pt>
                <c:pt idx="2">
                  <c:v>563.44749999999999</c:v>
                </c:pt>
                <c:pt idx="3">
                  <c:v>522.88347222222228</c:v>
                </c:pt>
                <c:pt idx="4">
                  <c:v>359.0338888888889</c:v>
                </c:pt>
                <c:pt idx="5">
                  <c:v>258.92319444444445</c:v>
                </c:pt>
                <c:pt idx="6">
                  <c:v>193.8688888888889</c:v>
                </c:pt>
                <c:pt idx="7">
                  <c:v>164.28805555555556</c:v>
                </c:pt>
                <c:pt idx="8">
                  <c:v>261.65027777777777</c:v>
                </c:pt>
                <c:pt idx="9">
                  <c:v>347.69777777777779</c:v>
                </c:pt>
                <c:pt idx="10">
                  <c:v>470.07430555555555</c:v>
                </c:pt>
                <c:pt idx="11">
                  <c:v>722.45249999999999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48-4DCB-A5BD-7B3BDA0946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32140328"/>
        <c:axId val="732143856"/>
      </c:barChart>
      <c:catAx>
        <c:axId val="73214032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m/d/yyyy" sourceLinked="0"/>
        <c:majorTickMark val="out"/>
        <c:minorTickMark val="out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32143856"/>
        <c:crosses val="autoZero"/>
        <c:auto val="1"/>
        <c:lblAlgn val="ctr"/>
        <c:lblOffset val="100"/>
        <c:noMultiLvlLbl val="0"/>
      </c:catAx>
      <c:valAx>
        <c:axId val="732143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it-IT" sz="2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  <a:r>
                  <a:rPr lang="it-IT" sz="2000" baseline="-25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it-IT" sz="2000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(MWh)</a:t>
                </a:r>
              </a:p>
            </c:rich>
          </c:tx>
          <c:layout>
            <c:manualLayout>
              <c:xMode val="edge"/>
              <c:yMode val="edge"/>
              <c:x val="7.0631060158865382E-3"/>
              <c:y val="0.268239551225400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out"/>
        <c:minorTickMark val="out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32140328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746996709447848"/>
          <c:y val="7.67163161483191E-2"/>
          <c:w val="0.84699366222840256"/>
          <c:h val="0.831428964210733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OTTIMO!$D$51</c:f>
              <c:strCache>
                <c:ptCount val="1"/>
                <c:pt idx="0">
                  <c:v>Model</c:v>
                </c:pt>
              </c:strCache>
            </c:strRef>
          </c:tx>
          <c:spPr>
            <a:solidFill>
              <a:srgbClr val="C0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OTTIMO!$A$2:$A$13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OTTIMO!$E$53:$E$64</c:f>
              <c:numCache>
                <c:formatCode>General</c:formatCode>
                <c:ptCount val="12"/>
                <c:pt idx="0">
                  <c:v>310.24799999999999</c:v>
                </c:pt>
                <c:pt idx="1">
                  <c:v>285.61795248000004</c:v>
                </c:pt>
                <c:pt idx="2">
                  <c:v>324.75976017599999</c:v>
                </c:pt>
                <c:pt idx="3">
                  <c:v>328.17579191999999</c:v>
                </c:pt>
                <c:pt idx="4">
                  <c:v>354.14025842400002</c:v>
                </c:pt>
                <c:pt idx="5">
                  <c:v>534.13993728000003</c:v>
                </c:pt>
                <c:pt idx="6">
                  <c:v>582.414837648</c:v>
                </c:pt>
                <c:pt idx="7">
                  <c:v>546.85617679199993</c:v>
                </c:pt>
                <c:pt idx="8">
                  <c:v>445.64240952</c:v>
                </c:pt>
                <c:pt idx="9">
                  <c:v>377.49447050400005</c:v>
                </c:pt>
                <c:pt idx="10">
                  <c:v>315.41994216000006</c:v>
                </c:pt>
                <c:pt idx="11">
                  <c:v>308.80010383199999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D9-4B5B-AA33-085D84CA35BD}"/>
            </c:ext>
          </c:extLst>
        </c:ser>
        <c:ser>
          <c:idx val="1"/>
          <c:order val="1"/>
          <c:tx>
            <c:strRef>
              <c:f>OTTIMO!$B$51</c:f>
              <c:strCache>
                <c:ptCount val="1"/>
                <c:pt idx="0">
                  <c:v>Real</c:v>
                </c:pt>
              </c:strCache>
            </c:strRef>
          </c:tx>
          <c:spPr>
            <a:solidFill>
              <a:srgbClr val="4BACC6">
                <a:lumMod val="60000"/>
                <a:lumOff val="40000"/>
              </a:srgbClr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OTTIMO!$A$2:$A$13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OTTIMO!$C$53:$C$64</c:f>
              <c:numCache>
                <c:formatCode>General</c:formatCode>
                <c:ptCount val="12"/>
                <c:pt idx="0">
                  <c:v>340.75200000000001</c:v>
                </c:pt>
                <c:pt idx="1">
                  <c:v>334.59176553599997</c:v>
                </c:pt>
                <c:pt idx="2">
                  <c:v>392.51208000000008</c:v>
                </c:pt>
                <c:pt idx="3">
                  <c:v>366.12755999999996</c:v>
                </c:pt>
                <c:pt idx="4">
                  <c:v>366.15107971199996</c:v>
                </c:pt>
                <c:pt idx="5">
                  <c:v>447.21372024000004</c:v>
                </c:pt>
                <c:pt idx="6">
                  <c:v>500.163360264</c:v>
                </c:pt>
                <c:pt idx="7">
                  <c:v>496.33403987999992</c:v>
                </c:pt>
                <c:pt idx="8">
                  <c:v>438.46140023999999</c:v>
                </c:pt>
                <c:pt idx="9">
                  <c:v>435.06000035999995</c:v>
                </c:pt>
                <c:pt idx="10">
                  <c:v>378.70284024000006</c:v>
                </c:pt>
                <c:pt idx="11">
                  <c:v>360.16379997600001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D9-4B5B-AA33-085D84CA3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32154048"/>
        <c:axId val="732155224"/>
      </c:barChart>
      <c:catAx>
        <c:axId val="732154048"/>
        <c:scaling>
          <c:orientation val="minMax"/>
        </c:scaling>
        <c:delete val="1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out"/>
        <c:tickLblPos val="nextTo"/>
        <c:crossAx val="732155224"/>
        <c:crosses val="autoZero"/>
        <c:auto val="1"/>
        <c:lblAlgn val="ctr"/>
        <c:lblOffset val="100"/>
        <c:noMultiLvlLbl val="0"/>
      </c:catAx>
      <c:valAx>
        <c:axId val="732155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it-IT" sz="2000" baseline="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r>
                  <a:rPr lang="it-IT" sz="2000" baseline="-25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</a:t>
                </a:r>
                <a:r>
                  <a:rPr lang="it-IT" sz="2000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(MWh)</a:t>
                </a:r>
                <a:endParaRPr lang="it-IT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1299178674268256E-2"/>
              <c:y val="0.15330358693082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out"/>
        <c:minorTickMark val="out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32154048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86646358024691361"/>
          <c:y val="9.7228115846671459E-2"/>
          <c:w val="0.10938666666666666"/>
          <c:h val="0.17909017094017093"/>
        </c:manualLayout>
      </c:layout>
      <c:overlay val="1"/>
      <c:spPr>
        <a:solidFill>
          <a:sysClr val="window" lastClr="FFFFFF"/>
        </a:solidFill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53C85D-4837-4552-A14E-9BEF9E490B88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04" tIns="45802" rIns="91604" bIns="45802" numCol="1" anchor="t" anchorCtr="0" compatLnSpc="1">
            <a:prstTxWarp prst="textNoShape">
              <a:avLst/>
            </a:prstTxWarp>
          </a:bodyPr>
          <a:lstStyle>
            <a:lvl1pPr defTabSz="9159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E8BFA7-B91C-4915-8C5C-EBF1DA8EB9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04" tIns="45802" rIns="91604" bIns="45802" numCol="1" anchor="t" anchorCtr="0" compatLnSpc="1">
            <a:prstTxWarp prst="textNoShape">
              <a:avLst/>
            </a:prstTxWarp>
          </a:bodyPr>
          <a:lstStyle>
            <a:lvl1pPr algn="r" defTabSz="9159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7F14063-8D00-4AAD-A07F-AF0D0D65B6FC}" type="datetimeFigureOut">
              <a:rPr lang="it-IT"/>
              <a:pPr>
                <a:defRPr/>
              </a:pPr>
              <a:t>07/10/2020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197D0F-18D1-4944-AD7F-3DD3E2FC13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auto">
          <a:xfrm>
            <a:off x="0" y="9375775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04" tIns="45802" rIns="91604" bIns="45802" numCol="1" anchor="b" anchorCtr="0" compatLnSpc="1">
            <a:prstTxWarp prst="textNoShape">
              <a:avLst/>
            </a:prstTxWarp>
          </a:bodyPr>
          <a:lstStyle>
            <a:lvl1pPr defTabSz="9159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D7AF32-A7DE-405E-B9C6-90706F6484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auto">
          <a:xfrm>
            <a:off x="3814763" y="9375775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04" tIns="45802" rIns="91604" bIns="45802" numCol="1" anchor="b" anchorCtr="0" compatLnSpc="1">
            <a:prstTxWarp prst="textNoShape">
              <a:avLst/>
            </a:prstTxWarp>
          </a:bodyPr>
          <a:lstStyle>
            <a:lvl1pPr algn="r" defTabSz="915988" eaLnBrk="1" hangingPunct="1">
              <a:defRPr sz="1200"/>
            </a:lvl1pPr>
          </a:lstStyle>
          <a:p>
            <a:pPr>
              <a:defRPr/>
            </a:pPr>
            <a:fld id="{69BF5BF5-E534-49C7-AAEC-AB8C0FB9397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BBA95433-F75B-425C-AE7F-964BD8174E4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83" tIns="45792" rIns="91583" bIns="45792" numCol="1" anchor="t" anchorCtr="0" compatLnSpc="1">
            <a:prstTxWarp prst="textNoShape">
              <a:avLst/>
            </a:prstTxWarp>
          </a:bodyPr>
          <a:lstStyle>
            <a:lvl1pPr defTabSz="9159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D900EF24-6D3C-4FFB-A9B0-70368EFDEE0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83" tIns="45792" rIns="91583" bIns="45792" numCol="1" anchor="t" anchorCtr="0" compatLnSpc="1">
            <a:prstTxWarp prst="textNoShape">
              <a:avLst/>
            </a:prstTxWarp>
          </a:bodyPr>
          <a:lstStyle>
            <a:lvl1pPr algn="r" defTabSz="9159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A5C0A175-5DB9-42B8-821B-83076BC950C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41363"/>
            <a:ext cx="4935537" cy="3700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980E3090-87A1-4017-A899-986A1686467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7888"/>
            <a:ext cx="5389563" cy="44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83" tIns="45792" rIns="91583" bIns="457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Fare clic per modificare gli stili del testo dello schema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08C42988-55BF-4679-8F5D-88C3CF9D228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5775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83" tIns="45792" rIns="91583" bIns="45792" numCol="1" anchor="b" anchorCtr="0" compatLnSpc="1">
            <a:prstTxWarp prst="textNoShape">
              <a:avLst/>
            </a:prstTxWarp>
          </a:bodyPr>
          <a:lstStyle>
            <a:lvl1pPr defTabSz="9159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16F60F63-F36C-4257-A9EA-15C1F93850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5775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83" tIns="45792" rIns="91583" bIns="45792" numCol="1" anchor="b" anchorCtr="0" compatLnSpc="1">
            <a:prstTxWarp prst="textNoShape">
              <a:avLst/>
            </a:prstTxWarp>
          </a:bodyPr>
          <a:lstStyle>
            <a:lvl1pPr algn="r" defTabSz="915988" eaLnBrk="1" hangingPunct="1">
              <a:defRPr sz="1200"/>
            </a:lvl1pPr>
          </a:lstStyle>
          <a:p>
            <a:pPr>
              <a:defRPr/>
            </a:pPr>
            <a:fld id="{8613442D-81EA-4827-A2A6-93FDFB13F6EB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7783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5726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43510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91452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394721" algn="l" defTabSz="95788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73666" algn="l" defTabSz="95788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52609" algn="l" defTabSz="95788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31554" algn="l" defTabSz="95788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13442D-81EA-4827-A2A6-93FDFB13F6EB}" type="slidenum">
              <a:rPr lang="en-US" altLang="it-IT" smtClean="0"/>
              <a:pPr>
                <a:defRPr/>
              </a:pPr>
              <a:t>17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655978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es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>
            <a:extLst>
              <a:ext uri="{FF2B5EF4-FFF2-40B4-BE49-F238E27FC236}">
                <a16:creationId xmlns:a16="http://schemas.microsoft.com/office/drawing/2014/main" id="{5B9B1618-7D12-4484-8550-1F82991FA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6" r="51089"/>
          <a:stretch>
            <a:fillRect/>
          </a:stretch>
        </p:blipFill>
        <p:spPr bwMode="auto">
          <a:xfrm>
            <a:off x="1588" y="2133600"/>
            <a:ext cx="3732212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8">
            <a:extLst>
              <a:ext uri="{FF2B5EF4-FFF2-40B4-BE49-F238E27FC236}">
                <a16:creationId xmlns:a16="http://schemas.microsoft.com/office/drawing/2014/main" id="{C930555C-A7A0-429B-9009-97ECACFA16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34150" y="6386513"/>
            <a:ext cx="1895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it-IT">
                <a:solidFill>
                  <a:srgbClr val="FFFFFF"/>
                </a:solidFill>
              </a:rPr>
              <a:t>01-02 July 2013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E4E5B26-123E-4746-AA26-8F233F5FDA62}"/>
              </a:ext>
            </a:extLst>
          </p:cNvPr>
          <p:cNvSpPr/>
          <p:nvPr userDrawn="1"/>
        </p:nvSpPr>
        <p:spPr>
          <a:xfrm>
            <a:off x="0" y="0"/>
            <a:ext cx="9144000" cy="1052513"/>
          </a:xfrm>
          <a:prstGeom prst="rect">
            <a:avLst/>
          </a:prstGeom>
          <a:solidFill>
            <a:srgbClr val="0C477B"/>
          </a:solidFill>
          <a:ln>
            <a:solidFill>
              <a:srgbClr val="0C477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Immagine 9">
            <a:extLst>
              <a:ext uri="{FF2B5EF4-FFF2-40B4-BE49-F238E27FC236}">
                <a16:creationId xmlns:a16="http://schemas.microsoft.com/office/drawing/2014/main" id="{FC656E24-8843-4260-8CFB-8FB1AE817B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7938"/>
            <a:ext cx="240188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0">
            <a:extLst>
              <a:ext uri="{FF2B5EF4-FFF2-40B4-BE49-F238E27FC236}">
                <a16:creationId xmlns:a16="http://schemas.microsoft.com/office/drawing/2014/main" id="{82B997AE-6554-4E27-A0B4-971696750C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113"/>
            <a:ext cx="203835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11">
            <a:extLst>
              <a:ext uri="{FF2B5EF4-FFF2-40B4-BE49-F238E27FC236}">
                <a16:creationId xmlns:a16="http://schemas.microsoft.com/office/drawing/2014/main" id="{35817F99-9C84-4C94-93AE-52A439CA07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11113"/>
            <a:ext cx="1135063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BE4D374B-0D57-4462-98A5-28D22A7D2978}"/>
              </a:ext>
            </a:extLst>
          </p:cNvPr>
          <p:cNvSpPr/>
          <p:nvPr userDrawn="1"/>
        </p:nvSpPr>
        <p:spPr>
          <a:xfrm>
            <a:off x="3733800" y="6524625"/>
            <a:ext cx="5410200" cy="333375"/>
          </a:xfrm>
          <a:prstGeom prst="rect">
            <a:avLst/>
          </a:prstGeom>
          <a:solidFill>
            <a:srgbClr val="0C477B"/>
          </a:solidFill>
          <a:ln>
            <a:solidFill>
              <a:srgbClr val="0C477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Segnaposto piè di pagina 3">
            <a:extLst>
              <a:ext uri="{FF2B5EF4-FFF2-40B4-BE49-F238E27FC236}">
                <a16:creationId xmlns:a16="http://schemas.microsoft.com/office/drawing/2014/main" id="{30B702F8-73D1-418E-A82A-1C1D1C0BE18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22775" y="6556375"/>
            <a:ext cx="42195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it-IT" sz="1108" b="1" dirty="0">
                <a:solidFill>
                  <a:schemeClr val="bg1"/>
                </a:solidFill>
                <a:latin typeface="CMU Sans Serif" pitchFamily="2" charset="0"/>
              </a:rPr>
              <a:t>07/10/2020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242621" y="1484784"/>
            <a:ext cx="5732930" cy="1908032"/>
          </a:xfrm>
        </p:spPr>
        <p:txBody>
          <a:bodyPr anchor="t">
            <a:normAutofit/>
          </a:bodyPr>
          <a:lstStyle>
            <a:lvl1pPr marL="0" algn="r" defTabSz="422039" rtl="0" eaLnBrk="1" latinLnBrk="0" hangingPunct="1">
              <a:spcBef>
                <a:spcPct val="0"/>
              </a:spcBef>
              <a:buNone/>
              <a:defRPr lang="it-IT" sz="3323" b="1" kern="1200" dirty="0">
                <a:solidFill>
                  <a:srgbClr val="0C477B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502566" y="4005069"/>
            <a:ext cx="3456368" cy="837133"/>
          </a:xfrm>
        </p:spPr>
        <p:txBody>
          <a:bodyPr>
            <a:normAutofit/>
          </a:bodyPr>
          <a:lstStyle>
            <a:lvl1pPr marL="0" indent="0" algn="r" defTabSz="422039" rtl="0" eaLnBrk="1" latinLnBrk="0" hangingPunct="1">
              <a:buNone/>
              <a:defRPr lang="it-IT" sz="1846" b="1" kern="1200" dirty="0">
                <a:solidFill>
                  <a:srgbClr val="0C477B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  <a:lvl2pPr marL="422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64345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ue_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7">
            <a:extLst>
              <a:ext uri="{FF2B5EF4-FFF2-40B4-BE49-F238E27FC236}">
                <a16:creationId xmlns:a16="http://schemas.microsoft.com/office/drawing/2014/main" id="{3EB9369D-6468-4AD8-96C8-D56BB81DD207}"/>
              </a:ext>
            </a:extLst>
          </p:cNvPr>
          <p:cNvCxnSpPr/>
          <p:nvPr userDrawn="1"/>
        </p:nvCxnSpPr>
        <p:spPr>
          <a:xfrm>
            <a:off x="-6350" y="6524625"/>
            <a:ext cx="9161463" cy="0"/>
          </a:xfrm>
          <a:prstGeom prst="line">
            <a:avLst/>
          </a:prstGeom>
          <a:ln w="28575">
            <a:solidFill>
              <a:srgbClr val="0C4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54154" y="908720"/>
            <a:ext cx="8441553" cy="418058"/>
          </a:xfrm>
        </p:spPr>
        <p:txBody>
          <a:bodyPr>
            <a:noAutofit/>
          </a:bodyPr>
          <a:lstStyle>
            <a:lvl1pPr algn="l">
              <a:defRPr sz="2585" b="0">
                <a:solidFill>
                  <a:srgbClr val="0C477B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</a:lstStyle>
          <a:p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lo stile del </a:t>
            </a:r>
            <a:r>
              <a:rPr lang="en-US" noProof="0" dirty="0" err="1"/>
              <a:t>titolo</a:t>
            </a:r>
            <a:endParaRPr lang="en-US" noProof="0" dirty="0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9F0D0BC3-D7A7-4E5F-A9FD-2758F7E705F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39230" y="4023093"/>
            <a:ext cx="4140000" cy="2340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contenuto 10">
            <a:extLst>
              <a:ext uri="{FF2B5EF4-FFF2-40B4-BE49-F238E27FC236}">
                <a16:creationId xmlns:a16="http://schemas.microsoft.com/office/drawing/2014/main" id="{1C345F56-3E0D-4BEC-8E61-49646F7625A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59086" y="4023093"/>
            <a:ext cx="4140000" cy="2340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A238F556-F770-4CFE-B675-B8278E1318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167688" y="6597650"/>
            <a:ext cx="958850" cy="2079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2"/>
                </a:solidFill>
                <a:latin typeface="CMU Sans Serif" panose="02000603000000000000" pitchFamily="2" charset="0"/>
              </a:defRPr>
            </a:lvl1pPr>
          </a:lstStyle>
          <a:p>
            <a:pPr>
              <a:defRPr/>
            </a:pPr>
            <a:fld id="{08DF3AAD-DDA7-41DB-9502-7C643C876A6C}" type="slidenum">
              <a:rPr lang="en-US" altLang="it-IT"/>
              <a:pPr>
                <a:defRPr/>
              </a:pPr>
              <a:t>‹N›</a:t>
            </a:fld>
            <a:endParaRPr lang="en-US" altLang="it-IT" dirty="0"/>
          </a:p>
        </p:txBody>
      </p:sp>
      <p:sp>
        <p:nvSpPr>
          <p:cNvPr id="9" name="Segnaposto piè di pagina 3">
            <a:extLst>
              <a:ext uri="{FF2B5EF4-FFF2-40B4-BE49-F238E27FC236}">
                <a16:creationId xmlns:a16="http://schemas.microsoft.com/office/drawing/2014/main" id="{9E89FFB3-19B2-470F-B9F1-B1C80B116C4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 bwMode="auto">
          <a:xfrm>
            <a:off x="20638" y="6597650"/>
            <a:ext cx="4217987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defTabSz="422039">
              <a:spcBef>
                <a:spcPct val="50000"/>
              </a:spcBef>
              <a:buFontTx/>
              <a:buNone/>
              <a:defRPr sz="1015">
                <a:solidFill>
                  <a:srgbClr val="0C477B"/>
                </a:solidFill>
                <a:latin typeface="CMU Sans Serif" panose="02000603000000000000" pitchFamily="2" charset="0"/>
              </a:defRPr>
            </a:lvl1pPr>
            <a:lvl2pPr marL="685813" indent="-263775" defTabSz="422039">
              <a:spcBef>
                <a:spcPct val="20000"/>
              </a:spcBef>
              <a:buFont typeface="Arial" panose="020B0604020202020204" pitchFamily="34" charset="0"/>
              <a:buChar char="–"/>
              <a:defRPr sz="2585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5097" indent="-211020" defTabSz="422039">
              <a:spcBef>
                <a:spcPct val="20000"/>
              </a:spcBef>
              <a:buFont typeface="Arial" panose="020B0604020202020204" pitchFamily="34" charset="0"/>
              <a:buChar char="•"/>
              <a:defRPr sz="2215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7136" indent="-211020" defTabSz="422039">
              <a:spcBef>
                <a:spcPct val="20000"/>
              </a:spcBef>
              <a:buFont typeface="Arial" panose="020B0604020202020204" pitchFamily="34" charset="0"/>
              <a:buChar char="–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9175" indent="-211020" defTabSz="422039">
              <a:spcBef>
                <a:spcPct val="20000"/>
              </a:spcBef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121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4325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165291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87330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pt-BR" altLang="it-IT" dirty="0"/>
          </a:p>
        </p:txBody>
      </p:sp>
      <p:sp>
        <p:nvSpPr>
          <p:cNvPr id="10" name="Segnaposto contenuto 10">
            <a:extLst>
              <a:ext uri="{FF2B5EF4-FFF2-40B4-BE49-F238E27FC236}">
                <a16:creationId xmlns:a16="http://schemas.microsoft.com/office/drawing/2014/main" id="{A8110991-E397-48F2-BDB9-ADFE6122840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9230" y="1519619"/>
            <a:ext cx="4140000" cy="2340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" name="Segnaposto contenuto 10">
            <a:extLst>
              <a:ext uri="{FF2B5EF4-FFF2-40B4-BE49-F238E27FC236}">
                <a16:creationId xmlns:a16="http://schemas.microsoft.com/office/drawing/2014/main" id="{2AB13B4C-A353-4574-92DD-7174FBFCE14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659086" y="1519621"/>
            <a:ext cx="4140000" cy="2340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56657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472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ue_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7">
            <a:extLst>
              <a:ext uri="{FF2B5EF4-FFF2-40B4-BE49-F238E27FC236}">
                <a16:creationId xmlns:a16="http://schemas.microsoft.com/office/drawing/2014/main" id="{3EB9369D-6468-4AD8-96C8-D56BB81DD207}"/>
              </a:ext>
            </a:extLst>
          </p:cNvPr>
          <p:cNvCxnSpPr/>
          <p:nvPr userDrawn="1"/>
        </p:nvCxnSpPr>
        <p:spPr>
          <a:xfrm>
            <a:off x="-6350" y="6524625"/>
            <a:ext cx="9161463" cy="0"/>
          </a:xfrm>
          <a:prstGeom prst="line">
            <a:avLst/>
          </a:prstGeom>
          <a:ln w="28575">
            <a:solidFill>
              <a:srgbClr val="0C4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54154" y="908720"/>
            <a:ext cx="8441553" cy="418058"/>
          </a:xfrm>
        </p:spPr>
        <p:txBody>
          <a:bodyPr>
            <a:noAutofit/>
          </a:bodyPr>
          <a:lstStyle>
            <a:lvl1pPr algn="l">
              <a:defRPr sz="2585" b="0">
                <a:solidFill>
                  <a:srgbClr val="0C477B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</a:lstStyle>
          <a:p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lo stile del </a:t>
            </a:r>
            <a:r>
              <a:rPr lang="en-US" noProof="0" dirty="0" err="1"/>
              <a:t>titolo</a:t>
            </a:r>
            <a:endParaRPr lang="en-US" noProof="0" dirty="0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9F0D0BC3-D7A7-4E5F-A9FD-2758F7E705F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54154" y="1585726"/>
            <a:ext cx="4073829" cy="46799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contenuto 10">
            <a:extLst>
              <a:ext uri="{FF2B5EF4-FFF2-40B4-BE49-F238E27FC236}">
                <a16:creationId xmlns:a16="http://schemas.microsoft.com/office/drawing/2014/main" id="{1C345F56-3E0D-4BEC-8E61-49646F7625A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16017" y="1580778"/>
            <a:ext cx="4073829" cy="46799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A238F556-F770-4CFE-B675-B8278E1318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167688" y="6597650"/>
            <a:ext cx="958850" cy="2079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2"/>
                </a:solidFill>
                <a:latin typeface="CMU Sans Serif" panose="02000603000000000000" pitchFamily="2" charset="0"/>
              </a:defRPr>
            </a:lvl1pPr>
          </a:lstStyle>
          <a:p>
            <a:pPr>
              <a:defRPr/>
            </a:pPr>
            <a:fld id="{08DF3AAD-DDA7-41DB-9502-7C643C876A6C}" type="slidenum">
              <a:rPr lang="en-US" altLang="it-IT"/>
              <a:pPr>
                <a:defRPr/>
              </a:pPr>
              <a:t>‹N›</a:t>
            </a:fld>
            <a:endParaRPr lang="en-US" altLang="it-IT" dirty="0"/>
          </a:p>
        </p:txBody>
      </p:sp>
      <p:sp>
        <p:nvSpPr>
          <p:cNvPr id="9" name="Segnaposto piè di pagina 3">
            <a:extLst>
              <a:ext uri="{FF2B5EF4-FFF2-40B4-BE49-F238E27FC236}">
                <a16:creationId xmlns:a16="http://schemas.microsoft.com/office/drawing/2014/main" id="{9E89FFB3-19B2-470F-B9F1-B1C80B116C4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 bwMode="auto">
          <a:xfrm>
            <a:off x="20638" y="6597650"/>
            <a:ext cx="4217987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defTabSz="422039">
              <a:spcBef>
                <a:spcPct val="50000"/>
              </a:spcBef>
              <a:buFontTx/>
              <a:buNone/>
              <a:defRPr sz="1015">
                <a:solidFill>
                  <a:srgbClr val="0C477B"/>
                </a:solidFill>
                <a:latin typeface="CMU Sans Serif" panose="02000603000000000000" pitchFamily="2" charset="0"/>
              </a:defRPr>
            </a:lvl1pPr>
            <a:lvl2pPr marL="685813" indent="-263775" defTabSz="422039">
              <a:spcBef>
                <a:spcPct val="20000"/>
              </a:spcBef>
              <a:buFont typeface="Arial" panose="020B0604020202020204" pitchFamily="34" charset="0"/>
              <a:buChar char="–"/>
              <a:defRPr sz="2585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5097" indent="-211020" defTabSz="422039">
              <a:spcBef>
                <a:spcPct val="20000"/>
              </a:spcBef>
              <a:buFont typeface="Arial" panose="020B0604020202020204" pitchFamily="34" charset="0"/>
              <a:buChar char="•"/>
              <a:defRPr sz="2215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7136" indent="-211020" defTabSz="422039">
              <a:spcBef>
                <a:spcPct val="20000"/>
              </a:spcBef>
              <a:buFont typeface="Arial" panose="020B0604020202020204" pitchFamily="34" charset="0"/>
              <a:buChar char="–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9175" indent="-211020" defTabSz="422039">
              <a:spcBef>
                <a:spcPct val="20000"/>
              </a:spcBef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121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4325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165291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87330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pt-BR" altLang="it-IT" dirty="0"/>
          </a:p>
        </p:txBody>
      </p:sp>
    </p:spTree>
    <p:extLst>
      <p:ext uri="{BB962C8B-B14F-4D97-AF65-F5344CB8AC3E}">
        <p14:creationId xmlns:p14="http://schemas.microsoft.com/office/powerpoint/2010/main" val="1438067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ue_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7">
            <a:extLst>
              <a:ext uri="{FF2B5EF4-FFF2-40B4-BE49-F238E27FC236}">
                <a16:creationId xmlns:a16="http://schemas.microsoft.com/office/drawing/2014/main" id="{3EB9369D-6468-4AD8-96C8-D56BB81DD207}"/>
              </a:ext>
            </a:extLst>
          </p:cNvPr>
          <p:cNvCxnSpPr/>
          <p:nvPr userDrawn="1"/>
        </p:nvCxnSpPr>
        <p:spPr>
          <a:xfrm>
            <a:off x="-6350" y="6524625"/>
            <a:ext cx="9161463" cy="0"/>
          </a:xfrm>
          <a:prstGeom prst="line">
            <a:avLst/>
          </a:prstGeom>
          <a:ln w="28575">
            <a:solidFill>
              <a:srgbClr val="0C4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54154" y="908720"/>
            <a:ext cx="8441553" cy="418058"/>
          </a:xfrm>
        </p:spPr>
        <p:txBody>
          <a:bodyPr>
            <a:noAutofit/>
          </a:bodyPr>
          <a:lstStyle>
            <a:lvl1pPr algn="l">
              <a:defRPr sz="2585" b="0">
                <a:solidFill>
                  <a:srgbClr val="0C477B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</a:lstStyle>
          <a:p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lo stile del </a:t>
            </a:r>
            <a:r>
              <a:rPr lang="en-US" noProof="0" dirty="0" err="1"/>
              <a:t>titolo</a:t>
            </a:r>
            <a:endParaRPr lang="en-US" noProof="0" dirty="0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9F0D0BC3-D7A7-4E5F-A9FD-2758F7E705F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54154" y="1585726"/>
            <a:ext cx="4073829" cy="371547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contenuto 10">
            <a:extLst>
              <a:ext uri="{FF2B5EF4-FFF2-40B4-BE49-F238E27FC236}">
                <a16:creationId xmlns:a16="http://schemas.microsoft.com/office/drawing/2014/main" id="{1C345F56-3E0D-4BEC-8E61-49646F7625A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16017" y="1580778"/>
            <a:ext cx="4073829" cy="371547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A238F556-F770-4CFE-B675-B8278E1318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167688" y="6597650"/>
            <a:ext cx="958850" cy="2079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2"/>
                </a:solidFill>
                <a:latin typeface="CMU Sans Serif" panose="02000603000000000000" pitchFamily="2" charset="0"/>
              </a:defRPr>
            </a:lvl1pPr>
          </a:lstStyle>
          <a:p>
            <a:pPr>
              <a:defRPr/>
            </a:pPr>
            <a:fld id="{08DF3AAD-DDA7-41DB-9502-7C643C876A6C}" type="slidenum">
              <a:rPr lang="en-US" altLang="it-IT"/>
              <a:pPr>
                <a:defRPr/>
              </a:pPr>
              <a:t>‹N›</a:t>
            </a:fld>
            <a:endParaRPr lang="en-US" altLang="it-IT" dirty="0"/>
          </a:p>
        </p:txBody>
      </p:sp>
      <p:sp>
        <p:nvSpPr>
          <p:cNvPr id="9" name="Segnaposto piè di pagina 3">
            <a:extLst>
              <a:ext uri="{FF2B5EF4-FFF2-40B4-BE49-F238E27FC236}">
                <a16:creationId xmlns:a16="http://schemas.microsoft.com/office/drawing/2014/main" id="{9E89FFB3-19B2-470F-B9F1-B1C80B116C4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 bwMode="auto">
          <a:xfrm>
            <a:off x="20638" y="6597650"/>
            <a:ext cx="4217987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defTabSz="422039">
              <a:spcBef>
                <a:spcPct val="50000"/>
              </a:spcBef>
              <a:buFontTx/>
              <a:buNone/>
              <a:defRPr sz="1015">
                <a:solidFill>
                  <a:srgbClr val="0C477B"/>
                </a:solidFill>
                <a:latin typeface="CMU Sans Serif" panose="02000603000000000000" pitchFamily="2" charset="0"/>
              </a:defRPr>
            </a:lvl1pPr>
            <a:lvl2pPr marL="685813" indent="-263775" defTabSz="422039">
              <a:spcBef>
                <a:spcPct val="20000"/>
              </a:spcBef>
              <a:buFont typeface="Arial" panose="020B0604020202020204" pitchFamily="34" charset="0"/>
              <a:buChar char="–"/>
              <a:defRPr sz="2585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5097" indent="-211020" defTabSz="422039">
              <a:spcBef>
                <a:spcPct val="20000"/>
              </a:spcBef>
              <a:buFont typeface="Arial" panose="020B0604020202020204" pitchFamily="34" charset="0"/>
              <a:buChar char="•"/>
              <a:defRPr sz="2215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7136" indent="-211020" defTabSz="422039">
              <a:spcBef>
                <a:spcPct val="20000"/>
              </a:spcBef>
              <a:buFont typeface="Arial" panose="020B0604020202020204" pitchFamily="34" charset="0"/>
              <a:buChar char="–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9175" indent="-211020" defTabSz="422039">
              <a:spcBef>
                <a:spcPct val="20000"/>
              </a:spcBef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121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4325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165291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87330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pt-BR" altLang="it-IT" dirty="0"/>
          </a:p>
        </p:txBody>
      </p:sp>
      <p:sp>
        <p:nvSpPr>
          <p:cNvPr id="10" name="Segnaposto contenuto 10">
            <a:extLst>
              <a:ext uri="{FF2B5EF4-FFF2-40B4-BE49-F238E27FC236}">
                <a16:creationId xmlns:a16="http://schemas.microsoft.com/office/drawing/2014/main" id="{D16DEA18-5275-4EDA-AE52-9B58B8FF381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54154" y="5445224"/>
            <a:ext cx="8435692" cy="93610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37178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7">
            <a:extLst>
              <a:ext uri="{FF2B5EF4-FFF2-40B4-BE49-F238E27FC236}">
                <a16:creationId xmlns:a16="http://schemas.microsoft.com/office/drawing/2014/main" id="{B31C23BD-E2EC-4BF5-B424-20505624A86C}"/>
              </a:ext>
            </a:extLst>
          </p:cNvPr>
          <p:cNvCxnSpPr/>
          <p:nvPr userDrawn="1"/>
        </p:nvCxnSpPr>
        <p:spPr>
          <a:xfrm>
            <a:off x="-6350" y="6524625"/>
            <a:ext cx="9161463" cy="0"/>
          </a:xfrm>
          <a:prstGeom prst="line">
            <a:avLst/>
          </a:prstGeom>
          <a:ln w="28575">
            <a:solidFill>
              <a:srgbClr val="0C4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2513720D-3746-414B-9837-21DA5B6A3DBE}"/>
              </a:ext>
            </a:extLst>
          </p:cNvPr>
          <p:cNvCxnSpPr>
            <a:cxnSpLocks/>
          </p:cNvCxnSpPr>
          <p:nvPr userDrawn="1"/>
        </p:nvCxnSpPr>
        <p:spPr>
          <a:xfrm>
            <a:off x="3419475" y="2168525"/>
            <a:ext cx="0" cy="2881313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251520" y="2168860"/>
            <a:ext cx="2705487" cy="2880311"/>
          </a:xfrm>
        </p:spPr>
        <p:txBody>
          <a:bodyPr>
            <a:noAutofit/>
          </a:bodyPr>
          <a:lstStyle>
            <a:lvl1pPr algn="r">
              <a:defRPr sz="4000" b="0">
                <a:solidFill>
                  <a:srgbClr val="0C477B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</a:lstStyle>
          <a:p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lo stile del </a:t>
            </a:r>
            <a:r>
              <a:rPr lang="en-US" noProof="0" dirty="0" err="1"/>
              <a:t>titolo</a:t>
            </a:r>
            <a:endParaRPr lang="en-US" noProof="0" dirty="0"/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047C5481-BD63-44A3-BE79-3F2476A9C42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882739" y="980728"/>
            <a:ext cx="5009741" cy="525657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en-US" sz="1662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</a:t>
            </a:r>
            <a:r>
              <a:rPr lang="en-US" noProof="0" dirty="0" err="1"/>
              <a:t>gli</a:t>
            </a:r>
            <a:r>
              <a:rPr lang="en-US" noProof="0" dirty="0"/>
              <a:t> </a:t>
            </a:r>
            <a:r>
              <a:rPr lang="en-US" noProof="0" dirty="0" err="1"/>
              <a:t>stili</a:t>
            </a:r>
            <a:r>
              <a:rPr lang="en-US" noProof="0" dirty="0"/>
              <a:t> del testo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  <a:p>
            <a:pPr lvl="1"/>
            <a:r>
              <a:rPr lang="en-US" noProof="0" dirty="0"/>
              <a:t>Secondo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2"/>
            <a:r>
              <a:rPr lang="en-US" noProof="0" dirty="0" err="1"/>
              <a:t>Terzo</a:t>
            </a:r>
            <a:r>
              <a:rPr lang="en-US" noProof="0" dirty="0"/>
              <a:t>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3"/>
            <a:r>
              <a:rPr lang="en-US" noProof="0" dirty="0"/>
              <a:t>Quarto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4"/>
            <a:r>
              <a:rPr lang="en-US" noProof="0" dirty="0"/>
              <a:t>Quinto </a:t>
            </a:r>
            <a:r>
              <a:rPr lang="en-US" noProof="0" dirty="0" err="1"/>
              <a:t>livello</a:t>
            </a:r>
            <a:endParaRPr lang="en-US" noProof="0" dirty="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E3709199-A068-4752-8690-B18832FF5F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167688" y="6597650"/>
            <a:ext cx="958850" cy="2079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2"/>
                </a:solidFill>
                <a:latin typeface="CMU Sans Serif" panose="02000603000000000000" pitchFamily="2" charset="0"/>
              </a:defRPr>
            </a:lvl1pPr>
          </a:lstStyle>
          <a:p>
            <a:pPr>
              <a:defRPr/>
            </a:pPr>
            <a:fld id="{E9171A1E-95E8-4B35-88B3-5E22F0185298}" type="slidenum">
              <a:rPr lang="en-US" altLang="it-IT"/>
              <a:pPr>
                <a:defRPr/>
              </a:pPr>
              <a:t>‹N›</a:t>
            </a:fld>
            <a:endParaRPr lang="en-US" altLang="it-IT" dirty="0"/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BDE9A678-B213-47EE-A844-227060A0A1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 bwMode="auto">
          <a:xfrm>
            <a:off x="20638" y="6597650"/>
            <a:ext cx="4217987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defTabSz="422039">
              <a:spcBef>
                <a:spcPct val="50000"/>
              </a:spcBef>
              <a:buFontTx/>
              <a:buNone/>
              <a:defRPr sz="1015">
                <a:solidFill>
                  <a:srgbClr val="0C477B"/>
                </a:solidFill>
                <a:latin typeface="CMU Sans Serif" panose="02000603000000000000" pitchFamily="2" charset="0"/>
              </a:defRPr>
            </a:lvl1pPr>
            <a:lvl2pPr marL="685813" indent="-263775" defTabSz="422039">
              <a:spcBef>
                <a:spcPct val="20000"/>
              </a:spcBef>
              <a:buFont typeface="Arial" panose="020B0604020202020204" pitchFamily="34" charset="0"/>
              <a:buChar char="–"/>
              <a:defRPr sz="2585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5097" indent="-211020" defTabSz="422039">
              <a:spcBef>
                <a:spcPct val="20000"/>
              </a:spcBef>
              <a:buFont typeface="Arial" panose="020B0604020202020204" pitchFamily="34" charset="0"/>
              <a:buChar char="•"/>
              <a:defRPr sz="2215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7136" indent="-211020" defTabSz="422039">
              <a:spcBef>
                <a:spcPct val="20000"/>
              </a:spcBef>
              <a:buFont typeface="Arial" panose="020B0604020202020204" pitchFamily="34" charset="0"/>
              <a:buChar char="–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9175" indent="-211020" defTabSz="422039">
              <a:spcBef>
                <a:spcPct val="20000"/>
              </a:spcBef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121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4325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165291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87330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pt-BR" altLang="it-IT" dirty="0"/>
          </a:p>
        </p:txBody>
      </p:sp>
    </p:spTree>
    <p:extLst>
      <p:ext uri="{BB962C8B-B14F-4D97-AF65-F5344CB8AC3E}">
        <p14:creationId xmlns:p14="http://schemas.microsoft.com/office/powerpoint/2010/main" val="134725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epilogo_doppio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7">
            <a:extLst>
              <a:ext uri="{FF2B5EF4-FFF2-40B4-BE49-F238E27FC236}">
                <a16:creationId xmlns:a16="http://schemas.microsoft.com/office/drawing/2014/main" id="{18F47F85-7160-4454-B2C5-41F437F3F2FE}"/>
              </a:ext>
            </a:extLst>
          </p:cNvPr>
          <p:cNvCxnSpPr/>
          <p:nvPr userDrawn="1"/>
        </p:nvCxnSpPr>
        <p:spPr>
          <a:xfrm>
            <a:off x="-6350" y="6524625"/>
            <a:ext cx="9161463" cy="0"/>
          </a:xfrm>
          <a:prstGeom prst="line">
            <a:avLst/>
          </a:prstGeom>
          <a:ln w="28575">
            <a:solidFill>
              <a:srgbClr val="0C4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58C05E8-18C3-4EE4-8368-391E7F035480}"/>
              </a:ext>
            </a:extLst>
          </p:cNvPr>
          <p:cNvCxnSpPr>
            <a:cxnSpLocks/>
          </p:cNvCxnSpPr>
          <p:nvPr userDrawn="1"/>
        </p:nvCxnSpPr>
        <p:spPr>
          <a:xfrm>
            <a:off x="3419475" y="2168525"/>
            <a:ext cx="0" cy="2881313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251520" y="2168860"/>
            <a:ext cx="2705487" cy="2880311"/>
          </a:xfrm>
        </p:spPr>
        <p:txBody>
          <a:bodyPr>
            <a:noAutofit/>
          </a:bodyPr>
          <a:lstStyle>
            <a:lvl1pPr algn="r">
              <a:defRPr sz="4000" b="0">
                <a:solidFill>
                  <a:srgbClr val="0C477B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</a:lstStyle>
          <a:p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lo stile del </a:t>
            </a:r>
            <a:r>
              <a:rPr lang="en-US" noProof="0" dirty="0" err="1"/>
              <a:t>titolo</a:t>
            </a:r>
            <a:endParaRPr lang="en-US" noProof="0" dirty="0"/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047C5481-BD63-44A3-BE79-3F2476A9C42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882739" y="980729"/>
            <a:ext cx="5009741" cy="255526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en-US" sz="1846" noProof="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en-US" sz="1385" noProof="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en-US" sz="1292" noProof="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en-US" sz="1662" noProof="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en-US" sz="1662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noProof="0" dirty="0"/>
              <a:t>Fare clic per modificare gli stili del testo dello schema</a:t>
            </a:r>
          </a:p>
          <a:p>
            <a:pPr lvl="1"/>
            <a:r>
              <a:rPr lang="it-IT" noProof="0" dirty="0"/>
              <a:t>Secondo livello</a:t>
            </a:r>
          </a:p>
          <a:p>
            <a:pPr lvl="2"/>
            <a:r>
              <a:rPr lang="it-IT" noProof="0" dirty="0"/>
              <a:t>Terzo livello</a:t>
            </a:r>
          </a:p>
          <a:p>
            <a:pPr lvl="3"/>
            <a:r>
              <a:rPr lang="it-IT" noProof="0" dirty="0"/>
              <a:t>Quarto livello</a:t>
            </a:r>
          </a:p>
          <a:p>
            <a:pPr lvl="4"/>
            <a:r>
              <a:rPr lang="it-IT" noProof="0" dirty="0"/>
              <a:t>Quinto livello</a:t>
            </a:r>
            <a:endParaRPr lang="en-US" noProof="0" dirty="0"/>
          </a:p>
        </p:txBody>
      </p:sp>
      <p:sp>
        <p:nvSpPr>
          <p:cNvPr id="9" name="Segnaposto contenuto 12">
            <a:extLst>
              <a:ext uri="{FF2B5EF4-FFF2-40B4-BE49-F238E27FC236}">
                <a16:creationId xmlns:a16="http://schemas.microsoft.com/office/drawing/2014/main" id="{CE08E292-5319-4779-B03A-0697991350B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884624" y="3682037"/>
            <a:ext cx="5009741" cy="255526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en-US" sz="1662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noProof="0" dirty="0"/>
              <a:t>Fare clic per modificare gli stili del testo dello schema</a:t>
            </a:r>
          </a:p>
          <a:p>
            <a:pPr lvl="1"/>
            <a:r>
              <a:rPr lang="it-IT" noProof="0" dirty="0"/>
              <a:t>Secondo livello</a:t>
            </a:r>
          </a:p>
          <a:p>
            <a:pPr lvl="2"/>
            <a:r>
              <a:rPr lang="it-IT" noProof="0" dirty="0"/>
              <a:t>Terzo livello</a:t>
            </a:r>
          </a:p>
          <a:p>
            <a:pPr lvl="3"/>
            <a:r>
              <a:rPr lang="it-IT" noProof="0" dirty="0"/>
              <a:t>Quarto livello</a:t>
            </a:r>
          </a:p>
          <a:p>
            <a:pPr lvl="4"/>
            <a:r>
              <a:rPr lang="it-IT" noProof="0" dirty="0"/>
              <a:t>Quinto livello</a:t>
            </a:r>
            <a:endParaRPr lang="en-US" noProof="0" dirty="0"/>
          </a:p>
        </p:txBody>
      </p: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0FC491D-7910-49D1-A354-A208B516AC7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167688" y="6597650"/>
            <a:ext cx="958850" cy="2079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2"/>
                </a:solidFill>
                <a:latin typeface="CMU Sans Serif" panose="02000603000000000000" pitchFamily="2" charset="0"/>
              </a:defRPr>
            </a:lvl1pPr>
          </a:lstStyle>
          <a:p>
            <a:pPr>
              <a:defRPr/>
            </a:pPr>
            <a:fld id="{353B4D38-008B-420B-8F9F-8F57B73ED142}" type="slidenum">
              <a:rPr lang="en-US" altLang="it-IT"/>
              <a:pPr>
                <a:defRPr/>
              </a:pPr>
              <a:t>‹N›</a:t>
            </a:fld>
            <a:endParaRPr lang="en-US" altLang="it-IT" dirty="0"/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0E257B59-55D7-4642-B91C-99C31B997B5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 bwMode="auto">
          <a:xfrm>
            <a:off x="20638" y="6597650"/>
            <a:ext cx="4217987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defTabSz="422039">
              <a:spcBef>
                <a:spcPct val="50000"/>
              </a:spcBef>
              <a:buFontTx/>
              <a:buNone/>
              <a:defRPr sz="1015">
                <a:solidFill>
                  <a:srgbClr val="0C477B"/>
                </a:solidFill>
                <a:latin typeface="CMU Sans Serif" panose="02000603000000000000" pitchFamily="2" charset="0"/>
              </a:defRPr>
            </a:lvl1pPr>
            <a:lvl2pPr marL="685813" indent="-263775" defTabSz="422039">
              <a:spcBef>
                <a:spcPct val="20000"/>
              </a:spcBef>
              <a:buFont typeface="Arial" panose="020B0604020202020204" pitchFamily="34" charset="0"/>
              <a:buChar char="–"/>
              <a:defRPr sz="2585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5097" indent="-211020" defTabSz="422039">
              <a:spcBef>
                <a:spcPct val="20000"/>
              </a:spcBef>
              <a:buFont typeface="Arial" panose="020B0604020202020204" pitchFamily="34" charset="0"/>
              <a:buChar char="•"/>
              <a:defRPr sz="2215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7136" indent="-211020" defTabSz="422039">
              <a:spcBef>
                <a:spcPct val="20000"/>
              </a:spcBef>
              <a:buFont typeface="Arial" panose="020B0604020202020204" pitchFamily="34" charset="0"/>
              <a:buChar char="–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9175" indent="-211020" defTabSz="422039">
              <a:spcBef>
                <a:spcPct val="20000"/>
              </a:spcBef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121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4325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165291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87330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pt-BR" altLang="it-IT" dirty="0"/>
          </a:p>
        </p:txBody>
      </p:sp>
    </p:spTree>
    <p:extLst>
      <p:ext uri="{BB962C8B-B14F-4D97-AF65-F5344CB8AC3E}">
        <p14:creationId xmlns:p14="http://schemas.microsoft.com/office/powerpoint/2010/main" val="836048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tta_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7">
            <a:extLst>
              <a:ext uri="{FF2B5EF4-FFF2-40B4-BE49-F238E27FC236}">
                <a16:creationId xmlns:a16="http://schemas.microsoft.com/office/drawing/2014/main" id="{68F6BBC0-D750-4F9A-B8AF-CB1233717D60}"/>
              </a:ext>
            </a:extLst>
          </p:cNvPr>
          <p:cNvCxnSpPr/>
          <p:nvPr userDrawn="1"/>
        </p:nvCxnSpPr>
        <p:spPr>
          <a:xfrm>
            <a:off x="-6350" y="6524625"/>
            <a:ext cx="9161463" cy="0"/>
          </a:xfrm>
          <a:prstGeom prst="line">
            <a:avLst/>
          </a:prstGeom>
          <a:ln w="28575">
            <a:solidFill>
              <a:srgbClr val="0C4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54154" y="908720"/>
            <a:ext cx="8441553" cy="418058"/>
          </a:xfrm>
        </p:spPr>
        <p:txBody>
          <a:bodyPr>
            <a:noAutofit/>
          </a:bodyPr>
          <a:lstStyle>
            <a:lvl1pPr algn="l">
              <a:defRPr sz="2585" b="0">
                <a:solidFill>
                  <a:srgbClr val="0C477B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</a:lstStyle>
          <a:p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lo stile del </a:t>
            </a:r>
            <a:r>
              <a:rPr lang="en-US" noProof="0" dirty="0" err="1"/>
              <a:t>titolo</a:t>
            </a:r>
            <a:endParaRPr lang="en-US" noProof="0" dirty="0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9F0D0BC3-D7A7-4E5F-A9FD-2758F7E705F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54154" y="1585726"/>
            <a:ext cx="8441553" cy="46799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it-IT" sz="1662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8A5ECD1B-2156-49C9-AA36-656A44594ED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167688" y="6597650"/>
            <a:ext cx="958850" cy="2079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2"/>
                </a:solidFill>
                <a:latin typeface="CMU Sans Serif" panose="02000603000000000000" pitchFamily="2" charset="0"/>
              </a:defRPr>
            </a:lvl1pPr>
          </a:lstStyle>
          <a:p>
            <a:pPr>
              <a:defRPr/>
            </a:pPr>
            <a:fld id="{D075EE3A-5337-403E-8A8D-F78A813AB38C}" type="slidenum">
              <a:rPr lang="en-US" altLang="it-IT"/>
              <a:pPr>
                <a:defRPr/>
              </a:pPr>
              <a:t>‹N›</a:t>
            </a:fld>
            <a:endParaRPr lang="en-US" altLang="it-IT" dirty="0"/>
          </a:p>
        </p:txBody>
      </p: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369202E6-1CF2-4DC9-B170-6A9EDB0877F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 bwMode="auto">
          <a:xfrm>
            <a:off x="20638" y="6597650"/>
            <a:ext cx="4217987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defTabSz="422039">
              <a:spcBef>
                <a:spcPct val="50000"/>
              </a:spcBef>
              <a:buFontTx/>
              <a:buNone/>
              <a:defRPr sz="1015">
                <a:solidFill>
                  <a:srgbClr val="0C477B"/>
                </a:solidFill>
                <a:latin typeface="CMU Sans Serif" panose="02000603000000000000" pitchFamily="2" charset="0"/>
              </a:defRPr>
            </a:lvl1pPr>
            <a:lvl2pPr marL="685813" indent="-263775" defTabSz="422039">
              <a:spcBef>
                <a:spcPct val="20000"/>
              </a:spcBef>
              <a:buFont typeface="Arial" panose="020B0604020202020204" pitchFamily="34" charset="0"/>
              <a:buChar char="–"/>
              <a:defRPr sz="2585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5097" indent="-211020" defTabSz="422039">
              <a:spcBef>
                <a:spcPct val="20000"/>
              </a:spcBef>
              <a:buFont typeface="Arial" panose="020B0604020202020204" pitchFamily="34" charset="0"/>
              <a:buChar char="•"/>
              <a:defRPr sz="2215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7136" indent="-211020" defTabSz="422039">
              <a:spcBef>
                <a:spcPct val="20000"/>
              </a:spcBef>
              <a:buFont typeface="Arial" panose="020B0604020202020204" pitchFamily="34" charset="0"/>
              <a:buChar char="–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9175" indent="-211020" defTabSz="422039">
              <a:spcBef>
                <a:spcPct val="20000"/>
              </a:spcBef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121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4325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165291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87330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pt-BR" altLang="it-IT" dirty="0"/>
          </a:p>
        </p:txBody>
      </p:sp>
    </p:spTree>
    <p:extLst>
      <p:ext uri="{BB962C8B-B14F-4D97-AF65-F5344CB8AC3E}">
        <p14:creationId xmlns:p14="http://schemas.microsoft.com/office/powerpoint/2010/main" val="749364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bio_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7">
            <a:extLst>
              <a:ext uri="{FF2B5EF4-FFF2-40B4-BE49-F238E27FC236}">
                <a16:creationId xmlns:a16="http://schemas.microsoft.com/office/drawing/2014/main" id="{89DF20E2-CE70-4E5E-88C0-C9CE6E726EBD}"/>
              </a:ext>
            </a:extLst>
          </p:cNvPr>
          <p:cNvCxnSpPr/>
          <p:nvPr userDrawn="1"/>
        </p:nvCxnSpPr>
        <p:spPr>
          <a:xfrm>
            <a:off x="-6350" y="6524625"/>
            <a:ext cx="9161463" cy="0"/>
          </a:xfrm>
          <a:prstGeom prst="line">
            <a:avLst/>
          </a:prstGeom>
          <a:ln w="28575">
            <a:solidFill>
              <a:srgbClr val="0C4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7964050D-7EDE-4DAE-8398-BBDA339FBA0F}"/>
              </a:ext>
            </a:extLst>
          </p:cNvPr>
          <p:cNvCxnSpPr/>
          <p:nvPr userDrawn="1"/>
        </p:nvCxnSpPr>
        <p:spPr>
          <a:xfrm>
            <a:off x="1187450" y="3122613"/>
            <a:ext cx="67691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403648" y="980737"/>
            <a:ext cx="6336704" cy="2016216"/>
          </a:xfrm>
        </p:spPr>
        <p:txBody>
          <a:bodyPr anchor="b">
            <a:noAutofit/>
          </a:bodyPr>
          <a:lstStyle>
            <a:lvl1pPr algn="ctr">
              <a:defRPr sz="5000" b="0">
                <a:solidFill>
                  <a:srgbClr val="0C477B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</a:lstStyle>
          <a:p>
            <a:r>
              <a:rPr lang="it-IT" noProof="0" dirty="0"/>
              <a:t>Fare clic per modificare lo stile del titolo dello schema</a:t>
            </a:r>
            <a:endParaRPr lang="en-US" noProof="0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116957B0-6822-4C44-8473-E5D767FCD5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03350" y="3248352"/>
            <a:ext cx="6337300" cy="3132976"/>
          </a:xfrm>
        </p:spPr>
        <p:txBody>
          <a:bodyPr/>
          <a:lstStyle>
            <a:lvl1pPr marL="0" indent="0" algn="ctr">
              <a:buNone/>
              <a:defRPr lang="it-IT" sz="2400" b="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8D95C6F6-998C-45EC-8C35-559FFB1EC99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167688" y="6597650"/>
            <a:ext cx="958850" cy="2079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2"/>
                </a:solidFill>
                <a:latin typeface="CMU Sans Serif" panose="02000603000000000000" pitchFamily="2" charset="0"/>
              </a:defRPr>
            </a:lvl1pPr>
          </a:lstStyle>
          <a:p>
            <a:pPr>
              <a:defRPr/>
            </a:pPr>
            <a:fld id="{CE3655E2-8C7D-4F42-B93B-3EC34A074B8D}" type="slidenum">
              <a:rPr lang="en-US" altLang="it-IT"/>
              <a:pPr>
                <a:defRPr/>
              </a:pPr>
              <a:t>‹N›</a:t>
            </a:fld>
            <a:endParaRPr lang="en-US" altLang="it-IT" dirty="0"/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61FE81D1-A235-4889-9CDC-0673B03B1E1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 bwMode="auto">
          <a:xfrm>
            <a:off x="20638" y="6597650"/>
            <a:ext cx="4217987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defTabSz="422039">
              <a:spcBef>
                <a:spcPct val="50000"/>
              </a:spcBef>
              <a:buFontTx/>
              <a:buNone/>
              <a:defRPr sz="1015">
                <a:solidFill>
                  <a:srgbClr val="0C477B"/>
                </a:solidFill>
                <a:latin typeface="CMU Sans Serif" panose="02000603000000000000" pitchFamily="2" charset="0"/>
              </a:defRPr>
            </a:lvl1pPr>
            <a:lvl2pPr marL="685813" indent="-263775" defTabSz="422039">
              <a:spcBef>
                <a:spcPct val="20000"/>
              </a:spcBef>
              <a:buFont typeface="Arial" panose="020B0604020202020204" pitchFamily="34" charset="0"/>
              <a:buChar char="–"/>
              <a:defRPr sz="2585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5097" indent="-211020" defTabSz="422039">
              <a:spcBef>
                <a:spcPct val="20000"/>
              </a:spcBef>
              <a:buFont typeface="Arial" panose="020B0604020202020204" pitchFamily="34" charset="0"/>
              <a:buChar char="•"/>
              <a:defRPr sz="2215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7136" indent="-211020" defTabSz="422039">
              <a:spcBef>
                <a:spcPct val="20000"/>
              </a:spcBef>
              <a:buFont typeface="Arial" panose="020B0604020202020204" pitchFamily="34" charset="0"/>
              <a:buChar char="–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9175" indent="-211020" defTabSz="422039">
              <a:spcBef>
                <a:spcPct val="20000"/>
              </a:spcBef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121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4325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165291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87330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pt-BR" altLang="it-IT" dirty="0"/>
          </a:p>
        </p:txBody>
      </p:sp>
    </p:spTree>
    <p:extLst>
      <p:ext uri="{BB962C8B-B14F-4D97-AF65-F5344CB8AC3E}">
        <p14:creationId xmlns:p14="http://schemas.microsoft.com/office/powerpoint/2010/main" val="381943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_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7">
            <a:extLst>
              <a:ext uri="{FF2B5EF4-FFF2-40B4-BE49-F238E27FC236}">
                <a16:creationId xmlns:a16="http://schemas.microsoft.com/office/drawing/2014/main" id="{3EB9369D-6468-4AD8-96C8-D56BB81DD207}"/>
              </a:ext>
            </a:extLst>
          </p:cNvPr>
          <p:cNvCxnSpPr/>
          <p:nvPr userDrawn="1"/>
        </p:nvCxnSpPr>
        <p:spPr>
          <a:xfrm>
            <a:off x="-6350" y="6524625"/>
            <a:ext cx="9161463" cy="0"/>
          </a:xfrm>
          <a:prstGeom prst="line">
            <a:avLst/>
          </a:prstGeom>
          <a:ln w="28575">
            <a:solidFill>
              <a:srgbClr val="0C4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54154" y="908720"/>
            <a:ext cx="8441553" cy="418058"/>
          </a:xfrm>
        </p:spPr>
        <p:txBody>
          <a:bodyPr>
            <a:noAutofit/>
          </a:bodyPr>
          <a:lstStyle>
            <a:lvl1pPr algn="l">
              <a:defRPr sz="2585" b="0">
                <a:solidFill>
                  <a:srgbClr val="0C477B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</a:lstStyle>
          <a:p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lo stile del </a:t>
            </a:r>
            <a:r>
              <a:rPr lang="en-US" noProof="0" dirty="0" err="1"/>
              <a:t>titolo</a:t>
            </a:r>
            <a:endParaRPr lang="en-US" noProof="0" dirty="0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9F0D0BC3-D7A7-4E5F-A9FD-2758F7E705F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54154" y="3001900"/>
            <a:ext cx="4073829" cy="345464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contenuto 10">
            <a:extLst>
              <a:ext uri="{FF2B5EF4-FFF2-40B4-BE49-F238E27FC236}">
                <a16:creationId xmlns:a16="http://schemas.microsoft.com/office/drawing/2014/main" id="{1C345F56-3E0D-4BEC-8E61-49646F7625A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16017" y="2996952"/>
            <a:ext cx="4073829" cy="345464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A238F556-F770-4CFE-B675-B8278E1318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167688" y="6597650"/>
            <a:ext cx="958850" cy="2079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2"/>
                </a:solidFill>
                <a:latin typeface="CMU Sans Serif" panose="02000603000000000000" pitchFamily="2" charset="0"/>
              </a:defRPr>
            </a:lvl1pPr>
          </a:lstStyle>
          <a:p>
            <a:pPr>
              <a:defRPr/>
            </a:pPr>
            <a:fld id="{08DF3AAD-DDA7-41DB-9502-7C643C876A6C}" type="slidenum">
              <a:rPr lang="en-US" altLang="it-IT"/>
              <a:pPr>
                <a:defRPr/>
              </a:pPr>
              <a:t>‹N›</a:t>
            </a:fld>
            <a:endParaRPr lang="en-US" altLang="it-IT" dirty="0"/>
          </a:p>
        </p:txBody>
      </p:sp>
      <p:sp>
        <p:nvSpPr>
          <p:cNvPr id="9" name="Segnaposto piè di pagina 3">
            <a:extLst>
              <a:ext uri="{FF2B5EF4-FFF2-40B4-BE49-F238E27FC236}">
                <a16:creationId xmlns:a16="http://schemas.microsoft.com/office/drawing/2014/main" id="{9E89FFB3-19B2-470F-B9F1-B1C80B116C4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 bwMode="auto">
          <a:xfrm>
            <a:off x="20638" y="6597650"/>
            <a:ext cx="4217987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defTabSz="422039">
              <a:spcBef>
                <a:spcPct val="50000"/>
              </a:spcBef>
              <a:buFontTx/>
              <a:buNone/>
              <a:defRPr sz="1015">
                <a:solidFill>
                  <a:srgbClr val="0C477B"/>
                </a:solidFill>
                <a:latin typeface="CMU Sans Serif" panose="02000603000000000000" pitchFamily="2" charset="0"/>
              </a:defRPr>
            </a:lvl1pPr>
            <a:lvl2pPr marL="685813" indent="-263775" defTabSz="422039">
              <a:spcBef>
                <a:spcPct val="20000"/>
              </a:spcBef>
              <a:buFont typeface="Arial" panose="020B0604020202020204" pitchFamily="34" charset="0"/>
              <a:buChar char="–"/>
              <a:defRPr sz="2585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5097" indent="-211020" defTabSz="422039">
              <a:spcBef>
                <a:spcPct val="20000"/>
              </a:spcBef>
              <a:buFont typeface="Arial" panose="020B0604020202020204" pitchFamily="34" charset="0"/>
              <a:buChar char="•"/>
              <a:defRPr sz="2215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7136" indent="-211020" defTabSz="422039">
              <a:spcBef>
                <a:spcPct val="20000"/>
              </a:spcBef>
              <a:buFont typeface="Arial" panose="020B0604020202020204" pitchFamily="34" charset="0"/>
              <a:buChar char="–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9175" indent="-211020" defTabSz="422039">
              <a:spcBef>
                <a:spcPct val="20000"/>
              </a:spcBef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121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4325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165291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87330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pt-BR" altLang="it-IT" dirty="0"/>
          </a:p>
        </p:txBody>
      </p:sp>
      <p:sp>
        <p:nvSpPr>
          <p:cNvPr id="10" name="Segnaposto contenuto 10">
            <a:extLst>
              <a:ext uri="{FF2B5EF4-FFF2-40B4-BE49-F238E27FC236}">
                <a16:creationId xmlns:a16="http://schemas.microsoft.com/office/drawing/2014/main" id="{7CBC44D9-1E14-45E6-AB7F-E7DFECA3F55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54154" y="1427727"/>
            <a:ext cx="4073829" cy="15011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" name="Segnaposto contenuto 10">
            <a:extLst>
              <a:ext uri="{FF2B5EF4-FFF2-40B4-BE49-F238E27FC236}">
                <a16:creationId xmlns:a16="http://schemas.microsoft.com/office/drawing/2014/main" id="{BF76832D-8A9E-46ED-9BF6-CB24EA3AF74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716017" y="1422779"/>
            <a:ext cx="4073829" cy="15011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37648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e_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7">
            <a:extLst>
              <a:ext uri="{FF2B5EF4-FFF2-40B4-BE49-F238E27FC236}">
                <a16:creationId xmlns:a16="http://schemas.microsoft.com/office/drawing/2014/main" id="{3EB9369D-6468-4AD8-96C8-D56BB81DD207}"/>
              </a:ext>
            </a:extLst>
          </p:cNvPr>
          <p:cNvCxnSpPr/>
          <p:nvPr userDrawn="1"/>
        </p:nvCxnSpPr>
        <p:spPr>
          <a:xfrm>
            <a:off x="-6350" y="6524625"/>
            <a:ext cx="9161463" cy="0"/>
          </a:xfrm>
          <a:prstGeom prst="line">
            <a:avLst/>
          </a:prstGeom>
          <a:ln w="28575">
            <a:solidFill>
              <a:srgbClr val="0C4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54154" y="908720"/>
            <a:ext cx="8441553" cy="418058"/>
          </a:xfrm>
        </p:spPr>
        <p:txBody>
          <a:bodyPr>
            <a:noAutofit/>
          </a:bodyPr>
          <a:lstStyle>
            <a:lvl1pPr algn="l">
              <a:defRPr sz="2585" b="0">
                <a:solidFill>
                  <a:srgbClr val="0C477B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</a:lstStyle>
          <a:p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lo stile del </a:t>
            </a:r>
            <a:r>
              <a:rPr lang="en-US" noProof="0" dirty="0" err="1"/>
              <a:t>titolo</a:t>
            </a:r>
            <a:endParaRPr lang="en-US" noProof="0" dirty="0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9F0D0BC3-D7A7-4E5F-A9FD-2758F7E705F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54155" y="1585726"/>
            <a:ext cx="8435692" cy="54713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contenuto 10">
            <a:extLst>
              <a:ext uri="{FF2B5EF4-FFF2-40B4-BE49-F238E27FC236}">
                <a16:creationId xmlns:a16="http://schemas.microsoft.com/office/drawing/2014/main" id="{1C345F56-3E0D-4BEC-8E61-49646F7625A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48294" y="2262721"/>
            <a:ext cx="8441553" cy="399800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A238F556-F770-4CFE-B675-B8278E1318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167688" y="6597650"/>
            <a:ext cx="958850" cy="2079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2"/>
                </a:solidFill>
                <a:latin typeface="CMU Sans Serif" panose="02000603000000000000" pitchFamily="2" charset="0"/>
              </a:defRPr>
            </a:lvl1pPr>
          </a:lstStyle>
          <a:p>
            <a:pPr>
              <a:defRPr/>
            </a:pPr>
            <a:fld id="{08DF3AAD-DDA7-41DB-9502-7C643C876A6C}" type="slidenum">
              <a:rPr lang="en-US" altLang="it-IT"/>
              <a:pPr>
                <a:defRPr/>
              </a:pPr>
              <a:t>‹N›</a:t>
            </a:fld>
            <a:endParaRPr lang="en-US" altLang="it-IT" dirty="0"/>
          </a:p>
        </p:txBody>
      </p:sp>
      <p:sp>
        <p:nvSpPr>
          <p:cNvPr id="9" name="Segnaposto piè di pagina 3">
            <a:extLst>
              <a:ext uri="{FF2B5EF4-FFF2-40B4-BE49-F238E27FC236}">
                <a16:creationId xmlns:a16="http://schemas.microsoft.com/office/drawing/2014/main" id="{9E89FFB3-19B2-470F-B9F1-B1C80B116C4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 bwMode="auto">
          <a:xfrm>
            <a:off x="20638" y="6597650"/>
            <a:ext cx="4217987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defTabSz="422039">
              <a:spcBef>
                <a:spcPct val="50000"/>
              </a:spcBef>
              <a:buFontTx/>
              <a:buNone/>
              <a:defRPr sz="1015">
                <a:solidFill>
                  <a:srgbClr val="0C477B"/>
                </a:solidFill>
                <a:latin typeface="CMU Sans Serif" panose="02000603000000000000" pitchFamily="2" charset="0"/>
              </a:defRPr>
            </a:lvl1pPr>
            <a:lvl2pPr marL="685813" indent="-263775" defTabSz="422039">
              <a:spcBef>
                <a:spcPct val="20000"/>
              </a:spcBef>
              <a:buFont typeface="Arial" panose="020B0604020202020204" pitchFamily="34" charset="0"/>
              <a:buChar char="–"/>
              <a:defRPr sz="2585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5097" indent="-211020" defTabSz="422039">
              <a:spcBef>
                <a:spcPct val="20000"/>
              </a:spcBef>
              <a:buFont typeface="Arial" panose="020B0604020202020204" pitchFamily="34" charset="0"/>
              <a:buChar char="•"/>
              <a:defRPr sz="2215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7136" indent="-211020" defTabSz="422039">
              <a:spcBef>
                <a:spcPct val="20000"/>
              </a:spcBef>
              <a:buFont typeface="Arial" panose="020B0604020202020204" pitchFamily="34" charset="0"/>
              <a:buChar char="–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9175" indent="-211020" defTabSz="422039">
              <a:spcBef>
                <a:spcPct val="20000"/>
              </a:spcBef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121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4325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165291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87330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pt-BR" altLang="it-IT" dirty="0"/>
          </a:p>
        </p:txBody>
      </p:sp>
    </p:spTree>
    <p:extLst>
      <p:ext uri="{BB962C8B-B14F-4D97-AF65-F5344CB8AC3E}">
        <p14:creationId xmlns:p14="http://schemas.microsoft.com/office/powerpoint/2010/main" val="1383087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_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7">
            <a:extLst>
              <a:ext uri="{FF2B5EF4-FFF2-40B4-BE49-F238E27FC236}">
                <a16:creationId xmlns:a16="http://schemas.microsoft.com/office/drawing/2014/main" id="{3EB9369D-6468-4AD8-96C8-D56BB81DD207}"/>
              </a:ext>
            </a:extLst>
          </p:cNvPr>
          <p:cNvCxnSpPr/>
          <p:nvPr userDrawn="1"/>
        </p:nvCxnSpPr>
        <p:spPr>
          <a:xfrm>
            <a:off x="-6350" y="6524625"/>
            <a:ext cx="9161463" cy="0"/>
          </a:xfrm>
          <a:prstGeom prst="line">
            <a:avLst/>
          </a:prstGeom>
          <a:ln w="28575">
            <a:solidFill>
              <a:srgbClr val="0C4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54154" y="908720"/>
            <a:ext cx="8441553" cy="418058"/>
          </a:xfrm>
        </p:spPr>
        <p:txBody>
          <a:bodyPr>
            <a:noAutofit/>
          </a:bodyPr>
          <a:lstStyle>
            <a:lvl1pPr algn="l">
              <a:defRPr sz="2585" b="0">
                <a:solidFill>
                  <a:srgbClr val="0C477B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</a:lstStyle>
          <a:p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lo stile del </a:t>
            </a:r>
            <a:r>
              <a:rPr lang="en-US" noProof="0" dirty="0" err="1"/>
              <a:t>titolo</a:t>
            </a:r>
            <a:endParaRPr lang="en-US" noProof="0" dirty="0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9F0D0BC3-D7A7-4E5F-A9FD-2758F7E705F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54154" y="1585726"/>
            <a:ext cx="5081942" cy="46799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contenuto 10">
            <a:extLst>
              <a:ext uri="{FF2B5EF4-FFF2-40B4-BE49-F238E27FC236}">
                <a16:creationId xmlns:a16="http://schemas.microsoft.com/office/drawing/2014/main" id="{1C345F56-3E0D-4BEC-8E61-49646F7625A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652120" y="1580778"/>
            <a:ext cx="3137726" cy="46799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A238F556-F770-4CFE-B675-B8278E1318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167688" y="6597650"/>
            <a:ext cx="958850" cy="2079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2"/>
                </a:solidFill>
                <a:latin typeface="CMU Sans Serif" panose="02000603000000000000" pitchFamily="2" charset="0"/>
              </a:defRPr>
            </a:lvl1pPr>
          </a:lstStyle>
          <a:p>
            <a:pPr>
              <a:defRPr/>
            </a:pPr>
            <a:fld id="{08DF3AAD-DDA7-41DB-9502-7C643C876A6C}" type="slidenum">
              <a:rPr lang="en-US" altLang="it-IT"/>
              <a:pPr>
                <a:defRPr/>
              </a:pPr>
              <a:t>‹N›</a:t>
            </a:fld>
            <a:endParaRPr lang="en-US" altLang="it-IT" dirty="0"/>
          </a:p>
        </p:txBody>
      </p:sp>
      <p:sp>
        <p:nvSpPr>
          <p:cNvPr id="9" name="Segnaposto piè di pagina 3">
            <a:extLst>
              <a:ext uri="{FF2B5EF4-FFF2-40B4-BE49-F238E27FC236}">
                <a16:creationId xmlns:a16="http://schemas.microsoft.com/office/drawing/2014/main" id="{9E89FFB3-19B2-470F-B9F1-B1C80B116C4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 bwMode="auto">
          <a:xfrm>
            <a:off x="20638" y="6597650"/>
            <a:ext cx="4217987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defTabSz="422039">
              <a:spcBef>
                <a:spcPct val="50000"/>
              </a:spcBef>
              <a:buFontTx/>
              <a:buNone/>
              <a:defRPr sz="1015">
                <a:solidFill>
                  <a:srgbClr val="0C477B"/>
                </a:solidFill>
                <a:latin typeface="CMU Sans Serif" panose="02000603000000000000" pitchFamily="2" charset="0"/>
              </a:defRPr>
            </a:lvl1pPr>
            <a:lvl2pPr marL="685813" indent="-263775" defTabSz="422039">
              <a:spcBef>
                <a:spcPct val="20000"/>
              </a:spcBef>
              <a:buFont typeface="Arial" panose="020B0604020202020204" pitchFamily="34" charset="0"/>
              <a:buChar char="–"/>
              <a:defRPr sz="2585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5097" indent="-211020" defTabSz="422039">
              <a:spcBef>
                <a:spcPct val="20000"/>
              </a:spcBef>
              <a:buFont typeface="Arial" panose="020B0604020202020204" pitchFamily="34" charset="0"/>
              <a:buChar char="•"/>
              <a:defRPr sz="2215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7136" indent="-211020" defTabSz="422039">
              <a:spcBef>
                <a:spcPct val="20000"/>
              </a:spcBef>
              <a:buFont typeface="Arial" panose="020B0604020202020204" pitchFamily="34" charset="0"/>
              <a:buChar char="–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9175" indent="-211020" defTabSz="422039">
              <a:spcBef>
                <a:spcPct val="20000"/>
              </a:spcBef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121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4325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165291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87330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pt-BR" altLang="it-IT" dirty="0"/>
          </a:p>
        </p:txBody>
      </p:sp>
    </p:spTree>
    <p:extLst>
      <p:ext uri="{BB962C8B-B14F-4D97-AF65-F5344CB8AC3E}">
        <p14:creationId xmlns:p14="http://schemas.microsoft.com/office/powerpoint/2010/main" val="458404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ue_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7">
            <a:extLst>
              <a:ext uri="{FF2B5EF4-FFF2-40B4-BE49-F238E27FC236}">
                <a16:creationId xmlns:a16="http://schemas.microsoft.com/office/drawing/2014/main" id="{3EB9369D-6468-4AD8-96C8-D56BB81DD207}"/>
              </a:ext>
            </a:extLst>
          </p:cNvPr>
          <p:cNvCxnSpPr/>
          <p:nvPr userDrawn="1"/>
        </p:nvCxnSpPr>
        <p:spPr>
          <a:xfrm>
            <a:off x="-6350" y="6524625"/>
            <a:ext cx="9161463" cy="0"/>
          </a:xfrm>
          <a:prstGeom prst="line">
            <a:avLst/>
          </a:prstGeom>
          <a:ln w="28575">
            <a:solidFill>
              <a:srgbClr val="0C4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354154" y="908720"/>
            <a:ext cx="8441553" cy="418058"/>
          </a:xfrm>
        </p:spPr>
        <p:txBody>
          <a:bodyPr>
            <a:noAutofit/>
          </a:bodyPr>
          <a:lstStyle>
            <a:lvl1pPr algn="l">
              <a:defRPr sz="2585" b="0">
                <a:solidFill>
                  <a:srgbClr val="0C477B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</a:lstStyle>
          <a:p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lo stile del </a:t>
            </a:r>
            <a:r>
              <a:rPr lang="en-US" noProof="0" dirty="0" err="1"/>
              <a:t>titolo</a:t>
            </a:r>
            <a:endParaRPr lang="en-US" noProof="0" dirty="0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9F0D0BC3-D7A7-4E5F-A9FD-2758F7E705F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54155" y="1585726"/>
            <a:ext cx="4140000" cy="46799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contenuto 10">
            <a:extLst>
              <a:ext uri="{FF2B5EF4-FFF2-40B4-BE49-F238E27FC236}">
                <a16:creationId xmlns:a16="http://schemas.microsoft.com/office/drawing/2014/main" id="{1C345F56-3E0D-4BEC-8E61-49646F7625A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74011" y="1585726"/>
            <a:ext cx="4140000" cy="46799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15913" indent="-315913">
              <a:buFont typeface="Wingdings" panose="05000000000000000000" pitchFamily="2" charset="2"/>
              <a:buChar char="ü"/>
              <a:defRPr lang="it-IT" sz="1846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63525">
              <a:buFont typeface="Wingdings" panose="05000000000000000000" pitchFamily="2" charset="2"/>
              <a:buChar char="Ø"/>
              <a:defRPr lang="it-IT" sz="1385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054100" indent="-209550">
              <a:buFont typeface="Wingdings" panose="05000000000000000000" pitchFamily="2" charset="2"/>
              <a:buChar char="§"/>
              <a:defRPr lang="it-IT" sz="129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lang="it-IT" sz="1662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A238F556-F770-4CFE-B675-B8278E1318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167688" y="6597650"/>
            <a:ext cx="958850" cy="2079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2"/>
                </a:solidFill>
                <a:latin typeface="CMU Sans Serif" panose="02000603000000000000" pitchFamily="2" charset="0"/>
              </a:defRPr>
            </a:lvl1pPr>
          </a:lstStyle>
          <a:p>
            <a:pPr>
              <a:defRPr/>
            </a:pPr>
            <a:fld id="{08DF3AAD-DDA7-41DB-9502-7C643C876A6C}" type="slidenum">
              <a:rPr lang="en-US" altLang="it-IT"/>
              <a:pPr>
                <a:defRPr/>
              </a:pPr>
              <a:t>‹N›</a:t>
            </a:fld>
            <a:endParaRPr lang="en-US" altLang="it-IT" dirty="0"/>
          </a:p>
        </p:txBody>
      </p:sp>
      <p:sp>
        <p:nvSpPr>
          <p:cNvPr id="9" name="Segnaposto piè di pagina 3">
            <a:extLst>
              <a:ext uri="{FF2B5EF4-FFF2-40B4-BE49-F238E27FC236}">
                <a16:creationId xmlns:a16="http://schemas.microsoft.com/office/drawing/2014/main" id="{9E89FFB3-19B2-470F-B9F1-B1C80B116C4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 bwMode="auto">
          <a:xfrm>
            <a:off x="20638" y="6597650"/>
            <a:ext cx="4217987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defTabSz="422039">
              <a:spcBef>
                <a:spcPct val="50000"/>
              </a:spcBef>
              <a:buFontTx/>
              <a:buNone/>
              <a:defRPr sz="1015">
                <a:solidFill>
                  <a:srgbClr val="0C477B"/>
                </a:solidFill>
                <a:latin typeface="CMU Sans Serif" panose="02000603000000000000" pitchFamily="2" charset="0"/>
              </a:defRPr>
            </a:lvl1pPr>
            <a:lvl2pPr marL="685813" indent="-263775" defTabSz="422039">
              <a:spcBef>
                <a:spcPct val="20000"/>
              </a:spcBef>
              <a:buFont typeface="Arial" panose="020B0604020202020204" pitchFamily="34" charset="0"/>
              <a:buChar char="–"/>
              <a:defRPr sz="2585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5097" indent="-211020" defTabSz="422039">
              <a:spcBef>
                <a:spcPct val="20000"/>
              </a:spcBef>
              <a:buFont typeface="Arial" panose="020B0604020202020204" pitchFamily="34" charset="0"/>
              <a:buChar char="•"/>
              <a:defRPr sz="2215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7136" indent="-211020" defTabSz="422039">
              <a:spcBef>
                <a:spcPct val="20000"/>
              </a:spcBef>
              <a:buFont typeface="Arial" panose="020B0604020202020204" pitchFamily="34" charset="0"/>
              <a:buChar char="–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9175" indent="-211020" defTabSz="422039">
              <a:spcBef>
                <a:spcPct val="20000"/>
              </a:spcBef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121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43253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165291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87330" indent="-211020" defTabSz="42203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46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pt-BR" altLang="it-IT" dirty="0"/>
          </a:p>
        </p:txBody>
      </p:sp>
    </p:spTree>
    <p:extLst>
      <p:ext uri="{BB962C8B-B14F-4D97-AF65-F5344CB8AC3E}">
        <p14:creationId xmlns:p14="http://schemas.microsoft.com/office/powerpoint/2010/main" val="2630778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9EDE5D0D-930C-42CF-A2B8-EB02E51B032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836613"/>
            <a:ext cx="8229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Fare clic per modificare stile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FE8C2029-D9EF-4E3E-AA22-EB71F452C2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Fare clic per modificare gli stili del testo dello schema</a:t>
            </a:r>
          </a:p>
          <a:p>
            <a:pPr lvl="1"/>
            <a:r>
              <a:rPr lang="en-US" altLang="it-IT"/>
              <a:t>Secondo livello</a:t>
            </a:r>
          </a:p>
          <a:p>
            <a:pPr lvl="2"/>
            <a:r>
              <a:rPr lang="en-US" altLang="it-IT"/>
              <a:t>Terzo livello</a:t>
            </a:r>
          </a:p>
          <a:p>
            <a:pPr lvl="3"/>
            <a:r>
              <a:rPr lang="en-US" altLang="it-IT"/>
              <a:t>Quarto livello</a:t>
            </a:r>
          </a:p>
          <a:p>
            <a:pPr lvl="4"/>
            <a:r>
              <a:rPr lang="en-US" altLang="it-IT"/>
              <a:t>Quinto livello</a:t>
            </a:r>
          </a:p>
        </p:txBody>
      </p:sp>
      <p:grpSp>
        <p:nvGrpSpPr>
          <p:cNvPr id="1028" name="Gruppo 1">
            <a:extLst>
              <a:ext uri="{FF2B5EF4-FFF2-40B4-BE49-F238E27FC236}">
                <a16:creationId xmlns:a16="http://schemas.microsoft.com/office/drawing/2014/main" id="{09E34507-1DBB-48EB-A4A0-38CF0958CF3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9144000" cy="684213"/>
            <a:chOff x="0" y="0"/>
            <a:chExt cx="9906000" cy="684001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59654923-9FD9-4D72-BCDE-06EAA1FCB06B}"/>
                </a:ext>
              </a:extLst>
            </p:cNvPr>
            <p:cNvSpPr/>
            <p:nvPr userDrawn="1"/>
          </p:nvSpPr>
          <p:spPr>
            <a:xfrm>
              <a:off x="0" y="0"/>
              <a:ext cx="9906000" cy="684001"/>
            </a:xfrm>
            <a:prstGeom prst="rect">
              <a:avLst/>
            </a:prstGeom>
            <a:solidFill>
              <a:srgbClr val="0C477B"/>
            </a:solidFill>
            <a:ln>
              <a:solidFill>
                <a:srgbClr val="0C477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030" name="Immagine 3">
              <a:extLst>
                <a:ext uri="{FF2B5EF4-FFF2-40B4-BE49-F238E27FC236}">
                  <a16:creationId xmlns:a16="http://schemas.microsoft.com/office/drawing/2014/main" id="{37647060-B2CE-4E6C-BFE1-243209CCB2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1" y="0"/>
              <a:ext cx="1447503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Immagine 1">
              <a:extLst>
                <a:ext uri="{FF2B5EF4-FFF2-40B4-BE49-F238E27FC236}">
                  <a16:creationId xmlns:a16="http://schemas.microsoft.com/office/drawing/2014/main" id="{C0636009-529E-4B91-9926-8AA9225C3B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6672" y="0"/>
              <a:ext cx="804624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6" r:id="rId1"/>
    <p:sldLayoutId id="2147485297" r:id="rId2"/>
    <p:sldLayoutId id="2147485298" r:id="rId3"/>
    <p:sldLayoutId id="2147485299" r:id="rId4"/>
    <p:sldLayoutId id="2147485300" r:id="rId5"/>
    <p:sldLayoutId id="2147485301" r:id="rId6"/>
    <p:sldLayoutId id="2147485304" r:id="rId7"/>
    <p:sldLayoutId id="2147485303" r:id="rId8"/>
    <p:sldLayoutId id="2147485307" r:id="rId9"/>
    <p:sldLayoutId id="2147485311" r:id="rId10"/>
    <p:sldLayoutId id="2147485302" r:id="rId11"/>
    <p:sldLayoutId id="2147485308" r:id="rId12"/>
    <p:sldLayoutId id="2147485309" r:id="rId13"/>
  </p:sldLayoutIdLst>
  <p:hf hdr="0" dt="0"/>
  <p:txStyles>
    <p:titleStyle>
      <a:lvl1pPr algn="ctr" defTabSz="420688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20688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ctr" defTabSz="420688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ctr" defTabSz="420688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ctr" defTabSz="420688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22039" algn="ctr" defTabSz="422039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6pPr>
      <a:lvl7pPr marL="844078" algn="ctr" defTabSz="422039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7pPr>
      <a:lvl8pPr marL="1266117" algn="ctr" defTabSz="422039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8pPr>
      <a:lvl9pPr marL="1688155" algn="ctr" defTabSz="422039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9pPr>
    </p:titleStyle>
    <p:bodyStyle>
      <a:lvl1pPr marL="315913" indent="-315913" algn="l" defTabSz="4206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63525" algn="l" defTabSz="4206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54100" indent="-209550" algn="l" defTabSz="4206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76375" indent="-209550" algn="l" defTabSz="4206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98650" indent="-209550" algn="l" defTabSz="4206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321213" indent="-211020" algn="l" defTabSz="422039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3" indent="-211020" algn="l" defTabSz="422039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291" indent="-211020" algn="l" defTabSz="422039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30" indent="-211020" algn="l" defTabSz="422039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22039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39" algn="l" defTabSz="422039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78" algn="l" defTabSz="422039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17" algn="l" defTabSz="422039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55" algn="l" defTabSz="422039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195" algn="l" defTabSz="422039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33" algn="l" defTabSz="422039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72" algn="l" defTabSz="422039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11" algn="l" defTabSz="422039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349BDA-0ADF-4F5D-9354-2B45EACC5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1760" y="1484784"/>
            <a:ext cx="6563791" cy="1908032"/>
          </a:xfrm>
        </p:spPr>
        <p:txBody>
          <a:bodyPr/>
          <a:lstStyle/>
          <a:p>
            <a:r>
              <a:rPr lang="en-GB" noProof="0" dirty="0"/>
              <a:t>Passage of year presentation</a:t>
            </a:r>
            <a:br>
              <a:rPr lang="en-GB" noProof="0" dirty="0"/>
            </a:br>
            <a:r>
              <a:rPr lang="en-GB" sz="2400" b="0" noProof="0" dirty="0"/>
              <a:t>Reconstruction</a:t>
            </a:r>
            <a:r>
              <a:rPr lang="en-GB" sz="2400" b="0" dirty="0"/>
              <a:t> and Analysis of the Energy Demand </a:t>
            </a:r>
            <a:br>
              <a:rPr lang="en-GB" sz="2400" b="0" dirty="0"/>
            </a:br>
            <a:r>
              <a:rPr lang="en-GB" sz="2400" b="0" dirty="0"/>
              <a:t>of a Healthcare Facility</a:t>
            </a:r>
            <a:br>
              <a:rPr lang="en-GB" noProof="0" dirty="0"/>
            </a:br>
            <a:endParaRPr lang="en-GB" b="0" noProof="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7B9B1EF-93CC-486E-8009-CB4B2D9DFA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9912" y="3465185"/>
            <a:ext cx="5179022" cy="2916143"/>
          </a:xfrm>
        </p:spPr>
        <p:txBody>
          <a:bodyPr>
            <a:normAutofit/>
          </a:bodyPr>
          <a:lstStyle/>
          <a:p>
            <a:pPr algn="l">
              <a:tabLst>
                <a:tab pos="1790700" algn="r"/>
                <a:tab pos="4845050" algn="r"/>
              </a:tabLst>
            </a:pPr>
            <a:r>
              <a:rPr lang="en-GB" dirty="0"/>
              <a:t>	Department: 	</a:t>
            </a:r>
            <a:r>
              <a:rPr lang="en-GB" b="0" dirty="0"/>
              <a:t>Industrial Engineering</a:t>
            </a:r>
          </a:p>
          <a:p>
            <a:pPr algn="l">
              <a:tabLst>
                <a:tab pos="1790700" algn="r"/>
                <a:tab pos="4845050" algn="r"/>
              </a:tabLst>
            </a:pPr>
            <a:r>
              <a:rPr lang="en-GB" dirty="0"/>
              <a:t>	</a:t>
            </a:r>
            <a:r>
              <a:rPr lang="en-GB" noProof="0" dirty="0"/>
              <a:t>Ph.D Cycle:</a:t>
            </a:r>
            <a:r>
              <a:rPr lang="en-GB" b="0" noProof="0" dirty="0"/>
              <a:t> 	XXXV</a:t>
            </a:r>
            <a:endParaRPr lang="en-GB" noProof="0" dirty="0"/>
          </a:p>
          <a:p>
            <a:pPr algn="l">
              <a:spcBef>
                <a:spcPts val="3000"/>
              </a:spcBef>
              <a:tabLst>
                <a:tab pos="1790700" algn="r"/>
                <a:tab pos="4845050" algn="r"/>
              </a:tabLst>
            </a:pPr>
            <a:r>
              <a:rPr lang="en-GB" noProof="0" dirty="0"/>
              <a:t>	Candidate:	 </a:t>
            </a:r>
            <a:r>
              <a:rPr lang="en-GB" b="0" noProof="0" dirty="0"/>
              <a:t>Marco Zini </a:t>
            </a:r>
          </a:p>
          <a:p>
            <a:pPr algn="l">
              <a:spcBef>
                <a:spcPts val="0"/>
              </a:spcBef>
              <a:tabLst>
                <a:tab pos="1790700" algn="r"/>
                <a:tab pos="4845050" algn="r"/>
              </a:tabLst>
            </a:pPr>
            <a:r>
              <a:rPr lang="en-GB" b="0" noProof="0" dirty="0"/>
              <a:t>		</a:t>
            </a:r>
            <a:r>
              <a:rPr lang="en-GB" sz="1400" b="0" noProof="0" dirty="0"/>
              <a:t>(</a:t>
            </a:r>
            <a:r>
              <a:rPr lang="en-GB" sz="1400" b="0" i="1" noProof="0" dirty="0"/>
              <a:t>DT30464</a:t>
            </a:r>
            <a:r>
              <a:rPr lang="en-GB" sz="1400" b="0" noProof="0" dirty="0"/>
              <a:t>)</a:t>
            </a:r>
          </a:p>
          <a:p>
            <a:pPr algn="l">
              <a:spcBef>
                <a:spcPts val="1800"/>
              </a:spcBef>
              <a:tabLst>
                <a:tab pos="1790700" algn="r"/>
                <a:tab pos="4845050" algn="r"/>
              </a:tabLst>
            </a:pPr>
            <a:r>
              <a:rPr lang="en-GB" dirty="0"/>
              <a:t>	Tutors:	</a:t>
            </a:r>
            <a:r>
              <a:rPr lang="en-GB" b="0" dirty="0"/>
              <a:t>Ing. Alessandro Bianchini </a:t>
            </a:r>
          </a:p>
          <a:p>
            <a:pPr algn="l">
              <a:tabLst>
                <a:tab pos="4845050" algn="r"/>
              </a:tabLst>
            </a:pPr>
            <a:r>
              <a:rPr lang="en-GB" b="0" dirty="0"/>
              <a:t>	Prof. Ing. Carlo </a:t>
            </a:r>
            <a:r>
              <a:rPr lang="en-GB" b="0" dirty="0" err="1"/>
              <a:t>Carcasci</a:t>
            </a:r>
            <a:endParaRPr lang="en-GB" b="0" dirty="0"/>
          </a:p>
          <a:p>
            <a:pPr algn="l">
              <a:tabLst>
                <a:tab pos="4845050" algn="r"/>
              </a:tabLst>
            </a:pPr>
            <a:r>
              <a:rPr lang="en-GB" b="0" noProof="0" dirty="0"/>
              <a:t>	Prof. Ing. Giampaolo </a:t>
            </a:r>
            <a:r>
              <a:rPr lang="en-GB" b="0" noProof="0" dirty="0" err="1"/>
              <a:t>Manfrida</a:t>
            </a:r>
            <a:endParaRPr lang="en-GB" b="0" noProof="0" dirty="0"/>
          </a:p>
        </p:txBody>
      </p:sp>
    </p:spTree>
    <p:extLst>
      <p:ext uri="{BB962C8B-B14F-4D97-AF65-F5344CB8AC3E}">
        <p14:creationId xmlns:p14="http://schemas.microsoft.com/office/powerpoint/2010/main" val="1021137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6BC6E6-A2E9-47F0-9B6E-5B3C9B1ED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noProof="0" dirty="0"/>
              <a:t>Correlation Analysis </a:t>
            </a:r>
            <a:r>
              <a:rPr lang="en-GB" noProof="0" dirty="0"/>
              <a:t>- Polynomial regression (Quadratic)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7C5C4C-433C-41F1-934B-8D3C87BD53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D075EE3A-5337-403E-8A8D-F78A813AB38C}" type="slidenum">
              <a:rPr lang="en-US" altLang="it-IT" smtClean="0"/>
              <a:pPr>
                <a:defRPr/>
              </a:pPr>
              <a:t>10</a:t>
            </a:fld>
            <a:endParaRPr lang="en-US" alt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E7E03C-DAD8-4CCA-B182-B07A8C2C197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sz="1050" dirty="0"/>
          </a:p>
        </p:txBody>
      </p:sp>
      <p:pic>
        <p:nvPicPr>
          <p:cNvPr id="6" name="Segnaposto contenuto 30">
            <a:extLst>
              <a:ext uri="{FF2B5EF4-FFF2-40B4-BE49-F238E27FC236}">
                <a16:creationId xmlns:a16="http://schemas.microsoft.com/office/drawing/2014/main" id="{689CC39B-FE01-46ED-AF9B-DC9F54DCE2A7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108454" y="2060848"/>
            <a:ext cx="4449128" cy="3600000"/>
          </a:xfrm>
        </p:spPr>
      </p:pic>
      <p:pic>
        <p:nvPicPr>
          <p:cNvPr id="7" name="Immagine 1">
            <a:extLst>
              <a:ext uri="{FF2B5EF4-FFF2-40B4-BE49-F238E27FC236}">
                <a16:creationId xmlns:a16="http://schemas.microsoft.com/office/drawing/2014/main" id="{53B77DD0-1B52-491E-B395-0EE476A9B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835344" y="1437071"/>
            <a:ext cx="3712231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ella 6">
            <a:extLst>
              <a:ext uri="{FF2B5EF4-FFF2-40B4-BE49-F238E27FC236}">
                <a16:creationId xmlns:a16="http://schemas.microsoft.com/office/drawing/2014/main" id="{DBF523C4-2855-444D-AAEB-29F1608435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8364723"/>
              </p:ext>
            </p:extLst>
          </p:nvPr>
        </p:nvGraphicFramePr>
        <p:xfrm>
          <a:off x="4796300" y="4588253"/>
          <a:ext cx="4140200" cy="1828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40">
                  <a:extLst>
                    <a:ext uri="{9D8B030D-6E8A-4147-A177-3AD203B41FA5}">
                      <a16:colId xmlns:a16="http://schemas.microsoft.com/office/drawing/2014/main" val="2343476583"/>
                    </a:ext>
                  </a:extLst>
                </a:gridCol>
                <a:gridCol w="828040">
                  <a:extLst>
                    <a:ext uri="{9D8B030D-6E8A-4147-A177-3AD203B41FA5}">
                      <a16:colId xmlns:a16="http://schemas.microsoft.com/office/drawing/2014/main" val="1311276426"/>
                    </a:ext>
                  </a:extLst>
                </a:gridCol>
                <a:gridCol w="828040">
                  <a:extLst>
                    <a:ext uri="{9D8B030D-6E8A-4147-A177-3AD203B41FA5}">
                      <a16:colId xmlns:a16="http://schemas.microsoft.com/office/drawing/2014/main" val="3784633233"/>
                    </a:ext>
                  </a:extLst>
                </a:gridCol>
                <a:gridCol w="828040">
                  <a:extLst>
                    <a:ext uri="{9D8B030D-6E8A-4147-A177-3AD203B41FA5}">
                      <a16:colId xmlns:a16="http://schemas.microsoft.com/office/drawing/2014/main" val="1786386786"/>
                    </a:ext>
                  </a:extLst>
                </a:gridCol>
                <a:gridCol w="828040">
                  <a:extLst>
                    <a:ext uri="{9D8B030D-6E8A-4147-A177-3AD203B41FA5}">
                      <a16:colId xmlns:a16="http://schemas.microsoft.com/office/drawing/2014/main" val="7384957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GB" sz="1500" b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91479" marR="91479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baseline="0" dirty="0" err="1"/>
                        <a:t>T</a:t>
                      </a:r>
                      <a:r>
                        <a:rPr lang="en-GB" sz="1500" b="1" baseline="-25000" dirty="0" err="1"/>
                        <a:t>lim</a:t>
                      </a:r>
                      <a:endParaRPr lang="en-GB" sz="1500" b="1" baseline="-25000" dirty="0"/>
                    </a:p>
                    <a:p>
                      <a:pPr algn="ctr"/>
                      <a:r>
                        <a:rPr lang="en-GB" sz="1500" b="0" baseline="0" dirty="0"/>
                        <a:t>[°C]</a:t>
                      </a:r>
                    </a:p>
                  </a:txBody>
                  <a:tcPr marL="91479" marR="91479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500" b="1" baseline="0" dirty="0"/>
                        <a:t>Δ</a:t>
                      </a:r>
                      <a:r>
                        <a:rPr lang="it-IT" sz="1500" b="1" baseline="0" dirty="0"/>
                        <a:t>W</a:t>
                      </a:r>
                    </a:p>
                    <a:p>
                      <a:pPr algn="ctr"/>
                      <a:r>
                        <a:rPr lang="it-IT" sz="1500" b="0" baseline="0" dirty="0"/>
                        <a:t>[kW]</a:t>
                      </a:r>
                      <a:endParaRPr lang="en-GB" sz="1500" b="0" baseline="0" dirty="0"/>
                    </a:p>
                  </a:txBody>
                  <a:tcPr marL="91479" marR="91479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b="1" dirty="0"/>
                        <a:t>R</a:t>
                      </a:r>
                      <a:r>
                        <a:rPr lang="it-IT" sz="1500" b="1" baseline="30000" dirty="0"/>
                        <a:t>2</a:t>
                      </a:r>
                    </a:p>
                    <a:p>
                      <a:pPr algn="ctr"/>
                      <a:r>
                        <a:rPr lang="it-IT" sz="1500" b="0" dirty="0"/>
                        <a:t>T &lt; </a:t>
                      </a:r>
                      <a:r>
                        <a:rPr lang="it-IT" sz="1500" b="0" dirty="0" err="1"/>
                        <a:t>T</a:t>
                      </a:r>
                      <a:r>
                        <a:rPr lang="it-IT" sz="1500" b="0" baseline="-25000" dirty="0" err="1"/>
                        <a:t>lim</a:t>
                      </a:r>
                      <a:endParaRPr lang="en-GB" sz="1500" b="0" baseline="-25000" dirty="0"/>
                    </a:p>
                  </a:txBody>
                  <a:tcPr marL="91479" marR="91479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it-IT" sz="1500" b="1" kern="1200" baseline="30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algn="ctr"/>
                      <a:r>
                        <a:rPr lang="it-IT" sz="15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 &gt; </a:t>
                      </a:r>
                      <a:r>
                        <a:rPr lang="it-IT" sz="1500" b="0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it-IT" sz="1500" b="0" kern="1200" baseline="-250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lim</a:t>
                      </a:r>
                      <a:endParaRPr lang="en-GB" sz="1500" b="0" kern="1200" baseline="-250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79" marR="91479" marT="45711" marB="45711" anchor="ctr"/>
                </a:tc>
                <a:extLst>
                  <a:ext uri="{0D108BD9-81ED-4DB2-BD59-A6C34878D82A}">
                    <a16:rowId xmlns:a16="http://schemas.microsoft.com/office/drawing/2014/main" val="2213643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500" b="1" dirty="0">
                          <a:solidFill>
                            <a:srgbClr val="00CC00"/>
                          </a:solidFill>
                        </a:rPr>
                        <a:t>F1</a:t>
                      </a:r>
                      <a:endParaRPr lang="en-GB" sz="1500" b="1" dirty="0">
                        <a:solidFill>
                          <a:srgbClr val="00CC00"/>
                        </a:solidFill>
                      </a:endParaRPr>
                    </a:p>
                  </a:txBody>
                  <a:tcPr marL="91479" marR="91479" marT="45711" marB="45711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19.80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33.77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0.36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9465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500" b="1" dirty="0">
                          <a:solidFill>
                            <a:srgbClr val="0000FF"/>
                          </a:solidFill>
                        </a:rPr>
                        <a:t>F2</a:t>
                      </a:r>
                      <a:endParaRPr lang="en-GB" sz="15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79" marR="91479" marT="45711" marB="45711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20.81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46.55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0.24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08578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500" b="1" dirty="0">
                          <a:solidFill>
                            <a:srgbClr val="FF0000"/>
                          </a:solidFill>
                        </a:rPr>
                        <a:t>F3</a:t>
                      </a:r>
                      <a:endParaRPr lang="en-GB" sz="15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L="91479" marR="91479" marT="45711" marB="45711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18.44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66.87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0.17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441527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422039" rtl="0" eaLnBrk="1" latinLnBrk="0" hangingPunct="1"/>
                      <a:r>
                        <a:rPr lang="it-IT" sz="1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Totale</a:t>
                      </a:r>
                      <a:endParaRPr lang="en-GB" sz="1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79" marR="91479" marT="45711" marB="45711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22.71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40.27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0.27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6562818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D52E8EA-93E0-4513-932F-B1B7D32BEEF2}"/>
                  </a:ext>
                </a:extLst>
              </p:cNvPr>
              <p:cNvSpPr txBox="1"/>
              <p:nvPr/>
            </p:nvSpPr>
            <p:spPr>
              <a:xfrm>
                <a:off x="6300192" y="1484207"/>
                <a:ext cx="1686038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𝑒𝑙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D52E8EA-93E0-4513-932F-B1B7D32BE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1484207"/>
                <a:ext cx="1686038" cy="276999"/>
              </a:xfrm>
              <a:prstGeom prst="rect">
                <a:avLst/>
              </a:prstGeom>
              <a:blipFill>
                <a:blip r:embed="rId4"/>
                <a:stretch>
                  <a:fillRect l="-1792" r="-358" b="-1458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0361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51CA27-C343-4653-8989-1256B2481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24" y="1249986"/>
            <a:ext cx="2705487" cy="1692188"/>
          </a:xfrm>
        </p:spPr>
        <p:txBody>
          <a:bodyPr/>
          <a:lstStyle/>
          <a:p>
            <a:pPr>
              <a:defRPr/>
            </a:pPr>
            <a:r>
              <a:rPr lang="en-GB" b="1" noProof="0" dirty="0"/>
              <a:t>Monitoring System</a:t>
            </a:r>
            <a:br>
              <a:rPr lang="en-GB" b="1" dirty="0"/>
            </a:br>
            <a:r>
              <a:rPr lang="en-GB" sz="2000" dirty="0"/>
              <a:t>Electric Energy</a:t>
            </a:r>
            <a:endParaRPr lang="en-GB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0217ED-0CC3-4E17-8BE7-FB6E6D7C7C8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8474" y="3152986"/>
            <a:ext cx="2705487" cy="2520280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GB" noProof="0" dirty="0"/>
              <a:t>The electrical cabinet is divided in:</a:t>
            </a:r>
          </a:p>
          <a:p>
            <a:pPr>
              <a:defRPr/>
            </a:pPr>
            <a:r>
              <a:rPr lang="en-GB" noProof="0" dirty="0"/>
              <a:t>Normal Section</a:t>
            </a:r>
          </a:p>
          <a:p>
            <a:pPr lvl="1">
              <a:spcBef>
                <a:spcPts val="600"/>
              </a:spcBef>
              <a:defRPr/>
            </a:pPr>
            <a:r>
              <a:rPr lang="en-GB" noProof="0" dirty="0"/>
              <a:t>21 lines powered by electricity grid</a:t>
            </a:r>
          </a:p>
          <a:p>
            <a:pPr>
              <a:spcBef>
                <a:spcPts val="1200"/>
              </a:spcBef>
              <a:defRPr/>
            </a:pPr>
            <a:r>
              <a:rPr lang="en-GB" noProof="0" dirty="0"/>
              <a:t>Preferential section</a:t>
            </a:r>
          </a:p>
          <a:p>
            <a:pPr lvl="1">
              <a:spcBef>
                <a:spcPts val="600"/>
              </a:spcBef>
              <a:defRPr/>
            </a:pPr>
            <a:r>
              <a:rPr lang="en-GB" dirty="0"/>
              <a:t>63 lines</a:t>
            </a:r>
            <a:endParaRPr lang="en-GB" noProof="0" dirty="0"/>
          </a:p>
          <a:p>
            <a:pPr lvl="1">
              <a:spcBef>
                <a:spcPts val="600"/>
              </a:spcBef>
              <a:defRPr/>
            </a:pPr>
            <a:r>
              <a:rPr lang="en-GB" noProof="0" dirty="0"/>
              <a:t>Can be powered by a generator installed within the structure</a:t>
            </a:r>
            <a:endParaRPr lang="en-GB" b="1" noProof="0" dirty="0"/>
          </a:p>
        </p:txBody>
      </p:sp>
      <p:sp>
        <p:nvSpPr>
          <p:cNvPr id="111621" name="Segnaposto numero diapositiva 3">
            <a:extLst>
              <a:ext uri="{FF2B5EF4-FFF2-40B4-BE49-F238E27FC236}">
                <a16:creationId xmlns:a16="http://schemas.microsoft.com/office/drawing/2014/main" id="{B3EFBA68-A2F3-4186-982D-9CD8693A4ED7}"/>
              </a:ext>
            </a:extLst>
          </p:cNvPr>
          <p:cNvSpPr>
            <a:spLocks noGrp="1" noChangeArrowheads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F095E3E-D7D7-4073-B666-3D4992716375}" type="slidenum">
              <a:rPr lang="en-US" altLang="it-IT"/>
              <a:pPr/>
              <a:t>11</a:t>
            </a:fld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E1B95C-6963-42DA-9691-78598252531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sz="1050" dirty="0"/>
          </a:p>
        </p:txBody>
      </p:sp>
      <p:pic>
        <p:nvPicPr>
          <p:cNvPr id="111620" name="Segnaposto contenuto 7">
            <a:extLst>
              <a:ext uri="{FF2B5EF4-FFF2-40B4-BE49-F238E27FC236}">
                <a16:creationId xmlns:a16="http://schemas.microsoft.com/office/drawing/2014/main" id="{5505FBBB-A633-40F4-BB72-F7A7B78737C5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0938" y="1135032"/>
            <a:ext cx="3780000" cy="1742985"/>
          </a:xfrm>
          <a:effectLst>
            <a:softEdge rad="63500"/>
          </a:effectLst>
        </p:spPr>
      </p:pic>
      <p:pic>
        <p:nvPicPr>
          <p:cNvPr id="9" name="Segnaposto contenuto 7">
            <a:extLst>
              <a:ext uri="{FF2B5EF4-FFF2-40B4-BE49-F238E27FC236}">
                <a16:creationId xmlns:a16="http://schemas.microsoft.com/office/drawing/2014/main" id="{BEA17E28-EA57-480B-B172-802BDDE5E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3" b="19997"/>
          <a:stretch/>
        </p:blipFill>
        <p:spPr bwMode="auto">
          <a:xfrm>
            <a:off x="4094800" y="4232418"/>
            <a:ext cx="2116138" cy="1986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egnaposto contenuto 9" descr="Immagine che contiene motocicletta&#10;&#10;Descrizione generata automaticamente">
            <a:extLst>
              <a:ext uri="{FF2B5EF4-FFF2-40B4-BE49-F238E27FC236}">
                <a16:creationId xmlns:a16="http://schemas.microsoft.com/office/drawing/2014/main" id="{428A25B3-7AE3-46FB-ABC4-0B85706B9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0" b="17289"/>
          <a:stretch/>
        </p:blipFill>
        <p:spPr bwMode="auto">
          <a:xfrm>
            <a:off x="6367926" y="4247010"/>
            <a:ext cx="2003001" cy="1971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 descr="Immagine che contiene lavello&#10;&#10;Descrizione generata automaticamente">
            <a:extLst>
              <a:ext uri="{FF2B5EF4-FFF2-40B4-BE49-F238E27FC236}">
                <a16:creationId xmlns:a16="http://schemas.microsoft.com/office/drawing/2014/main" id="{D88F557B-CA44-4555-B391-9A6849692F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6" t="14151" r="461" b="13596"/>
          <a:stretch/>
        </p:blipFill>
        <p:spPr>
          <a:xfrm>
            <a:off x="4320938" y="2912507"/>
            <a:ext cx="3780000" cy="128542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70737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7D6BAA-14EA-4F23-A42B-1B7717E54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noProof="0" dirty="0"/>
              <a:t>Monitoring System </a:t>
            </a:r>
            <a:r>
              <a:rPr lang="en-GB" noProof="0" dirty="0"/>
              <a:t>- Data Analysis</a:t>
            </a:r>
          </a:p>
        </p:txBody>
      </p:sp>
      <p:pic>
        <p:nvPicPr>
          <p:cNvPr id="8" name="Segnaposto contenuto 5">
            <a:extLst>
              <a:ext uri="{FF2B5EF4-FFF2-40B4-BE49-F238E27FC236}">
                <a16:creationId xmlns:a16="http://schemas.microsoft.com/office/drawing/2014/main" id="{18B8F076-8C7F-48B9-9FEE-D98ED4CAFB41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/>
        </p:blipFill>
        <p:spPr>
          <a:xfrm>
            <a:off x="354154" y="1893596"/>
            <a:ext cx="4664907" cy="3637626"/>
          </a:xfrm>
          <a:prstGeom prst="rect">
            <a:avLst/>
          </a:prstGeom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8547DF6C-5D6D-44F5-96EF-120A259E158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364087" y="1585726"/>
            <a:ext cx="3449923" cy="4679950"/>
          </a:xfrm>
        </p:spPr>
        <p:txBody>
          <a:bodyPr/>
          <a:lstStyle/>
          <a:p>
            <a:r>
              <a:rPr lang="it-IT" b="1" dirty="0" err="1"/>
              <a:t>Analyzed</a:t>
            </a:r>
            <a:r>
              <a:rPr lang="it-IT" b="1" dirty="0"/>
              <a:t> </a:t>
            </a:r>
            <a:r>
              <a:rPr lang="it-IT" b="1" dirty="0" err="1"/>
              <a:t>Period</a:t>
            </a:r>
            <a:endParaRPr lang="it-IT" b="1" dirty="0"/>
          </a:p>
          <a:p>
            <a:pPr lvl="1"/>
            <a:r>
              <a:rPr lang="it-IT" dirty="0"/>
              <a:t>Start: 	</a:t>
            </a:r>
            <a:r>
              <a:rPr lang="it-IT" b="1" dirty="0" err="1"/>
              <a:t>February</a:t>
            </a:r>
            <a:r>
              <a:rPr lang="it-IT" b="1" dirty="0"/>
              <a:t> 12</a:t>
            </a:r>
            <a:r>
              <a:rPr lang="it-IT" b="1" baseline="30000" dirty="0"/>
              <a:t>th</a:t>
            </a:r>
            <a:r>
              <a:rPr lang="it-IT" b="1" dirty="0"/>
              <a:t> 2020 </a:t>
            </a:r>
          </a:p>
          <a:p>
            <a:pPr lvl="1"/>
            <a:r>
              <a:rPr lang="it-IT" dirty="0"/>
              <a:t>End: 	</a:t>
            </a:r>
            <a:r>
              <a:rPr lang="it-IT" b="1" dirty="0"/>
              <a:t>August 31</a:t>
            </a:r>
            <a:r>
              <a:rPr lang="it-IT" b="1" baseline="30000" dirty="0"/>
              <a:t>th</a:t>
            </a:r>
            <a:r>
              <a:rPr lang="it-IT" b="1" dirty="0"/>
              <a:t> 2020</a:t>
            </a:r>
          </a:p>
          <a:p>
            <a:pPr>
              <a:spcBef>
                <a:spcPts val="1200"/>
              </a:spcBef>
            </a:pPr>
            <a:r>
              <a:rPr lang="it-IT" b="1" dirty="0"/>
              <a:t>Electric Power Demand</a:t>
            </a:r>
          </a:p>
          <a:p>
            <a:pPr lvl="1"/>
            <a:r>
              <a:rPr lang="it-IT" dirty="0"/>
              <a:t>Total Power demand, </a:t>
            </a:r>
            <a:r>
              <a:rPr lang="it-IT" i="1" dirty="0" err="1"/>
              <a:t>W</a:t>
            </a:r>
            <a:r>
              <a:rPr lang="it-IT" i="1" baseline="-25000" dirty="0" err="1"/>
              <a:t>tot</a:t>
            </a:r>
            <a:endParaRPr lang="it-IT" i="1" baseline="-25000" dirty="0"/>
          </a:p>
          <a:p>
            <a:pPr lvl="1"/>
            <a:r>
              <a:rPr lang="it-IT" dirty="0" err="1"/>
              <a:t>Refrigerators</a:t>
            </a:r>
            <a:r>
              <a:rPr lang="it-IT" dirty="0"/>
              <a:t>, </a:t>
            </a:r>
            <a:r>
              <a:rPr lang="it-IT" i="1" dirty="0" err="1"/>
              <a:t>Refrig</a:t>
            </a:r>
            <a:r>
              <a:rPr lang="it-IT" i="1" dirty="0"/>
              <a:t>.</a:t>
            </a:r>
          </a:p>
          <a:p>
            <a:pPr lvl="1"/>
            <a:r>
              <a:rPr lang="it-IT" dirty="0"/>
              <a:t>Air Handling </a:t>
            </a:r>
            <a:r>
              <a:rPr lang="it-IT" dirty="0" err="1"/>
              <a:t>Units</a:t>
            </a:r>
            <a:r>
              <a:rPr lang="it-IT" dirty="0"/>
              <a:t>, </a:t>
            </a:r>
            <a:r>
              <a:rPr lang="it-IT" i="1" dirty="0"/>
              <a:t>AHU</a:t>
            </a:r>
          </a:p>
          <a:p>
            <a:pPr lvl="1"/>
            <a:r>
              <a:rPr lang="it-IT" dirty="0"/>
              <a:t>Pumps</a:t>
            </a:r>
            <a:endParaRPr lang="it-IT" i="1" dirty="0"/>
          </a:p>
          <a:p>
            <a:pPr lvl="1"/>
            <a:r>
              <a:rPr lang="it-IT" dirty="0" err="1"/>
              <a:t>Departments</a:t>
            </a:r>
            <a:r>
              <a:rPr lang="it-IT" dirty="0"/>
              <a:t>, </a:t>
            </a:r>
            <a:r>
              <a:rPr lang="it-IT" i="1" dirty="0" err="1"/>
              <a:t>Dep</a:t>
            </a:r>
            <a:r>
              <a:rPr lang="it-IT" i="1" dirty="0"/>
              <a:t>.</a:t>
            </a:r>
          </a:p>
          <a:p>
            <a:pPr lvl="1"/>
            <a:r>
              <a:rPr lang="it-IT" dirty="0"/>
              <a:t>UPS</a:t>
            </a:r>
          </a:p>
          <a:p>
            <a:pPr>
              <a:spcBef>
                <a:spcPts val="600"/>
              </a:spcBef>
            </a:pPr>
            <a:r>
              <a:rPr lang="it-IT" b="1" dirty="0"/>
              <a:t>Time </a:t>
            </a:r>
            <a:r>
              <a:rPr lang="it-IT" b="1" dirty="0" err="1"/>
              <a:t>related</a:t>
            </a:r>
            <a:r>
              <a:rPr lang="it-IT" b="1" dirty="0"/>
              <a:t> </a:t>
            </a:r>
            <a:r>
              <a:rPr lang="it-IT" b="1" dirty="0" err="1"/>
              <a:t>parameters</a:t>
            </a:r>
            <a:endParaRPr lang="it-IT" b="1" dirty="0"/>
          </a:p>
          <a:p>
            <a:pPr lvl="1"/>
            <a:r>
              <a:rPr lang="it-IT" dirty="0" err="1"/>
              <a:t>Month</a:t>
            </a:r>
            <a:r>
              <a:rPr lang="it-IT" dirty="0"/>
              <a:t> of the </a:t>
            </a:r>
            <a:r>
              <a:rPr lang="it-IT" dirty="0" err="1"/>
              <a:t>year</a:t>
            </a:r>
            <a:r>
              <a:rPr lang="it-IT" dirty="0"/>
              <a:t>, </a:t>
            </a:r>
            <a:r>
              <a:rPr lang="it-IT" i="1" dirty="0" err="1"/>
              <a:t>Month</a:t>
            </a:r>
            <a:endParaRPr lang="it-IT" i="1" dirty="0"/>
          </a:p>
          <a:p>
            <a:pPr lvl="1"/>
            <a:r>
              <a:rPr lang="it-IT" dirty="0"/>
              <a:t>Hour of the day,</a:t>
            </a:r>
            <a:r>
              <a:rPr lang="it-IT" i="1" dirty="0"/>
              <a:t> Time</a:t>
            </a:r>
          </a:p>
          <a:p>
            <a:pPr lvl="1"/>
            <a:r>
              <a:rPr lang="it-IT" dirty="0" err="1"/>
              <a:t>TIme</a:t>
            </a:r>
            <a:r>
              <a:rPr lang="it-IT" dirty="0"/>
              <a:t> slot (F1-F2-F3)</a:t>
            </a:r>
          </a:p>
          <a:p>
            <a:pPr>
              <a:spcBef>
                <a:spcPts val="600"/>
              </a:spcBef>
            </a:pPr>
            <a:r>
              <a:rPr lang="it-IT" b="1" dirty="0" err="1"/>
              <a:t>Climate</a:t>
            </a:r>
            <a:r>
              <a:rPr lang="it-IT" b="1" dirty="0"/>
              <a:t> </a:t>
            </a:r>
            <a:r>
              <a:rPr lang="it-IT" b="1" dirty="0" err="1"/>
              <a:t>parameter</a:t>
            </a:r>
            <a:endParaRPr lang="it-IT" b="1" dirty="0"/>
          </a:p>
          <a:p>
            <a:pPr lvl="1"/>
            <a:r>
              <a:rPr lang="it-IT" dirty="0" err="1"/>
              <a:t>External</a:t>
            </a:r>
            <a:r>
              <a:rPr lang="it-IT" dirty="0"/>
              <a:t> Temperature, T</a:t>
            </a:r>
          </a:p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4E3C0B-1CF4-4828-A666-CC44025AFE9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075EE3A-5337-403E-8A8D-F78A813AB38C}" type="slidenum">
              <a:rPr lang="en-US" altLang="it-IT" smtClean="0"/>
              <a:pPr/>
              <a:t>12</a:t>
            </a:fld>
            <a:endParaRPr lang="en-US" alt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BA851B-E4DE-45F0-829F-C09415731BC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sz="1050" dirty="0"/>
          </a:p>
        </p:txBody>
      </p:sp>
    </p:spTree>
    <p:extLst>
      <p:ext uri="{BB962C8B-B14F-4D97-AF65-F5344CB8AC3E}">
        <p14:creationId xmlns:p14="http://schemas.microsoft.com/office/powerpoint/2010/main" val="1390588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176C415D-F8A1-4F46-A395-52325B7599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831682"/>
              </p:ext>
            </p:extLst>
          </p:nvPr>
        </p:nvGraphicFramePr>
        <p:xfrm>
          <a:off x="4067944" y="3667024"/>
          <a:ext cx="4827860" cy="2793967"/>
        </p:xfrm>
        <a:graphic>
          <a:graphicData uri="http://schemas.openxmlformats.org/drawingml/2006/table">
            <a:tbl>
              <a:tblPr/>
              <a:tblGrid>
                <a:gridCol w="504000">
                  <a:extLst>
                    <a:ext uri="{9D8B030D-6E8A-4147-A177-3AD203B41FA5}">
                      <a16:colId xmlns:a16="http://schemas.microsoft.com/office/drawing/2014/main" val="1156628144"/>
                    </a:ext>
                  </a:extLst>
                </a:gridCol>
                <a:gridCol w="432386">
                  <a:extLst>
                    <a:ext uri="{9D8B030D-6E8A-4147-A177-3AD203B41FA5}">
                      <a16:colId xmlns:a16="http://schemas.microsoft.com/office/drawing/2014/main" val="1273400296"/>
                    </a:ext>
                  </a:extLst>
                </a:gridCol>
                <a:gridCol w="432386">
                  <a:extLst>
                    <a:ext uri="{9D8B030D-6E8A-4147-A177-3AD203B41FA5}">
                      <a16:colId xmlns:a16="http://schemas.microsoft.com/office/drawing/2014/main" val="1286535490"/>
                    </a:ext>
                  </a:extLst>
                </a:gridCol>
                <a:gridCol w="432386">
                  <a:extLst>
                    <a:ext uri="{9D8B030D-6E8A-4147-A177-3AD203B41FA5}">
                      <a16:colId xmlns:a16="http://schemas.microsoft.com/office/drawing/2014/main" val="3969277909"/>
                    </a:ext>
                  </a:extLst>
                </a:gridCol>
                <a:gridCol w="432386">
                  <a:extLst>
                    <a:ext uri="{9D8B030D-6E8A-4147-A177-3AD203B41FA5}">
                      <a16:colId xmlns:a16="http://schemas.microsoft.com/office/drawing/2014/main" val="2250923527"/>
                    </a:ext>
                  </a:extLst>
                </a:gridCol>
                <a:gridCol w="432386">
                  <a:extLst>
                    <a:ext uri="{9D8B030D-6E8A-4147-A177-3AD203B41FA5}">
                      <a16:colId xmlns:a16="http://schemas.microsoft.com/office/drawing/2014/main" val="1504153155"/>
                    </a:ext>
                  </a:extLst>
                </a:gridCol>
                <a:gridCol w="432386">
                  <a:extLst>
                    <a:ext uri="{9D8B030D-6E8A-4147-A177-3AD203B41FA5}">
                      <a16:colId xmlns:a16="http://schemas.microsoft.com/office/drawing/2014/main" val="3542153506"/>
                    </a:ext>
                  </a:extLst>
                </a:gridCol>
                <a:gridCol w="432386">
                  <a:extLst>
                    <a:ext uri="{9D8B030D-6E8A-4147-A177-3AD203B41FA5}">
                      <a16:colId xmlns:a16="http://schemas.microsoft.com/office/drawing/2014/main" val="1899586771"/>
                    </a:ext>
                  </a:extLst>
                </a:gridCol>
                <a:gridCol w="432386">
                  <a:extLst>
                    <a:ext uri="{9D8B030D-6E8A-4147-A177-3AD203B41FA5}">
                      <a16:colId xmlns:a16="http://schemas.microsoft.com/office/drawing/2014/main" val="2676312762"/>
                    </a:ext>
                  </a:extLst>
                </a:gridCol>
                <a:gridCol w="432386">
                  <a:extLst>
                    <a:ext uri="{9D8B030D-6E8A-4147-A177-3AD203B41FA5}">
                      <a16:colId xmlns:a16="http://schemas.microsoft.com/office/drawing/2014/main" val="3706360051"/>
                    </a:ext>
                  </a:extLst>
                </a:gridCol>
                <a:gridCol w="432386">
                  <a:extLst>
                    <a:ext uri="{9D8B030D-6E8A-4147-A177-3AD203B41FA5}">
                      <a16:colId xmlns:a16="http://schemas.microsoft.com/office/drawing/2014/main" val="2365712386"/>
                    </a:ext>
                  </a:extLst>
                </a:gridCol>
              </a:tblGrid>
              <a:tr h="300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1100" b="1" i="1" u="none" strike="noStrike" baseline="-25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Refrig</a:t>
                      </a:r>
                      <a:r>
                        <a:rPr lang="en-US" sz="1100" b="0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AHU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Pumps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Dep.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UPS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</a:p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slot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3717338"/>
                  </a:ext>
                </a:extLst>
              </a:tr>
              <a:tr h="2347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1100" b="1" i="1" u="none" strike="noStrike" baseline="-25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696732"/>
                  </a:ext>
                </a:extLst>
              </a:tr>
              <a:tr h="234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Refrig</a:t>
                      </a:r>
                      <a:r>
                        <a:rPr lang="en-US" sz="1100" b="0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</a:t>
                      </a: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100" b="0" i="0" u="none" strike="noStrike" dirty="0">
                        <a:solidFill>
                          <a:srgbClr val="0061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08918"/>
                  </a:ext>
                </a:extLst>
              </a:tr>
              <a:tr h="234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AHU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640700"/>
                  </a:ext>
                </a:extLst>
              </a:tr>
              <a:tr h="234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Pumps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</a:t>
                      </a: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0.63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656756"/>
                  </a:ext>
                </a:extLst>
              </a:tr>
              <a:tr h="234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Dep.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9C57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</a:t>
                      </a: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57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504364"/>
                  </a:ext>
                </a:extLst>
              </a:tr>
              <a:tr h="234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UPS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-0.20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540061"/>
                  </a:ext>
                </a:extLst>
              </a:tr>
              <a:tr h="234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-0.79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-0.86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57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-0.46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-0.88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571883"/>
                  </a:ext>
                </a:extLst>
              </a:tr>
              <a:tr h="234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-0.16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-0.15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-0.13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-0.05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-0.12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-0.23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56422"/>
                  </a:ext>
                </a:extLst>
              </a:tr>
              <a:tr h="300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</a:p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slot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9C57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-0.43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-0.26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57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-0.49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-0.09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-0.82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-0.78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57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15104"/>
                  </a:ext>
                </a:extLst>
              </a:tr>
              <a:tr h="234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-0.77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57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-0.38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-0.26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846804"/>
                  </a:ext>
                </a:extLst>
              </a:tr>
            </a:tbl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C07D6BAA-14EA-4F23-A42B-1B7717E54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noProof="0" dirty="0"/>
              <a:t>Monitoring System </a:t>
            </a:r>
            <a:r>
              <a:rPr lang="en-GB" noProof="0" dirty="0"/>
              <a:t>- Data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984A8BE5-FF2D-429E-AEB4-BE27B19E15EE}"/>
                  </a:ext>
                </a:extLst>
              </p:cNvPr>
              <p:cNvSpPr>
                <a:spLocks noGrp="1"/>
              </p:cNvSpPr>
              <p:nvPr>
                <p:ph sz="quarter" idx="16"/>
              </p:nvPr>
            </p:nvSpPr>
            <p:spPr>
              <a:xfrm>
                <a:off x="339229" y="3638745"/>
                <a:ext cx="3899395" cy="2724347"/>
              </a:xfrm>
            </p:spPr>
            <p:txBody>
              <a:bodyPr/>
              <a:lstStyle/>
              <a:p>
                <a:pPr lvl="1"/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dirty="0"/>
                  <a:t> with t = 1, … , 24</a:t>
                </a:r>
              </a:p>
              <a:p>
                <a:r>
                  <a:rPr lang="en-GB" b="1" dirty="0"/>
                  <a:t>Time slot</a:t>
                </a:r>
              </a:p>
              <a:p>
                <a:pPr lvl="1"/>
                <a:r>
                  <a:rPr lang="en-GB" dirty="0"/>
                  <a:t>High correlation with</a:t>
                </a:r>
              </a:p>
              <a:p>
                <a:pPr lvl="2"/>
                <a:r>
                  <a:rPr lang="en-GB" dirty="0"/>
                  <a:t>Departments and UPS</a:t>
                </a:r>
              </a:p>
              <a:p>
                <a:pPr lvl="1"/>
                <a:r>
                  <a:rPr lang="en-GB" dirty="0"/>
                  <a:t>Intermediate correlation with</a:t>
                </a:r>
              </a:p>
              <a:p>
                <a:pPr lvl="2"/>
                <a:r>
                  <a:rPr lang="en-GB" dirty="0"/>
                  <a:t>global electric power demand</a:t>
                </a:r>
              </a:p>
              <a:p>
                <a:pPr lvl="2"/>
                <a:r>
                  <a:rPr lang="en-GB" dirty="0"/>
                  <a:t>Air Handling Units power demand</a:t>
                </a:r>
              </a:p>
              <a:p>
                <a:r>
                  <a:rPr lang="en-GB" b="1" dirty="0"/>
                  <a:t>External Temperature (T)</a:t>
                </a:r>
              </a:p>
              <a:p>
                <a:pPr lvl="1"/>
                <a:r>
                  <a:rPr lang="en-GB" dirty="0"/>
                  <a:t>Strong correlation with </a:t>
                </a:r>
                <a:r>
                  <a:rPr lang="en-GB" b="1" dirty="0"/>
                  <a:t>Electric power demand</a:t>
                </a:r>
                <a:r>
                  <a:rPr lang="en-GB" dirty="0"/>
                  <a:t> and </a:t>
                </a:r>
                <a:r>
                  <a:rPr lang="en-GB" b="1" dirty="0"/>
                  <a:t>Month</a:t>
                </a:r>
                <a:r>
                  <a:rPr lang="en-GB" dirty="0"/>
                  <a:t> parameters</a:t>
                </a:r>
              </a:p>
            </p:txBody>
          </p:sp>
        </mc:Choice>
        <mc:Fallback xmlns="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984A8BE5-FF2D-429E-AEB4-BE27B19E15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6"/>
              </p:nvPr>
            </p:nvSpPr>
            <p:spPr>
              <a:xfrm>
                <a:off x="339229" y="3638745"/>
                <a:ext cx="3899395" cy="2724347"/>
              </a:xfrm>
              <a:blipFill>
                <a:blip r:embed="rId2"/>
                <a:stretch>
                  <a:fillRect l="-1095" b="-38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4E3C0B-1CF4-4828-A666-CC44025AFE9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075EE3A-5337-403E-8A8D-F78A813AB38C}" type="slidenum">
              <a:rPr lang="en-US" altLang="it-IT" smtClean="0"/>
              <a:pPr/>
              <a:t>13</a:t>
            </a:fld>
            <a:endParaRPr lang="en-US" alt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BA851B-E4DE-45F0-829F-C09415731BC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egnaposto contenuto 10">
                <a:extLst>
                  <a:ext uri="{FF2B5EF4-FFF2-40B4-BE49-F238E27FC236}">
                    <a16:creationId xmlns:a16="http://schemas.microsoft.com/office/drawing/2014/main" id="{97E234B8-1B2A-4FCA-A046-92AA97BC78F6}"/>
                  </a:ext>
                </a:extLst>
              </p:cNvPr>
              <p:cNvSpPr>
                <a:spLocks noGrp="1"/>
              </p:cNvSpPr>
              <p:nvPr>
                <p:ph sz="quarter" idx="22"/>
              </p:nvPr>
            </p:nvSpPr>
            <p:spPr>
              <a:xfrm>
                <a:off x="339229" y="1326779"/>
                <a:ext cx="8441553" cy="2102222"/>
              </a:xfrm>
            </p:spPr>
            <p:txBody>
              <a:bodyPr/>
              <a:lstStyle/>
              <a:p>
                <a:r>
                  <a:rPr lang="en-GB" b="1" dirty="0"/>
                  <a:t>Month</a:t>
                </a:r>
              </a:p>
              <a:p>
                <a:pPr lvl="1"/>
                <a:r>
                  <a:rPr lang="en-GB" dirty="0"/>
                  <a:t>Represented through a sinusoidal function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dirty="0"/>
                  <a:t> with m = 1, … , 12</a:t>
                </a:r>
                <a:endParaRPr lang="en-GB" b="1" dirty="0"/>
              </a:p>
              <a:p>
                <a:pPr lvl="1"/>
                <a:r>
                  <a:rPr lang="en-GB" dirty="0"/>
                  <a:t>Strong correlation with </a:t>
                </a:r>
                <a:r>
                  <a:rPr lang="en-GB" b="1" dirty="0"/>
                  <a:t>Electric power demand </a:t>
                </a:r>
                <a:r>
                  <a:rPr lang="en-GB" dirty="0"/>
                  <a:t>related to </a:t>
                </a:r>
                <a:r>
                  <a:rPr lang="en-GB" b="1" dirty="0"/>
                  <a:t>Refrigeration</a:t>
                </a:r>
                <a:r>
                  <a:rPr lang="en-GB" dirty="0"/>
                  <a:t> and </a:t>
                </a:r>
                <a:r>
                  <a:rPr lang="en-GB" b="1" dirty="0"/>
                  <a:t>Air Handling</a:t>
                </a:r>
              </a:p>
              <a:p>
                <a:pPr lvl="1"/>
                <a:r>
                  <a:rPr lang="en-GB" dirty="0"/>
                  <a:t>Strong correlation with </a:t>
                </a:r>
                <a:r>
                  <a:rPr lang="en-GB" b="1" dirty="0"/>
                  <a:t>External Temperature</a:t>
                </a:r>
              </a:p>
              <a:p>
                <a:r>
                  <a:rPr lang="en-GB" b="1" dirty="0"/>
                  <a:t>Time</a:t>
                </a:r>
              </a:p>
              <a:p>
                <a:pPr lvl="1"/>
                <a:r>
                  <a:rPr lang="en-GB" dirty="0"/>
                  <a:t>Weak correlation with all the selected parameters </a:t>
                </a:r>
              </a:p>
              <a:p>
                <a:pPr lvl="1"/>
                <a:r>
                  <a:rPr lang="en-GB" dirty="0"/>
                  <a:t>due to the behaviour of the daily power demand, which tents to remain constant within each time slot</a:t>
                </a:r>
              </a:p>
            </p:txBody>
          </p:sp>
        </mc:Choice>
        <mc:Fallback xmlns="">
          <p:sp>
            <p:nvSpPr>
              <p:cNvPr id="11" name="Segnaposto contenuto 10">
                <a:extLst>
                  <a:ext uri="{FF2B5EF4-FFF2-40B4-BE49-F238E27FC236}">
                    <a16:creationId xmlns:a16="http://schemas.microsoft.com/office/drawing/2014/main" id="{97E234B8-1B2A-4FCA-A046-92AA97BC78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22"/>
              </p:nvPr>
            </p:nvSpPr>
            <p:spPr>
              <a:xfrm>
                <a:off x="339229" y="1326779"/>
                <a:ext cx="8441553" cy="2102222"/>
              </a:xfrm>
              <a:blipFill>
                <a:blip r:embed="rId3"/>
                <a:stretch>
                  <a:fillRect l="-506" t="-1449" b="-139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0153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176C415D-F8A1-4F46-A395-52325B7599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072239"/>
              </p:ext>
            </p:extLst>
          </p:nvPr>
        </p:nvGraphicFramePr>
        <p:xfrm>
          <a:off x="4560005" y="3809897"/>
          <a:ext cx="3963088" cy="2324505"/>
        </p:xfrm>
        <a:graphic>
          <a:graphicData uri="http://schemas.openxmlformats.org/drawingml/2006/table">
            <a:tbl>
              <a:tblPr/>
              <a:tblGrid>
                <a:gridCol w="504000">
                  <a:extLst>
                    <a:ext uri="{9D8B030D-6E8A-4147-A177-3AD203B41FA5}">
                      <a16:colId xmlns:a16="http://schemas.microsoft.com/office/drawing/2014/main" val="1156628144"/>
                    </a:ext>
                  </a:extLst>
                </a:gridCol>
                <a:gridCol w="432386">
                  <a:extLst>
                    <a:ext uri="{9D8B030D-6E8A-4147-A177-3AD203B41FA5}">
                      <a16:colId xmlns:a16="http://schemas.microsoft.com/office/drawing/2014/main" val="1273400296"/>
                    </a:ext>
                  </a:extLst>
                </a:gridCol>
                <a:gridCol w="432386">
                  <a:extLst>
                    <a:ext uri="{9D8B030D-6E8A-4147-A177-3AD203B41FA5}">
                      <a16:colId xmlns:a16="http://schemas.microsoft.com/office/drawing/2014/main" val="1286535490"/>
                    </a:ext>
                  </a:extLst>
                </a:gridCol>
                <a:gridCol w="432386">
                  <a:extLst>
                    <a:ext uri="{9D8B030D-6E8A-4147-A177-3AD203B41FA5}">
                      <a16:colId xmlns:a16="http://schemas.microsoft.com/office/drawing/2014/main" val="3969277909"/>
                    </a:ext>
                  </a:extLst>
                </a:gridCol>
                <a:gridCol w="432386">
                  <a:extLst>
                    <a:ext uri="{9D8B030D-6E8A-4147-A177-3AD203B41FA5}">
                      <a16:colId xmlns:a16="http://schemas.microsoft.com/office/drawing/2014/main" val="2250923527"/>
                    </a:ext>
                  </a:extLst>
                </a:gridCol>
                <a:gridCol w="432386">
                  <a:extLst>
                    <a:ext uri="{9D8B030D-6E8A-4147-A177-3AD203B41FA5}">
                      <a16:colId xmlns:a16="http://schemas.microsoft.com/office/drawing/2014/main" val="1504153155"/>
                    </a:ext>
                  </a:extLst>
                </a:gridCol>
                <a:gridCol w="432386">
                  <a:extLst>
                    <a:ext uri="{9D8B030D-6E8A-4147-A177-3AD203B41FA5}">
                      <a16:colId xmlns:a16="http://schemas.microsoft.com/office/drawing/2014/main" val="3542153506"/>
                    </a:ext>
                  </a:extLst>
                </a:gridCol>
                <a:gridCol w="432386">
                  <a:extLst>
                    <a:ext uri="{9D8B030D-6E8A-4147-A177-3AD203B41FA5}">
                      <a16:colId xmlns:a16="http://schemas.microsoft.com/office/drawing/2014/main" val="3706360051"/>
                    </a:ext>
                  </a:extLst>
                </a:gridCol>
                <a:gridCol w="432386">
                  <a:extLst>
                    <a:ext uri="{9D8B030D-6E8A-4147-A177-3AD203B41FA5}">
                      <a16:colId xmlns:a16="http://schemas.microsoft.com/office/drawing/2014/main" val="2365712386"/>
                    </a:ext>
                  </a:extLst>
                </a:gridCol>
              </a:tblGrid>
              <a:tr h="300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1100" b="1" i="1" u="none" strike="noStrike" baseline="-25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Refrig</a:t>
                      </a:r>
                      <a:r>
                        <a:rPr lang="en-US" sz="1100" b="0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AHU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Pumps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Dep.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UPS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</a:p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slot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3717338"/>
                  </a:ext>
                </a:extLst>
              </a:tr>
              <a:tr h="2347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1100" b="1" i="1" u="none" strike="noStrike" baseline="-25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696732"/>
                  </a:ext>
                </a:extLst>
              </a:tr>
              <a:tr h="234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Refrig</a:t>
                      </a:r>
                      <a:r>
                        <a:rPr lang="en-US" sz="1100" b="0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</a:t>
                      </a: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100" b="0" i="0" u="none" strike="noStrike" dirty="0">
                        <a:solidFill>
                          <a:srgbClr val="0061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08918"/>
                  </a:ext>
                </a:extLst>
              </a:tr>
              <a:tr h="234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AHU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640700"/>
                  </a:ext>
                </a:extLst>
              </a:tr>
              <a:tr h="234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Pumps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</a:t>
                      </a: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0.63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656756"/>
                  </a:ext>
                </a:extLst>
              </a:tr>
              <a:tr h="234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Dep.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9C57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</a:t>
                      </a: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57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504364"/>
                  </a:ext>
                </a:extLst>
              </a:tr>
              <a:tr h="234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UPS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-0.20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540061"/>
                  </a:ext>
                </a:extLst>
              </a:tr>
              <a:tr h="300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</a:p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slot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9C57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-0.43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-0.26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57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-0.49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-0.09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-0.82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-0.78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915104"/>
                  </a:ext>
                </a:extLst>
              </a:tr>
              <a:tr h="234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5414" marR="5414" marT="5414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-0.26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414" marR="5414" marT="5414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846804"/>
                  </a:ext>
                </a:extLst>
              </a:tr>
            </a:tbl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C07D6BAA-14EA-4F23-A42B-1B7717E54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noProof="0" dirty="0"/>
              <a:t>Monitoring System </a:t>
            </a:r>
            <a:r>
              <a:rPr lang="en-GB" noProof="0" dirty="0"/>
              <a:t>- Data Analysis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984A8BE5-FF2D-429E-AEB4-BE27B19E15E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39229" y="3582187"/>
            <a:ext cx="3899395" cy="2780906"/>
          </a:xfrm>
        </p:spPr>
        <p:txBody>
          <a:bodyPr/>
          <a:lstStyle/>
          <a:p>
            <a:r>
              <a:rPr lang="en-GB" b="1" dirty="0"/>
              <a:t>Departments</a:t>
            </a:r>
            <a:r>
              <a:rPr lang="en-GB" dirty="0"/>
              <a:t> and </a:t>
            </a:r>
            <a:r>
              <a:rPr lang="en-GB" b="1" dirty="0"/>
              <a:t>UPSs</a:t>
            </a:r>
          </a:p>
          <a:p>
            <a:pPr lvl="1"/>
            <a:r>
              <a:rPr lang="en-GB" dirty="0"/>
              <a:t>Strong dependency on time slot</a:t>
            </a:r>
          </a:p>
          <a:p>
            <a:pPr lvl="2"/>
            <a:r>
              <a:rPr lang="en-GB" dirty="0"/>
              <a:t>influenced by the healthcare activities</a:t>
            </a:r>
          </a:p>
          <a:p>
            <a:pPr lvl="1"/>
            <a:r>
              <a:rPr lang="en-GB" dirty="0"/>
              <a:t>weak influence on the total electric power demand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4E3C0B-1CF4-4828-A666-CC44025AFE9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075EE3A-5337-403E-8A8D-F78A813AB38C}" type="slidenum">
              <a:rPr lang="en-US" altLang="it-IT" smtClean="0"/>
              <a:pPr/>
              <a:t>14</a:t>
            </a:fld>
            <a:endParaRPr lang="en-US" alt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BA851B-E4DE-45F0-829F-C09415731BC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sz="1050" dirty="0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97E234B8-1B2A-4FCA-A046-92AA97BC78F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9229" y="1561335"/>
            <a:ext cx="8441553" cy="1867666"/>
          </a:xfrm>
        </p:spPr>
        <p:txBody>
          <a:bodyPr/>
          <a:lstStyle/>
          <a:p>
            <a:pPr algn="l"/>
            <a:r>
              <a:rPr lang="en-GB" b="1" dirty="0"/>
              <a:t>External Temperature </a:t>
            </a:r>
            <a:r>
              <a:rPr lang="en-GB" dirty="0"/>
              <a:t>resume also the M</a:t>
            </a:r>
            <a:r>
              <a:rPr lang="en-GB" b="1" dirty="0"/>
              <a:t>onth</a:t>
            </a:r>
            <a:r>
              <a:rPr lang="en-GB" dirty="0"/>
              <a:t> influence on absorbed power</a:t>
            </a:r>
          </a:p>
          <a:p>
            <a:pPr algn="l"/>
            <a:r>
              <a:rPr lang="en-GB" b="1" dirty="0"/>
              <a:t>Time slot </a:t>
            </a:r>
            <a:r>
              <a:rPr lang="en-GB" dirty="0"/>
              <a:t>result to be a better choice in comparison to the </a:t>
            </a:r>
            <a:r>
              <a:rPr lang="en-GB" b="1" dirty="0"/>
              <a:t>Time</a:t>
            </a:r>
            <a:r>
              <a:rPr lang="en-GB" dirty="0"/>
              <a:t> parameter</a:t>
            </a:r>
          </a:p>
          <a:p>
            <a:pPr algn="l">
              <a:spcBef>
                <a:spcPts val="1200"/>
              </a:spcBef>
            </a:pPr>
            <a:r>
              <a:rPr lang="en-GB" b="1" dirty="0"/>
              <a:t>Refrigeration</a:t>
            </a:r>
            <a:r>
              <a:rPr lang="en-GB" dirty="0"/>
              <a:t> and </a:t>
            </a:r>
            <a:r>
              <a:rPr lang="en-GB" b="1" dirty="0"/>
              <a:t>air conditioning systems </a:t>
            </a:r>
            <a:r>
              <a:rPr lang="en-GB" dirty="0"/>
              <a:t>(</a:t>
            </a:r>
            <a:r>
              <a:rPr lang="en-GB" i="1" dirty="0" err="1"/>
              <a:t>Refrig</a:t>
            </a:r>
            <a:r>
              <a:rPr lang="en-GB" i="1" dirty="0"/>
              <a:t>. , AHU, Pumps</a:t>
            </a:r>
            <a:r>
              <a:rPr lang="en-GB" dirty="0"/>
              <a:t>)</a:t>
            </a:r>
          </a:p>
          <a:p>
            <a:pPr lvl="1">
              <a:spcBef>
                <a:spcPts val="332"/>
              </a:spcBef>
            </a:pPr>
            <a:r>
              <a:rPr lang="en-GB" dirty="0"/>
              <a:t>strong influence on the electric energy demand behaviour (</a:t>
            </a:r>
            <a:r>
              <a:rPr lang="en-GB" i="1" dirty="0" err="1"/>
              <a:t>W</a:t>
            </a:r>
            <a:r>
              <a:rPr lang="en-GB" i="1" baseline="-25000" dirty="0" err="1"/>
              <a:t>tot</a:t>
            </a:r>
            <a:r>
              <a:rPr lang="en-GB" dirty="0"/>
              <a:t>)</a:t>
            </a:r>
          </a:p>
          <a:p>
            <a:pPr lvl="1">
              <a:spcBef>
                <a:spcPts val="332"/>
              </a:spcBef>
            </a:pPr>
            <a:r>
              <a:rPr lang="en-GB" dirty="0"/>
              <a:t>strongly influenced by the External Temperature (</a:t>
            </a:r>
            <a:r>
              <a:rPr lang="en-GB" i="1" dirty="0"/>
              <a:t>T</a:t>
            </a:r>
            <a:r>
              <a:rPr lang="en-GB" dirty="0"/>
              <a:t>)</a:t>
            </a:r>
          </a:p>
          <a:p>
            <a:pPr lvl="1">
              <a:spcBef>
                <a:spcPts val="332"/>
              </a:spcBef>
            </a:pPr>
            <a:r>
              <a:rPr lang="en-GB" dirty="0"/>
              <a:t>scarce dependency on time slot parameter (</a:t>
            </a:r>
            <a:r>
              <a:rPr lang="en-GB" i="1" dirty="0"/>
              <a:t>Time slot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7643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D255A8-6760-4D3C-A992-092DD7013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Energy Modelling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D29D534-6536-44D7-AB5E-950914E566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Preliminary model developed in Energy Plus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A5B1356-7034-47FA-ACDB-3FF0EEE15CF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CE3655E2-8C7D-4F42-B93B-3EC34A074B8D}" type="slidenum">
              <a:rPr lang="en-US" altLang="it-IT" smtClean="0"/>
              <a:pPr>
                <a:defRPr/>
              </a:pPr>
              <a:t>15</a:t>
            </a:fld>
            <a:endParaRPr lang="en-US" alt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978937-061A-4BBF-A048-6FB62E7423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dirty="0"/>
          </a:p>
        </p:txBody>
      </p:sp>
    </p:spTree>
    <p:extLst>
      <p:ext uri="{BB962C8B-B14F-4D97-AF65-F5344CB8AC3E}">
        <p14:creationId xmlns:p14="http://schemas.microsoft.com/office/powerpoint/2010/main" val="2680735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5C0F608-5185-4A8E-9BE7-2F529F6C5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noProof="0" dirty="0"/>
              <a:t>Building Energy </a:t>
            </a:r>
            <a:r>
              <a:rPr lang="en-GB" b="1" noProof="0" dirty="0" err="1"/>
              <a:t>Modeling</a:t>
            </a:r>
            <a:r>
              <a:rPr lang="en-GB" noProof="0" dirty="0"/>
              <a:t> - Energy Plus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95193BD5-7EA6-4EFB-A844-01409066A30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86752" y="1932278"/>
            <a:ext cx="3431619" cy="1208690"/>
          </a:xfrm>
        </p:spPr>
        <p:txBody>
          <a:bodyPr/>
          <a:lstStyle/>
          <a:p>
            <a:pPr marL="0" indent="0">
              <a:buNone/>
            </a:pPr>
            <a:r>
              <a:rPr lang="en-GB" noProof="0" dirty="0"/>
              <a:t>A preliminary model of the Healthcare Facility has been realized in the </a:t>
            </a:r>
            <a:r>
              <a:rPr lang="en-GB" b="1" noProof="0" dirty="0"/>
              <a:t>Energy Plus </a:t>
            </a:r>
            <a:r>
              <a:rPr lang="en-GB" noProof="0" dirty="0"/>
              <a:t>Environment</a:t>
            </a:r>
          </a:p>
          <a:p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051044-632A-443F-BEA5-EEEF1A9D57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08DF3AAD-DDA7-41DB-9502-7C643C876A6C}" type="slidenum">
              <a:rPr lang="en-US" altLang="it-IT" smtClean="0"/>
              <a:pPr>
                <a:defRPr/>
              </a:pPr>
              <a:t>16</a:t>
            </a:fld>
            <a:endParaRPr lang="en-US" alt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A044E7B-71E5-4C34-8817-1116D32B00D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sz="105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E3C75AD-AE89-43A2-AD06-F5CB76F64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6" y="1543956"/>
            <a:ext cx="4141480" cy="232779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F99B1AA-A677-4E16-9F0D-870652A89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6" y="3998732"/>
            <a:ext cx="4141480" cy="23275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 descr="Centro Oncologico Fiorentino a Firenze | Copperconcept.org">
            <a:extLst>
              <a:ext uri="{FF2B5EF4-FFF2-40B4-BE49-F238E27FC236}">
                <a16:creationId xmlns:a16="http://schemas.microsoft.com/office/drawing/2014/main" id="{42F2DF89-D89E-420F-AA81-50436E65B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5" t="31645" r="7275" b="16366"/>
          <a:stretch/>
        </p:blipFill>
        <p:spPr bwMode="auto">
          <a:xfrm>
            <a:off x="4986752" y="3443043"/>
            <a:ext cx="3431619" cy="241692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987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5C0F608-5185-4A8E-9BE7-2F529F6C5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noProof="0" dirty="0"/>
              <a:t>Building Energy </a:t>
            </a:r>
            <a:r>
              <a:rPr lang="en-GB" b="1" noProof="0" dirty="0" err="1"/>
              <a:t>Modeling</a:t>
            </a:r>
            <a:r>
              <a:rPr lang="en-GB" noProof="0" dirty="0"/>
              <a:t> - Energy Plus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051044-632A-443F-BEA5-EEEF1A9D57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08DF3AAD-DDA7-41DB-9502-7C643C876A6C}" type="slidenum">
              <a:rPr lang="en-US" altLang="it-IT" smtClean="0"/>
              <a:pPr>
                <a:defRPr/>
              </a:pPr>
              <a:t>17</a:t>
            </a:fld>
            <a:endParaRPr lang="en-US" alt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A044E7B-71E5-4C34-8817-1116D32B00D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sz="1050" dirty="0"/>
          </a:p>
        </p:txBody>
      </p:sp>
      <p:graphicFrame>
        <p:nvGraphicFramePr>
          <p:cNvPr id="18" name="Grafico 17">
            <a:extLst>
              <a:ext uri="{FF2B5EF4-FFF2-40B4-BE49-F238E27FC236}">
                <a16:creationId xmlns:a16="http://schemas.microsoft.com/office/drawing/2014/main" id="{C0619163-CDFF-4638-A2EE-8DCC36826E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7450678"/>
              </p:ext>
            </p:extLst>
          </p:nvPr>
        </p:nvGraphicFramePr>
        <p:xfrm>
          <a:off x="486316" y="3832860"/>
          <a:ext cx="8100000" cy="2691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Grafico 18">
            <a:extLst>
              <a:ext uri="{FF2B5EF4-FFF2-40B4-BE49-F238E27FC236}">
                <a16:creationId xmlns:a16="http://schemas.microsoft.com/office/drawing/2014/main" id="{60429C3D-3F0B-43C2-BDAA-D61EEEA938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8426628"/>
              </p:ext>
            </p:extLst>
          </p:nvPr>
        </p:nvGraphicFramePr>
        <p:xfrm>
          <a:off x="486316" y="1383858"/>
          <a:ext cx="8100000" cy="2516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7CF86D7-0C14-4C62-BF2F-B55534D9F0ED}"/>
              </a:ext>
            </a:extLst>
          </p:cNvPr>
          <p:cNvSpPr txBox="1"/>
          <p:nvPr/>
        </p:nvSpPr>
        <p:spPr>
          <a:xfrm>
            <a:off x="2129631" y="1619668"/>
            <a:ext cx="18002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+mj-lt"/>
              </a:rPr>
              <a:t>Electric Energy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38C2D3A-A423-4365-B551-E9DA247978A0}"/>
              </a:ext>
            </a:extLst>
          </p:cNvPr>
          <p:cNvSpPr txBox="1"/>
          <p:nvPr/>
        </p:nvSpPr>
        <p:spPr>
          <a:xfrm>
            <a:off x="2153399" y="4072117"/>
            <a:ext cx="18002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+mj-lt"/>
              </a:rPr>
              <a:t>Thermal Energy</a:t>
            </a:r>
          </a:p>
        </p:txBody>
      </p:sp>
    </p:spTree>
    <p:extLst>
      <p:ext uri="{BB962C8B-B14F-4D97-AF65-F5344CB8AC3E}">
        <p14:creationId xmlns:p14="http://schemas.microsoft.com/office/powerpoint/2010/main" val="2738300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BB7BCB9-4C9E-485C-9D71-61D04791D1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9592" y="1416153"/>
            <a:ext cx="6480719" cy="4969405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55C0F608-5185-4A8E-9BE7-2F529F6C5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noProof="0" dirty="0"/>
              <a:t>Building Energy </a:t>
            </a:r>
            <a:r>
              <a:rPr lang="en-GB" b="1" noProof="0" dirty="0" err="1"/>
              <a:t>Modeling</a:t>
            </a:r>
            <a:r>
              <a:rPr lang="en-GB" noProof="0" dirty="0"/>
              <a:t> - Energy Plus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051044-632A-443F-BEA5-EEEF1A9D57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08DF3AAD-DDA7-41DB-9502-7C643C876A6C}" type="slidenum">
              <a:rPr lang="en-US" altLang="it-IT" smtClean="0"/>
              <a:pPr>
                <a:defRPr/>
              </a:pPr>
              <a:t>18</a:t>
            </a:fld>
            <a:endParaRPr lang="en-US" alt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A044E7B-71E5-4C34-8817-1116D32B00D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sz="105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5D1DD9B-0A26-4584-A95B-93E361D98C66}"/>
              </a:ext>
            </a:extLst>
          </p:cNvPr>
          <p:cNvSpPr txBox="1"/>
          <p:nvPr/>
        </p:nvSpPr>
        <p:spPr>
          <a:xfrm>
            <a:off x="1872991" y="1415382"/>
            <a:ext cx="133085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latin typeface="+mj-lt"/>
              </a:rPr>
              <a:t>Typical</a:t>
            </a:r>
            <a:r>
              <a:rPr lang="it-IT" sz="1400" dirty="0">
                <a:latin typeface="+mj-lt"/>
              </a:rPr>
              <a:t> </a:t>
            </a:r>
            <a:r>
              <a:rPr lang="it-IT" sz="1400" b="1" dirty="0" err="1">
                <a:latin typeface="+mj-lt"/>
              </a:rPr>
              <a:t>winter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weekday</a:t>
            </a:r>
            <a:endParaRPr lang="it-IT" sz="1400" dirty="0">
              <a:latin typeface="+mj-lt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9C1C82-0FD6-4B35-B7FA-13BB2D98FC3A}"/>
              </a:ext>
            </a:extLst>
          </p:cNvPr>
          <p:cNvSpPr txBox="1"/>
          <p:nvPr/>
        </p:nvSpPr>
        <p:spPr>
          <a:xfrm>
            <a:off x="1872991" y="3808325"/>
            <a:ext cx="133085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latin typeface="+mj-lt"/>
              </a:rPr>
              <a:t>Typical</a:t>
            </a:r>
            <a:r>
              <a:rPr lang="it-IT" sz="1400" dirty="0">
                <a:latin typeface="+mj-lt"/>
              </a:rPr>
              <a:t> </a:t>
            </a:r>
            <a:r>
              <a:rPr lang="it-IT" sz="1400" b="1" dirty="0" err="1">
                <a:latin typeface="+mj-lt"/>
              </a:rPr>
              <a:t>summer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weekday</a:t>
            </a:r>
            <a:endParaRPr lang="it-IT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003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0A60B9-E140-41E0-B579-4F3853170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Conclusions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7D2EF1-24F6-4DA5-A29E-78961DF20C14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GB" noProof="0" dirty="0"/>
              <a:t>It has been perform the analysis of the healthcare energy demand</a:t>
            </a:r>
          </a:p>
          <a:p>
            <a:pPr lvl="1"/>
            <a:r>
              <a:rPr lang="en-GB" noProof="0" dirty="0"/>
              <a:t>The main Energy Driver is the External Temperature</a:t>
            </a:r>
          </a:p>
          <a:p>
            <a:pPr lvl="1"/>
            <a:r>
              <a:rPr lang="en-GB" dirty="0"/>
              <a:t>Internal activity parameters seems to have lesser influence on electric energy demand</a:t>
            </a:r>
          </a:p>
          <a:p>
            <a:r>
              <a:rPr lang="en-GB" dirty="0"/>
              <a:t>It has been provided a simplified representation of the healthcare energy requirements</a:t>
            </a:r>
          </a:p>
          <a:p>
            <a:pPr>
              <a:spcBef>
                <a:spcPts val="1200"/>
              </a:spcBef>
            </a:pPr>
            <a:r>
              <a:rPr lang="en-GB" noProof="0" dirty="0"/>
              <a:t>More detailed study has been carried out </a:t>
            </a:r>
            <a:r>
              <a:rPr lang="en-GB" dirty="0"/>
              <a:t>on the monitoring system measures</a:t>
            </a:r>
            <a:endParaRPr lang="en-GB" noProof="0" dirty="0"/>
          </a:p>
          <a:p>
            <a:pPr lvl="1"/>
            <a:r>
              <a:rPr lang="en-GB" noProof="0" dirty="0"/>
              <a:t>More than 50% of global yearly electric energy consumption is related to HVAC Systems</a:t>
            </a:r>
          </a:p>
          <a:p>
            <a:pPr>
              <a:spcBef>
                <a:spcPts val="1200"/>
              </a:spcBef>
            </a:pPr>
            <a:r>
              <a:rPr lang="en-GB" dirty="0"/>
              <a:t>A preliminary model has been realized in </a:t>
            </a:r>
            <a:r>
              <a:rPr lang="en-GB" b="1" dirty="0"/>
              <a:t>Energy Plus </a:t>
            </a:r>
            <a:r>
              <a:rPr lang="en-GB" dirty="0"/>
              <a:t>environment</a:t>
            </a:r>
          </a:p>
          <a:p>
            <a:pPr lvl="1"/>
            <a:r>
              <a:rPr lang="en-GB" dirty="0"/>
              <a:t>Qualitative representation of the healthcare energy needs</a:t>
            </a:r>
            <a:endParaRPr lang="en-GB" noProof="0" dirty="0"/>
          </a:p>
          <a:p>
            <a:pPr marL="0" indent="0">
              <a:spcBef>
                <a:spcPts val="1800"/>
              </a:spcBef>
              <a:buNone/>
            </a:pPr>
            <a:r>
              <a:rPr lang="en-GB" b="1" noProof="0" dirty="0"/>
              <a:t>Next Steps:</a:t>
            </a:r>
          </a:p>
          <a:p>
            <a:r>
              <a:rPr lang="en-GB" dirty="0"/>
              <a:t>Improvement of the existing Energy Plus model</a:t>
            </a:r>
          </a:p>
          <a:p>
            <a:r>
              <a:rPr lang="en-GB" noProof="0" dirty="0"/>
              <a:t>Application of AI algorithms on the available data</a:t>
            </a:r>
          </a:p>
          <a:p>
            <a:pPr lvl="1"/>
            <a:r>
              <a:rPr lang="en-GB" dirty="0"/>
              <a:t>development of a numerical tool in order to predict the healthcare electric energy demand</a:t>
            </a:r>
          </a:p>
          <a:p>
            <a:endParaRPr lang="en-GB" dirty="0"/>
          </a:p>
          <a:p>
            <a:endParaRPr lang="en-GB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53545C0-7A98-4867-BBED-5B599F7ED9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D075EE3A-5337-403E-8A8D-F78A813AB38C}" type="slidenum">
              <a:rPr lang="en-US" altLang="it-IT" smtClean="0"/>
              <a:pPr>
                <a:defRPr/>
              </a:pPr>
              <a:t>19</a:t>
            </a:fld>
            <a:endParaRPr lang="en-US" alt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24BE66-D8D9-48F7-ADBD-D9F521EDD0B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sz="1050" dirty="0"/>
          </a:p>
        </p:txBody>
      </p:sp>
    </p:spTree>
    <p:extLst>
      <p:ext uri="{BB962C8B-B14F-4D97-AF65-F5344CB8AC3E}">
        <p14:creationId xmlns:p14="http://schemas.microsoft.com/office/powerpoint/2010/main" val="1815766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6B1AA1-D6DB-4726-90B3-770F37D91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Introduction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6BA520-740A-4434-B589-783D0772EC17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The energy demand in </a:t>
            </a:r>
            <a:r>
              <a:rPr lang="en-US" b="1" dirty="0"/>
              <a:t>healthcare facilities</a:t>
            </a:r>
            <a:r>
              <a:rPr lang="en-US" dirty="0"/>
              <a:t> is at a large extent </a:t>
            </a:r>
            <a:r>
              <a:rPr lang="en-US" b="1" dirty="0"/>
              <a:t>constant</a:t>
            </a:r>
            <a:r>
              <a:rPr lang="en-US" dirty="0"/>
              <a:t> during the </a:t>
            </a:r>
            <a:r>
              <a:rPr lang="en-US" b="1" dirty="0"/>
              <a:t>day</a:t>
            </a:r>
            <a:r>
              <a:rPr lang="en-US" dirty="0"/>
              <a:t> and throughout the </a:t>
            </a:r>
            <a:r>
              <a:rPr lang="en-US" b="1" dirty="0"/>
              <a:t>year </a:t>
            </a:r>
          </a:p>
          <a:p>
            <a:pPr lvl="1"/>
            <a:r>
              <a:rPr lang="en-US" dirty="0"/>
              <a:t>Due to specific constraints</a:t>
            </a:r>
          </a:p>
          <a:p>
            <a:pPr lvl="2">
              <a:spcBef>
                <a:spcPts val="800"/>
              </a:spcBef>
            </a:pPr>
            <a:r>
              <a:rPr lang="en-US" dirty="0"/>
              <a:t>Service continuity </a:t>
            </a:r>
          </a:p>
          <a:p>
            <a:pPr lvl="2">
              <a:spcBef>
                <a:spcPts val="800"/>
              </a:spcBef>
            </a:pPr>
            <a:r>
              <a:rPr lang="en-US" dirty="0"/>
              <a:t>Indoor air quality </a:t>
            </a:r>
          </a:p>
          <a:p>
            <a:pPr>
              <a:spcBef>
                <a:spcPts val="1200"/>
              </a:spcBef>
            </a:pPr>
            <a:r>
              <a:rPr lang="en-US" dirty="0"/>
              <a:t>It is difficult to define </a:t>
            </a:r>
            <a:r>
              <a:rPr lang="en-US" b="1" dirty="0"/>
              <a:t>reference characteristics </a:t>
            </a:r>
            <a:r>
              <a:rPr lang="en-US" dirty="0"/>
              <a:t>for the energy demand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It is strongly connected with the </a:t>
            </a:r>
            <a:r>
              <a:rPr lang="en-US" b="1" dirty="0"/>
              <a:t>specific activities/services </a:t>
            </a:r>
            <a:r>
              <a:rPr lang="en-US" dirty="0"/>
              <a:t>carried out within each structure </a:t>
            </a:r>
            <a:endParaRPr lang="it-IT" dirty="0"/>
          </a:p>
          <a:p>
            <a:pPr marL="0" indent="0">
              <a:spcBef>
                <a:spcPts val="3000"/>
              </a:spcBef>
              <a:buNone/>
            </a:pPr>
            <a:r>
              <a:rPr lang="en-GB" noProof="0" dirty="0"/>
              <a:t>Aim of the study:</a:t>
            </a:r>
          </a:p>
          <a:p>
            <a:r>
              <a:rPr lang="en-GB" noProof="0" dirty="0"/>
              <a:t>Reconstruct and analyse the energy demand of the Healthcare Facility</a:t>
            </a:r>
          </a:p>
          <a:p>
            <a:r>
              <a:rPr lang="en-GB" noProof="0" dirty="0"/>
              <a:t>Provide a simplified representation of the healthcare facility energy demand</a:t>
            </a:r>
          </a:p>
          <a:p>
            <a:r>
              <a:rPr lang="en-GB" noProof="0" dirty="0"/>
              <a:t>Develop a BEM model prototype in </a:t>
            </a:r>
            <a:r>
              <a:rPr lang="en-GB" b="1" noProof="0" dirty="0"/>
              <a:t>energy plus </a:t>
            </a:r>
            <a:r>
              <a:rPr lang="en-GB" noProof="0" dirty="0"/>
              <a:t>environment based on the preceding analyses</a:t>
            </a:r>
          </a:p>
          <a:p>
            <a:endParaRPr lang="en-GB" baseline="30000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E768136-A53A-4E69-B6D0-6DBDB71D37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D075EE3A-5337-403E-8A8D-F78A813AB38C}" type="slidenum">
              <a:rPr lang="en-US" altLang="it-IT" smtClean="0"/>
              <a:pPr>
                <a:defRPr/>
              </a:pPr>
              <a:t>2</a:t>
            </a:fld>
            <a:endParaRPr lang="en-US" alt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1BE91A-E542-4CDD-B102-8D303955DF2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sz="1050" dirty="0"/>
          </a:p>
        </p:txBody>
      </p:sp>
    </p:spTree>
    <p:extLst>
      <p:ext uri="{BB962C8B-B14F-4D97-AF65-F5344CB8AC3E}">
        <p14:creationId xmlns:p14="http://schemas.microsoft.com/office/powerpoint/2010/main" val="1991491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D4B5C6-C351-4EDA-B669-F071500CD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Publications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545BC0-1A87-4025-AF85-EC21FF52D6D5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GB" sz="1800" b="1" i="0" u="none" strike="noStrike" baseline="0" dirty="0">
                <a:solidFill>
                  <a:srgbClr val="000000"/>
                </a:solidFill>
              </a:rPr>
              <a:t>Journal:</a:t>
            </a:r>
          </a:p>
          <a:p>
            <a:pPr>
              <a:spcBef>
                <a:spcPts val="600"/>
              </a:spcBef>
            </a:pPr>
            <a:r>
              <a:rPr lang="en-GB" sz="1400" b="0" i="0" u="none" strike="noStrike" baseline="0" dirty="0">
                <a:solidFill>
                  <a:srgbClr val="000000"/>
                </a:solidFill>
              </a:rPr>
              <a:t>Balduzzi F., Zini M., Ferrara G., Bianchini A., 2019, "</a:t>
            </a:r>
            <a:r>
              <a:rPr lang="en-GB" sz="1400" b="0" i="1" u="none" strike="noStrike" baseline="0" dirty="0">
                <a:solidFill>
                  <a:srgbClr val="000000"/>
                </a:solidFill>
              </a:rPr>
              <a:t>Development of a CFD methodology to reproduce the effects of macro turbulence on wind turbines and its applications to the particular case of a VAWT", </a:t>
            </a:r>
            <a:r>
              <a:rPr lang="en-GB" sz="1400" dirty="0">
                <a:solidFill>
                  <a:srgbClr val="000000"/>
                </a:solidFill>
              </a:rPr>
              <a:t>Journal of Engineering for Gas Turbines and Power </a:t>
            </a:r>
            <a:r>
              <a:rPr lang="en-GB" sz="1400" b="1" dirty="0">
                <a:solidFill>
                  <a:srgbClr val="000000"/>
                </a:solidFill>
              </a:rPr>
              <a:t>141</a:t>
            </a:r>
            <a:r>
              <a:rPr lang="en-GB" sz="1400" dirty="0">
                <a:solidFill>
                  <a:srgbClr val="000000"/>
                </a:solidFill>
              </a:rPr>
              <a:t>, 2019. </a:t>
            </a:r>
            <a:endParaRPr lang="en-GB" sz="1800" b="0" i="0" u="none" strike="noStrike" baseline="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en-GB" sz="1400" b="0" i="0" u="none" strike="noStrike" baseline="0" dirty="0">
                <a:solidFill>
                  <a:srgbClr val="000000"/>
                </a:solidFill>
              </a:rPr>
              <a:t>Balduzzi F., Zini M., Carbò Molina A., Bartoli G., De Troyer T., </a:t>
            </a:r>
            <a:r>
              <a:rPr lang="en-GB" sz="1400" b="0" i="0" u="none" strike="noStrike" baseline="0" dirty="0" err="1">
                <a:solidFill>
                  <a:srgbClr val="000000"/>
                </a:solidFill>
              </a:rPr>
              <a:t>Runacres</a:t>
            </a:r>
            <a:r>
              <a:rPr lang="en-GB" sz="1400" b="0" i="0" u="none" strike="noStrike" baseline="0" dirty="0">
                <a:solidFill>
                  <a:srgbClr val="000000"/>
                </a:solidFill>
              </a:rPr>
              <a:t> M. C., Ferrara G., Bianchini A., "</a:t>
            </a:r>
            <a:r>
              <a:rPr lang="en-GB" sz="1400" b="0" i="1" u="none" strike="noStrike" baseline="0" dirty="0">
                <a:solidFill>
                  <a:srgbClr val="000000"/>
                </a:solidFill>
              </a:rPr>
              <a:t>Understanding the Aerodynamic Behavior and Energy Conversion of Small Darrieus Vertical Axis Wind Turbines in Turbulent Flows</a:t>
            </a:r>
            <a:r>
              <a:rPr lang="en-GB" sz="1400" b="0" i="0" u="none" strike="noStrike" baseline="0" dirty="0">
                <a:solidFill>
                  <a:srgbClr val="000000"/>
                </a:solidFill>
              </a:rPr>
              <a:t>", </a:t>
            </a:r>
            <a:r>
              <a:rPr lang="en-GB" sz="1400" b="0" i="1" u="none" strike="noStrike" baseline="0" dirty="0">
                <a:solidFill>
                  <a:srgbClr val="000000"/>
                </a:solidFill>
              </a:rPr>
              <a:t>Energies </a:t>
            </a:r>
            <a:r>
              <a:rPr lang="en-GB" sz="1400" b="1" i="0" u="none" strike="noStrike" baseline="0" dirty="0">
                <a:solidFill>
                  <a:srgbClr val="000000"/>
                </a:solidFill>
              </a:rPr>
              <a:t>2020</a:t>
            </a:r>
            <a:r>
              <a:rPr lang="en-GB" sz="1400" b="0" i="0" u="none" strike="noStrike" baseline="0" dirty="0">
                <a:solidFill>
                  <a:srgbClr val="000000"/>
                </a:solidFill>
              </a:rPr>
              <a:t>, 13, 2936, 2020.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sz="1800" b="1" dirty="0">
                <a:solidFill>
                  <a:srgbClr val="000000"/>
                </a:solidFill>
              </a:rPr>
              <a:t>Conferences:</a:t>
            </a:r>
          </a:p>
          <a:p>
            <a:pPr>
              <a:spcBef>
                <a:spcPts val="600"/>
              </a:spcBef>
            </a:pPr>
            <a:r>
              <a:rPr lang="en-GB" sz="1400" b="0" i="0" u="none" strike="noStrike" baseline="0" dirty="0">
                <a:solidFill>
                  <a:srgbClr val="000000"/>
                </a:solidFill>
              </a:rPr>
              <a:t>Bianchini A., </a:t>
            </a:r>
            <a:r>
              <a:rPr lang="en-GB" sz="1400" b="0" i="0" u="none" strike="noStrike" baseline="0" dirty="0" err="1">
                <a:solidFill>
                  <a:srgbClr val="000000"/>
                </a:solidFill>
              </a:rPr>
              <a:t>Carcasci</a:t>
            </a:r>
            <a:r>
              <a:rPr lang="en-GB" sz="1400" b="0" i="0" u="none" strike="noStrike" baseline="0" dirty="0">
                <a:solidFill>
                  <a:srgbClr val="000000"/>
                </a:solidFill>
              </a:rPr>
              <a:t> C., </a:t>
            </a:r>
            <a:r>
              <a:rPr lang="en-GB" sz="1400" b="0" i="0" u="none" strike="noStrike" baseline="0" dirty="0" err="1">
                <a:solidFill>
                  <a:srgbClr val="000000"/>
                </a:solidFill>
              </a:rPr>
              <a:t>Manfrida</a:t>
            </a:r>
            <a:r>
              <a:rPr lang="en-GB" sz="1400" b="0" i="0" u="none" strike="noStrike" baseline="0" dirty="0">
                <a:solidFill>
                  <a:srgbClr val="000000"/>
                </a:solidFill>
              </a:rPr>
              <a:t> G., Zini M., "</a:t>
            </a:r>
            <a:r>
              <a:rPr lang="en-GB" sz="1400" b="0" i="1" u="none" strike="noStrike" baseline="0" dirty="0">
                <a:solidFill>
                  <a:srgbClr val="000000"/>
                </a:solidFill>
              </a:rPr>
              <a:t>Reconstruction and </a:t>
            </a:r>
            <a:r>
              <a:rPr lang="en-GB" sz="1400" b="0" i="1" u="none" strike="noStrike" baseline="0" dirty="0" err="1">
                <a:solidFill>
                  <a:srgbClr val="000000"/>
                </a:solidFill>
              </a:rPr>
              <a:t>Analisys</a:t>
            </a:r>
            <a:r>
              <a:rPr lang="en-GB" sz="1400" b="0" i="1" u="none" strike="noStrike" baseline="0" dirty="0">
                <a:solidFill>
                  <a:srgbClr val="000000"/>
                </a:solidFill>
              </a:rPr>
              <a:t> of the Energy Demand of a Healthcare Facility in Italy</a:t>
            </a:r>
            <a:r>
              <a:rPr lang="en-GB" sz="1400" b="0" i="0" u="none" strike="noStrike" baseline="0" dirty="0">
                <a:solidFill>
                  <a:srgbClr val="000000"/>
                </a:solidFill>
              </a:rPr>
              <a:t>", 75° </a:t>
            </a:r>
            <a:r>
              <a:rPr lang="en-GB" sz="1400" b="0" i="0" u="none" strike="noStrike" baseline="0" dirty="0" err="1">
                <a:solidFill>
                  <a:srgbClr val="000000"/>
                </a:solidFill>
              </a:rPr>
              <a:t>Congresso</a:t>
            </a:r>
            <a:r>
              <a:rPr lang="en-GB" sz="1400" b="0" i="0" u="none" strike="noStrike" baseline="0" dirty="0">
                <a:solidFill>
                  <a:srgbClr val="000000"/>
                </a:solidFill>
              </a:rPr>
              <a:t> Nazionale ATI, 2020.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sz="1800" b="1">
                <a:solidFill>
                  <a:srgbClr val="000000"/>
                </a:solidFill>
              </a:rPr>
              <a:t>Future works:</a:t>
            </a:r>
            <a:endParaRPr lang="en-GB" sz="1800" b="1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en-GB" sz="1400" dirty="0">
                <a:solidFill>
                  <a:srgbClr val="000000"/>
                </a:solidFill>
              </a:rPr>
              <a:t>Detailed analysis of the energy demand of a building through dedicated monitoring systems: The particular case of a healthcare facility in Italy</a:t>
            </a:r>
          </a:p>
          <a:p>
            <a:pPr>
              <a:spcBef>
                <a:spcPts val="600"/>
              </a:spcBef>
            </a:pPr>
            <a:r>
              <a:rPr lang="en-GB" sz="1400" dirty="0">
                <a:solidFill>
                  <a:srgbClr val="000000"/>
                </a:solidFill>
              </a:rPr>
              <a:t>Application of AI algorithm to predict building energy demand</a:t>
            </a:r>
          </a:p>
          <a:p>
            <a:pPr>
              <a:spcBef>
                <a:spcPts val="600"/>
              </a:spcBef>
            </a:pPr>
            <a:r>
              <a:rPr lang="en-GB" sz="1400" dirty="0">
                <a:solidFill>
                  <a:srgbClr val="000000"/>
                </a:solidFill>
              </a:rPr>
              <a:t>Building Energy Modelling of a healthcare facility in Italy</a:t>
            </a:r>
          </a:p>
          <a:p>
            <a:pPr>
              <a:spcBef>
                <a:spcPts val="600"/>
              </a:spcBef>
            </a:pPr>
            <a:r>
              <a:rPr lang="en-GB" sz="1400" dirty="0">
                <a:solidFill>
                  <a:srgbClr val="000000"/>
                </a:solidFill>
              </a:rPr>
              <a:t>Numerical investigation on trigeneration system behaviour and related emissions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6B0F5C2-F695-40AD-BD3E-915AC0CC2B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D075EE3A-5337-403E-8A8D-F78A813AB38C}" type="slidenum">
              <a:rPr lang="en-US" altLang="it-IT" smtClean="0"/>
              <a:pPr>
                <a:defRPr/>
              </a:pPr>
              <a:t>20</a:t>
            </a:fld>
            <a:endParaRPr lang="en-US" alt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1C5115-A3D2-40A7-BD91-B9A033D7A8A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dirty="0"/>
          </a:p>
        </p:txBody>
      </p:sp>
    </p:spTree>
    <p:extLst>
      <p:ext uri="{BB962C8B-B14F-4D97-AF65-F5344CB8AC3E}">
        <p14:creationId xmlns:p14="http://schemas.microsoft.com/office/powerpoint/2010/main" val="3903261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349BDA-0ADF-4F5D-9354-2B45EACC5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1760" y="1484784"/>
            <a:ext cx="6563791" cy="1908032"/>
          </a:xfrm>
        </p:spPr>
        <p:txBody>
          <a:bodyPr/>
          <a:lstStyle/>
          <a:p>
            <a:r>
              <a:rPr lang="en-GB" noProof="0" dirty="0"/>
              <a:t>Passage of year presentation</a:t>
            </a:r>
            <a:br>
              <a:rPr lang="en-GB" noProof="0" dirty="0"/>
            </a:br>
            <a:r>
              <a:rPr lang="en-GB" sz="2400" b="0" noProof="0" dirty="0"/>
              <a:t>Reconstruction</a:t>
            </a:r>
            <a:r>
              <a:rPr lang="en-GB" sz="2400" b="0" dirty="0"/>
              <a:t> and Analysis of the Energy Demand </a:t>
            </a:r>
            <a:br>
              <a:rPr lang="en-GB" sz="2400" b="0" dirty="0"/>
            </a:br>
            <a:r>
              <a:rPr lang="en-GB" sz="2400" b="0" dirty="0"/>
              <a:t>of a Healthcare Facility</a:t>
            </a:r>
            <a:br>
              <a:rPr lang="en-GB" noProof="0" dirty="0"/>
            </a:br>
            <a:endParaRPr lang="en-GB" b="0" noProof="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7B9B1EF-93CC-486E-8009-CB4B2D9DFA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9912" y="3465185"/>
            <a:ext cx="5179022" cy="2916143"/>
          </a:xfrm>
        </p:spPr>
        <p:txBody>
          <a:bodyPr>
            <a:normAutofit/>
          </a:bodyPr>
          <a:lstStyle/>
          <a:p>
            <a:pPr algn="l">
              <a:tabLst>
                <a:tab pos="1790700" algn="r"/>
                <a:tab pos="4845050" algn="r"/>
              </a:tabLst>
            </a:pPr>
            <a:r>
              <a:rPr lang="en-GB" dirty="0"/>
              <a:t>	Department: 	</a:t>
            </a:r>
            <a:r>
              <a:rPr lang="en-GB" b="0" dirty="0"/>
              <a:t>Industrial Engineering</a:t>
            </a:r>
          </a:p>
          <a:p>
            <a:pPr algn="l">
              <a:tabLst>
                <a:tab pos="1790700" algn="r"/>
                <a:tab pos="4845050" algn="r"/>
              </a:tabLst>
            </a:pPr>
            <a:r>
              <a:rPr lang="en-GB" dirty="0"/>
              <a:t>	</a:t>
            </a:r>
            <a:r>
              <a:rPr lang="en-GB" noProof="0" dirty="0"/>
              <a:t>Ph.D Cycle:</a:t>
            </a:r>
            <a:r>
              <a:rPr lang="en-GB" b="0" noProof="0" dirty="0"/>
              <a:t> 	XXXV</a:t>
            </a:r>
            <a:endParaRPr lang="en-GB" noProof="0" dirty="0"/>
          </a:p>
          <a:p>
            <a:pPr algn="l">
              <a:spcBef>
                <a:spcPts val="3000"/>
              </a:spcBef>
              <a:tabLst>
                <a:tab pos="1790700" algn="r"/>
                <a:tab pos="4845050" algn="r"/>
              </a:tabLst>
            </a:pPr>
            <a:r>
              <a:rPr lang="en-GB" noProof="0" dirty="0"/>
              <a:t>	Candidate:	 </a:t>
            </a:r>
            <a:r>
              <a:rPr lang="en-GB" b="0" noProof="0" dirty="0"/>
              <a:t>Marco Zini (DT30464)</a:t>
            </a:r>
          </a:p>
          <a:p>
            <a:pPr algn="l">
              <a:spcBef>
                <a:spcPts val="1800"/>
              </a:spcBef>
              <a:tabLst>
                <a:tab pos="1790700" algn="r"/>
                <a:tab pos="4845050" algn="r"/>
              </a:tabLst>
            </a:pPr>
            <a:r>
              <a:rPr lang="en-GB" dirty="0"/>
              <a:t>	Tutors:	</a:t>
            </a:r>
            <a:r>
              <a:rPr lang="en-GB" b="0" dirty="0"/>
              <a:t>Ing. Alessandro Bianchini </a:t>
            </a:r>
          </a:p>
          <a:p>
            <a:pPr algn="l">
              <a:tabLst>
                <a:tab pos="4845050" algn="r"/>
              </a:tabLst>
            </a:pPr>
            <a:r>
              <a:rPr lang="en-GB" b="0" dirty="0"/>
              <a:t>	Prof. Ing. Carlo </a:t>
            </a:r>
            <a:r>
              <a:rPr lang="en-GB" b="0" dirty="0" err="1"/>
              <a:t>Carcasci</a:t>
            </a:r>
            <a:endParaRPr lang="en-GB" b="0" dirty="0"/>
          </a:p>
          <a:p>
            <a:pPr algn="l">
              <a:tabLst>
                <a:tab pos="4845050" algn="r"/>
              </a:tabLst>
            </a:pPr>
            <a:r>
              <a:rPr lang="en-GB" b="0" noProof="0" dirty="0"/>
              <a:t>	Prof. Ing. Giampaolo </a:t>
            </a:r>
            <a:r>
              <a:rPr lang="en-GB" b="0" noProof="0" dirty="0" err="1"/>
              <a:t>Manfrida</a:t>
            </a:r>
            <a:endParaRPr lang="en-GB" b="0" noProof="0" dirty="0"/>
          </a:p>
        </p:txBody>
      </p:sp>
    </p:spTree>
    <p:extLst>
      <p:ext uri="{BB962C8B-B14F-4D97-AF65-F5344CB8AC3E}">
        <p14:creationId xmlns:p14="http://schemas.microsoft.com/office/powerpoint/2010/main" val="2582761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349BDA-0ADF-4F5D-9354-2B45EACC51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 dirty="0"/>
              <a:t>Backup Slides</a:t>
            </a:r>
            <a:br>
              <a:rPr lang="en-GB" noProof="0" dirty="0"/>
            </a:br>
            <a:r>
              <a:rPr lang="en-GB" sz="2000" b="0" noProof="0" dirty="0"/>
              <a:t>Passage of year presentation</a:t>
            </a:r>
            <a:br>
              <a:rPr lang="en-GB" sz="2400" b="0" noProof="0" dirty="0"/>
            </a:br>
            <a:endParaRPr lang="en-GB" b="0" noProof="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7B9B1EF-93CC-486E-8009-CB4B2D9DFA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9912" y="3465185"/>
            <a:ext cx="5179022" cy="2916143"/>
          </a:xfrm>
        </p:spPr>
        <p:txBody>
          <a:bodyPr>
            <a:normAutofit/>
          </a:bodyPr>
          <a:lstStyle/>
          <a:p>
            <a:pPr algn="l">
              <a:tabLst>
                <a:tab pos="1790700" algn="r"/>
                <a:tab pos="4845050" algn="r"/>
              </a:tabLst>
            </a:pPr>
            <a:r>
              <a:rPr lang="en-GB" dirty="0"/>
              <a:t>	Department: 	</a:t>
            </a:r>
            <a:r>
              <a:rPr lang="en-GB" b="0" dirty="0"/>
              <a:t>Industrial Engineering</a:t>
            </a:r>
          </a:p>
          <a:p>
            <a:pPr algn="l">
              <a:tabLst>
                <a:tab pos="1790700" algn="r"/>
                <a:tab pos="4845050" algn="r"/>
              </a:tabLst>
            </a:pPr>
            <a:r>
              <a:rPr lang="en-GB" dirty="0"/>
              <a:t>	</a:t>
            </a:r>
            <a:r>
              <a:rPr lang="en-GB" noProof="0" dirty="0"/>
              <a:t>Ph.D Cycle:</a:t>
            </a:r>
            <a:r>
              <a:rPr lang="en-GB" b="0" noProof="0" dirty="0"/>
              <a:t> 	XXXV</a:t>
            </a:r>
            <a:endParaRPr lang="en-GB" noProof="0" dirty="0"/>
          </a:p>
          <a:p>
            <a:pPr algn="l">
              <a:spcBef>
                <a:spcPts val="3000"/>
              </a:spcBef>
              <a:tabLst>
                <a:tab pos="1790700" algn="r"/>
                <a:tab pos="4845050" algn="r"/>
              </a:tabLst>
            </a:pPr>
            <a:r>
              <a:rPr lang="en-GB" noProof="0" dirty="0"/>
              <a:t>	Candidate:	 </a:t>
            </a:r>
            <a:r>
              <a:rPr lang="en-GB" b="0" noProof="0" dirty="0"/>
              <a:t>Marco Zini (DT30464)</a:t>
            </a:r>
          </a:p>
          <a:p>
            <a:pPr algn="l">
              <a:spcBef>
                <a:spcPts val="1800"/>
              </a:spcBef>
              <a:tabLst>
                <a:tab pos="1790700" algn="r"/>
                <a:tab pos="4845050" algn="r"/>
              </a:tabLst>
            </a:pPr>
            <a:r>
              <a:rPr lang="en-GB" dirty="0"/>
              <a:t>	Tutors:	</a:t>
            </a:r>
            <a:r>
              <a:rPr lang="en-GB" b="0" dirty="0"/>
              <a:t>Ing. Alessandro Bianchini </a:t>
            </a:r>
          </a:p>
          <a:p>
            <a:pPr algn="l">
              <a:tabLst>
                <a:tab pos="4845050" algn="r"/>
              </a:tabLst>
            </a:pPr>
            <a:r>
              <a:rPr lang="en-GB" b="0" dirty="0"/>
              <a:t>	Prof. Ing. Carlo </a:t>
            </a:r>
            <a:r>
              <a:rPr lang="en-GB" b="0" dirty="0" err="1"/>
              <a:t>Carcasci</a:t>
            </a:r>
            <a:endParaRPr lang="en-GB" b="0" dirty="0"/>
          </a:p>
          <a:p>
            <a:pPr algn="l">
              <a:tabLst>
                <a:tab pos="4845050" algn="r"/>
              </a:tabLst>
            </a:pPr>
            <a:r>
              <a:rPr lang="en-GB" b="0" noProof="0" dirty="0"/>
              <a:t>	Prof. Ing. Giampaolo </a:t>
            </a:r>
            <a:r>
              <a:rPr lang="en-GB" b="0" noProof="0" dirty="0" err="1"/>
              <a:t>Manfrida</a:t>
            </a:r>
            <a:endParaRPr lang="en-GB" b="0" noProof="0" dirty="0"/>
          </a:p>
        </p:txBody>
      </p:sp>
    </p:spTree>
    <p:extLst>
      <p:ext uri="{BB962C8B-B14F-4D97-AF65-F5344CB8AC3E}">
        <p14:creationId xmlns:p14="http://schemas.microsoft.com/office/powerpoint/2010/main" val="1447015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C02048-0A04-4C4C-9939-BFFDA3156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noProof="0" dirty="0"/>
              <a:t>Monthly Consumption </a:t>
            </a:r>
            <a:r>
              <a:rPr lang="en-GB" noProof="0" dirty="0"/>
              <a:t>- Water</a:t>
            </a:r>
            <a:endParaRPr lang="en-GB" b="1" noProof="0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30642674-5603-4B62-8848-6C41B0791565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41" y="1585913"/>
            <a:ext cx="6463668" cy="4679950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F62C946-69A9-41CB-A39C-56561A3F74A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08DF3AAD-DDA7-41DB-9502-7C643C876A6C}" type="slidenum">
              <a:rPr lang="en-US" altLang="it-IT" smtClean="0"/>
              <a:pPr>
                <a:defRPr/>
              </a:pPr>
              <a:t>23</a:t>
            </a:fld>
            <a:endParaRPr lang="en-US" alt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82D955-4C9F-4027-AFA5-7FB925C3EA7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dirty="0"/>
          </a:p>
        </p:txBody>
      </p:sp>
    </p:spTree>
    <p:extLst>
      <p:ext uri="{BB962C8B-B14F-4D97-AF65-F5344CB8AC3E}">
        <p14:creationId xmlns:p14="http://schemas.microsoft.com/office/powerpoint/2010/main" val="1454030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1CFF3-B3EC-4E3A-9175-0421B8081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noProof="0" dirty="0"/>
              <a:t>Total Electric Power</a:t>
            </a:r>
            <a:br>
              <a:rPr lang="en-GB" noProof="0" dirty="0"/>
            </a:br>
            <a:r>
              <a:rPr lang="en-GB" sz="2800" noProof="0" dirty="0"/>
              <a:t>Measured data VS. Linear Function</a:t>
            </a:r>
            <a:endParaRPr lang="en-GB" noProof="0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234F946-2B39-479D-BFEE-97BEFB2CA11A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rcRect/>
          <a:stretch/>
        </p:blipFill>
        <p:spPr>
          <a:xfrm>
            <a:off x="179512" y="2078298"/>
            <a:ext cx="4177117" cy="3420000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289F246-4259-4A93-A92F-C3F7A3E9C6F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D075EE3A-5337-403E-8A8D-F78A813AB38C}" type="slidenum">
              <a:rPr lang="en-US" altLang="it-IT" smtClean="0"/>
              <a:pPr>
                <a:defRPr/>
              </a:pPr>
              <a:t>24</a:t>
            </a:fld>
            <a:endParaRPr lang="en-US" alt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8AD7BA-29F6-439F-926F-3422AE670FC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dirty="0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C52453B3-0F48-430D-A126-93A238B57D30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/>
          <a:srcRect/>
          <a:stretch/>
        </p:blipFill>
        <p:spPr>
          <a:xfrm>
            <a:off x="4471408" y="2078298"/>
            <a:ext cx="456086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17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1CFF3-B3EC-4E3A-9175-0421B8081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noProof="0" dirty="0"/>
              <a:t>Total Electric Power</a:t>
            </a:r>
            <a:br>
              <a:rPr lang="en-GB" noProof="0" dirty="0"/>
            </a:br>
            <a:r>
              <a:rPr lang="en-GB" sz="2800" noProof="0" dirty="0"/>
              <a:t>Measured data VS. Quadratic Function</a:t>
            </a:r>
            <a:endParaRPr lang="en-GB" noProof="0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234F946-2B39-479D-BFEE-97BEFB2CA11A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rcRect/>
          <a:stretch/>
        </p:blipFill>
        <p:spPr>
          <a:xfrm>
            <a:off x="179512" y="2078298"/>
            <a:ext cx="4177117" cy="3419999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289F246-4259-4A93-A92F-C3F7A3E9C6F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D075EE3A-5337-403E-8A8D-F78A813AB38C}" type="slidenum">
              <a:rPr lang="en-US" altLang="it-IT" smtClean="0"/>
              <a:pPr>
                <a:defRPr/>
              </a:pPr>
              <a:t>25</a:t>
            </a:fld>
            <a:endParaRPr lang="en-US" alt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8AD7BA-29F6-439F-926F-3422AE670FC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AF8F65C-548A-433A-87CC-3CA97C75AA0B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/>
          <a:stretch>
            <a:fillRect/>
          </a:stretch>
        </p:blipFill>
        <p:spPr>
          <a:xfrm>
            <a:off x="4616129" y="2078298"/>
            <a:ext cx="4348359" cy="3420000"/>
          </a:xfrm>
        </p:spPr>
      </p:pic>
    </p:spTree>
    <p:extLst>
      <p:ext uri="{BB962C8B-B14F-4D97-AF65-F5344CB8AC3E}">
        <p14:creationId xmlns:p14="http://schemas.microsoft.com/office/powerpoint/2010/main" val="4164597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16B7B3-1638-444F-9053-8CEF8C812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noProof="0" dirty="0"/>
              <a:t>Instantaneous Electric Power Demand </a:t>
            </a:r>
            <a:r>
              <a:rPr lang="en-GB" noProof="0" dirty="0"/>
              <a:t>- 2019 VS. 2020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1E6481A9-1BE1-436E-9DEE-E60F8B385465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rcRect/>
          <a:stretch/>
        </p:blipFill>
        <p:spPr>
          <a:xfrm>
            <a:off x="71680" y="2138051"/>
            <a:ext cx="4537603" cy="3600000"/>
          </a:xfr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D101FA-2456-40FE-A405-07D4110B72D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D075EE3A-5337-403E-8A8D-F78A813AB38C}" type="slidenum">
              <a:rPr lang="en-US" altLang="it-IT" smtClean="0"/>
              <a:pPr>
                <a:defRPr/>
              </a:pPr>
              <a:t>26</a:t>
            </a:fld>
            <a:endParaRPr lang="en-US" alt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1BECC6-80F2-4841-95FC-112C662E6BD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dirty="0"/>
          </a:p>
        </p:txBody>
      </p:sp>
      <p:pic>
        <p:nvPicPr>
          <p:cNvPr id="8" name="Segnaposto contenuto 6">
            <a:extLst>
              <a:ext uri="{FF2B5EF4-FFF2-40B4-BE49-F238E27FC236}">
                <a16:creationId xmlns:a16="http://schemas.microsoft.com/office/drawing/2014/main" id="{A36FEA4E-6E56-42CD-AC91-55BC4940AAF1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/>
          <a:srcRect/>
          <a:stretch/>
        </p:blipFill>
        <p:spPr>
          <a:xfrm>
            <a:off x="4737727" y="2141355"/>
            <a:ext cx="4332033" cy="3600000"/>
          </a:xfrm>
        </p:spPr>
      </p:pic>
    </p:spTree>
    <p:extLst>
      <p:ext uri="{BB962C8B-B14F-4D97-AF65-F5344CB8AC3E}">
        <p14:creationId xmlns:p14="http://schemas.microsoft.com/office/powerpoint/2010/main" val="2670681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C88001-160A-47C9-A4F9-266558348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Healthcare Facility Overview</a:t>
            </a:r>
            <a:endParaRPr lang="en-GB" b="1" noProof="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243C31A-2FF3-42AD-BBA3-88E0329A967C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8E3F1520-4A03-4BC4-AAA8-A9DCB18C380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74011" y="1412776"/>
            <a:ext cx="4140000" cy="4852900"/>
          </a:xfrm>
        </p:spPr>
        <p:txBody>
          <a:bodyPr/>
          <a:lstStyle/>
          <a:p>
            <a:r>
              <a:rPr lang="en-GB" b="1" noProof="0" dirty="0"/>
              <a:t>Building characteristics</a:t>
            </a:r>
          </a:p>
          <a:p>
            <a:pPr lvl="1"/>
            <a:r>
              <a:rPr lang="en-GB" noProof="0" dirty="0"/>
              <a:t>Total Surface: 12'000 m</a:t>
            </a:r>
            <a:r>
              <a:rPr lang="en-GB" baseline="30000" noProof="0" dirty="0"/>
              <a:t>2</a:t>
            </a:r>
          </a:p>
          <a:p>
            <a:pPr lvl="1"/>
            <a:r>
              <a:rPr lang="en-GB" noProof="0" dirty="0"/>
              <a:t>Historic Building</a:t>
            </a:r>
          </a:p>
          <a:p>
            <a:pPr lvl="2"/>
            <a:r>
              <a:rPr lang="en-GB" noProof="0" dirty="0"/>
              <a:t>Majority of the offices</a:t>
            </a:r>
          </a:p>
          <a:p>
            <a:pPr lvl="1"/>
            <a:r>
              <a:rPr lang="en-GB" noProof="0" dirty="0"/>
              <a:t>Extension Area</a:t>
            </a:r>
          </a:p>
          <a:p>
            <a:pPr lvl="2"/>
            <a:r>
              <a:rPr lang="en-GB" noProof="0" dirty="0"/>
              <a:t>Healthcare core activities</a:t>
            </a:r>
          </a:p>
          <a:p>
            <a:pPr lvl="2"/>
            <a:r>
              <a:rPr lang="en-GB" noProof="0" dirty="0"/>
              <a:t>Technical Systems</a:t>
            </a:r>
          </a:p>
          <a:p>
            <a:pPr>
              <a:spcBef>
                <a:spcPts val="1800"/>
              </a:spcBef>
            </a:pPr>
            <a:r>
              <a:rPr lang="en-GB" b="1" noProof="0" dirty="0"/>
              <a:t>Thermal Power Plant</a:t>
            </a:r>
          </a:p>
          <a:p>
            <a:pPr lvl="1"/>
            <a:r>
              <a:rPr lang="en-GB" noProof="0" dirty="0"/>
              <a:t>Hot water generators (x4, </a:t>
            </a:r>
            <a:r>
              <a:rPr lang="en-GB" noProof="0" dirty="0" err="1"/>
              <a:t>Q</a:t>
            </a:r>
            <a:r>
              <a:rPr lang="en-GB" baseline="-25000" noProof="0" dirty="0" err="1"/>
              <a:t>tot</a:t>
            </a:r>
            <a:r>
              <a:rPr lang="en-GB" noProof="0" dirty="0"/>
              <a:t>= 2800 </a:t>
            </a:r>
            <a:r>
              <a:rPr lang="en-GB" noProof="0" dirty="0" err="1"/>
              <a:t>kW</a:t>
            </a:r>
            <a:r>
              <a:rPr lang="en-GB" baseline="-25000" noProof="0" dirty="0" err="1"/>
              <a:t>th</a:t>
            </a:r>
            <a:r>
              <a:rPr lang="en-GB" noProof="0" dirty="0"/>
              <a:t>)</a:t>
            </a:r>
          </a:p>
          <a:p>
            <a:pPr lvl="1"/>
            <a:r>
              <a:rPr lang="en-GB" noProof="0" dirty="0"/>
              <a:t>Steam generators (x3, </a:t>
            </a:r>
            <a:r>
              <a:rPr lang="en-GB" noProof="0" dirty="0" err="1"/>
              <a:t>Q</a:t>
            </a:r>
            <a:r>
              <a:rPr lang="en-GB" baseline="-25000" noProof="0" dirty="0" err="1"/>
              <a:t>tot</a:t>
            </a:r>
            <a:r>
              <a:rPr lang="en-GB" noProof="0" dirty="0"/>
              <a:t> = 600 </a:t>
            </a:r>
            <a:r>
              <a:rPr lang="en-GB" noProof="0" dirty="0" err="1"/>
              <a:t>kW</a:t>
            </a:r>
            <a:r>
              <a:rPr lang="en-GB" baseline="-25000" noProof="0" dirty="0" err="1"/>
              <a:t>th</a:t>
            </a:r>
            <a:r>
              <a:rPr lang="en-GB" noProof="0" dirty="0"/>
              <a:t>)</a:t>
            </a:r>
          </a:p>
          <a:p>
            <a:pPr>
              <a:spcBef>
                <a:spcPts val="800"/>
              </a:spcBef>
            </a:pPr>
            <a:r>
              <a:rPr lang="en-GB" b="1" noProof="0" dirty="0"/>
              <a:t>Water Cooling System</a:t>
            </a:r>
          </a:p>
          <a:p>
            <a:pPr lvl="1"/>
            <a:r>
              <a:rPr lang="en-GB" noProof="0" dirty="0"/>
              <a:t>Refrigerators (x3, </a:t>
            </a:r>
            <a:r>
              <a:rPr lang="en-GB" noProof="0" dirty="0" err="1"/>
              <a:t>W</a:t>
            </a:r>
            <a:r>
              <a:rPr lang="en-GB" baseline="-25000" noProof="0" dirty="0" err="1"/>
              <a:t>el</a:t>
            </a:r>
            <a:r>
              <a:rPr lang="en-GB" noProof="0" dirty="0"/>
              <a:t> = 960 </a:t>
            </a:r>
            <a:r>
              <a:rPr lang="en-GB" noProof="0" dirty="0" err="1"/>
              <a:t>kW</a:t>
            </a:r>
            <a:r>
              <a:rPr lang="en-GB" baseline="-25000" noProof="0" dirty="0" err="1"/>
              <a:t>el</a:t>
            </a:r>
            <a:r>
              <a:rPr lang="en-GB" noProof="0" dirty="0"/>
              <a:t>)</a:t>
            </a:r>
            <a:endParaRPr lang="en-GB" baseline="-25000" noProof="0" dirty="0"/>
          </a:p>
          <a:p>
            <a:pPr lvl="1"/>
            <a:r>
              <a:rPr lang="en-GB" noProof="0" dirty="0"/>
              <a:t>Evaporative Towers (x6)</a:t>
            </a:r>
          </a:p>
          <a:p>
            <a:pPr>
              <a:spcBef>
                <a:spcPts val="800"/>
              </a:spcBef>
            </a:pPr>
            <a:r>
              <a:rPr lang="en-GB" b="1" noProof="0" dirty="0"/>
              <a:t>Air Handling System</a:t>
            </a:r>
          </a:p>
          <a:p>
            <a:pPr lvl="1"/>
            <a:r>
              <a:rPr lang="en-GB" b="1" noProof="0" dirty="0"/>
              <a:t>27</a:t>
            </a:r>
            <a:r>
              <a:rPr lang="en-GB" noProof="0" dirty="0"/>
              <a:t> Units for Building Extension</a:t>
            </a:r>
          </a:p>
          <a:p>
            <a:pPr lvl="1"/>
            <a:r>
              <a:rPr lang="en-GB" b="1" noProof="0" dirty="0"/>
              <a:t>2</a:t>
            </a:r>
            <a:r>
              <a:rPr lang="en-GB" noProof="0" dirty="0"/>
              <a:t> Units for the Historic Building</a:t>
            </a:r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12293" name="Segnaposto numero diapositiva 3">
            <a:extLst>
              <a:ext uri="{FF2B5EF4-FFF2-40B4-BE49-F238E27FC236}">
                <a16:creationId xmlns:a16="http://schemas.microsoft.com/office/drawing/2014/main" id="{F65CA600-82FF-4B3E-A82D-60CA669D4325}"/>
              </a:ext>
            </a:extLst>
          </p:cNvPr>
          <p:cNvSpPr>
            <a:spLocks noGrp="1" noChangeArrowheads="1"/>
          </p:cNvSpPr>
          <p:nvPr>
            <p:ph type="sldNum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BA94662-B843-40A2-894A-0A08E1DF078B}" type="slidenum">
              <a:rPr lang="en-US" altLang="it-IT"/>
              <a:pPr/>
              <a:t>3</a:t>
            </a:fld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AFCF5B-23CD-419F-A4F8-D7A3D60A85F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sz="1050" dirty="0"/>
          </a:p>
        </p:txBody>
      </p:sp>
      <p:pic>
        <p:nvPicPr>
          <p:cNvPr id="6" name="Immagine 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5F44A37F-7DB4-438F-AFBF-E1F9514F6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14" y="1474787"/>
            <a:ext cx="3817025" cy="2941148"/>
          </a:xfrm>
          <a:prstGeom prst="rect">
            <a:avLst/>
          </a:prstGeom>
        </p:spPr>
      </p:pic>
      <p:pic>
        <p:nvPicPr>
          <p:cNvPr id="12" name="Immagine 11" descr="Immagine che contiene edificio, strada, barca&#10;&#10;Descrizione generata automaticamente">
            <a:extLst>
              <a:ext uri="{FF2B5EF4-FFF2-40B4-BE49-F238E27FC236}">
                <a16:creationId xmlns:a16="http://schemas.microsoft.com/office/drawing/2014/main" id="{445A3229-D807-49CC-ABFB-66EB35078D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9" b="10644"/>
          <a:stretch/>
        </p:blipFill>
        <p:spPr>
          <a:xfrm>
            <a:off x="351514" y="4415935"/>
            <a:ext cx="3754271" cy="1825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C02048-0A04-4C4C-9939-BFFDA3156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noProof="0" dirty="0"/>
              <a:t>Monthly Consumption </a:t>
            </a:r>
            <a:r>
              <a:rPr lang="en-GB" noProof="0" dirty="0"/>
              <a:t>- Electric and Thermal Energy</a:t>
            </a:r>
            <a:endParaRPr lang="en-GB" b="1" noProof="0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30642674-5603-4B62-8848-6C41B0791565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rcRect/>
          <a:stretch/>
        </p:blipFill>
        <p:spPr>
          <a:xfrm>
            <a:off x="118032" y="1643247"/>
            <a:ext cx="4453546" cy="3420000"/>
          </a:xfrm>
          <a:prstGeom prst="rect">
            <a:avLst/>
          </a:prstGeom>
        </p:spPr>
      </p:pic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A8B3BA54-E887-4A06-BFAE-9A49A3C0CAE5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/>
          <a:srcRect/>
          <a:stretch/>
        </p:blipFill>
        <p:spPr>
          <a:xfrm>
            <a:off x="4642437" y="1733247"/>
            <a:ext cx="4383531" cy="3240000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F62C946-69A9-41CB-A39C-56561A3F74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08DF3AAD-DDA7-41DB-9502-7C643C876A6C}" type="slidenum">
              <a:rPr lang="en-US" altLang="it-IT" smtClean="0"/>
              <a:pPr>
                <a:defRPr/>
              </a:pPr>
              <a:t>4</a:t>
            </a:fld>
            <a:endParaRPr lang="en-US" alt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82D955-4C9F-4027-AFA5-7FB925C3EA7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sz="105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058813-F41D-468E-95EF-4F0157A53B7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68608" y="5254774"/>
            <a:ext cx="4073829" cy="1242481"/>
          </a:xfrm>
        </p:spPr>
        <p:txBody>
          <a:bodyPr/>
          <a:lstStyle/>
          <a:p>
            <a:pPr marL="0" indent="0">
              <a:buNone/>
            </a:pPr>
            <a:r>
              <a:rPr lang="en-GB" b="1" noProof="0" dirty="0"/>
              <a:t>Electric Energy </a:t>
            </a:r>
            <a:r>
              <a:rPr lang="en-GB" noProof="0" dirty="0"/>
              <a:t>consumptions </a:t>
            </a:r>
          </a:p>
          <a:p>
            <a:pPr>
              <a:spcBef>
                <a:spcPts val="600"/>
              </a:spcBef>
            </a:pPr>
            <a:r>
              <a:rPr lang="en-GB" sz="1400" b="1" noProof="0" dirty="0"/>
              <a:t>July</a:t>
            </a:r>
            <a:r>
              <a:rPr lang="en-GB" sz="1400" noProof="0" dirty="0"/>
              <a:t> </a:t>
            </a:r>
            <a:r>
              <a:rPr lang="en-GB" sz="1400" noProof="0" dirty="0">
                <a:sym typeface="Wingdings" panose="05000000000000000000" pitchFamily="2" charset="2"/>
              </a:rPr>
              <a:t> </a:t>
            </a:r>
            <a:r>
              <a:rPr lang="en-GB" sz="1400" u="sng" noProof="0" dirty="0"/>
              <a:t>+50% </a:t>
            </a:r>
            <a:r>
              <a:rPr lang="en-GB" sz="1400" noProof="0" dirty="0"/>
              <a:t>of the </a:t>
            </a:r>
            <a:r>
              <a:rPr lang="en-GB" sz="1400" b="1" noProof="0" dirty="0"/>
              <a:t>February</a:t>
            </a:r>
            <a:r>
              <a:rPr lang="en-GB" sz="1400" noProof="0" dirty="0"/>
              <a:t> energy demand</a:t>
            </a:r>
          </a:p>
          <a:p>
            <a:pPr>
              <a:spcBef>
                <a:spcPts val="600"/>
              </a:spcBef>
            </a:pPr>
            <a:r>
              <a:rPr lang="en-GB" sz="1400" noProof="0" dirty="0"/>
              <a:t>Massive </a:t>
            </a:r>
            <a:r>
              <a:rPr lang="en-GB" sz="1400" b="1" noProof="0" dirty="0"/>
              <a:t>cooling</a:t>
            </a:r>
            <a:r>
              <a:rPr lang="en-GB" sz="1400" noProof="0" dirty="0"/>
              <a:t> and </a:t>
            </a:r>
            <a:r>
              <a:rPr lang="en-GB" sz="1400" b="1" noProof="0" dirty="0"/>
              <a:t>ventilation</a:t>
            </a:r>
            <a:r>
              <a:rPr lang="en-GB" sz="1400" noProof="0" dirty="0"/>
              <a:t> requirements</a:t>
            </a:r>
          </a:p>
          <a:p>
            <a:pPr lvl="1"/>
            <a:endParaRPr lang="en-GB" noProof="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7DC76D6-0E6A-4E1D-9283-E476C36EDA1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148064" y="5208375"/>
            <a:ext cx="3641782" cy="1439144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GB" sz="1850" b="1" noProof="0" dirty="0"/>
              <a:t>Thermal Energy </a:t>
            </a:r>
            <a:r>
              <a:rPr lang="en-GB" sz="1850" noProof="0" dirty="0"/>
              <a:t>consumptions</a:t>
            </a:r>
          </a:p>
          <a:p>
            <a:pPr marL="354013" indent="-354013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800" noProof="0" dirty="0"/>
              <a:t>Heating</a:t>
            </a:r>
          </a:p>
          <a:p>
            <a:pPr marL="354013" indent="-354013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GB" sz="1800" noProof="0" dirty="0"/>
              <a:t>Domestic Hot Water</a:t>
            </a:r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8040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16B7B3-1638-444F-9053-8CEF8C812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noProof="0" dirty="0"/>
              <a:t>Monthly averaged daily Power Loads </a:t>
            </a:r>
            <a:r>
              <a:rPr lang="en-GB" noProof="0" dirty="0"/>
              <a:t>- 2019 VS. 2020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1E6481A9-1BE1-436E-9DEE-E60F8B385465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rcRect/>
          <a:stretch/>
        </p:blipFill>
        <p:spPr>
          <a:xfrm>
            <a:off x="316872" y="1809000"/>
            <a:ext cx="4052287" cy="3240000"/>
          </a:xfrm>
        </p:spPr>
      </p:pic>
      <p:pic>
        <p:nvPicPr>
          <p:cNvPr id="8" name="Segnaposto contenuto 6">
            <a:extLst>
              <a:ext uri="{FF2B5EF4-FFF2-40B4-BE49-F238E27FC236}">
                <a16:creationId xmlns:a16="http://schemas.microsoft.com/office/drawing/2014/main" id="{A36FEA4E-6E56-42CD-AC91-55BC4940AAF1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/>
          <a:srcRect/>
          <a:stretch/>
        </p:blipFill>
        <p:spPr>
          <a:xfrm>
            <a:off x="4839588" y="1833332"/>
            <a:ext cx="4052287" cy="3240000"/>
          </a:xfr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D101FA-2456-40FE-A405-07D4110B72D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D075EE3A-5337-403E-8A8D-F78A813AB38C}" type="slidenum">
              <a:rPr lang="en-US" altLang="it-IT" smtClean="0"/>
              <a:pPr>
                <a:defRPr/>
              </a:pPr>
              <a:t>5</a:t>
            </a:fld>
            <a:endParaRPr lang="en-US" alt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1BECC6-80F2-4841-95FC-112C662E6BD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sz="1050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E5D944A3-EC00-440F-8718-3D070FA2DAF8}"/>
              </a:ext>
            </a:extLst>
          </p:cNvPr>
          <p:cNvSpPr txBox="1">
            <a:spLocks/>
          </p:cNvSpPr>
          <p:nvPr/>
        </p:nvSpPr>
        <p:spPr bwMode="auto">
          <a:xfrm>
            <a:off x="351223" y="1349285"/>
            <a:ext cx="8441553" cy="41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20688" rtl="0" eaLnBrk="0" fontAlgn="base" hangingPunct="0">
              <a:spcBef>
                <a:spcPct val="0"/>
              </a:spcBef>
              <a:spcAft>
                <a:spcPct val="0"/>
              </a:spcAft>
              <a:defRPr sz="2585" b="0" kern="1200">
                <a:solidFill>
                  <a:srgbClr val="0C477B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  <a:lvl2pPr algn="ctr" defTabSz="420688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20688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20688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20688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</a:defRPr>
            </a:lvl5pPr>
            <a:lvl6pPr marL="422039" algn="ctr" defTabSz="422039" rtl="0" fontAlgn="base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1"/>
                </a:solidFill>
                <a:latin typeface="Calibri" pitchFamily="34" charset="0"/>
              </a:defRPr>
            </a:lvl6pPr>
            <a:lvl7pPr marL="844078" algn="ctr" defTabSz="422039" rtl="0" fontAlgn="base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1"/>
                </a:solidFill>
                <a:latin typeface="Calibri" pitchFamily="34" charset="0"/>
              </a:defRPr>
            </a:lvl7pPr>
            <a:lvl8pPr marL="1266117" algn="ctr" defTabSz="422039" rtl="0" fontAlgn="base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1"/>
                </a:solidFill>
                <a:latin typeface="Calibri" pitchFamily="34" charset="0"/>
              </a:defRPr>
            </a:lvl8pPr>
            <a:lvl9pPr marL="1688155" algn="ctr" defTabSz="422039" rtl="0" fontAlgn="base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2000" dirty="0" err="1">
                <a:solidFill>
                  <a:schemeClr val="tx1"/>
                </a:solidFill>
              </a:rPr>
              <a:t>Weekdays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3" name="Tabella 9">
            <a:extLst>
              <a:ext uri="{FF2B5EF4-FFF2-40B4-BE49-F238E27FC236}">
                <a16:creationId xmlns:a16="http://schemas.microsoft.com/office/drawing/2014/main" id="{0E76B204-2EF6-4389-BE90-A4B78CE22F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797333"/>
              </p:ext>
            </p:extLst>
          </p:nvPr>
        </p:nvGraphicFramePr>
        <p:xfrm>
          <a:off x="351223" y="5159918"/>
          <a:ext cx="844155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194">
                  <a:extLst>
                    <a:ext uri="{9D8B030D-6E8A-4147-A177-3AD203B41FA5}">
                      <a16:colId xmlns:a16="http://schemas.microsoft.com/office/drawing/2014/main" val="4010452364"/>
                    </a:ext>
                  </a:extLst>
                </a:gridCol>
                <a:gridCol w="1055194">
                  <a:extLst>
                    <a:ext uri="{9D8B030D-6E8A-4147-A177-3AD203B41FA5}">
                      <a16:colId xmlns:a16="http://schemas.microsoft.com/office/drawing/2014/main" val="2679554002"/>
                    </a:ext>
                  </a:extLst>
                </a:gridCol>
                <a:gridCol w="1055194">
                  <a:extLst>
                    <a:ext uri="{9D8B030D-6E8A-4147-A177-3AD203B41FA5}">
                      <a16:colId xmlns:a16="http://schemas.microsoft.com/office/drawing/2014/main" val="2711934962"/>
                    </a:ext>
                  </a:extLst>
                </a:gridCol>
                <a:gridCol w="1055194">
                  <a:extLst>
                    <a:ext uri="{9D8B030D-6E8A-4147-A177-3AD203B41FA5}">
                      <a16:colId xmlns:a16="http://schemas.microsoft.com/office/drawing/2014/main" val="1584259800"/>
                    </a:ext>
                  </a:extLst>
                </a:gridCol>
                <a:gridCol w="1055194">
                  <a:extLst>
                    <a:ext uri="{9D8B030D-6E8A-4147-A177-3AD203B41FA5}">
                      <a16:colId xmlns:a16="http://schemas.microsoft.com/office/drawing/2014/main" val="3717174343"/>
                    </a:ext>
                  </a:extLst>
                </a:gridCol>
                <a:gridCol w="1055194">
                  <a:extLst>
                    <a:ext uri="{9D8B030D-6E8A-4147-A177-3AD203B41FA5}">
                      <a16:colId xmlns:a16="http://schemas.microsoft.com/office/drawing/2014/main" val="2629675904"/>
                    </a:ext>
                  </a:extLst>
                </a:gridCol>
                <a:gridCol w="1055194">
                  <a:extLst>
                    <a:ext uri="{9D8B030D-6E8A-4147-A177-3AD203B41FA5}">
                      <a16:colId xmlns:a16="http://schemas.microsoft.com/office/drawing/2014/main" val="208017464"/>
                    </a:ext>
                  </a:extLst>
                </a:gridCol>
                <a:gridCol w="1055194">
                  <a:extLst>
                    <a:ext uri="{9D8B030D-6E8A-4147-A177-3AD203B41FA5}">
                      <a16:colId xmlns:a16="http://schemas.microsoft.com/office/drawing/2014/main" val="21743323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T</a:t>
                      </a:r>
                      <a:r>
                        <a:rPr lang="it-IT" baseline="-25000" dirty="0" err="1"/>
                        <a:t>mean</a:t>
                      </a:r>
                      <a:r>
                        <a:rPr lang="it-IT" baseline="0" dirty="0"/>
                        <a:t> (°C)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err="1"/>
                        <a:t>February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March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April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err="1"/>
                        <a:t>May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err="1"/>
                        <a:t>June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err="1"/>
                        <a:t>July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August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745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22039" rtl="0" eaLnBrk="1" latinLnBrk="0" hangingPunct="1"/>
                      <a:r>
                        <a:rPr lang="it-IT" sz="1662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en-US" sz="1662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9.68</a:t>
                      </a:r>
                    </a:p>
                  </a:txBody>
                  <a:tcPr marL="7620" marR="7620" marT="7620" marB="0" anchor="ctr">
                    <a:solidFill>
                      <a:srgbClr val="C5F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11.66</a:t>
                      </a:r>
                    </a:p>
                  </a:txBody>
                  <a:tcPr marL="7620" marR="7620" marT="7620" marB="0" anchor="ctr">
                    <a:solidFill>
                      <a:srgbClr val="C5F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14.02</a:t>
                      </a:r>
                    </a:p>
                  </a:txBody>
                  <a:tcPr marL="7620" marR="7620" marT="7620" marB="0" anchor="ctr">
                    <a:solidFill>
                      <a:srgbClr val="C5F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15.63</a:t>
                      </a:r>
                    </a:p>
                  </a:txBody>
                  <a:tcPr marL="7620" marR="7620" marT="762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25.35</a:t>
                      </a:r>
                    </a:p>
                  </a:txBody>
                  <a:tcPr marL="7620" marR="7620" marT="7620" marB="0" anchor="ctr">
                    <a:solidFill>
                      <a:srgbClr val="C5F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27.21</a:t>
                      </a:r>
                    </a:p>
                  </a:txBody>
                  <a:tcPr marL="7620" marR="7620" marT="7620" marB="0" anchor="ctr">
                    <a:solidFill>
                      <a:srgbClr val="C5F3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26.88</a:t>
                      </a:r>
                    </a:p>
                  </a:txBody>
                  <a:tcPr marL="7620" marR="7620" marT="7620" marB="0" anchor="ctr">
                    <a:solidFill>
                      <a:srgbClr val="C5F3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393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22039" rtl="0" eaLnBrk="1" latinLnBrk="0" hangingPunct="1"/>
                      <a:r>
                        <a:rPr lang="it-IT" sz="1662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  <a:endParaRPr lang="en-US" sz="1662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9.50</a:t>
                      </a:r>
                    </a:p>
                  </a:txBody>
                  <a:tcPr marL="7620" marR="7620" marT="762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9.24</a:t>
                      </a:r>
                    </a:p>
                  </a:txBody>
                  <a:tcPr marL="7620" marR="7620" marT="762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13.46</a:t>
                      </a:r>
                    </a:p>
                  </a:txBody>
                  <a:tcPr marL="7620" marR="7620" marT="762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19.00</a:t>
                      </a:r>
                    </a:p>
                  </a:txBody>
                  <a:tcPr marL="7620" marR="7620" marT="7620" marB="0" anchor="ctr">
                    <a:solidFill>
                      <a:srgbClr val="C5F3C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21.38</a:t>
                      </a:r>
                    </a:p>
                  </a:txBody>
                  <a:tcPr marL="7620" marR="7620" marT="762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25.56</a:t>
                      </a:r>
                    </a:p>
                  </a:txBody>
                  <a:tcPr marL="7620" marR="7620" marT="762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25.54</a:t>
                      </a:r>
                    </a:p>
                  </a:txBody>
                  <a:tcPr marL="7620" marR="7620" marT="7620" marB="0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707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7528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C87416-DDBD-4F9E-B4FE-19597E629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Correlation Analysis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72CC219-B89F-4A0D-80E1-EBBEB0266C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D24394E-892E-471E-A869-96830F863BE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CE3655E2-8C7D-4F42-B93B-3EC34A074B8D}" type="slidenum">
              <a:rPr lang="en-US" altLang="it-IT" smtClean="0"/>
              <a:pPr>
                <a:defRPr/>
              </a:pPr>
              <a:t>6</a:t>
            </a:fld>
            <a:endParaRPr lang="en-US" alt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B6C4E1-9147-4FB7-A78E-2F849B0F4B9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dirty="0"/>
          </a:p>
        </p:txBody>
      </p:sp>
    </p:spTree>
    <p:extLst>
      <p:ext uri="{BB962C8B-B14F-4D97-AF65-F5344CB8AC3E}">
        <p14:creationId xmlns:p14="http://schemas.microsoft.com/office/powerpoint/2010/main" val="34348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18C56662-787F-4483-958D-29B17CFB7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noProof="0" dirty="0"/>
              <a:t>Correlation Analysis </a:t>
            </a:r>
            <a:r>
              <a:rPr lang="en-GB" noProof="0" dirty="0"/>
              <a:t>- </a:t>
            </a:r>
            <a:r>
              <a:rPr lang="en-GB" dirty="0"/>
              <a:t>Healthcare Facility Parameters</a:t>
            </a:r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Segnaposto contenuto 28">
                <a:extLst>
                  <a:ext uri="{FF2B5EF4-FFF2-40B4-BE49-F238E27FC236}">
                    <a16:creationId xmlns:a16="http://schemas.microsoft.com/office/drawing/2014/main" id="{48F283AD-5508-4C3C-A3B9-461601AFF32D}"/>
                  </a:ext>
                </a:extLst>
              </p:cNvPr>
              <p:cNvSpPr>
                <a:spLocks noGrp="1"/>
              </p:cNvSpPr>
              <p:nvPr>
                <p:ph sz="quarter" idx="16"/>
              </p:nvPr>
            </p:nvSpPr>
            <p:spPr/>
            <p:txBody>
              <a:bodyPr/>
              <a:lstStyle/>
              <a:p>
                <a:pPr>
                  <a:spcBef>
                    <a:spcPts val="1200"/>
                  </a:spcBef>
                </a:pPr>
                <a:r>
                  <a:rPr lang="en-GB" b="1" noProof="0" dirty="0"/>
                  <a:t>Time</a:t>
                </a:r>
              </a:p>
              <a:p>
                <a:pPr lvl="1"/>
                <a:r>
                  <a:rPr lang="en-GB" i="1" noProof="0" dirty="0"/>
                  <a:t>Month of the year</a:t>
                </a:r>
                <a:r>
                  <a:rPr lang="en-GB" noProof="0" dirty="0"/>
                  <a:t>, (Month)</a:t>
                </a:r>
              </a:p>
              <a:p>
                <a:pPr lvl="2"/>
                <a:r>
                  <a:rPr lang="en-GB" dirty="0"/>
                  <a:t>Represented through a sinusoidal function </a:t>
                </a:r>
                <a14:m>
                  <m:oMath xmlns:m="http://schemas.openxmlformats.org/officeDocument/2006/math">
                    <m:r>
                      <a:rPr lang="it-IT" b="0" i="0" smtClean="0">
                        <a:latin typeface="Cambria Math" panose="02040503050406030204" pitchFamily="18" charset="0"/>
                      </a:rPr>
                      <m:t>−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dirty="0"/>
                  <a:t> with m = 1, … , 12</a:t>
                </a:r>
                <a:endParaRPr lang="en-GB" i="1" noProof="0" dirty="0"/>
              </a:p>
              <a:p>
                <a:pPr lvl="1"/>
                <a:r>
                  <a:rPr lang="en-GB" i="1" noProof="0" dirty="0"/>
                  <a:t>Hour of the day, </a:t>
                </a:r>
                <a:r>
                  <a:rPr lang="en-GB" noProof="0" dirty="0"/>
                  <a:t>(Time)</a:t>
                </a:r>
              </a:p>
              <a:p>
                <a:pPr lvl="2"/>
                <a:r>
                  <a:rPr lang="en-GB" dirty="0"/>
                  <a:t>Represented through a sinusoidal function </a:t>
                </a:r>
                <a14:m>
                  <m:oMath xmlns:m="http://schemas.openxmlformats.org/officeDocument/2006/math">
                    <m:r>
                      <a:rPr lang="it-IT" b="0" i="0" smtClean="0">
                        <a:latin typeface="Cambria Math" panose="02040503050406030204" pitchFamily="18" charset="0"/>
                      </a:rPr>
                      <m:t>−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dirty="0"/>
                  <a:t> with t = 1, … , 24</a:t>
                </a:r>
                <a:endParaRPr lang="en-GB" noProof="0" dirty="0"/>
              </a:p>
              <a:p>
                <a:pPr lvl="1"/>
                <a:r>
                  <a:rPr lang="en-GB" i="1" noProof="0" dirty="0"/>
                  <a:t>Day typology</a:t>
                </a:r>
                <a:r>
                  <a:rPr lang="en-GB" noProof="0" dirty="0"/>
                  <a:t>, (Day </a:t>
                </a:r>
                <a:r>
                  <a:rPr lang="en-GB" noProof="0" dirty="0" err="1"/>
                  <a:t>Typ</a:t>
                </a:r>
                <a:r>
                  <a:rPr lang="en-GB" noProof="0" dirty="0"/>
                  <a:t>)</a:t>
                </a:r>
              </a:p>
              <a:p>
                <a:pPr lvl="1"/>
                <a:r>
                  <a:rPr lang="en-GB" i="1" noProof="0" dirty="0"/>
                  <a:t>Time slot</a:t>
                </a:r>
                <a:r>
                  <a:rPr lang="en-GB" noProof="0" dirty="0"/>
                  <a:t>, (Timeslot)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b="1" noProof="0" dirty="0"/>
                  <a:t>Climate</a:t>
                </a:r>
              </a:p>
              <a:p>
                <a:pPr lvl="1"/>
                <a:r>
                  <a:rPr lang="en-GB" i="1" noProof="0" dirty="0"/>
                  <a:t>External Temperature</a:t>
                </a:r>
                <a:r>
                  <a:rPr lang="en-GB" noProof="0" dirty="0"/>
                  <a:t>, (T)</a:t>
                </a:r>
              </a:p>
              <a:p>
                <a:pPr lvl="1"/>
                <a:r>
                  <a:rPr lang="en-GB" i="1" noProof="0" dirty="0"/>
                  <a:t>Relative Humidity</a:t>
                </a:r>
                <a:r>
                  <a:rPr lang="en-GB" noProof="0" dirty="0"/>
                  <a:t>, (RH)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b="1" noProof="0" dirty="0"/>
                  <a:t>Healthcare activities</a:t>
                </a:r>
              </a:p>
              <a:p>
                <a:pPr lvl="1"/>
                <a:r>
                  <a:rPr lang="en-GB" i="1" noProof="0" dirty="0"/>
                  <a:t>Staff in Service</a:t>
                </a:r>
                <a:r>
                  <a:rPr lang="en-GB" noProof="0" dirty="0"/>
                  <a:t>, (Staff </a:t>
                </a:r>
                <a:r>
                  <a:rPr lang="en-GB" noProof="0" dirty="0" err="1"/>
                  <a:t>Srv</a:t>
                </a:r>
                <a:r>
                  <a:rPr lang="en-GB" noProof="0" dirty="0"/>
                  <a:t>)</a:t>
                </a:r>
              </a:p>
              <a:p>
                <a:pPr lvl="1"/>
                <a:r>
                  <a:rPr lang="en-GB" i="1" noProof="0" dirty="0"/>
                  <a:t>Core Activities</a:t>
                </a:r>
                <a:r>
                  <a:rPr lang="en-GB" noProof="0" dirty="0"/>
                  <a:t>, (core act)</a:t>
                </a:r>
              </a:p>
              <a:p>
                <a:pPr lvl="2"/>
                <a:r>
                  <a:rPr lang="en-GB" noProof="0" dirty="0"/>
                  <a:t>Global parameter composed by the number of exams performed during a specific time step </a:t>
                </a:r>
              </a:p>
              <a:p>
                <a:pPr lvl="2"/>
                <a:endParaRPr lang="en-GB" noProof="0" dirty="0"/>
              </a:p>
              <a:p>
                <a:pPr lvl="2"/>
                <a:endParaRPr lang="en-GB" noProof="0" dirty="0"/>
              </a:p>
              <a:p>
                <a:endParaRPr lang="en-GB" noProof="0" dirty="0"/>
              </a:p>
              <a:p>
                <a:endParaRPr lang="en-GB" noProof="0" dirty="0"/>
              </a:p>
            </p:txBody>
          </p:sp>
        </mc:Choice>
        <mc:Fallback xmlns="">
          <p:sp>
            <p:nvSpPr>
              <p:cNvPr id="29" name="Segnaposto contenuto 28">
                <a:extLst>
                  <a:ext uri="{FF2B5EF4-FFF2-40B4-BE49-F238E27FC236}">
                    <a16:creationId xmlns:a16="http://schemas.microsoft.com/office/drawing/2014/main" id="{48F283AD-5508-4C3C-A3B9-461601AFF3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6"/>
              </p:nvPr>
            </p:nvSpPr>
            <p:spPr>
              <a:blipFill>
                <a:blip r:embed="rId2"/>
                <a:stretch>
                  <a:fillRect l="-433" t="-5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35E212D-CFEE-40DF-B86C-1B6FD55154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08DF3AAD-DDA7-41DB-9502-7C643C876A6C}" type="slidenum">
              <a:rPr lang="en-US" altLang="it-IT" smtClean="0"/>
              <a:pPr>
                <a:defRPr/>
              </a:pPr>
              <a:t>7</a:t>
            </a:fld>
            <a:endParaRPr lang="en-US" alt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648336B-3BB3-4264-A967-3B27FA36922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sz="1050" dirty="0"/>
          </a:p>
        </p:txBody>
      </p:sp>
    </p:spTree>
    <p:extLst>
      <p:ext uri="{BB962C8B-B14F-4D97-AF65-F5344CB8AC3E}">
        <p14:creationId xmlns:p14="http://schemas.microsoft.com/office/powerpoint/2010/main" val="965848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F203B4-70AD-4127-9AF2-6B316ECBB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noProof="0" dirty="0"/>
              <a:t>Correlation Analysis </a:t>
            </a:r>
            <a:r>
              <a:rPr lang="en-GB" noProof="0" dirty="0"/>
              <a:t>- Pearson's correlation coefficients</a:t>
            </a:r>
            <a:endParaRPr lang="en-GB" sz="2100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64D0BE-70F3-40A4-BD85-1986153939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8036128-DE14-4199-98A4-F3942FAE97A4}" type="slidenum">
              <a:rPr lang="it-IT" smtClean="0"/>
              <a:t>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245BD66-7439-4CA4-A64E-32F1571BA1F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it-IT" sz="1050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9916D8-EFA5-4D6A-BC21-94523F64DCC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E7CE7439-B25C-447F-9595-E7BFA50FC73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11981" y="2019392"/>
            <a:ext cx="7920038" cy="345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FACE6BB9-1A0F-4218-8649-E9504E196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598" y="2031299"/>
            <a:ext cx="726281" cy="564356"/>
          </a:xfrm>
          <a:prstGeom prst="rect">
            <a:avLst/>
          </a:prstGeom>
          <a:solidFill>
            <a:srgbClr val="B4C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D0F69422-3607-438D-A2FA-580FC483D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878" y="2031299"/>
            <a:ext cx="757238" cy="564356"/>
          </a:xfrm>
          <a:prstGeom prst="rect">
            <a:avLst/>
          </a:prstGeom>
          <a:solidFill>
            <a:srgbClr val="B4C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E78112EA-8099-4EDF-B8D6-28B1F1B31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116" y="2031299"/>
            <a:ext cx="757238" cy="564356"/>
          </a:xfrm>
          <a:prstGeom prst="rect">
            <a:avLst/>
          </a:prstGeom>
          <a:solidFill>
            <a:srgbClr val="B4C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D547B062-5B4D-4DD0-A1C4-54AE00AA4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353" y="2031299"/>
            <a:ext cx="757238" cy="564356"/>
          </a:xfrm>
          <a:prstGeom prst="rect">
            <a:avLst/>
          </a:prstGeom>
          <a:solidFill>
            <a:srgbClr val="B4C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A6987D49-061B-4614-AA0E-B249D6E0D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591" y="2031299"/>
            <a:ext cx="757238" cy="564356"/>
          </a:xfrm>
          <a:prstGeom prst="rect">
            <a:avLst/>
          </a:prstGeom>
          <a:solidFill>
            <a:srgbClr val="B4C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EA77C199-3BBB-4B7E-9002-6CF3F0FA8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829" y="2031299"/>
            <a:ext cx="756047" cy="564356"/>
          </a:xfrm>
          <a:prstGeom prst="rect">
            <a:avLst/>
          </a:prstGeom>
          <a:solidFill>
            <a:srgbClr val="B4C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9F7ED2EC-B0DB-4FA6-864C-A13A3B30C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2031299"/>
            <a:ext cx="757238" cy="564356"/>
          </a:xfrm>
          <a:prstGeom prst="rect">
            <a:avLst/>
          </a:prstGeom>
          <a:solidFill>
            <a:srgbClr val="B4C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2B3ECDC1-9120-41F9-946D-1DCF313D1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112" y="2031299"/>
            <a:ext cx="757238" cy="564356"/>
          </a:xfrm>
          <a:prstGeom prst="rect">
            <a:avLst/>
          </a:prstGeom>
          <a:solidFill>
            <a:srgbClr val="B4C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67E913C8-A204-4B5B-ABD3-9B56ABF4E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3350" y="2031299"/>
            <a:ext cx="757238" cy="564356"/>
          </a:xfrm>
          <a:prstGeom prst="rect">
            <a:avLst/>
          </a:prstGeom>
          <a:solidFill>
            <a:srgbClr val="B4C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F4C0BCFE-490D-4462-A0CE-C3FAD456E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2590893"/>
            <a:ext cx="1103710" cy="313135"/>
          </a:xfrm>
          <a:prstGeom prst="rect">
            <a:avLst/>
          </a:prstGeom>
          <a:solidFill>
            <a:srgbClr val="B4C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71F2628D-7251-4582-B69B-4C333F284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2908790"/>
            <a:ext cx="1103710" cy="313135"/>
          </a:xfrm>
          <a:prstGeom prst="rect">
            <a:avLst/>
          </a:prstGeom>
          <a:solidFill>
            <a:srgbClr val="B4C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EC2F5519-0955-46FA-94B4-EDEE280BB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598" y="2908790"/>
            <a:ext cx="726281" cy="313135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74CC7CDD-E647-44E6-9E2A-7A2D3C7E1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3221923"/>
            <a:ext cx="1103710" cy="314325"/>
          </a:xfrm>
          <a:prstGeom prst="rect">
            <a:avLst/>
          </a:prstGeom>
          <a:solidFill>
            <a:srgbClr val="B4C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386955B6-7A8E-4895-B9E5-BE6895004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598" y="3221923"/>
            <a:ext cx="726281" cy="314325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58CBA48A-9280-4A3A-9A3D-CE2AB74B3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878" y="3223115"/>
            <a:ext cx="757238" cy="313135"/>
          </a:xfrm>
          <a:prstGeom prst="rect">
            <a:avLst/>
          </a:prstGeom>
          <a:solidFill>
            <a:srgbClr val="FFC7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231BCF76-44C9-4847-9DDE-03BEE0C33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3536249"/>
            <a:ext cx="1103710" cy="313135"/>
          </a:xfrm>
          <a:prstGeom prst="rect">
            <a:avLst/>
          </a:prstGeom>
          <a:solidFill>
            <a:srgbClr val="B4C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5275E46B-1A35-4E75-AE1C-E4C39F6FD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598" y="3536249"/>
            <a:ext cx="726281" cy="313135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B1BDD2B5-208A-427E-8BC8-81FB7EB3E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878" y="3536249"/>
            <a:ext cx="757238" cy="313135"/>
          </a:xfrm>
          <a:prstGeom prst="rect">
            <a:avLst/>
          </a:prstGeom>
          <a:solidFill>
            <a:srgbClr val="FFC7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Rectangle 22bis">
            <a:extLst>
              <a:ext uri="{FF2B5EF4-FFF2-40B4-BE49-F238E27FC236}">
                <a16:creationId xmlns:a16="http://schemas.microsoft.com/office/drawing/2014/main" id="{47737691-4325-4CEC-9B69-436B42FAD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3259" y="3536249"/>
            <a:ext cx="757238" cy="313135"/>
          </a:xfrm>
          <a:prstGeom prst="rect">
            <a:avLst/>
          </a:prstGeom>
          <a:solidFill>
            <a:srgbClr val="FFC7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055E5F42-0046-4B2F-A845-852BECDF1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3849383"/>
            <a:ext cx="1103710" cy="313135"/>
          </a:xfrm>
          <a:prstGeom prst="rect">
            <a:avLst/>
          </a:prstGeom>
          <a:solidFill>
            <a:srgbClr val="B4C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C9868789-2714-485B-B345-5B8B48087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598" y="3849383"/>
            <a:ext cx="726281" cy="313135"/>
          </a:xfrm>
          <a:prstGeom prst="rect">
            <a:avLst/>
          </a:prstGeom>
          <a:solidFill>
            <a:srgbClr val="C6EF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32D6D5A9-38BC-401B-8B76-65E2ED330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878" y="3849383"/>
            <a:ext cx="757238" cy="313135"/>
          </a:xfrm>
          <a:prstGeom prst="rect">
            <a:avLst/>
          </a:prstGeom>
          <a:solidFill>
            <a:srgbClr val="FFC7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6609790C-A670-48C6-973E-28B914622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116" y="3849383"/>
            <a:ext cx="757238" cy="313135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63341EA9-BEF8-4D3D-848C-C68E6990E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353" y="3849383"/>
            <a:ext cx="757238" cy="313135"/>
          </a:xfrm>
          <a:prstGeom prst="rect">
            <a:avLst/>
          </a:prstGeom>
          <a:solidFill>
            <a:srgbClr val="C6EFC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D4F17418-3B34-4EB6-B2DB-DB1F7EBD5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4162517"/>
            <a:ext cx="1103710" cy="314325"/>
          </a:xfrm>
          <a:prstGeom prst="rect">
            <a:avLst/>
          </a:prstGeom>
          <a:solidFill>
            <a:srgbClr val="B4C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3692791D-1A62-4D93-8103-168B58157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598" y="4162517"/>
            <a:ext cx="726281" cy="314325"/>
          </a:xfrm>
          <a:prstGeom prst="rect">
            <a:avLst/>
          </a:prstGeom>
          <a:solidFill>
            <a:srgbClr val="C6EF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1F05889C-2A29-45D3-8F14-17CF99E08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878" y="4162517"/>
            <a:ext cx="757238" cy="314325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id="{2E17894D-2D6E-42D6-8EEC-B7482DC83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116" y="4162517"/>
            <a:ext cx="757238" cy="314325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EC516919-C2EC-473B-9123-06E467722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353" y="4162517"/>
            <a:ext cx="757238" cy="314325"/>
          </a:xfrm>
          <a:prstGeom prst="rect">
            <a:avLst/>
          </a:prstGeom>
          <a:solidFill>
            <a:srgbClr val="FFC7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33">
            <a:extLst>
              <a:ext uri="{FF2B5EF4-FFF2-40B4-BE49-F238E27FC236}">
                <a16:creationId xmlns:a16="http://schemas.microsoft.com/office/drawing/2014/main" id="{01144B3A-A2F9-41BC-9FE3-85842E6E7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591" y="4162517"/>
            <a:ext cx="757238" cy="314325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id="{51D840D8-602C-47BD-9B00-7B4BC0FEB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4476842"/>
            <a:ext cx="1103710" cy="313135"/>
          </a:xfrm>
          <a:prstGeom prst="rect">
            <a:avLst/>
          </a:prstGeom>
          <a:solidFill>
            <a:srgbClr val="B4C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35">
            <a:extLst>
              <a:ext uri="{FF2B5EF4-FFF2-40B4-BE49-F238E27FC236}">
                <a16:creationId xmlns:a16="http://schemas.microsoft.com/office/drawing/2014/main" id="{2DA06E6E-5509-49AD-B6F7-494DAFC36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598" y="4476842"/>
            <a:ext cx="726281" cy="313135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36">
            <a:extLst>
              <a:ext uri="{FF2B5EF4-FFF2-40B4-BE49-F238E27FC236}">
                <a16:creationId xmlns:a16="http://schemas.microsoft.com/office/drawing/2014/main" id="{247F54E5-1B4F-470F-9614-C1576703E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878" y="4476842"/>
            <a:ext cx="757238" cy="313135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37">
            <a:extLst>
              <a:ext uri="{FF2B5EF4-FFF2-40B4-BE49-F238E27FC236}">
                <a16:creationId xmlns:a16="http://schemas.microsoft.com/office/drawing/2014/main" id="{9CF1899C-87C7-4459-94B5-075C463CF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116" y="4476842"/>
            <a:ext cx="757238" cy="313135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38">
            <a:extLst>
              <a:ext uri="{FF2B5EF4-FFF2-40B4-BE49-F238E27FC236}">
                <a16:creationId xmlns:a16="http://schemas.microsoft.com/office/drawing/2014/main" id="{82938222-DACA-43EA-9923-12E9DF9E3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353" y="4476842"/>
            <a:ext cx="757238" cy="313135"/>
          </a:xfrm>
          <a:prstGeom prst="rect">
            <a:avLst/>
          </a:prstGeom>
          <a:solidFill>
            <a:srgbClr val="FFC7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Rectangle 39">
            <a:extLst>
              <a:ext uri="{FF2B5EF4-FFF2-40B4-BE49-F238E27FC236}">
                <a16:creationId xmlns:a16="http://schemas.microsoft.com/office/drawing/2014/main" id="{5D7FD86F-77D1-41F3-BC81-F9F2E93DD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591" y="4476842"/>
            <a:ext cx="757238" cy="313135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40">
            <a:extLst>
              <a:ext uri="{FF2B5EF4-FFF2-40B4-BE49-F238E27FC236}">
                <a16:creationId xmlns:a16="http://schemas.microsoft.com/office/drawing/2014/main" id="{2D46F409-C924-4787-BEA5-E97F7F17D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829" y="4476842"/>
            <a:ext cx="756047" cy="313135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41">
            <a:extLst>
              <a:ext uri="{FF2B5EF4-FFF2-40B4-BE49-F238E27FC236}">
                <a16:creationId xmlns:a16="http://schemas.microsoft.com/office/drawing/2014/main" id="{F1123ACA-AB23-4138-85CE-0CB71F461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4789977"/>
            <a:ext cx="1103710" cy="313135"/>
          </a:xfrm>
          <a:prstGeom prst="rect">
            <a:avLst/>
          </a:prstGeom>
          <a:solidFill>
            <a:srgbClr val="B4C7E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42">
            <a:extLst>
              <a:ext uri="{FF2B5EF4-FFF2-40B4-BE49-F238E27FC236}">
                <a16:creationId xmlns:a16="http://schemas.microsoft.com/office/drawing/2014/main" id="{AFDD421A-A64A-46C7-A474-7F43701A3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598" y="4789977"/>
            <a:ext cx="726281" cy="313135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ectangle 43">
            <a:extLst>
              <a:ext uri="{FF2B5EF4-FFF2-40B4-BE49-F238E27FC236}">
                <a16:creationId xmlns:a16="http://schemas.microsoft.com/office/drawing/2014/main" id="{E5EDC592-9F4D-4967-956F-74836F5FB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878" y="4789977"/>
            <a:ext cx="757238" cy="313135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Rectangle 44">
            <a:extLst>
              <a:ext uri="{FF2B5EF4-FFF2-40B4-BE49-F238E27FC236}">
                <a16:creationId xmlns:a16="http://schemas.microsoft.com/office/drawing/2014/main" id="{E08BF8B7-9BEB-468B-8161-A65B4B8AF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116" y="4789977"/>
            <a:ext cx="757238" cy="313135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45">
            <a:extLst>
              <a:ext uri="{FF2B5EF4-FFF2-40B4-BE49-F238E27FC236}">
                <a16:creationId xmlns:a16="http://schemas.microsoft.com/office/drawing/2014/main" id="{A99AD36D-EB90-4635-86CA-FBD9AFF89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353" y="4789977"/>
            <a:ext cx="757238" cy="313135"/>
          </a:xfrm>
          <a:prstGeom prst="rect">
            <a:avLst/>
          </a:prstGeom>
          <a:solidFill>
            <a:srgbClr val="C6EF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46">
            <a:extLst>
              <a:ext uri="{FF2B5EF4-FFF2-40B4-BE49-F238E27FC236}">
                <a16:creationId xmlns:a16="http://schemas.microsoft.com/office/drawing/2014/main" id="{EFA04D83-E1A9-453E-B8DA-7699DD258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591" y="4789977"/>
            <a:ext cx="757238" cy="313135"/>
          </a:xfrm>
          <a:prstGeom prst="rect">
            <a:avLst/>
          </a:prstGeom>
          <a:solidFill>
            <a:srgbClr val="C6EF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Rectangle 47">
            <a:extLst>
              <a:ext uri="{FF2B5EF4-FFF2-40B4-BE49-F238E27FC236}">
                <a16:creationId xmlns:a16="http://schemas.microsoft.com/office/drawing/2014/main" id="{544CAB93-9743-4364-8A2A-2F1408178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829" y="4789977"/>
            <a:ext cx="756047" cy="313135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48">
            <a:extLst>
              <a:ext uri="{FF2B5EF4-FFF2-40B4-BE49-F238E27FC236}">
                <a16:creationId xmlns:a16="http://schemas.microsoft.com/office/drawing/2014/main" id="{9E9082F1-2329-42D9-B541-D3D9898AC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789977"/>
            <a:ext cx="757238" cy="313135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Rectangle 49">
            <a:extLst>
              <a:ext uri="{FF2B5EF4-FFF2-40B4-BE49-F238E27FC236}">
                <a16:creationId xmlns:a16="http://schemas.microsoft.com/office/drawing/2014/main" id="{8C8B9346-79B2-4451-827A-8A2AE6DA2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5103111"/>
            <a:ext cx="1103710" cy="282179"/>
          </a:xfrm>
          <a:prstGeom prst="rect">
            <a:avLst/>
          </a:prstGeom>
          <a:solidFill>
            <a:srgbClr val="B4C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50">
            <a:extLst>
              <a:ext uri="{FF2B5EF4-FFF2-40B4-BE49-F238E27FC236}">
                <a16:creationId xmlns:a16="http://schemas.microsoft.com/office/drawing/2014/main" id="{297A9BD7-BE9A-4EE7-B5B2-F7CE1B399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598" y="5103111"/>
            <a:ext cx="726281" cy="282179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Rectangle 51">
            <a:extLst>
              <a:ext uri="{FF2B5EF4-FFF2-40B4-BE49-F238E27FC236}">
                <a16:creationId xmlns:a16="http://schemas.microsoft.com/office/drawing/2014/main" id="{57CD84B0-D6C2-4F91-8343-742AFF36A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878" y="5103111"/>
            <a:ext cx="757238" cy="282179"/>
          </a:xfrm>
          <a:prstGeom prst="rect">
            <a:avLst/>
          </a:prstGeom>
          <a:solidFill>
            <a:srgbClr val="FFC7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52">
            <a:extLst>
              <a:ext uri="{FF2B5EF4-FFF2-40B4-BE49-F238E27FC236}">
                <a16:creationId xmlns:a16="http://schemas.microsoft.com/office/drawing/2014/main" id="{A52476F8-B0BB-4973-AB32-21DE48144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116" y="5103111"/>
            <a:ext cx="757238" cy="282179"/>
          </a:xfrm>
          <a:prstGeom prst="rect">
            <a:avLst/>
          </a:prstGeom>
          <a:solidFill>
            <a:srgbClr val="FFC7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Rectangle 53">
            <a:extLst>
              <a:ext uri="{FF2B5EF4-FFF2-40B4-BE49-F238E27FC236}">
                <a16:creationId xmlns:a16="http://schemas.microsoft.com/office/drawing/2014/main" id="{D0A298FC-4976-418E-AE5B-9678DFCD4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353" y="5103111"/>
            <a:ext cx="757238" cy="282179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Rectangle 54">
            <a:extLst>
              <a:ext uri="{FF2B5EF4-FFF2-40B4-BE49-F238E27FC236}">
                <a16:creationId xmlns:a16="http://schemas.microsoft.com/office/drawing/2014/main" id="{8E59E08E-884A-4DD2-ADEB-E2DDEBCD3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591" y="5103111"/>
            <a:ext cx="757238" cy="282179"/>
          </a:xfrm>
          <a:prstGeom prst="rect">
            <a:avLst/>
          </a:prstGeom>
          <a:solidFill>
            <a:srgbClr val="FFC7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Rectangle 55">
            <a:extLst>
              <a:ext uri="{FF2B5EF4-FFF2-40B4-BE49-F238E27FC236}">
                <a16:creationId xmlns:a16="http://schemas.microsoft.com/office/drawing/2014/main" id="{62D155E3-F3BD-4279-A054-A11F07A60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829" y="5103111"/>
            <a:ext cx="756047" cy="282179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56">
            <a:extLst>
              <a:ext uri="{FF2B5EF4-FFF2-40B4-BE49-F238E27FC236}">
                <a16:creationId xmlns:a16="http://schemas.microsoft.com/office/drawing/2014/main" id="{085AD0E4-6563-4FAA-901A-2C5C897E1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5103111"/>
            <a:ext cx="757238" cy="282179"/>
          </a:xfrm>
          <a:prstGeom prst="rect">
            <a:avLst/>
          </a:prstGeom>
          <a:solidFill>
            <a:srgbClr val="FFC7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Rectangle 57">
            <a:extLst>
              <a:ext uri="{FF2B5EF4-FFF2-40B4-BE49-F238E27FC236}">
                <a16:creationId xmlns:a16="http://schemas.microsoft.com/office/drawing/2014/main" id="{9A723F7D-CF6B-4C81-906C-25E87EB19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112" y="5103111"/>
            <a:ext cx="757238" cy="282179"/>
          </a:xfrm>
          <a:prstGeom prst="rect">
            <a:avLst/>
          </a:prstGeom>
          <a:solidFill>
            <a:srgbClr val="FFEB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Line 58">
            <a:extLst>
              <a:ext uri="{FF2B5EF4-FFF2-40B4-BE49-F238E27FC236}">
                <a16:creationId xmlns:a16="http://schemas.microsoft.com/office/drawing/2014/main" id="{695DDF1D-A202-4F01-A580-DE609DF88D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7597" y="2020584"/>
            <a:ext cx="0" cy="3375422"/>
          </a:xfrm>
          <a:prstGeom prst="line">
            <a:avLst/>
          </a:prstGeom>
          <a:noFill/>
          <a:ln w="2857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59">
            <a:extLst>
              <a:ext uri="{FF2B5EF4-FFF2-40B4-BE49-F238E27FC236}">
                <a16:creationId xmlns:a16="http://schemas.microsoft.com/office/drawing/2014/main" id="{DB3355AD-27B6-4E00-859E-1FE27C21A56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3879" y="2020584"/>
            <a:ext cx="0" cy="575072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Line 60">
            <a:extLst>
              <a:ext uri="{FF2B5EF4-FFF2-40B4-BE49-F238E27FC236}">
                <a16:creationId xmlns:a16="http://schemas.microsoft.com/office/drawing/2014/main" id="{02320FCE-5456-409E-9428-03622180264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3879" y="2595655"/>
            <a:ext cx="0" cy="2794397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Line 61">
            <a:extLst>
              <a:ext uri="{FF2B5EF4-FFF2-40B4-BE49-F238E27FC236}">
                <a16:creationId xmlns:a16="http://schemas.microsoft.com/office/drawing/2014/main" id="{03D9A3CF-1AC8-48F5-8B2D-78A54CB8D55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1116" y="2020584"/>
            <a:ext cx="0" cy="575072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Line 62">
            <a:extLst>
              <a:ext uri="{FF2B5EF4-FFF2-40B4-BE49-F238E27FC236}">
                <a16:creationId xmlns:a16="http://schemas.microsoft.com/office/drawing/2014/main" id="{138A17F5-E18C-4DE6-BCF5-8677E795A8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1116" y="2595655"/>
            <a:ext cx="0" cy="2794397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Line 63">
            <a:extLst>
              <a:ext uri="{FF2B5EF4-FFF2-40B4-BE49-F238E27FC236}">
                <a16:creationId xmlns:a16="http://schemas.microsoft.com/office/drawing/2014/main" id="{4DE8A0E6-F1AE-46E7-AC55-BAD34CAAAC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8354" y="2020584"/>
            <a:ext cx="0" cy="575072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Line 64">
            <a:extLst>
              <a:ext uri="{FF2B5EF4-FFF2-40B4-BE49-F238E27FC236}">
                <a16:creationId xmlns:a16="http://schemas.microsoft.com/office/drawing/2014/main" id="{AF73EB03-B36E-47D1-9214-F1A9017735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8354" y="2595655"/>
            <a:ext cx="0" cy="2794397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Line 65">
            <a:extLst>
              <a:ext uri="{FF2B5EF4-FFF2-40B4-BE49-F238E27FC236}">
                <a16:creationId xmlns:a16="http://schemas.microsoft.com/office/drawing/2014/main" id="{6614E1E0-1AA0-41B8-A07A-99F0A293B0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5591" y="2020584"/>
            <a:ext cx="0" cy="575072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Line 66">
            <a:extLst>
              <a:ext uri="{FF2B5EF4-FFF2-40B4-BE49-F238E27FC236}">
                <a16:creationId xmlns:a16="http://schemas.microsoft.com/office/drawing/2014/main" id="{2CB7FEA4-AAEB-4B4D-933D-FA0CCD57CA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5591" y="2595655"/>
            <a:ext cx="0" cy="2794397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Line 67">
            <a:extLst>
              <a:ext uri="{FF2B5EF4-FFF2-40B4-BE49-F238E27FC236}">
                <a16:creationId xmlns:a16="http://schemas.microsoft.com/office/drawing/2014/main" id="{02B724C8-AE68-44BC-954C-EAE79829172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2829" y="2020584"/>
            <a:ext cx="0" cy="575072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Line 68">
            <a:extLst>
              <a:ext uri="{FF2B5EF4-FFF2-40B4-BE49-F238E27FC236}">
                <a16:creationId xmlns:a16="http://schemas.microsoft.com/office/drawing/2014/main" id="{23F73688-C64C-4BB1-B12E-B0F1BA57C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2829" y="2595655"/>
            <a:ext cx="0" cy="2794397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Line 69">
            <a:extLst>
              <a:ext uri="{FF2B5EF4-FFF2-40B4-BE49-F238E27FC236}">
                <a16:creationId xmlns:a16="http://schemas.microsoft.com/office/drawing/2014/main" id="{65B1BF73-6FE9-47CD-946B-7EEC82368C4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8875" y="2020584"/>
            <a:ext cx="0" cy="575072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Line 70">
            <a:extLst>
              <a:ext uri="{FF2B5EF4-FFF2-40B4-BE49-F238E27FC236}">
                <a16:creationId xmlns:a16="http://schemas.microsoft.com/office/drawing/2014/main" id="{0C91275D-069D-449F-87D6-9B6B10849FB4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8875" y="2595655"/>
            <a:ext cx="0" cy="2794397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Line 71">
            <a:extLst>
              <a:ext uri="{FF2B5EF4-FFF2-40B4-BE49-F238E27FC236}">
                <a16:creationId xmlns:a16="http://schemas.microsoft.com/office/drawing/2014/main" id="{15E269C4-A436-4EF1-94FC-2D00BBF77F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996113" y="2020584"/>
            <a:ext cx="0" cy="575072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Line 72">
            <a:extLst>
              <a:ext uri="{FF2B5EF4-FFF2-40B4-BE49-F238E27FC236}">
                <a16:creationId xmlns:a16="http://schemas.microsoft.com/office/drawing/2014/main" id="{2034EBCE-8290-4EA7-B72F-3FA4E55CDD0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96113" y="2595655"/>
            <a:ext cx="0" cy="2794397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73">
            <a:extLst>
              <a:ext uri="{FF2B5EF4-FFF2-40B4-BE49-F238E27FC236}">
                <a16:creationId xmlns:a16="http://schemas.microsoft.com/office/drawing/2014/main" id="{C1CBA51E-034F-4B24-B21A-A268404E8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3350" y="2020584"/>
            <a:ext cx="0" cy="575072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74">
            <a:extLst>
              <a:ext uri="{FF2B5EF4-FFF2-40B4-BE49-F238E27FC236}">
                <a16:creationId xmlns:a16="http://schemas.microsoft.com/office/drawing/2014/main" id="{5A44A6F9-DFB3-489A-9E9C-B078FBCFDD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3350" y="2595655"/>
            <a:ext cx="0" cy="2794397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75">
            <a:extLst>
              <a:ext uri="{FF2B5EF4-FFF2-40B4-BE49-F238E27FC236}">
                <a16:creationId xmlns:a16="http://schemas.microsoft.com/office/drawing/2014/main" id="{3D8F858F-9AA5-4885-A730-FA51E5D10F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173" y="2595655"/>
            <a:ext cx="7908131" cy="0"/>
          </a:xfrm>
          <a:prstGeom prst="line">
            <a:avLst/>
          </a:prstGeom>
          <a:noFill/>
          <a:ln w="2857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Line 76">
            <a:extLst>
              <a:ext uri="{FF2B5EF4-FFF2-40B4-BE49-F238E27FC236}">
                <a16:creationId xmlns:a16="http://schemas.microsoft.com/office/drawing/2014/main" id="{899BC8FD-C060-48D0-AF1D-809957152C5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172" y="2908789"/>
            <a:ext cx="7902179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Line 77">
            <a:extLst>
              <a:ext uri="{FF2B5EF4-FFF2-40B4-BE49-F238E27FC236}">
                <a16:creationId xmlns:a16="http://schemas.microsoft.com/office/drawing/2014/main" id="{40071A5D-EA04-4995-93ED-AD81ABD5D1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172" y="3223114"/>
            <a:ext cx="7902179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Line 78">
            <a:extLst>
              <a:ext uri="{FF2B5EF4-FFF2-40B4-BE49-F238E27FC236}">
                <a16:creationId xmlns:a16="http://schemas.microsoft.com/office/drawing/2014/main" id="{F4FD4F8E-9E79-4DC9-AC45-583296838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172" y="3536248"/>
            <a:ext cx="7902179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Line 79">
            <a:extLst>
              <a:ext uri="{FF2B5EF4-FFF2-40B4-BE49-F238E27FC236}">
                <a16:creationId xmlns:a16="http://schemas.microsoft.com/office/drawing/2014/main" id="{07B92E75-A9F5-46A5-845F-B1D2639811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172" y="3849383"/>
            <a:ext cx="7902179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Line 80">
            <a:extLst>
              <a:ext uri="{FF2B5EF4-FFF2-40B4-BE49-F238E27FC236}">
                <a16:creationId xmlns:a16="http://schemas.microsoft.com/office/drawing/2014/main" id="{17F4320E-39C5-48C8-8058-C5C2D1D6382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172" y="4162517"/>
            <a:ext cx="7902179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Line 81">
            <a:extLst>
              <a:ext uri="{FF2B5EF4-FFF2-40B4-BE49-F238E27FC236}">
                <a16:creationId xmlns:a16="http://schemas.microsoft.com/office/drawing/2014/main" id="{5F0AE885-BA35-4AA6-BB25-3B0BDB1DDD2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172" y="4476842"/>
            <a:ext cx="7902179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Line 82">
            <a:extLst>
              <a:ext uri="{FF2B5EF4-FFF2-40B4-BE49-F238E27FC236}">
                <a16:creationId xmlns:a16="http://schemas.microsoft.com/office/drawing/2014/main" id="{FCFDDAB3-4876-45B9-8FFF-0EDD757AAF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172" y="4789977"/>
            <a:ext cx="7902179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Line 83">
            <a:extLst>
              <a:ext uri="{FF2B5EF4-FFF2-40B4-BE49-F238E27FC236}">
                <a16:creationId xmlns:a16="http://schemas.microsoft.com/office/drawing/2014/main" id="{18CEDB5E-A4ED-4C33-9A89-41BC94EB41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172" y="5103111"/>
            <a:ext cx="7902179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Line 84">
            <a:extLst>
              <a:ext uri="{FF2B5EF4-FFF2-40B4-BE49-F238E27FC236}">
                <a16:creationId xmlns:a16="http://schemas.microsoft.com/office/drawing/2014/main" id="{BCA7E422-2C92-4523-8470-1DEFAE9A31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888" y="2020584"/>
            <a:ext cx="0" cy="3375422"/>
          </a:xfrm>
          <a:prstGeom prst="line">
            <a:avLst/>
          </a:prstGeom>
          <a:noFill/>
          <a:ln w="2857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Line 85">
            <a:extLst>
              <a:ext uri="{FF2B5EF4-FFF2-40B4-BE49-F238E27FC236}">
                <a16:creationId xmlns:a16="http://schemas.microsoft.com/office/drawing/2014/main" id="{A1788871-90B8-453A-819F-AED96B195B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510588" y="2020583"/>
            <a:ext cx="0" cy="585788"/>
          </a:xfrm>
          <a:prstGeom prst="line">
            <a:avLst/>
          </a:prstGeom>
          <a:noFill/>
          <a:ln w="2857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Line 86">
            <a:extLst>
              <a:ext uri="{FF2B5EF4-FFF2-40B4-BE49-F238E27FC236}">
                <a16:creationId xmlns:a16="http://schemas.microsoft.com/office/drawing/2014/main" id="{D199F0F2-3562-4084-8203-B748133F923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10588" y="2606371"/>
            <a:ext cx="0" cy="2783681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Line 87">
            <a:extLst>
              <a:ext uri="{FF2B5EF4-FFF2-40B4-BE49-F238E27FC236}">
                <a16:creationId xmlns:a16="http://schemas.microsoft.com/office/drawing/2014/main" id="{295DD5AF-28B0-4C95-BBB9-F0890342E69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173" y="2031298"/>
            <a:ext cx="7908131" cy="0"/>
          </a:xfrm>
          <a:prstGeom prst="line">
            <a:avLst/>
          </a:prstGeom>
          <a:noFill/>
          <a:ln w="2857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Line 88">
            <a:extLst>
              <a:ext uri="{FF2B5EF4-FFF2-40B4-BE49-F238E27FC236}">
                <a16:creationId xmlns:a16="http://schemas.microsoft.com/office/drawing/2014/main" id="{DAF60C31-88CE-497B-8CD6-CB16C554D00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172" y="5385289"/>
            <a:ext cx="1125141" cy="0"/>
          </a:xfrm>
          <a:prstGeom prst="line">
            <a:avLst/>
          </a:prstGeom>
          <a:noFill/>
          <a:ln w="2857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Line 89">
            <a:extLst>
              <a:ext uri="{FF2B5EF4-FFF2-40B4-BE49-F238E27FC236}">
                <a16:creationId xmlns:a16="http://schemas.microsoft.com/office/drawing/2014/main" id="{6AE341A1-73FC-4EBC-94C6-0479C69DD91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39504" y="5385289"/>
            <a:ext cx="6775847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Rectangle 90">
            <a:extLst>
              <a:ext uri="{FF2B5EF4-FFF2-40B4-BE49-F238E27FC236}">
                <a16:creationId xmlns:a16="http://schemas.microsoft.com/office/drawing/2014/main" id="{23FAE9C8-84D2-4A19-8E92-FF48D56B0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013" y="2195605"/>
            <a:ext cx="17472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 dirty="0">
                <a:solidFill>
                  <a:srgbClr val="000000"/>
                </a:solidFill>
                <a:latin typeface="Calibri" panose="020F0502020204030204" pitchFamily="34" charset="0"/>
              </a:rPr>
              <a:t>W</a:t>
            </a:r>
            <a:endParaRPr lang="en-US" altLang="en-US" sz="1350" dirty="0"/>
          </a:p>
        </p:txBody>
      </p:sp>
      <p:sp>
        <p:nvSpPr>
          <p:cNvPr id="97" name="Rectangle 91">
            <a:extLst>
              <a:ext uri="{FF2B5EF4-FFF2-40B4-BE49-F238E27FC236}">
                <a16:creationId xmlns:a16="http://schemas.microsoft.com/office/drawing/2014/main" id="{D816E28F-0B43-4503-BBA6-5C7020C7E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2225" y="2195605"/>
            <a:ext cx="54322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Month</a:t>
            </a:r>
            <a:endParaRPr lang="en-US" altLang="en-US" sz="1350"/>
          </a:p>
        </p:txBody>
      </p:sp>
      <p:sp>
        <p:nvSpPr>
          <p:cNvPr id="98" name="Rectangle 92">
            <a:extLst>
              <a:ext uri="{FF2B5EF4-FFF2-40B4-BE49-F238E27FC236}">
                <a16:creationId xmlns:a16="http://schemas.microsoft.com/office/drawing/2014/main" id="{E9EE9DF3-E14F-4BF1-9257-ACD6C697E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3282" y="2195605"/>
            <a:ext cx="394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Time</a:t>
            </a:r>
            <a:endParaRPr lang="en-US" altLang="en-US" sz="1350"/>
          </a:p>
        </p:txBody>
      </p:sp>
      <p:sp>
        <p:nvSpPr>
          <p:cNvPr id="99" name="Rectangle 93">
            <a:extLst>
              <a:ext uri="{FF2B5EF4-FFF2-40B4-BE49-F238E27FC236}">
                <a16:creationId xmlns:a16="http://schemas.microsoft.com/office/drawing/2014/main" id="{4B577126-A80B-40FC-8C1A-5102A3DCD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3838" y="2195605"/>
            <a:ext cx="3475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Day </a:t>
            </a:r>
            <a:endParaRPr lang="en-US" altLang="en-US" sz="1350"/>
          </a:p>
        </p:txBody>
      </p:sp>
      <p:sp>
        <p:nvSpPr>
          <p:cNvPr id="100" name="Rectangle 94">
            <a:extLst>
              <a:ext uri="{FF2B5EF4-FFF2-40B4-BE49-F238E27FC236}">
                <a16:creationId xmlns:a16="http://schemas.microsoft.com/office/drawing/2014/main" id="{0CADC15D-B064-4CAF-94BE-7DCDAF714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7929" y="2195605"/>
            <a:ext cx="28251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Typ</a:t>
            </a:r>
            <a:endParaRPr lang="en-US" altLang="en-US" sz="1350"/>
          </a:p>
        </p:txBody>
      </p:sp>
      <p:sp>
        <p:nvSpPr>
          <p:cNvPr id="101" name="Rectangle 95">
            <a:extLst>
              <a:ext uri="{FF2B5EF4-FFF2-40B4-BE49-F238E27FC236}">
                <a16:creationId xmlns:a16="http://schemas.microsoft.com/office/drawing/2014/main" id="{8B26C223-A7F2-464C-9231-2AF7417C9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567" y="2081305"/>
            <a:ext cx="394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Time</a:t>
            </a:r>
            <a:endParaRPr lang="en-US" altLang="en-US" sz="1350"/>
          </a:p>
        </p:txBody>
      </p:sp>
      <p:sp>
        <p:nvSpPr>
          <p:cNvPr id="102" name="Rectangle 96">
            <a:extLst>
              <a:ext uri="{FF2B5EF4-FFF2-40B4-BE49-F238E27FC236}">
                <a16:creationId xmlns:a16="http://schemas.microsoft.com/office/drawing/2014/main" id="{F9FE7DEC-2C75-4CE8-B4EF-CAB37DA41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763" y="2309905"/>
            <a:ext cx="2949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slot</a:t>
            </a:r>
            <a:endParaRPr lang="en-US" altLang="en-US" sz="1350"/>
          </a:p>
        </p:txBody>
      </p:sp>
      <p:sp>
        <p:nvSpPr>
          <p:cNvPr id="103" name="Rectangle 97">
            <a:extLst>
              <a:ext uri="{FF2B5EF4-FFF2-40B4-BE49-F238E27FC236}">
                <a16:creationId xmlns:a16="http://schemas.microsoft.com/office/drawing/2014/main" id="{FB127625-6AF9-41A4-9F3F-9CD18079B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822" y="2195605"/>
            <a:ext cx="9457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endParaRPr lang="en-US" altLang="en-US" sz="1350"/>
          </a:p>
        </p:txBody>
      </p:sp>
      <p:sp>
        <p:nvSpPr>
          <p:cNvPr id="104" name="Rectangle 98">
            <a:extLst>
              <a:ext uri="{FF2B5EF4-FFF2-40B4-BE49-F238E27FC236}">
                <a16:creationId xmlns:a16="http://schemas.microsoft.com/office/drawing/2014/main" id="{21F8B9E8-098C-45F8-905E-700DD028E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4385" y="2195605"/>
            <a:ext cx="23083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RH</a:t>
            </a:r>
            <a:endParaRPr lang="en-US" altLang="en-US" sz="1350"/>
          </a:p>
        </p:txBody>
      </p:sp>
      <p:sp>
        <p:nvSpPr>
          <p:cNvPr id="105" name="Rectangle 99">
            <a:extLst>
              <a:ext uri="{FF2B5EF4-FFF2-40B4-BE49-F238E27FC236}">
                <a16:creationId xmlns:a16="http://schemas.microsoft.com/office/drawing/2014/main" id="{61DD917B-8FE3-4AF0-A41B-98BEE27E3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4928" y="2195605"/>
            <a:ext cx="4154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Staff </a:t>
            </a:r>
            <a:endParaRPr lang="en-US" altLang="en-US" sz="1350"/>
          </a:p>
        </p:txBody>
      </p:sp>
      <p:sp>
        <p:nvSpPr>
          <p:cNvPr id="106" name="Rectangle 100">
            <a:extLst>
              <a:ext uri="{FF2B5EF4-FFF2-40B4-BE49-F238E27FC236}">
                <a16:creationId xmlns:a16="http://schemas.microsoft.com/office/drawing/2014/main" id="{8DD0F85D-0FC7-41D7-8D8C-C5090D74A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5694" y="2195605"/>
            <a:ext cx="253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Srv</a:t>
            </a:r>
            <a:endParaRPr lang="en-US" altLang="en-US" sz="1350"/>
          </a:p>
        </p:txBody>
      </p:sp>
      <p:sp>
        <p:nvSpPr>
          <p:cNvPr id="107" name="Rectangle 101">
            <a:extLst>
              <a:ext uri="{FF2B5EF4-FFF2-40B4-BE49-F238E27FC236}">
                <a16:creationId xmlns:a16="http://schemas.microsoft.com/office/drawing/2014/main" id="{5F837366-3CBB-45CD-AABA-2F6214903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7404" y="2195605"/>
            <a:ext cx="3697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Core</a:t>
            </a:r>
            <a:endParaRPr lang="en-US" altLang="en-US" sz="1350"/>
          </a:p>
        </p:txBody>
      </p:sp>
      <p:sp>
        <p:nvSpPr>
          <p:cNvPr id="108" name="Rectangle 102">
            <a:extLst>
              <a:ext uri="{FF2B5EF4-FFF2-40B4-BE49-F238E27FC236}">
                <a16:creationId xmlns:a16="http://schemas.microsoft.com/office/drawing/2014/main" id="{6358C236-E1F9-4136-8235-2DC79C771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597" y="2195605"/>
            <a:ext cx="2644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Act</a:t>
            </a:r>
            <a:endParaRPr lang="en-US" altLang="en-US" sz="1350"/>
          </a:p>
        </p:txBody>
      </p:sp>
      <p:sp>
        <p:nvSpPr>
          <p:cNvPr id="109" name="Rectangle 103">
            <a:extLst>
              <a:ext uri="{FF2B5EF4-FFF2-40B4-BE49-F238E27FC236}">
                <a16:creationId xmlns:a16="http://schemas.microsoft.com/office/drawing/2014/main" id="{53B93DAD-162D-478E-932E-210891EC8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422" y="2636136"/>
            <a:ext cx="17472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W</a:t>
            </a:r>
            <a:endParaRPr lang="en-US" altLang="en-US" sz="1350"/>
          </a:p>
        </p:txBody>
      </p:sp>
      <p:sp>
        <p:nvSpPr>
          <p:cNvPr id="110" name="Rectangle 104">
            <a:extLst>
              <a:ext uri="{FF2B5EF4-FFF2-40B4-BE49-F238E27FC236}">
                <a16:creationId xmlns:a16="http://schemas.microsoft.com/office/drawing/2014/main" id="{66A8FD6A-4AD0-4B28-A08B-723042598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242" y="2664711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 b="1" dirty="0">
                <a:solidFill>
                  <a:srgbClr val="000000"/>
                </a:solidFill>
              </a:rPr>
              <a:t>1.00</a:t>
            </a:r>
            <a:endParaRPr lang="en-US" altLang="en-US" sz="1350" b="1" dirty="0"/>
          </a:p>
        </p:txBody>
      </p:sp>
      <p:sp>
        <p:nvSpPr>
          <p:cNvPr id="111" name="Rectangle 105">
            <a:extLst>
              <a:ext uri="{FF2B5EF4-FFF2-40B4-BE49-F238E27FC236}">
                <a16:creationId xmlns:a16="http://schemas.microsoft.com/office/drawing/2014/main" id="{6D6ED43C-6ADB-4663-9C35-7EAFEAF73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066" y="2948080"/>
            <a:ext cx="54322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Month</a:t>
            </a:r>
            <a:endParaRPr lang="en-US" altLang="en-US" sz="1350"/>
          </a:p>
        </p:txBody>
      </p:sp>
      <p:sp>
        <p:nvSpPr>
          <p:cNvPr id="112" name="Rectangle 106">
            <a:extLst>
              <a:ext uri="{FF2B5EF4-FFF2-40B4-BE49-F238E27FC236}">
                <a16:creationId xmlns:a16="http://schemas.microsoft.com/office/drawing/2014/main" id="{D39267F4-4D18-405D-AC4C-CF6DB84BF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242" y="2976655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 b="1" dirty="0">
                <a:solidFill>
                  <a:srgbClr val="000000"/>
                </a:solidFill>
              </a:rPr>
              <a:t>0.29</a:t>
            </a:r>
            <a:endParaRPr lang="en-US" altLang="en-US" sz="1350" b="1" dirty="0"/>
          </a:p>
        </p:txBody>
      </p:sp>
      <p:sp>
        <p:nvSpPr>
          <p:cNvPr id="113" name="Rectangle 107">
            <a:extLst>
              <a:ext uri="{FF2B5EF4-FFF2-40B4-BE49-F238E27FC236}">
                <a16:creationId xmlns:a16="http://schemas.microsoft.com/office/drawing/2014/main" id="{AB1FFA07-3C93-484E-84A7-3E4B25EF7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2976655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1.00</a:t>
            </a:r>
            <a:endParaRPr lang="en-US" altLang="en-US" sz="1350"/>
          </a:p>
        </p:txBody>
      </p:sp>
      <p:sp>
        <p:nvSpPr>
          <p:cNvPr id="114" name="Rectangle 108">
            <a:extLst>
              <a:ext uri="{FF2B5EF4-FFF2-40B4-BE49-F238E27FC236}">
                <a16:creationId xmlns:a16="http://schemas.microsoft.com/office/drawing/2014/main" id="{75CAD35C-2786-4D2D-8926-443A52B2D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694" y="3261214"/>
            <a:ext cx="394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Time</a:t>
            </a:r>
            <a:endParaRPr lang="en-US" altLang="en-US" sz="1350"/>
          </a:p>
        </p:txBody>
      </p:sp>
      <p:sp>
        <p:nvSpPr>
          <p:cNvPr id="115" name="Rectangle 109">
            <a:extLst>
              <a:ext uri="{FF2B5EF4-FFF2-40B4-BE49-F238E27FC236}">
                <a16:creationId xmlns:a16="http://schemas.microsoft.com/office/drawing/2014/main" id="{BF54E538-6904-49F6-9D92-DAF9CF47E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6666" y="3289790"/>
            <a:ext cx="5770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 b="1">
                <a:solidFill>
                  <a:srgbClr val="000000"/>
                </a:solidFill>
              </a:rPr>
              <a:t>-</a:t>
            </a:r>
            <a:endParaRPr lang="en-US" altLang="en-US" sz="1350" b="1"/>
          </a:p>
        </p:txBody>
      </p:sp>
      <p:sp>
        <p:nvSpPr>
          <p:cNvPr id="116" name="Rectangle 110">
            <a:extLst>
              <a:ext uri="{FF2B5EF4-FFF2-40B4-BE49-F238E27FC236}">
                <a16:creationId xmlns:a16="http://schemas.microsoft.com/office/drawing/2014/main" id="{65A9A90A-9C44-4589-B3A5-ADA6783BE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3817" y="3289790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 b="1">
                <a:solidFill>
                  <a:srgbClr val="000000"/>
                </a:solidFill>
              </a:rPr>
              <a:t>0.21</a:t>
            </a:r>
            <a:endParaRPr lang="en-US" altLang="en-US" sz="1350" b="1"/>
          </a:p>
        </p:txBody>
      </p:sp>
      <p:sp>
        <p:nvSpPr>
          <p:cNvPr id="117" name="Rectangle 111">
            <a:extLst>
              <a:ext uri="{FF2B5EF4-FFF2-40B4-BE49-F238E27FC236}">
                <a16:creationId xmlns:a16="http://schemas.microsoft.com/office/drawing/2014/main" id="{57459479-327F-44AD-BD39-6F9FA4406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289790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 dirty="0">
                <a:solidFill>
                  <a:srgbClr val="000000"/>
                </a:solidFill>
              </a:rPr>
              <a:t>0.00</a:t>
            </a:r>
            <a:endParaRPr lang="en-US" altLang="en-US" sz="1350" dirty="0"/>
          </a:p>
        </p:txBody>
      </p:sp>
      <p:sp>
        <p:nvSpPr>
          <p:cNvPr id="118" name="Rectangle 112">
            <a:extLst>
              <a:ext uri="{FF2B5EF4-FFF2-40B4-BE49-F238E27FC236}">
                <a16:creationId xmlns:a16="http://schemas.microsoft.com/office/drawing/2014/main" id="{2A3FC9D2-483B-45CB-9320-E97FEE717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89790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1.00</a:t>
            </a:r>
            <a:endParaRPr lang="en-US" altLang="en-US" sz="1350"/>
          </a:p>
        </p:txBody>
      </p:sp>
      <p:sp>
        <p:nvSpPr>
          <p:cNvPr id="119" name="Rectangle 113">
            <a:extLst>
              <a:ext uri="{FF2B5EF4-FFF2-40B4-BE49-F238E27FC236}">
                <a16:creationId xmlns:a16="http://schemas.microsoft.com/office/drawing/2014/main" id="{0470DDCF-5484-4CBD-974B-9DF3F01EB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3" y="3576730"/>
            <a:ext cx="3475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Day </a:t>
            </a:r>
            <a:endParaRPr lang="en-US" altLang="en-US" sz="1350"/>
          </a:p>
        </p:txBody>
      </p:sp>
      <p:sp>
        <p:nvSpPr>
          <p:cNvPr id="120" name="Rectangle 114">
            <a:extLst>
              <a:ext uri="{FF2B5EF4-FFF2-40B4-BE49-F238E27FC236}">
                <a16:creationId xmlns:a16="http://schemas.microsoft.com/office/drawing/2014/main" id="{15D7523F-A7BD-4FCD-946C-07AD83985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104" y="3576730"/>
            <a:ext cx="28251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Typ</a:t>
            </a:r>
            <a:endParaRPr lang="en-US" altLang="en-US" sz="1350"/>
          </a:p>
        </p:txBody>
      </p:sp>
      <p:sp>
        <p:nvSpPr>
          <p:cNvPr id="121" name="Rectangle 115">
            <a:extLst>
              <a:ext uri="{FF2B5EF4-FFF2-40B4-BE49-F238E27FC236}">
                <a16:creationId xmlns:a16="http://schemas.microsoft.com/office/drawing/2014/main" id="{0AB1FBA1-19D9-4C69-884F-5B0FF5C3C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6666" y="3605305"/>
            <a:ext cx="5770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 b="1">
                <a:solidFill>
                  <a:srgbClr val="000000"/>
                </a:solidFill>
              </a:rPr>
              <a:t>-</a:t>
            </a:r>
            <a:endParaRPr lang="en-US" altLang="en-US" sz="1350" b="1"/>
          </a:p>
        </p:txBody>
      </p:sp>
      <p:sp>
        <p:nvSpPr>
          <p:cNvPr id="122" name="Rectangle 116">
            <a:extLst>
              <a:ext uri="{FF2B5EF4-FFF2-40B4-BE49-F238E27FC236}">
                <a16:creationId xmlns:a16="http://schemas.microsoft.com/office/drawing/2014/main" id="{1CC3DC5D-3592-4916-BCD1-283ED1846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3817" y="3605305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 b="1">
                <a:solidFill>
                  <a:srgbClr val="000000"/>
                </a:solidFill>
              </a:rPr>
              <a:t>0.26</a:t>
            </a:r>
            <a:endParaRPr lang="en-US" altLang="en-US" sz="1350" b="1"/>
          </a:p>
        </p:txBody>
      </p:sp>
      <p:sp>
        <p:nvSpPr>
          <p:cNvPr id="123" name="Rectangle 117">
            <a:extLst>
              <a:ext uri="{FF2B5EF4-FFF2-40B4-BE49-F238E27FC236}">
                <a16:creationId xmlns:a16="http://schemas.microsoft.com/office/drawing/2014/main" id="{2E21FD86-4959-4E9D-BE83-A2058E475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3605305"/>
            <a:ext cx="5770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 dirty="0">
                <a:solidFill>
                  <a:srgbClr val="000000"/>
                </a:solidFill>
              </a:rPr>
              <a:t>-</a:t>
            </a:r>
            <a:endParaRPr lang="en-US" altLang="en-US" sz="1350" dirty="0"/>
          </a:p>
        </p:txBody>
      </p:sp>
      <p:sp>
        <p:nvSpPr>
          <p:cNvPr id="124" name="Rectangle 118">
            <a:extLst>
              <a:ext uri="{FF2B5EF4-FFF2-40B4-BE49-F238E27FC236}">
                <a16:creationId xmlns:a16="http://schemas.microsoft.com/office/drawing/2014/main" id="{7D30A7A5-CFD1-4AE6-9B51-2CFFEEDF1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5576" y="3605305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 dirty="0">
                <a:solidFill>
                  <a:srgbClr val="000000"/>
                </a:solidFill>
              </a:rPr>
              <a:t>0.05</a:t>
            </a:r>
            <a:endParaRPr lang="en-US" altLang="en-US" sz="1350" dirty="0"/>
          </a:p>
        </p:txBody>
      </p:sp>
      <p:sp>
        <p:nvSpPr>
          <p:cNvPr id="125" name="Rectangle 119">
            <a:extLst>
              <a:ext uri="{FF2B5EF4-FFF2-40B4-BE49-F238E27FC236}">
                <a16:creationId xmlns:a16="http://schemas.microsoft.com/office/drawing/2014/main" id="{2B9A27DB-01DA-4DB7-9C84-E3A7185AC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605305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0.00</a:t>
            </a:r>
            <a:endParaRPr lang="en-US" altLang="en-US" sz="1350"/>
          </a:p>
        </p:txBody>
      </p:sp>
      <p:sp>
        <p:nvSpPr>
          <p:cNvPr id="126" name="Rectangle 120">
            <a:extLst>
              <a:ext uri="{FF2B5EF4-FFF2-40B4-BE49-F238E27FC236}">
                <a16:creationId xmlns:a16="http://schemas.microsoft.com/office/drawing/2014/main" id="{4B84B84D-1C35-49CE-9C25-71AC71184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0285" y="3605305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1.00</a:t>
            </a:r>
            <a:endParaRPr lang="en-US" altLang="en-US" sz="1350"/>
          </a:p>
        </p:txBody>
      </p:sp>
      <p:sp>
        <p:nvSpPr>
          <p:cNvPr id="127" name="Rectangle 121">
            <a:extLst>
              <a:ext uri="{FF2B5EF4-FFF2-40B4-BE49-F238E27FC236}">
                <a16:creationId xmlns:a16="http://schemas.microsoft.com/office/drawing/2014/main" id="{EF5389B1-37B2-48BA-B9C8-7E53D789D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248" y="3888673"/>
            <a:ext cx="68929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 dirty="0">
                <a:solidFill>
                  <a:srgbClr val="000000"/>
                </a:solidFill>
                <a:latin typeface="Calibri" panose="020F0502020204030204" pitchFamily="34" charset="0"/>
              </a:rPr>
              <a:t>Timeslot</a:t>
            </a:r>
            <a:endParaRPr lang="en-US" altLang="en-US" sz="1350" dirty="0"/>
          </a:p>
        </p:txBody>
      </p:sp>
      <p:sp>
        <p:nvSpPr>
          <p:cNvPr id="128" name="Rectangle 122">
            <a:extLst>
              <a:ext uri="{FF2B5EF4-FFF2-40B4-BE49-F238E27FC236}">
                <a16:creationId xmlns:a16="http://schemas.microsoft.com/office/drawing/2014/main" id="{493AE08A-2D02-42B3-AF9D-F18C69C68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6666" y="3917249"/>
            <a:ext cx="5770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 b="1">
                <a:solidFill>
                  <a:srgbClr val="000000"/>
                </a:solidFill>
              </a:rPr>
              <a:t>-</a:t>
            </a:r>
            <a:endParaRPr lang="en-US" altLang="en-US" sz="1350" b="1"/>
          </a:p>
        </p:txBody>
      </p:sp>
      <p:sp>
        <p:nvSpPr>
          <p:cNvPr id="129" name="Rectangle 123">
            <a:extLst>
              <a:ext uri="{FF2B5EF4-FFF2-40B4-BE49-F238E27FC236}">
                <a16:creationId xmlns:a16="http://schemas.microsoft.com/office/drawing/2014/main" id="{CB8EB74D-7A93-476B-BB75-8890AC1F1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3817" y="391724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 b="1">
                <a:solidFill>
                  <a:srgbClr val="000000"/>
                </a:solidFill>
              </a:rPr>
              <a:t>0.53</a:t>
            </a:r>
            <a:endParaRPr lang="en-US" altLang="en-US" sz="1350" b="1"/>
          </a:p>
        </p:txBody>
      </p:sp>
      <p:sp>
        <p:nvSpPr>
          <p:cNvPr id="130" name="Rectangle 124">
            <a:extLst>
              <a:ext uri="{FF2B5EF4-FFF2-40B4-BE49-F238E27FC236}">
                <a16:creationId xmlns:a16="http://schemas.microsoft.com/office/drawing/2014/main" id="{9D25DF27-0F33-4E19-847A-C97411DA4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3917249"/>
            <a:ext cx="5770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-</a:t>
            </a:r>
            <a:endParaRPr lang="en-US" altLang="en-US" sz="1350"/>
          </a:p>
        </p:txBody>
      </p:sp>
      <p:sp>
        <p:nvSpPr>
          <p:cNvPr id="131" name="Rectangle 125">
            <a:extLst>
              <a:ext uri="{FF2B5EF4-FFF2-40B4-BE49-F238E27FC236}">
                <a16:creationId xmlns:a16="http://schemas.microsoft.com/office/drawing/2014/main" id="{F52E67D4-712D-4EB2-AE66-B2947918E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5576" y="391724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0.02</a:t>
            </a:r>
            <a:endParaRPr lang="en-US" altLang="en-US" sz="1350"/>
          </a:p>
        </p:txBody>
      </p:sp>
      <p:sp>
        <p:nvSpPr>
          <p:cNvPr id="132" name="Rectangle 126">
            <a:extLst>
              <a:ext uri="{FF2B5EF4-FFF2-40B4-BE49-F238E27FC236}">
                <a16:creationId xmlns:a16="http://schemas.microsoft.com/office/drawing/2014/main" id="{F2D081A6-160B-4A69-8324-1AD24846D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91724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0.37</a:t>
            </a:r>
            <a:endParaRPr lang="en-US" altLang="en-US" sz="1350"/>
          </a:p>
        </p:txBody>
      </p:sp>
      <p:sp>
        <p:nvSpPr>
          <p:cNvPr id="133" name="Rectangle 127">
            <a:extLst>
              <a:ext uri="{FF2B5EF4-FFF2-40B4-BE49-F238E27FC236}">
                <a16:creationId xmlns:a16="http://schemas.microsoft.com/office/drawing/2014/main" id="{EC4347AA-55A8-4B5C-A85D-CF8084FB5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0285" y="391724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0.41</a:t>
            </a:r>
            <a:endParaRPr lang="en-US" altLang="en-US" sz="1350"/>
          </a:p>
        </p:txBody>
      </p:sp>
      <p:sp>
        <p:nvSpPr>
          <p:cNvPr id="134" name="Rectangle 128">
            <a:extLst>
              <a:ext uri="{FF2B5EF4-FFF2-40B4-BE49-F238E27FC236}">
                <a16:creationId xmlns:a16="http://schemas.microsoft.com/office/drawing/2014/main" id="{EAFBC24F-0788-4948-A29D-D85632728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523" y="391724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1.00</a:t>
            </a:r>
            <a:endParaRPr lang="en-US" altLang="en-US" sz="1350"/>
          </a:p>
        </p:txBody>
      </p:sp>
      <p:sp>
        <p:nvSpPr>
          <p:cNvPr id="135" name="Rectangle 129">
            <a:extLst>
              <a:ext uri="{FF2B5EF4-FFF2-40B4-BE49-F238E27FC236}">
                <a16:creationId xmlns:a16="http://schemas.microsoft.com/office/drawing/2014/main" id="{1B714882-FFA7-4E37-AEDA-33EE23A94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2" y="4201808"/>
            <a:ext cx="9457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endParaRPr lang="en-US" altLang="en-US" sz="1350"/>
          </a:p>
        </p:txBody>
      </p:sp>
      <p:sp>
        <p:nvSpPr>
          <p:cNvPr id="136" name="Rectangle 130">
            <a:extLst>
              <a:ext uri="{FF2B5EF4-FFF2-40B4-BE49-F238E27FC236}">
                <a16:creationId xmlns:a16="http://schemas.microsoft.com/office/drawing/2014/main" id="{2CC66502-3685-4E79-99E6-6855CCBED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242" y="4230383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 b="1" dirty="0">
                <a:solidFill>
                  <a:srgbClr val="000000"/>
                </a:solidFill>
              </a:rPr>
              <a:t>0.78</a:t>
            </a:r>
            <a:endParaRPr lang="en-US" altLang="en-US" sz="1350" b="1" dirty="0"/>
          </a:p>
        </p:txBody>
      </p:sp>
      <p:sp>
        <p:nvSpPr>
          <p:cNvPr id="137" name="Rectangle 131">
            <a:extLst>
              <a:ext uri="{FF2B5EF4-FFF2-40B4-BE49-F238E27FC236}">
                <a16:creationId xmlns:a16="http://schemas.microsoft.com/office/drawing/2014/main" id="{27E3A884-E8A7-44F1-B752-01143BE1F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230383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0.21</a:t>
            </a:r>
            <a:endParaRPr lang="en-US" altLang="en-US" sz="1350"/>
          </a:p>
        </p:txBody>
      </p:sp>
      <p:sp>
        <p:nvSpPr>
          <p:cNvPr id="138" name="Rectangle 132">
            <a:extLst>
              <a:ext uri="{FF2B5EF4-FFF2-40B4-BE49-F238E27FC236}">
                <a16:creationId xmlns:a16="http://schemas.microsoft.com/office/drawing/2014/main" id="{2E39C2F4-BF98-4226-A6F8-89E55D538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4230383"/>
            <a:ext cx="5770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-</a:t>
            </a:r>
            <a:endParaRPr lang="en-US" altLang="en-US" sz="1350"/>
          </a:p>
        </p:txBody>
      </p:sp>
      <p:sp>
        <p:nvSpPr>
          <p:cNvPr id="139" name="Rectangle 133">
            <a:extLst>
              <a:ext uri="{FF2B5EF4-FFF2-40B4-BE49-F238E27FC236}">
                <a16:creationId xmlns:a16="http://schemas.microsoft.com/office/drawing/2014/main" id="{50E34540-FC17-4B18-8CD5-57664DE69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4230383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0.27</a:t>
            </a:r>
            <a:endParaRPr lang="en-US" altLang="en-US" sz="1350"/>
          </a:p>
        </p:txBody>
      </p:sp>
      <p:sp>
        <p:nvSpPr>
          <p:cNvPr id="140" name="Rectangle 134">
            <a:extLst>
              <a:ext uri="{FF2B5EF4-FFF2-40B4-BE49-F238E27FC236}">
                <a16:creationId xmlns:a16="http://schemas.microsoft.com/office/drawing/2014/main" id="{6706A141-FFC0-4321-9A86-637739AC1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710" y="4230383"/>
            <a:ext cx="5770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-</a:t>
            </a:r>
            <a:endParaRPr lang="en-US" altLang="en-US" sz="1350"/>
          </a:p>
        </p:txBody>
      </p:sp>
      <p:sp>
        <p:nvSpPr>
          <p:cNvPr id="141" name="Rectangle 135">
            <a:extLst>
              <a:ext uri="{FF2B5EF4-FFF2-40B4-BE49-F238E27FC236}">
                <a16:creationId xmlns:a16="http://schemas.microsoft.com/office/drawing/2014/main" id="{38995908-CD25-4577-9214-D29580AAB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860" y="4230383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0.02</a:t>
            </a:r>
            <a:endParaRPr lang="en-US" altLang="en-US" sz="1350"/>
          </a:p>
        </p:txBody>
      </p:sp>
      <p:sp>
        <p:nvSpPr>
          <p:cNvPr id="142" name="Rectangle 136">
            <a:extLst>
              <a:ext uri="{FF2B5EF4-FFF2-40B4-BE49-F238E27FC236}">
                <a16:creationId xmlns:a16="http://schemas.microsoft.com/office/drawing/2014/main" id="{7FAFBAAB-11B4-40C3-BE1D-2C883564F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8947" y="4230383"/>
            <a:ext cx="5770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-</a:t>
            </a:r>
            <a:endParaRPr lang="en-US" altLang="en-US" sz="1350"/>
          </a:p>
        </p:txBody>
      </p:sp>
      <p:sp>
        <p:nvSpPr>
          <p:cNvPr id="143" name="Rectangle 137">
            <a:extLst>
              <a:ext uri="{FF2B5EF4-FFF2-40B4-BE49-F238E27FC236}">
                <a16:creationId xmlns:a16="http://schemas.microsoft.com/office/drawing/2014/main" id="{049CF193-E80D-4F3E-8680-0D57D6F83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6098" y="4230383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0.25</a:t>
            </a:r>
            <a:endParaRPr lang="en-US" altLang="en-US" sz="1350"/>
          </a:p>
        </p:txBody>
      </p:sp>
      <p:sp>
        <p:nvSpPr>
          <p:cNvPr id="144" name="Rectangle 138">
            <a:extLst>
              <a:ext uri="{FF2B5EF4-FFF2-40B4-BE49-F238E27FC236}">
                <a16:creationId xmlns:a16="http://schemas.microsoft.com/office/drawing/2014/main" id="{1153D22C-2482-4639-983B-9584849DC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760" y="4230383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1.00</a:t>
            </a:r>
            <a:endParaRPr lang="en-US" altLang="en-US" sz="1350"/>
          </a:p>
        </p:txBody>
      </p:sp>
      <p:sp>
        <p:nvSpPr>
          <p:cNvPr id="145" name="Rectangle 139">
            <a:extLst>
              <a:ext uri="{FF2B5EF4-FFF2-40B4-BE49-F238E27FC236}">
                <a16:creationId xmlns:a16="http://schemas.microsoft.com/office/drawing/2014/main" id="{BBEAB032-0955-4A28-AD1F-80DD504D1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038" y="4517323"/>
            <a:ext cx="23083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RH</a:t>
            </a:r>
            <a:endParaRPr lang="en-US" altLang="en-US" sz="1350"/>
          </a:p>
        </p:txBody>
      </p:sp>
      <p:sp>
        <p:nvSpPr>
          <p:cNvPr id="146" name="Rectangle 140">
            <a:extLst>
              <a:ext uri="{FF2B5EF4-FFF2-40B4-BE49-F238E27FC236}">
                <a16:creationId xmlns:a16="http://schemas.microsoft.com/office/drawing/2014/main" id="{E51983F2-44D1-42C0-B184-C2058580A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6666" y="4545899"/>
            <a:ext cx="5770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 b="1">
                <a:solidFill>
                  <a:srgbClr val="000000"/>
                </a:solidFill>
              </a:rPr>
              <a:t>-</a:t>
            </a:r>
            <a:endParaRPr lang="en-US" altLang="en-US" sz="1350" b="1"/>
          </a:p>
        </p:txBody>
      </p:sp>
      <p:sp>
        <p:nvSpPr>
          <p:cNvPr id="147" name="Rectangle 141">
            <a:extLst>
              <a:ext uri="{FF2B5EF4-FFF2-40B4-BE49-F238E27FC236}">
                <a16:creationId xmlns:a16="http://schemas.microsoft.com/office/drawing/2014/main" id="{AD4ECE26-1A64-4A37-8A13-DC5F44454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3817" y="454589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 b="1">
                <a:solidFill>
                  <a:srgbClr val="000000"/>
                </a:solidFill>
              </a:rPr>
              <a:t>0.14</a:t>
            </a:r>
            <a:endParaRPr lang="en-US" altLang="en-US" sz="1350" b="1"/>
          </a:p>
        </p:txBody>
      </p:sp>
      <p:sp>
        <p:nvSpPr>
          <p:cNvPr id="148" name="Rectangle 142">
            <a:extLst>
              <a:ext uri="{FF2B5EF4-FFF2-40B4-BE49-F238E27FC236}">
                <a16:creationId xmlns:a16="http://schemas.microsoft.com/office/drawing/2014/main" id="{C2BBCA93-B087-40C7-8E2F-2760FA306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4545899"/>
            <a:ext cx="5770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-</a:t>
            </a:r>
            <a:endParaRPr lang="en-US" altLang="en-US" sz="1350"/>
          </a:p>
        </p:txBody>
      </p:sp>
      <p:sp>
        <p:nvSpPr>
          <p:cNvPr id="149" name="Rectangle 143">
            <a:extLst>
              <a:ext uri="{FF2B5EF4-FFF2-40B4-BE49-F238E27FC236}">
                <a16:creationId xmlns:a16="http://schemas.microsoft.com/office/drawing/2014/main" id="{E9D47328-2604-43E3-8ECE-023E53B13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5576" y="454589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0.12</a:t>
            </a:r>
            <a:endParaRPr lang="en-US" altLang="en-US" sz="1350"/>
          </a:p>
        </p:txBody>
      </p:sp>
      <p:sp>
        <p:nvSpPr>
          <p:cNvPr id="150" name="Rectangle 144">
            <a:extLst>
              <a:ext uri="{FF2B5EF4-FFF2-40B4-BE49-F238E27FC236}">
                <a16:creationId xmlns:a16="http://schemas.microsoft.com/office/drawing/2014/main" id="{B9EA168A-1D36-48BD-BB47-A982A65E7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454589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0.14</a:t>
            </a:r>
            <a:endParaRPr lang="en-US" altLang="en-US" sz="1350"/>
          </a:p>
        </p:txBody>
      </p:sp>
      <p:sp>
        <p:nvSpPr>
          <p:cNvPr id="151" name="Rectangle 145">
            <a:extLst>
              <a:ext uri="{FF2B5EF4-FFF2-40B4-BE49-F238E27FC236}">
                <a16:creationId xmlns:a16="http://schemas.microsoft.com/office/drawing/2014/main" id="{9AE5976D-CFC1-4CD9-9187-1BEA06191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0285" y="454589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0.06</a:t>
            </a:r>
            <a:endParaRPr lang="en-US" altLang="en-US" sz="1350"/>
          </a:p>
        </p:txBody>
      </p:sp>
      <p:sp>
        <p:nvSpPr>
          <p:cNvPr id="152" name="Rectangle 146">
            <a:extLst>
              <a:ext uri="{FF2B5EF4-FFF2-40B4-BE49-F238E27FC236}">
                <a16:creationId xmlns:a16="http://schemas.microsoft.com/office/drawing/2014/main" id="{F0EB8EE4-EB1E-4331-B4B4-F29670286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523" y="454589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0.14</a:t>
            </a:r>
            <a:endParaRPr lang="en-US" altLang="en-US" sz="1350"/>
          </a:p>
        </p:txBody>
      </p:sp>
      <p:sp>
        <p:nvSpPr>
          <p:cNvPr id="153" name="Rectangle 147">
            <a:extLst>
              <a:ext uri="{FF2B5EF4-FFF2-40B4-BE49-F238E27FC236}">
                <a16:creationId xmlns:a16="http://schemas.microsoft.com/office/drawing/2014/main" id="{90BD1EE8-C20F-4A1F-A8C3-7DE60E740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6185" y="4545899"/>
            <a:ext cx="5770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-</a:t>
            </a:r>
            <a:endParaRPr lang="en-US" altLang="en-US" sz="1350"/>
          </a:p>
        </p:txBody>
      </p:sp>
      <p:sp>
        <p:nvSpPr>
          <p:cNvPr id="154" name="Rectangle 148">
            <a:extLst>
              <a:ext uri="{FF2B5EF4-FFF2-40B4-BE49-F238E27FC236}">
                <a16:creationId xmlns:a16="http://schemas.microsoft.com/office/drawing/2014/main" id="{1DBD51F9-E2FC-4CBD-A4C9-94AA3B614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3335" y="454589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0.17</a:t>
            </a:r>
            <a:endParaRPr lang="en-US" altLang="en-US" sz="1350"/>
          </a:p>
        </p:txBody>
      </p:sp>
      <p:sp>
        <p:nvSpPr>
          <p:cNvPr id="155" name="Rectangle 149">
            <a:extLst>
              <a:ext uri="{FF2B5EF4-FFF2-40B4-BE49-F238E27FC236}">
                <a16:creationId xmlns:a16="http://schemas.microsoft.com/office/drawing/2014/main" id="{DB6B1571-D8DF-4330-B413-77A763E7D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998" y="454589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1.00</a:t>
            </a:r>
            <a:endParaRPr lang="en-US" altLang="en-US" sz="1350"/>
          </a:p>
        </p:txBody>
      </p:sp>
      <p:sp>
        <p:nvSpPr>
          <p:cNvPr id="156" name="Rectangle 150">
            <a:extLst>
              <a:ext uri="{FF2B5EF4-FFF2-40B4-BE49-F238E27FC236}">
                <a16:creationId xmlns:a16="http://schemas.microsoft.com/office/drawing/2014/main" id="{02C1EDD7-4295-4344-86B3-5B7EDFB13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344" y="4829267"/>
            <a:ext cx="4154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Staff </a:t>
            </a:r>
            <a:endParaRPr lang="en-US" altLang="en-US" sz="1350"/>
          </a:p>
        </p:txBody>
      </p:sp>
      <p:sp>
        <p:nvSpPr>
          <p:cNvPr id="157" name="Rectangle 151">
            <a:extLst>
              <a:ext uri="{FF2B5EF4-FFF2-40B4-BE49-F238E27FC236}">
                <a16:creationId xmlns:a16="http://schemas.microsoft.com/office/drawing/2014/main" id="{AD6E7D14-DC03-4B15-BE76-8A3188225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1" y="4829267"/>
            <a:ext cx="253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Srv</a:t>
            </a:r>
            <a:endParaRPr lang="en-US" altLang="en-US" sz="1350"/>
          </a:p>
        </p:txBody>
      </p:sp>
      <p:sp>
        <p:nvSpPr>
          <p:cNvPr id="158" name="Rectangle 152">
            <a:extLst>
              <a:ext uri="{FF2B5EF4-FFF2-40B4-BE49-F238E27FC236}">
                <a16:creationId xmlns:a16="http://schemas.microsoft.com/office/drawing/2014/main" id="{F2FC2D84-3D1D-4C68-9D42-04E3359D8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242" y="4857842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 b="1">
                <a:solidFill>
                  <a:srgbClr val="000000"/>
                </a:solidFill>
              </a:rPr>
              <a:t>0.32</a:t>
            </a:r>
            <a:endParaRPr lang="en-US" altLang="en-US" sz="1350" b="1"/>
          </a:p>
        </p:txBody>
      </p:sp>
      <p:sp>
        <p:nvSpPr>
          <p:cNvPr id="159" name="Rectangle 153">
            <a:extLst>
              <a:ext uri="{FF2B5EF4-FFF2-40B4-BE49-F238E27FC236}">
                <a16:creationId xmlns:a16="http://schemas.microsoft.com/office/drawing/2014/main" id="{ED8C3134-A715-4D0A-8EC8-7D359E274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4857842"/>
            <a:ext cx="5770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-</a:t>
            </a:r>
            <a:endParaRPr lang="en-US" altLang="en-US" sz="1350"/>
          </a:p>
        </p:txBody>
      </p:sp>
      <p:sp>
        <p:nvSpPr>
          <p:cNvPr id="160" name="Rectangle 154">
            <a:extLst>
              <a:ext uri="{FF2B5EF4-FFF2-40B4-BE49-F238E27FC236}">
                <a16:creationId xmlns:a16="http://schemas.microsoft.com/office/drawing/2014/main" id="{363F3209-0A1B-4AE3-8270-A66434DB0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5576" y="4857842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0.22</a:t>
            </a:r>
            <a:endParaRPr lang="en-US" altLang="en-US" sz="1350"/>
          </a:p>
        </p:txBody>
      </p:sp>
      <p:sp>
        <p:nvSpPr>
          <p:cNvPr id="161" name="Rectangle 155">
            <a:extLst>
              <a:ext uri="{FF2B5EF4-FFF2-40B4-BE49-F238E27FC236}">
                <a16:creationId xmlns:a16="http://schemas.microsoft.com/office/drawing/2014/main" id="{2B63F756-FBF2-40D5-A090-22CC29BFA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4857842"/>
            <a:ext cx="5770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-</a:t>
            </a:r>
            <a:endParaRPr lang="en-US" altLang="en-US" sz="1350"/>
          </a:p>
        </p:txBody>
      </p:sp>
      <p:sp>
        <p:nvSpPr>
          <p:cNvPr id="162" name="Rectangle 156">
            <a:extLst>
              <a:ext uri="{FF2B5EF4-FFF2-40B4-BE49-F238E27FC236}">
                <a16:creationId xmlns:a16="http://schemas.microsoft.com/office/drawing/2014/main" id="{221FE7F4-7DDA-40AB-88EA-E1B0FF2EE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4857842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0.17</a:t>
            </a:r>
            <a:endParaRPr lang="en-US" altLang="en-US" sz="1350"/>
          </a:p>
        </p:txBody>
      </p:sp>
      <p:sp>
        <p:nvSpPr>
          <p:cNvPr id="163" name="Rectangle 157">
            <a:extLst>
              <a:ext uri="{FF2B5EF4-FFF2-40B4-BE49-F238E27FC236}">
                <a16:creationId xmlns:a16="http://schemas.microsoft.com/office/drawing/2014/main" id="{DF706B40-432E-4AA6-B81C-1F13B01FC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710" y="4857842"/>
            <a:ext cx="5770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-</a:t>
            </a:r>
            <a:endParaRPr lang="en-US" altLang="en-US" sz="1350"/>
          </a:p>
        </p:txBody>
      </p:sp>
      <p:sp>
        <p:nvSpPr>
          <p:cNvPr id="164" name="Rectangle 158">
            <a:extLst>
              <a:ext uri="{FF2B5EF4-FFF2-40B4-BE49-F238E27FC236}">
                <a16:creationId xmlns:a16="http://schemas.microsoft.com/office/drawing/2014/main" id="{E0C2F5E6-4FA1-4CB8-8EBC-47C28CC25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860" y="4857842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0.71</a:t>
            </a:r>
            <a:endParaRPr lang="en-US" altLang="en-US" sz="1350"/>
          </a:p>
        </p:txBody>
      </p:sp>
      <p:sp>
        <p:nvSpPr>
          <p:cNvPr id="165" name="Rectangle 159">
            <a:extLst>
              <a:ext uri="{FF2B5EF4-FFF2-40B4-BE49-F238E27FC236}">
                <a16:creationId xmlns:a16="http://schemas.microsoft.com/office/drawing/2014/main" id="{9371CBF2-5711-4A6B-82DA-F89072C28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8947" y="4857842"/>
            <a:ext cx="5770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-</a:t>
            </a:r>
            <a:endParaRPr lang="en-US" altLang="en-US" sz="1350"/>
          </a:p>
        </p:txBody>
      </p:sp>
      <p:sp>
        <p:nvSpPr>
          <p:cNvPr id="166" name="Rectangle 160">
            <a:extLst>
              <a:ext uri="{FF2B5EF4-FFF2-40B4-BE49-F238E27FC236}">
                <a16:creationId xmlns:a16="http://schemas.microsoft.com/office/drawing/2014/main" id="{A1C26DCB-9EDE-43AE-BE1D-B045DE793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6098" y="4857842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0.55</a:t>
            </a:r>
            <a:endParaRPr lang="en-US" altLang="en-US" sz="1350"/>
          </a:p>
        </p:txBody>
      </p:sp>
      <p:sp>
        <p:nvSpPr>
          <p:cNvPr id="167" name="Rectangle 161">
            <a:extLst>
              <a:ext uri="{FF2B5EF4-FFF2-40B4-BE49-F238E27FC236}">
                <a16:creationId xmlns:a16="http://schemas.microsoft.com/office/drawing/2014/main" id="{BC897616-6018-49F7-ABC2-EEF3C7117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760" y="4857842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0.12</a:t>
            </a:r>
            <a:endParaRPr lang="en-US" altLang="en-US" sz="1350"/>
          </a:p>
        </p:txBody>
      </p:sp>
      <p:sp>
        <p:nvSpPr>
          <p:cNvPr id="168" name="Rectangle 162">
            <a:extLst>
              <a:ext uri="{FF2B5EF4-FFF2-40B4-BE49-F238E27FC236}">
                <a16:creationId xmlns:a16="http://schemas.microsoft.com/office/drawing/2014/main" id="{022D9D3A-1B65-4FA1-9C72-6760DA9C2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3422" y="4857842"/>
            <a:ext cx="5770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-</a:t>
            </a:r>
            <a:endParaRPr lang="en-US" altLang="en-US" sz="1350"/>
          </a:p>
        </p:txBody>
      </p:sp>
      <p:sp>
        <p:nvSpPr>
          <p:cNvPr id="169" name="Rectangle 163">
            <a:extLst>
              <a:ext uri="{FF2B5EF4-FFF2-40B4-BE49-F238E27FC236}">
                <a16:creationId xmlns:a16="http://schemas.microsoft.com/office/drawing/2014/main" id="{30740640-2077-4DB0-A985-8740F1AFC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573" y="4857842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0.13</a:t>
            </a:r>
            <a:endParaRPr lang="en-US" altLang="en-US" sz="1350"/>
          </a:p>
        </p:txBody>
      </p:sp>
      <p:sp>
        <p:nvSpPr>
          <p:cNvPr id="170" name="Rectangle 164">
            <a:extLst>
              <a:ext uri="{FF2B5EF4-FFF2-40B4-BE49-F238E27FC236}">
                <a16:creationId xmlns:a16="http://schemas.microsoft.com/office/drawing/2014/main" id="{3B88B926-A298-4AD1-BC0C-84DF9F4D3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9235" y="4857842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1.00</a:t>
            </a:r>
            <a:endParaRPr lang="en-US" altLang="en-US" sz="1350"/>
          </a:p>
        </p:txBody>
      </p:sp>
      <p:sp>
        <p:nvSpPr>
          <p:cNvPr id="171" name="Rectangle 165">
            <a:extLst>
              <a:ext uri="{FF2B5EF4-FFF2-40B4-BE49-F238E27FC236}">
                <a16:creationId xmlns:a16="http://schemas.microsoft.com/office/drawing/2014/main" id="{17E2B922-AFD3-4395-8978-A2DCDD819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582" y="5126923"/>
            <a:ext cx="3697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Core</a:t>
            </a:r>
            <a:endParaRPr lang="en-US" altLang="en-US" sz="1350"/>
          </a:p>
        </p:txBody>
      </p:sp>
      <p:sp>
        <p:nvSpPr>
          <p:cNvPr id="172" name="Rectangle 166">
            <a:extLst>
              <a:ext uri="{FF2B5EF4-FFF2-40B4-BE49-F238E27FC236}">
                <a16:creationId xmlns:a16="http://schemas.microsoft.com/office/drawing/2014/main" id="{C9C38A38-4CDC-49CC-95D1-05E47F624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8966" y="5126923"/>
            <a:ext cx="2644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500" b="1">
                <a:solidFill>
                  <a:srgbClr val="000000"/>
                </a:solidFill>
                <a:latin typeface="Calibri" panose="020F0502020204030204" pitchFamily="34" charset="0"/>
              </a:rPr>
              <a:t>Act</a:t>
            </a:r>
            <a:endParaRPr lang="en-US" altLang="en-US" sz="1350"/>
          </a:p>
        </p:txBody>
      </p:sp>
      <p:sp>
        <p:nvSpPr>
          <p:cNvPr id="173" name="Rectangle 167">
            <a:extLst>
              <a:ext uri="{FF2B5EF4-FFF2-40B4-BE49-F238E27FC236}">
                <a16:creationId xmlns:a16="http://schemas.microsoft.com/office/drawing/2014/main" id="{0797ECE5-BDE5-49D4-9931-33C5AFE28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242" y="515549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 b="1">
                <a:solidFill>
                  <a:srgbClr val="000000"/>
                </a:solidFill>
              </a:rPr>
              <a:t>0.15</a:t>
            </a:r>
            <a:endParaRPr lang="en-US" altLang="en-US" sz="1350" b="1"/>
          </a:p>
        </p:txBody>
      </p:sp>
      <p:sp>
        <p:nvSpPr>
          <p:cNvPr id="174" name="Rectangle 168">
            <a:extLst>
              <a:ext uri="{FF2B5EF4-FFF2-40B4-BE49-F238E27FC236}">
                <a16:creationId xmlns:a16="http://schemas.microsoft.com/office/drawing/2014/main" id="{F615C54E-9CF7-4F29-868B-3527335C1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515549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0.00</a:t>
            </a:r>
            <a:endParaRPr lang="en-US" altLang="en-US" sz="1350"/>
          </a:p>
        </p:txBody>
      </p:sp>
      <p:sp>
        <p:nvSpPr>
          <p:cNvPr id="175" name="Rectangle 169">
            <a:extLst>
              <a:ext uri="{FF2B5EF4-FFF2-40B4-BE49-F238E27FC236}">
                <a16:creationId xmlns:a16="http://schemas.microsoft.com/office/drawing/2014/main" id="{9B186A4C-1660-4B28-A2D6-172D2AEF3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515549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0.00</a:t>
            </a:r>
            <a:endParaRPr lang="en-US" altLang="en-US" sz="1350"/>
          </a:p>
        </p:txBody>
      </p:sp>
      <p:sp>
        <p:nvSpPr>
          <p:cNvPr id="176" name="Rectangle 170">
            <a:extLst>
              <a:ext uri="{FF2B5EF4-FFF2-40B4-BE49-F238E27FC236}">
                <a16:creationId xmlns:a16="http://schemas.microsoft.com/office/drawing/2014/main" id="{D53001A1-B8E1-4092-840D-6E172DA6F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0285" y="515549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0.26</a:t>
            </a:r>
            <a:endParaRPr lang="en-US" altLang="en-US" sz="1350"/>
          </a:p>
        </p:txBody>
      </p:sp>
      <p:sp>
        <p:nvSpPr>
          <p:cNvPr id="177" name="Rectangle 171">
            <a:extLst>
              <a:ext uri="{FF2B5EF4-FFF2-40B4-BE49-F238E27FC236}">
                <a16:creationId xmlns:a16="http://schemas.microsoft.com/office/drawing/2014/main" id="{AAB11174-2842-4C75-A0E4-3E903927F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523" y="515549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0.07</a:t>
            </a:r>
            <a:endParaRPr lang="en-US" altLang="en-US" sz="1350"/>
          </a:p>
        </p:txBody>
      </p:sp>
      <p:sp>
        <p:nvSpPr>
          <p:cNvPr id="178" name="Rectangle 172">
            <a:extLst>
              <a:ext uri="{FF2B5EF4-FFF2-40B4-BE49-F238E27FC236}">
                <a16:creationId xmlns:a16="http://schemas.microsoft.com/office/drawing/2014/main" id="{C6EBB249-2B9C-4078-8E08-22DA13A32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760" y="515549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0.28</a:t>
            </a:r>
            <a:endParaRPr lang="en-US" altLang="en-US" sz="1350"/>
          </a:p>
        </p:txBody>
      </p:sp>
      <p:sp>
        <p:nvSpPr>
          <p:cNvPr id="179" name="Rectangle 173">
            <a:extLst>
              <a:ext uri="{FF2B5EF4-FFF2-40B4-BE49-F238E27FC236}">
                <a16:creationId xmlns:a16="http://schemas.microsoft.com/office/drawing/2014/main" id="{28CB11DF-5174-4FC0-8A18-DF7CA5BF4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3422" y="5155499"/>
            <a:ext cx="5770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-</a:t>
            </a:r>
            <a:endParaRPr lang="en-US" altLang="en-US" sz="1350"/>
          </a:p>
        </p:txBody>
      </p:sp>
      <p:sp>
        <p:nvSpPr>
          <p:cNvPr id="180" name="Rectangle 174">
            <a:extLst>
              <a:ext uri="{FF2B5EF4-FFF2-40B4-BE49-F238E27FC236}">
                <a16:creationId xmlns:a16="http://schemas.microsoft.com/office/drawing/2014/main" id="{A0459450-9CFE-4FA6-8014-31B09BC62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573" y="515549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0.01</a:t>
            </a:r>
            <a:endParaRPr lang="en-US" altLang="en-US" sz="1350"/>
          </a:p>
        </p:txBody>
      </p:sp>
      <p:sp>
        <p:nvSpPr>
          <p:cNvPr id="181" name="Rectangle 175">
            <a:extLst>
              <a:ext uri="{FF2B5EF4-FFF2-40B4-BE49-F238E27FC236}">
                <a16:creationId xmlns:a16="http://schemas.microsoft.com/office/drawing/2014/main" id="{E6229EC2-6D8B-4DB5-96D1-1BBD53F81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660" y="5155499"/>
            <a:ext cx="5770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-</a:t>
            </a:r>
            <a:endParaRPr lang="en-US" altLang="en-US" sz="1350"/>
          </a:p>
        </p:txBody>
      </p:sp>
      <p:sp>
        <p:nvSpPr>
          <p:cNvPr id="182" name="Rectangle 176">
            <a:extLst>
              <a:ext uri="{FF2B5EF4-FFF2-40B4-BE49-F238E27FC236}">
                <a16:creationId xmlns:a16="http://schemas.microsoft.com/office/drawing/2014/main" id="{11BC1892-CDF0-4C7C-AA6B-41D75EEB0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7810" y="515549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0.12</a:t>
            </a:r>
            <a:endParaRPr lang="en-US" altLang="en-US" sz="1350"/>
          </a:p>
        </p:txBody>
      </p:sp>
      <p:sp>
        <p:nvSpPr>
          <p:cNvPr id="183" name="Rectangle 177">
            <a:extLst>
              <a:ext uri="{FF2B5EF4-FFF2-40B4-BE49-F238E27FC236}">
                <a16:creationId xmlns:a16="http://schemas.microsoft.com/office/drawing/2014/main" id="{539A41A3-05A5-4715-A3D9-BA0E75599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6473" y="5155499"/>
            <a:ext cx="33663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350">
                <a:solidFill>
                  <a:srgbClr val="000000"/>
                </a:solidFill>
              </a:rPr>
              <a:t>1.00</a:t>
            </a:r>
            <a:endParaRPr lang="en-US" altLang="en-US" sz="135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03B7AEDF-D4CE-4A47-BCEB-B211814C1211}"/>
              </a:ext>
            </a:extLst>
          </p:cNvPr>
          <p:cNvCxnSpPr>
            <a:cxnSpLocks/>
          </p:cNvCxnSpPr>
          <p:nvPr/>
        </p:nvCxnSpPr>
        <p:spPr>
          <a:xfrm>
            <a:off x="1896666" y="4011849"/>
            <a:ext cx="128087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nettore 2 188">
            <a:extLst>
              <a:ext uri="{FF2B5EF4-FFF2-40B4-BE49-F238E27FC236}">
                <a16:creationId xmlns:a16="http://schemas.microsoft.com/office/drawing/2014/main" id="{AD7AC674-2479-4D16-9747-C48FDA17D32A}"/>
              </a:ext>
            </a:extLst>
          </p:cNvPr>
          <p:cNvCxnSpPr>
            <a:cxnSpLocks/>
          </p:cNvCxnSpPr>
          <p:nvPr/>
        </p:nvCxnSpPr>
        <p:spPr>
          <a:xfrm flipV="1">
            <a:off x="3591208" y="2643757"/>
            <a:ext cx="0" cy="11563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nettore 2 189">
            <a:extLst>
              <a:ext uri="{FF2B5EF4-FFF2-40B4-BE49-F238E27FC236}">
                <a16:creationId xmlns:a16="http://schemas.microsoft.com/office/drawing/2014/main" id="{27C859CC-9B09-4C8D-BAFC-CC7F73E8D0E9}"/>
              </a:ext>
            </a:extLst>
          </p:cNvPr>
          <p:cNvCxnSpPr>
            <a:cxnSpLocks/>
          </p:cNvCxnSpPr>
          <p:nvPr/>
        </p:nvCxnSpPr>
        <p:spPr>
          <a:xfrm>
            <a:off x="1896666" y="4952226"/>
            <a:ext cx="202263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ttore 2 190">
            <a:extLst>
              <a:ext uri="{FF2B5EF4-FFF2-40B4-BE49-F238E27FC236}">
                <a16:creationId xmlns:a16="http://schemas.microsoft.com/office/drawing/2014/main" id="{7C591924-E51A-4D18-BAA1-7BCE0CA1D4FD}"/>
              </a:ext>
            </a:extLst>
          </p:cNvPr>
          <p:cNvCxnSpPr>
            <a:cxnSpLocks/>
          </p:cNvCxnSpPr>
          <p:nvPr/>
        </p:nvCxnSpPr>
        <p:spPr>
          <a:xfrm flipV="1">
            <a:off x="5079727" y="2643757"/>
            <a:ext cx="0" cy="21096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nettore 2 191">
            <a:extLst>
              <a:ext uri="{FF2B5EF4-FFF2-40B4-BE49-F238E27FC236}">
                <a16:creationId xmlns:a16="http://schemas.microsoft.com/office/drawing/2014/main" id="{ABAEF707-0B2F-4E07-A36C-784C34F475D2}"/>
              </a:ext>
            </a:extLst>
          </p:cNvPr>
          <p:cNvCxnSpPr>
            <a:cxnSpLocks/>
          </p:cNvCxnSpPr>
          <p:nvPr/>
        </p:nvCxnSpPr>
        <p:spPr>
          <a:xfrm flipV="1">
            <a:off x="4338687" y="2656722"/>
            <a:ext cx="5001" cy="20837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Ovale 193">
            <a:extLst>
              <a:ext uri="{FF2B5EF4-FFF2-40B4-BE49-F238E27FC236}">
                <a16:creationId xmlns:a16="http://schemas.microsoft.com/office/drawing/2014/main" id="{C06FE728-55CA-419C-80C0-E26CCFB57B62}"/>
              </a:ext>
            </a:extLst>
          </p:cNvPr>
          <p:cNvSpPr/>
          <p:nvPr/>
        </p:nvSpPr>
        <p:spPr>
          <a:xfrm>
            <a:off x="729780" y="3872600"/>
            <a:ext cx="891257" cy="2821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e 194">
            <a:extLst>
              <a:ext uri="{FF2B5EF4-FFF2-40B4-BE49-F238E27FC236}">
                <a16:creationId xmlns:a16="http://schemas.microsoft.com/office/drawing/2014/main" id="{6E234F86-04FB-43A0-86DF-A53541CCD61E}"/>
              </a:ext>
            </a:extLst>
          </p:cNvPr>
          <p:cNvSpPr/>
          <p:nvPr/>
        </p:nvSpPr>
        <p:spPr>
          <a:xfrm>
            <a:off x="722041" y="4807836"/>
            <a:ext cx="891257" cy="2821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ttangolo 197">
            <a:extLst>
              <a:ext uri="{FF2B5EF4-FFF2-40B4-BE49-F238E27FC236}">
                <a16:creationId xmlns:a16="http://schemas.microsoft.com/office/drawing/2014/main" id="{40A3AACA-5B43-446E-A906-97D81FC3754D}"/>
              </a:ext>
            </a:extLst>
          </p:cNvPr>
          <p:cNvSpPr/>
          <p:nvPr/>
        </p:nvSpPr>
        <p:spPr>
          <a:xfrm>
            <a:off x="628650" y="3832103"/>
            <a:ext cx="1820466" cy="6387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3" name="Connettore 2 192">
            <a:extLst>
              <a:ext uri="{FF2B5EF4-FFF2-40B4-BE49-F238E27FC236}">
                <a16:creationId xmlns:a16="http://schemas.microsoft.com/office/drawing/2014/main" id="{4EF21A7A-8C8C-4728-B095-837035E10C8A}"/>
              </a:ext>
            </a:extLst>
          </p:cNvPr>
          <p:cNvCxnSpPr>
            <a:cxnSpLocks/>
          </p:cNvCxnSpPr>
          <p:nvPr/>
        </p:nvCxnSpPr>
        <p:spPr>
          <a:xfrm flipV="1">
            <a:off x="4346924" y="2635901"/>
            <a:ext cx="0" cy="11563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69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C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"/>
                            </p:stCondLst>
                            <p:childTnLst>
                              <p:par>
                                <p:cTn id="13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3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3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00"/>
                            </p:stCondLst>
                            <p:childTnLst>
                              <p:par>
                                <p:cTn id="167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3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3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184" grpId="0" animBg="1"/>
      <p:bldP spid="31" grpId="0" animBg="1"/>
      <p:bldP spid="38" grpId="0" animBg="1"/>
      <p:bldP spid="44" grpId="0" animBg="1"/>
      <p:bldP spid="57" grpId="0" animBg="1"/>
      <p:bldP spid="58" grpId="0" animBg="1"/>
      <p:bldP spid="60" grpId="0" animBg="1"/>
      <p:bldP spid="62" grpId="0" animBg="1"/>
      <p:bldP spid="110" grpId="0"/>
      <p:bldP spid="113" grpId="0"/>
      <p:bldP spid="117" grpId="0"/>
      <p:bldP spid="118" grpId="0"/>
      <p:bldP spid="123" grpId="0"/>
      <p:bldP spid="124" grpId="0"/>
      <p:bldP spid="125" grpId="0"/>
      <p:bldP spid="126" grpId="0"/>
      <p:bldP spid="130" grpId="0"/>
      <p:bldP spid="131" grpId="0"/>
      <p:bldP spid="134" grpId="0"/>
      <p:bldP spid="140" grpId="0"/>
      <p:bldP spid="141" grpId="0"/>
      <p:bldP spid="144" grpId="0"/>
      <p:bldP spid="151" grpId="0"/>
      <p:bldP spid="155" grpId="0"/>
      <p:bldP spid="170" grpId="0"/>
      <p:bldP spid="174" grpId="0"/>
      <p:bldP spid="175" grpId="0"/>
      <p:bldP spid="177" grpId="0"/>
      <p:bldP spid="179" grpId="0"/>
      <p:bldP spid="180" grpId="0"/>
      <p:bldP spid="183" grpId="0"/>
      <p:bldP spid="194" grpId="0" animBg="1"/>
      <p:bldP spid="194" grpId="1" animBg="1"/>
      <p:bldP spid="195" grpId="0" animBg="1"/>
      <p:bldP spid="195" grpId="1" animBg="1"/>
      <p:bldP spid="1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6BC6E6-A2E9-47F0-9B6E-5B3C9B1ED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noProof="0" dirty="0"/>
              <a:t>Correlation Analysis </a:t>
            </a:r>
            <a:r>
              <a:rPr lang="en-GB" noProof="0" dirty="0"/>
              <a:t>- Polynomial regression (Linear)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7C5C4C-433C-41F1-934B-8D3C87BD53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D075EE3A-5337-403E-8A8D-F78A813AB38C}" type="slidenum">
              <a:rPr lang="en-US" altLang="it-IT" smtClean="0"/>
              <a:pPr>
                <a:defRPr/>
              </a:pPr>
              <a:t>9</a:t>
            </a:fld>
            <a:endParaRPr lang="en-US" alt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E7E03C-DAD8-4CCA-B182-B07A8C2C197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sz="1050" b="0" noProof="0" dirty="0"/>
              <a:t>Reconstruction</a:t>
            </a:r>
            <a:r>
              <a:rPr lang="en-GB" sz="1050" b="0" dirty="0"/>
              <a:t> and Analysis of the Energy Demand of a Healthcare Facility</a:t>
            </a:r>
            <a:endParaRPr lang="pt-BR" altLang="it-IT" sz="1050" dirty="0"/>
          </a:p>
        </p:txBody>
      </p:sp>
      <p:pic>
        <p:nvPicPr>
          <p:cNvPr id="6" name="Segnaposto contenuto 30">
            <a:extLst>
              <a:ext uri="{FF2B5EF4-FFF2-40B4-BE49-F238E27FC236}">
                <a16:creationId xmlns:a16="http://schemas.microsoft.com/office/drawing/2014/main" id="{689CC39B-FE01-46ED-AF9B-DC9F54DCE2A7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108454" y="2060848"/>
            <a:ext cx="4449128" cy="3600000"/>
          </a:xfrm>
        </p:spPr>
      </p:pic>
      <p:pic>
        <p:nvPicPr>
          <p:cNvPr id="7" name="Immagine 1">
            <a:extLst>
              <a:ext uri="{FF2B5EF4-FFF2-40B4-BE49-F238E27FC236}">
                <a16:creationId xmlns:a16="http://schemas.microsoft.com/office/drawing/2014/main" id="{53B77DD0-1B52-491E-B395-0EE476A9B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825732" y="1484207"/>
            <a:ext cx="3750352" cy="301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ella 6">
            <a:extLst>
              <a:ext uri="{FF2B5EF4-FFF2-40B4-BE49-F238E27FC236}">
                <a16:creationId xmlns:a16="http://schemas.microsoft.com/office/drawing/2014/main" id="{DBF523C4-2855-444D-AAEB-29F1608435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5183831"/>
              </p:ext>
            </p:extLst>
          </p:nvPr>
        </p:nvGraphicFramePr>
        <p:xfrm>
          <a:off x="4796300" y="4588253"/>
          <a:ext cx="4140200" cy="1828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40">
                  <a:extLst>
                    <a:ext uri="{9D8B030D-6E8A-4147-A177-3AD203B41FA5}">
                      <a16:colId xmlns:a16="http://schemas.microsoft.com/office/drawing/2014/main" val="2343476583"/>
                    </a:ext>
                  </a:extLst>
                </a:gridCol>
                <a:gridCol w="828040">
                  <a:extLst>
                    <a:ext uri="{9D8B030D-6E8A-4147-A177-3AD203B41FA5}">
                      <a16:colId xmlns:a16="http://schemas.microsoft.com/office/drawing/2014/main" val="1311276426"/>
                    </a:ext>
                  </a:extLst>
                </a:gridCol>
                <a:gridCol w="828040">
                  <a:extLst>
                    <a:ext uri="{9D8B030D-6E8A-4147-A177-3AD203B41FA5}">
                      <a16:colId xmlns:a16="http://schemas.microsoft.com/office/drawing/2014/main" val="3784633233"/>
                    </a:ext>
                  </a:extLst>
                </a:gridCol>
                <a:gridCol w="828040">
                  <a:extLst>
                    <a:ext uri="{9D8B030D-6E8A-4147-A177-3AD203B41FA5}">
                      <a16:colId xmlns:a16="http://schemas.microsoft.com/office/drawing/2014/main" val="1786386786"/>
                    </a:ext>
                  </a:extLst>
                </a:gridCol>
                <a:gridCol w="828040">
                  <a:extLst>
                    <a:ext uri="{9D8B030D-6E8A-4147-A177-3AD203B41FA5}">
                      <a16:colId xmlns:a16="http://schemas.microsoft.com/office/drawing/2014/main" val="7384957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GB" sz="1500" b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91479" marR="91479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baseline="0" dirty="0" err="1"/>
                        <a:t>T</a:t>
                      </a:r>
                      <a:r>
                        <a:rPr lang="en-GB" sz="1500" b="1" baseline="-25000" dirty="0" err="1"/>
                        <a:t>lim</a:t>
                      </a:r>
                      <a:endParaRPr lang="en-GB" sz="1500" b="1" baseline="-25000" dirty="0"/>
                    </a:p>
                    <a:p>
                      <a:pPr algn="ctr"/>
                      <a:r>
                        <a:rPr lang="en-GB" sz="1500" b="0" baseline="0" dirty="0"/>
                        <a:t>[°C]</a:t>
                      </a:r>
                    </a:p>
                  </a:txBody>
                  <a:tcPr marL="91479" marR="91479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500" b="1" baseline="0" dirty="0"/>
                        <a:t>Δ</a:t>
                      </a:r>
                      <a:r>
                        <a:rPr lang="it-IT" sz="1500" b="1" baseline="0" dirty="0"/>
                        <a:t>W</a:t>
                      </a:r>
                    </a:p>
                    <a:p>
                      <a:pPr algn="ctr"/>
                      <a:r>
                        <a:rPr lang="it-IT" sz="1500" b="0" baseline="0" dirty="0"/>
                        <a:t>[kW]</a:t>
                      </a:r>
                      <a:endParaRPr lang="en-GB" sz="1500" b="0" baseline="0" dirty="0"/>
                    </a:p>
                  </a:txBody>
                  <a:tcPr marL="91479" marR="91479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b="1" dirty="0"/>
                        <a:t>R</a:t>
                      </a:r>
                      <a:r>
                        <a:rPr lang="it-IT" sz="1500" b="1" baseline="30000" dirty="0"/>
                        <a:t>2</a:t>
                      </a:r>
                    </a:p>
                    <a:p>
                      <a:pPr algn="ctr"/>
                      <a:r>
                        <a:rPr lang="it-IT" sz="1500" b="0" dirty="0"/>
                        <a:t>T &lt; </a:t>
                      </a:r>
                      <a:r>
                        <a:rPr lang="it-IT" sz="1500" b="0" dirty="0" err="1"/>
                        <a:t>T</a:t>
                      </a:r>
                      <a:r>
                        <a:rPr lang="it-IT" sz="1500" b="0" baseline="-25000" dirty="0" err="1"/>
                        <a:t>lim</a:t>
                      </a:r>
                      <a:endParaRPr lang="en-GB" sz="1500" b="0" baseline="-25000" dirty="0"/>
                    </a:p>
                  </a:txBody>
                  <a:tcPr marL="91479" marR="91479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it-IT" sz="1500" b="1" kern="1200" baseline="30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algn="ctr"/>
                      <a:r>
                        <a:rPr lang="it-IT" sz="15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 &gt; </a:t>
                      </a:r>
                      <a:r>
                        <a:rPr lang="it-IT" sz="1500" b="0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it-IT" sz="1500" b="0" kern="1200" baseline="-250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lim</a:t>
                      </a:r>
                      <a:endParaRPr lang="en-GB" sz="1500" b="0" kern="1200" baseline="-250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79" marR="91479" marT="45711" marB="45711" anchor="ctr"/>
                </a:tc>
                <a:extLst>
                  <a:ext uri="{0D108BD9-81ED-4DB2-BD59-A6C34878D82A}">
                    <a16:rowId xmlns:a16="http://schemas.microsoft.com/office/drawing/2014/main" val="2213643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500" b="1" dirty="0">
                          <a:solidFill>
                            <a:srgbClr val="00CC00"/>
                          </a:solidFill>
                        </a:rPr>
                        <a:t>F1</a:t>
                      </a:r>
                      <a:endParaRPr lang="en-GB" sz="1500" b="1" dirty="0">
                        <a:solidFill>
                          <a:srgbClr val="00CC00"/>
                        </a:solidFill>
                      </a:endParaRPr>
                    </a:p>
                  </a:txBody>
                  <a:tcPr marL="91479" marR="91479" marT="45711" marB="45711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19.80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29.05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0.37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9465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500" b="1" dirty="0">
                          <a:solidFill>
                            <a:srgbClr val="0000FF"/>
                          </a:solidFill>
                        </a:rPr>
                        <a:t>F2</a:t>
                      </a:r>
                      <a:endParaRPr lang="en-GB" sz="15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79" marR="91479" marT="45711" marB="45711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20.81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49.18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0.23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08578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500" b="1" dirty="0">
                          <a:solidFill>
                            <a:srgbClr val="FF0000"/>
                          </a:solidFill>
                        </a:rPr>
                        <a:t>F3</a:t>
                      </a:r>
                      <a:endParaRPr lang="en-GB" sz="15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L="91479" marR="91479" marT="45711" marB="45711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18.10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64.38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441527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422039" rtl="0" eaLnBrk="1" latinLnBrk="0" hangingPunct="1"/>
                      <a:r>
                        <a:rPr lang="it-IT" sz="1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Totale</a:t>
                      </a:r>
                      <a:endParaRPr lang="en-GB" sz="1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79" marR="91479" marT="45711" marB="45711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22.71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44.28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22039" rtl="0" eaLnBrk="1" fontAlgn="b" latinLnBrk="0" hangingPunct="1"/>
                      <a:r>
                        <a:rPr lang="en-GB" sz="1500" b="0" i="0" u="none" strike="noStrike" kern="1200" dirty="0">
                          <a:solidFill>
                            <a:srgbClr val="0C477B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0.27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6562818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632F3BFD-239D-4334-9D1D-753466C23F11}"/>
                  </a:ext>
                </a:extLst>
              </p:cNvPr>
              <p:cNvSpPr txBox="1"/>
              <p:nvPr/>
            </p:nvSpPr>
            <p:spPr>
              <a:xfrm>
                <a:off x="6300192" y="1484207"/>
                <a:ext cx="1571392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𝑒𝑙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632F3BFD-239D-4334-9D1D-753466C23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1484207"/>
                <a:ext cx="1571392" cy="276999"/>
              </a:xfrm>
              <a:prstGeom prst="rect">
                <a:avLst/>
              </a:prstGeom>
              <a:blipFill>
                <a:blip r:embed="rId4"/>
                <a:stretch>
                  <a:fillRect l="-2308" r="-2308" b="-1458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0963495"/>
      </p:ext>
    </p:extLst>
  </p:cSld>
  <p:clrMapOvr>
    <a:masterClrMapping/>
  </p:clrMapOvr>
</p:sld>
</file>

<file path=ppt/theme/theme1.xml><?xml version="1.0" encoding="utf-8"?>
<a:theme xmlns:a="http://schemas.openxmlformats.org/drawingml/2006/main" name="Unif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59063</TotalTime>
  <Words>1920</Words>
  <Application>Microsoft Office PowerPoint</Application>
  <PresentationFormat>Presentazione su schermo (4:3)</PresentationFormat>
  <Paragraphs>525</Paragraphs>
  <Slides>26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CMU Sans Serif</vt:lpstr>
      <vt:lpstr>Wingdings</vt:lpstr>
      <vt:lpstr>Unifi</vt:lpstr>
      <vt:lpstr>Passage of year presentation Reconstruction and Analysis of the Energy Demand  of a Healthcare Facility </vt:lpstr>
      <vt:lpstr>Introduction</vt:lpstr>
      <vt:lpstr>Healthcare Facility Overview</vt:lpstr>
      <vt:lpstr>Monthly Consumption - Electric and Thermal Energy</vt:lpstr>
      <vt:lpstr>Monthly averaged daily Power Loads - 2019 VS. 2020</vt:lpstr>
      <vt:lpstr>Correlation Analysis</vt:lpstr>
      <vt:lpstr>Correlation Analysis - Healthcare Facility Parameters</vt:lpstr>
      <vt:lpstr>Correlation Analysis - Pearson's correlation coefficients</vt:lpstr>
      <vt:lpstr>Correlation Analysis - Polynomial regression (Linear)</vt:lpstr>
      <vt:lpstr>Correlation Analysis - Polynomial regression (Quadratic)</vt:lpstr>
      <vt:lpstr>Monitoring System Electric Energy</vt:lpstr>
      <vt:lpstr>Monitoring System - Data Analysis</vt:lpstr>
      <vt:lpstr>Monitoring System - Data Analysis</vt:lpstr>
      <vt:lpstr>Monitoring System - Data Analysis</vt:lpstr>
      <vt:lpstr>Building Energy Modelling</vt:lpstr>
      <vt:lpstr>Building Energy Modeling - Energy Plus</vt:lpstr>
      <vt:lpstr>Building Energy Modeling - Energy Plus</vt:lpstr>
      <vt:lpstr>Building Energy Modeling - Energy Plus</vt:lpstr>
      <vt:lpstr>Conclusions</vt:lpstr>
      <vt:lpstr>Publications</vt:lpstr>
      <vt:lpstr>Passage of year presentation Reconstruction and Analysis of the Energy Demand  of a Healthcare Facility </vt:lpstr>
      <vt:lpstr>Backup Slides Passage of year presentation </vt:lpstr>
      <vt:lpstr>Monthly Consumption - Water</vt:lpstr>
      <vt:lpstr>Total Electric Power Measured data VS. Linear Function</vt:lpstr>
      <vt:lpstr>Total Electric Power Measured data VS. Quadratic Function</vt:lpstr>
      <vt:lpstr>Instantaneous Electric Power Demand - 2019 VS. 2020</vt:lpstr>
    </vt:vector>
  </TitlesOfParts>
  <Company>DEF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Rubechini</dc:creator>
  <cp:lastModifiedBy>Marco Zini</cp:lastModifiedBy>
  <cp:revision>3904</cp:revision>
  <dcterms:created xsi:type="dcterms:W3CDTF">2007-12-19T12:00:22Z</dcterms:created>
  <dcterms:modified xsi:type="dcterms:W3CDTF">2020-10-07T09:53:45Z</dcterms:modified>
</cp:coreProperties>
</file>