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82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56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38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3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31024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9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4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06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2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11472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809B0FD-3628-4159-BC09-5CC43EEDA244}" type="datetimeFigureOut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09/04/2020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B639182-F15B-4D44-ABD7-70C32E458654}" type="slidenum">
              <a:rPr lang="it-IT" smtClean="0">
                <a:solidFill>
                  <a:srgbClr val="F0A22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1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5536" y="3068960"/>
            <a:ext cx="8458200" cy="1222375"/>
          </a:xfrm>
        </p:spPr>
        <p:txBody>
          <a:bodyPr>
            <a:normAutofit/>
          </a:bodyPr>
          <a:lstStyle/>
          <a:p>
            <a:r>
              <a:rPr lang="it-IT" dirty="0" smtClean="0"/>
              <a:t>Le prove digitali nel processo civile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67544" y="4458816"/>
            <a:ext cx="8458200" cy="914400"/>
          </a:xfrm>
        </p:spPr>
        <p:txBody>
          <a:bodyPr/>
          <a:lstStyle/>
          <a:p>
            <a:r>
              <a:rPr lang="it-IT" dirty="0" smtClean="0"/>
              <a:t> </a:t>
            </a:r>
          </a:p>
          <a:p>
            <a:r>
              <a:rPr lang="it-IT" dirty="0" smtClean="0"/>
              <a:t>Avv.  Beatrice Irene Tonelli</a:t>
            </a:r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4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68"/>
    </mc:Choice>
    <mc:Fallback>
      <p:transition spd="slow" advTm="32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Fatti notori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dirty="0" smtClean="0"/>
              <a:t>Fatti notori: Il </a:t>
            </a:r>
            <a:r>
              <a:rPr lang="it-IT" dirty="0"/>
              <a:t>giudice può tuttavia, senza bisogno di prova, porre a fondamento della decisione le nozioni di fatto che rientrano nella comune </a:t>
            </a:r>
            <a:r>
              <a:rPr lang="it-IT" dirty="0" smtClean="0"/>
              <a:t>esperienza (art</a:t>
            </a:r>
            <a:r>
              <a:rPr lang="it-IT" dirty="0"/>
              <a:t>. 115 comma 2 </a:t>
            </a:r>
            <a:r>
              <a:rPr lang="it-IT" dirty="0" err="1"/>
              <a:t>c.p.c</a:t>
            </a:r>
            <a:r>
              <a:rPr lang="it-IT" dirty="0" err="1" smtClean="0"/>
              <a:t>.</a:t>
            </a:r>
            <a:r>
              <a:rPr lang="it-IT" dirty="0" smtClean="0"/>
              <a:t>)</a:t>
            </a:r>
            <a:endParaRPr lang="it-IT" dirty="0"/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2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95"/>
    </mc:Choice>
    <mc:Fallback>
      <p:transition spd="slow" advTm="52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100" dirty="0" err="1" smtClean="0"/>
              <a:t>Cass</a:t>
            </a:r>
            <a:r>
              <a:rPr lang="it-IT" sz="3100" dirty="0" smtClean="0"/>
              <a:t>. 28.08.2017 n. 20482</a:t>
            </a:r>
            <a:endParaRPr lang="it-IT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it-IT" dirty="0"/>
              <a:t>Il caso del passante </a:t>
            </a:r>
            <a:r>
              <a:rPr lang="it-IT" dirty="0" err="1" smtClean="0"/>
              <a:t>asseritamente</a:t>
            </a:r>
            <a:r>
              <a:rPr lang="it-IT" dirty="0" smtClean="0"/>
              <a:t> leso al volto  </a:t>
            </a:r>
            <a:r>
              <a:rPr lang="it-IT" dirty="0"/>
              <a:t>dall’improvvisa apertura dello sportello </a:t>
            </a:r>
            <a:r>
              <a:rPr lang="it-IT" dirty="0" smtClean="0"/>
              <a:t>dell’autovettura</a:t>
            </a:r>
          </a:p>
          <a:p>
            <a:pPr algn="just"/>
            <a:r>
              <a:rPr lang="it-IT" dirty="0" smtClean="0"/>
              <a:t> “</a:t>
            </a:r>
            <a:r>
              <a:rPr lang="it-IT" i="1" dirty="0" smtClean="0"/>
              <a:t>il </a:t>
            </a:r>
            <a:r>
              <a:rPr lang="it-IT" i="1" dirty="0"/>
              <a:t>Tribunale ha individuato come fatti notori l’altezza della Fiat Panda (indicata in non più di 1,55 mt), quella del marciapiede (indicata in almeno 10 cm) e quella della suola delle scarpe calzate dal P.G (“almeno 2 cm”) e ha concluso che, tenuta presente l’altezza dell’attore (indicata in 1,70 mt) e stimata in 12 cm fra la distanza fra la sommità del capo e la bocca dell’attore, non risultava verosimile che lo sportello avesse colpito il P.G. alla </a:t>
            </a:r>
            <a:r>
              <a:rPr lang="it-IT" i="1" dirty="0" smtClean="0"/>
              <a:t>bocca</a:t>
            </a:r>
            <a:r>
              <a:rPr lang="it-IT" dirty="0" smtClean="0"/>
              <a:t>”. </a:t>
            </a:r>
          </a:p>
          <a:p>
            <a:pPr algn="just"/>
            <a:r>
              <a:rPr lang="it-IT" dirty="0" smtClean="0"/>
              <a:t>La sentenza </a:t>
            </a:r>
            <a:r>
              <a:rPr lang="it-IT" dirty="0"/>
              <a:t>è viziata nella parte in cui ha attribuito valenza di notorio a fatti che non rivestono tale natura e che richiedono, pertanto, di essere provati per poter essere posti a fondamento della decisione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1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407"/>
    </mc:Choice>
    <mc:Fallback>
      <p:transition spd="slow" advTm="105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segue</a:t>
            </a:r>
            <a:endParaRPr lang="it-IT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it-IT" dirty="0" smtClean="0"/>
              <a:t>“</a:t>
            </a:r>
            <a:r>
              <a:rPr lang="it-IT" b="1" i="1" dirty="0" smtClean="0"/>
              <a:t>le </a:t>
            </a:r>
            <a:r>
              <a:rPr lang="it-IT" b="1" i="1" dirty="0"/>
              <a:t>notizie acquisite attraverso internet non possono definirsi nozioni di comune esperienza, a mente dell’art. 115 ult.co. </a:t>
            </a:r>
            <a:r>
              <a:rPr lang="it-IT" b="1" i="1" dirty="0" err="1"/>
              <a:t>c.p.c.</a:t>
            </a:r>
            <a:r>
              <a:rPr lang="it-IT" i="1" dirty="0"/>
              <a:t>, dovendo la norma essere intesa in senso rigoroso, comportando la stessa in una deroga al principio dispositivo, per cui “notorio” deve intendersi solo il fatto che una persona di media </a:t>
            </a:r>
            <a:r>
              <a:rPr lang="it-IT" dirty="0"/>
              <a:t>  </a:t>
            </a:r>
            <a:r>
              <a:rPr lang="it-IT" i="1" dirty="0"/>
              <a:t>cultura conosce in un dato tempo e in un dato luogo</a:t>
            </a:r>
            <a:r>
              <a:rPr lang="it-IT" dirty="0"/>
              <a:t>, </a:t>
            </a:r>
            <a:r>
              <a:rPr lang="it-IT" i="1" dirty="0"/>
              <a:t>mentre le informazioni pervenute da Internet quand’anche di facile diffusione ed accesso per la generalità dei cittadini non costituiscono dati incontestabili nelle conoscenze della collettività</a:t>
            </a:r>
            <a:r>
              <a:rPr lang="it-IT" dirty="0" smtClean="0"/>
              <a:t>”.</a:t>
            </a:r>
          </a:p>
          <a:p>
            <a:r>
              <a:rPr lang="it-IT" dirty="0"/>
              <a:t>Tribunale di Mantova </a:t>
            </a:r>
            <a:r>
              <a:rPr lang="it-IT" dirty="0" smtClean="0"/>
              <a:t>sentenza 16 maggio 2006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27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15"/>
    </mc:Choice>
    <mc:Fallback>
      <p:transition spd="slow" advTm="97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Rappresentazione in formato digitale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 smtClean="0"/>
              <a:t>Fotografie</a:t>
            </a:r>
          </a:p>
          <a:p>
            <a:r>
              <a:rPr lang="it-IT" dirty="0" smtClean="0"/>
              <a:t>Videoriprese</a:t>
            </a:r>
          </a:p>
          <a:p>
            <a:r>
              <a:rPr lang="it-IT" dirty="0" err="1" smtClean="0"/>
              <a:t>Videochat</a:t>
            </a:r>
            <a:endParaRPr lang="it-IT" dirty="0" smtClean="0"/>
          </a:p>
          <a:p>
            <a:r>
              <a:rPr lang="it-IT" dirty="0" smtClean="0"/>
              <a:t>Registrazione di conversazioni telefoniche</a:t>
            </a:r>
          </a:p>
          <a:p>
            <a:r>
              <a:rPr lang="it-IT" dirty="0" smtClean="0"/>
              <a:t>Registrazione di conversazioni tra presenti</a:t>
            </a:r>
          </a:p>
          <a:p>
            <a:r>
              <a:rPr lang="it-IT" dirty="0" smtClean="0"/>
              <a:t>Sms</a:t>
            </a:r>
          </a:p>
          <a:p>
            <a:r>
              <a:rPr lang="it-IT" dirty="0" smtClean="0"/>
              <a:t>Chat messaggistica</a:t>
            </a:r>
          </a:p>
          <a:p>
            <a:r>
              <a:rPr lang="it-IT" dirty="0" smtClean="0"/>
              <a:t>Pubblicazioni su social media</a:t>
            </a:r>
          </a:p>
          <a:p>
            <a:r>
              <a:rPr lang="it-IT" dirty="0" smtClean="0"/>
              <a:t>Email / PEC</a:t>
            </a:r>
          </a:p>
          <a:p>
            <a:r>
              <a:rPr lang="it-IT" dirty="0" smtClean="0"/>
              <a:t>Pagine web</a:t>
            </a:r>
          </a:p>
          <a:p>
            <a:r>
              <a:rPr lang="it-IT" dirty="0" smtClean="0"/>
              <a:t>Fatture elettroniche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2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24"/>
    </mc:Choice>
    <mc:Fallback>
      <p:transition spd="slow" advTm="50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Onere probatorio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/>
              <a:t>Art. 2697 c.c.</a:t>
            </a:r>
          </a:p>
          <a:p>
            <a:pPr algn="just"/>
            <a:r>
              <a:rPr lang="it-IT" dirty="0"/>
              <a:t>Chi vuol far valere un diritto in giudizio </a:t>
            </a:r>
            <a:r>
              <a:rPr lang="it-IT" dirty="0" smtClean="0"/>
              <a:t>deve </a:t>
            </a:r>
            <a:r>
              <a:rPr lang="it-IT" dirty="0"/>
              <a:t>provare i fatti che ne costituiscono il </a:t>
            </a:r>
            <a:r>
              <a:rPr lang="it-IT" dirty="0" smtClean="0"/>
              <a:t>fondamento.</a:t>
            </a:r>
            <a:endParaRPr lang="it-IT" dirty="0"/>
          </a:p>
          <a:p>
            <a:pPr algn="just"/>
            <a:r>
              <a:rPr lang="it-IT" dirty="0"/>
              <a:t>Chi eccepisce l'inefficacia di tali fatti ovvero eccepisce che il diritto si è modificato o estinto deve provare i fatti su cui l'eccezione si fonda </a:t>
            </a:r>
          </a:p>
          <a:p>
            <a:pPr lvl="1" algn="just"/>
            <a:r>
              <a:rPr lang="it-IT" dirty="0" smtClean="0"/>
              <a:t>riparto dell’onere della prova</a:t>
            </a:r>
          </a:p>
          <a:p>
            <a:pPr lvl="1" algn="just"/>
            <a:r>
              <a:rPr lang="it-IT" dirty="0" smtClean="0"/>
              <a:t>rinvio </a:t>
            </a:r>
            <a:r>
              <a:rPr lang="it-IT" dirty="0"/>
              <a:t>alla fattispecie </a:t>
            </a:r>
            <a:r>
              <a:rPr lang="it-IT" dirty="0" smtClean="0"/>
              <a:t>sostanziale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44824"/>
            <a:ext cx="3469791" cy="3404117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4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92"/>
    </mc:Choice>
    <mc:Fallback>
      <p:transition spd="slow" advTm="50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Esempi di prova vincolata – la transazione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Art. 1967 c.c.</a:t>
            </a:r>
          </a:p>
          <a:p>
            <a:pPr algn="just"/>
            <a:r>
              <a:rPr lang="it-IT" dirty="0"/>
              <a:t>La transazione deve essere provata per </a:t>
            </a:r>
            <a:r>
              <a:rPr lang="it-IT" dirty="0" smtClean="0"/>
              <a:t>iscritto, </a:t>
            </a:r>
            <a:r>
              <a:rPr lang="it-IT" dirty="0"/>
              <a:t>fermo il disposto del n. 12 dell'articolo </a:t>
            </a:r>
            <a:r>
              <a:rPr lang="it-IT" dirty="0" smtClean="0"/>
              <a:t>1350 c.c.</a:t>
            </a:r>
          </a:p>
          <a:p>
            <a:pPr algn="just"/>
            <a:endParaRPr lang="it-IT" dirty="0"/>
          </a:p>
          <a:p>
            <a:pPr algn="just"/>
            <a:r>
              <a:rPr lang="it-IT" i="1" dirty="0" smtClean="0"/>
              <a:t>E’ prova scritta una email / un sms /un messaggio </a:t>
            </a:r>
            <a:r>
              <a:rPr lang="it-IT" i="1" dirty="0" err="1" smtClean="0"/>
              <a:t>whatsapp</a:t>
            </a:r>
            <a:r>
              <a:rPr lang="it-IT" i="1" dirty="0" smtClean="0"/>
              <a:t>?</a:t>
            </a:r>
            <a:endParaRPr lang="it-IT" i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1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59"/>
    </mc:Choice>
    <mc:Fallback>
      <p:transition spd="slow" advTm="36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700" dirty="0" smtClean="0"/>
              <a:t>- l’accordo </a:t>
            </a:r>
            <a:r>
              <a:rPr lang="it-IT" sz="2700" dirty="0"/>
              <a:t>simulatorio </a:t>
            </a:r>
            <a:r>
              <a:rPr lang="it-IT" sz="2700" i="1" dirty="0"/>
              <a:t>inter </a:t>
            </a:r>
            <a:r>
              <a:rPr lang="it-IT" sz="2700" i="1" dirty="0" err="1" smtClean="0"/>
              <a:t>partes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556792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/>
              <a:t>Art. 1414 </a:t>
            </a:r>
            <a:r>
              <a:rPr lang="it-IT" sz="2000" dirty="0"/>
              <a:t>c.c.: </a:t>
            </a:r>
            <a:r>
              <a:rPr lang="it-IT" sz="2000" dirty="0" smtClean="0"/>
              <a:t>Effetti </a:t>
            </a:r>
            <a:r>
              <a:rPr lang="it-IT" sz="2000" dirty="0"/>
              <a:t>della simulazione tra le parti</a:t>
            </a:r>
            <a:r>
              <a:rPr lang="it-IT" sz="2000" dirty="0" smtClean="0"/>
              <a:t>.</a:t>
            </a:r>
            <a:endParaRPr lang="it-IT" sz="2000" dirty="0"/>
          </a:p>
          <a:p>
            <a:pPr marL="514350" indent="-514350">
              <a:buFont typeface="+mj-lt"/>
              <a:buAutoNum type="arabicPeriod"/>
            </a:pPr>
            <a:r>
              <a:rPr lang="it-IT" sz="2000" dirty="0"/>
              <a:t>Il contratto simulato non produce effetto tra le parti.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000" dirty="0"/>
              <a:t>Se le parti hanno voluto concludere un contratto diverso da quello apparente, ha effetto tra esse il contratto dissimulato, purché ne sussistano i </a:t>
            </a:r>
            <a:r>
              <a:rPr lang="it-IT" sz="2000" b="1" dirty="0"/>
              <a:t>requisiti di sostanza e di forma</a:t>
            </a:r>
            <a:r>
              <a:rPr lang="it-IT" sz="20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000" dirty="0"/>
              <a:t>Le precedenti disposizioni si applicano anche agli atti unilaterali destinati a una persona determinata, che siano simulati per accordo tra il dichiarante e il destinatario.</a:t>
            </a:r>
            <a:endParaRPr lang="it-IT" sz="2000" dirty="0" smtClean="0"/>
          </a:p>
          <a:p>
            <a:pPr marL="0" indent="0">
              <a:buNone/>
            </a:pPr>
            <a:r>
              <a:rPr lang="it-IT" sz="2000" dirty="0"/>
              <a:t>Art. </a:t>
            </a:r>
            <a:r>
              <a:rPr lang="it-IT" sz="2000" dirty="0" smtClean="0"/>
              <a:t>1417</a:t>
            </a:r>
            <a:r>
              <a:rPr lang="it-IT" sz="2000" dirty="0"/>
              <a:t> </a:t>
            </a:r>
            <a:r>
              <a:rPr lang="it-IT" sz="2000" dirty="0" smtClean="0"/>
              <a:t>c.c.: Prova </a:t>
            </a:r>
            <a:r>
              <a:rPr lang="it-IT" sz="2000" dirty="0"/>
              <a:t>della simulazione.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000" dirty="0" smtClean="0"/>
              <a:t>La </a:t>
            </a:r>
            <a:r>
              <a:rPr lang="it-IT" sz="2000" b="1" dirty="0"/>
              <a:t>prova per testimoni </a:t>
            </a:r>
            <a:r>
              <a:rPr lang="it-IT" sz="2000" dirty="0"/>
              <a:t>della simulazione è ammissibile senza limiti, se la domanda è proposta da creditori o da terzi e, qualora sia diretta a far valere l'illiceità del contratto </a:t>
            </a:r>
            <a:r>
              <a:rPr lang="it-IT" sz="2000" dirty="0" smtClean="0"/>
              <a:t>dissimulato, </a:t>
            </a:r>
            <a:r>
              <a:rPr lang="it-IT" sz="2000" dirty="0"/>
              <a:t>anche se è proposta dalle parti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2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41"/>
    </mc:Choice>
    <mc:Fallback>
      <p:transition spd="slow" advTm="42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Segue – simulazione assoluta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 dirty="0" smtClean="0"/>
              <a:t>Mezzi di prova </a:t>
            </a:r>
            <a:r>
              <a:rPr lang="it-IT" dirty="0"/>
              <a:t>dell'inesistenza del negozio simulato </a:t>
            </a:r>
            <a:r>
              <a:rPr lang="it-IT" dirty="0" smtClean="0"/>
              <a:t>per le parti</a:t>
            </a:r>
          </a:p>
          <a:p>
            <a:pPr lvl="1"/>
            <a:r>
              <a:rPr lang="it-IT" dirty="0" smtClean="0"/>
              <a:t>Controdichiarazione</a:t>
            </a:r>
          </a:p>
          <a:p>
            <a:pPr lvl="1"/>
            <a:r>
              <a:rPr lang="it-IT" dirty="0" smtClean="0"/>
              <a:t>Testi, solo nei limiti dell’art. 2724 c.c.</a:t>
            </a:r>
          </a:p>
          <a:p>
            <a:pPr lvl="2"/>
            <a:r>
              <a:rPr lang="it-IT" dirty="0" smtClean="0"/>
              <a:t>principio </a:t>
            </a:r>
            <a:r>
              <a:rPr lang="it-IT" dirty="0"/>
              <a:t>di prova per </a:t>
            </a:r>
            <a:r>
              <a:rPr lang="it-IT" dirty="0" smtClean="0"/>
              <a:t>iscritto</a:t>
            </a:r>
          </a:p>
          <a:p>
            <a:pPr lvl="2"/>
            <a:r>
              <a:rPr lang="it-IT" dirty="0" smtClean="0"/>
              <a:t>impossibilità </a:t>
            </a:r>
            <a:r>
              <a:rPr lang="it-IT" dirty="0"/>
              <a:t>morale o materiale di procurarsi una prova </a:t>
            </a:r>
            <a:r>
              <a:rPr lang="it-IT" dirty="0" smtClean="0"/>
              <a:t>scritta</a:t>
            </a:r>
          </a:p>
          <a:p>
            <a:pPr lvl="2"/>
            <a:r>
              <a:rPr lang="it-IT" dirty="0" smtClean="0"/>
              <a:t>perdita </a:t>
            </a:r>
            <a:r>
              <a:rPr lang="it-IT" dirty="0"/>
              <a:t>incolpevole del </a:t>
            </a:r>
            <a:r>
              <a:rPr lang="it-IT" dirty="0" smtClean="0"/>
              <a:t>documento</a:t>
            </a:r>
          </a:p>
          <a:p>
            <a:pPr lvl="1"/>
            <a:r>
              <a:rPr lang="it-IT" dirty="0" smtClean="0"/>
              <a:t>Testi nel caso dell’art. 1417 c.c.</a:t>
            </a:r>
          </a:p>
          <a:p>
            <a:pPr lvl="2"/>
            <a:r>
              <a:rPr lang="it-IT" dirty="0" smtClean="0"/>
              <a:t>Per far valere l’illiceità dell’accordo</a:t>
            </a:r>
          </a:p>
          <a:p>
            <a:pPr lvl="1"/>
            <a:r>
              <a:rPr lang="it-IT" dirty="0" smtClean="0"/>
              <a:t>Interrogatorio formale, confessione, giuramento decisorio</a:t>
            </a:r>
          </a:p>
          <a:p>
            <a:pPr algn="just"/>
            <a:r>
              <a:rPr lang="it-IT" i="1" dirty="0"/>
              <a:t>“In tema di prova della simulazione di contratti di compravendita di immobili che esigono la forma scritta “ad </a:t>
            </a:r>
            <a:r>
              <a:rPr lang="it-IT" i="1" dirty="0" err="1"/>
              <a:t>substantiam</a:t>
            </a:r>
            <a:r>
              <a:rPr lang="it-IT" i="1" dirty="0"/>
              <a:t>”, l’interrogatorio formale, in quanto diretto a provocare la confessione del soggetto cui è deferito, è ammissibile anche tra le parti solo se sia rivolto a dimostrare la simulazione assoluta del contratto, perché in tal caso oggetto del mezzo di prova è l’inesistenza della compravendita immobiliare, ma non la simulazione relativa”.</a:t>
            </a:r>
            <a:endParaRPr lang="it-IT" dirty="0"/>
          </a:p>
          <a:p>
            <a:r>
              <a:rPr lang="it-IT" dirty="0" err="1" smtClean="0"/>
              <a:t>Cass</a:t>
            </a:r>
            <a:r>
              <a:rPr lang="it-IT" dirty="0" smtClean="0"/>
              <a:t>. </a:t>
            </a:r>
            <a:r>
              <a:rPr lang="it-IT" dirty="0" err="1" smtClean="0"/>
              <a:t>Civ</a:t>
            </a:r>
            <a:r>
              <a:rPr lang="it-IT" dirty="0" smtClean="0"/>
              <a:t>., sez. II, </a:t>
            </a:r>
            <a:r>
              <a:rPr lang="it-IT" dirty="0" err="1" smtClean="0"/>
              <a:t>sent</a:t>
            </a:r>
            <a:r>
              <a:rPr lang="it-IT" dirty="0" smtClean="0"/>
              <a:t>. 10.03.2017 </a:t>
            </a:r>
            <a:r>
              <a:rPr lang="it-IT" dirty="0"/>
              <a:t>n. </a:t>
            </a:r>
            <a:r>
              <a:rPr lang="it-IT" dirty="0" smtClean="0"/>
              <a:t>6262</a:t>
            </a:r>
          </a:p>
          <a:p>
            <a:r>
              <a:rPr lang="it-IT" i="1" dirty="0" smtClean="0"/>
              <a:t>E’ confessione la videoregistrazione o la registrazione audio della dichiarazione della parte che ammetta fatti a sé sfavorevoli?</a:t>
            </a:r>
            <a:endParaRPr lang="it-IT" i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18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61"/>
    </mc:Choice>
    <mc:Fallback>
      <p:transition spd="slow" advTm="31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Segue – simulazione relativa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lvl="2" indent="0">
              <a:buNone/>
            </a:pPr>
            <a:endParaRPr lang="it-IT" dirty="0"/>
          </a:p>
          <a:p>
            <a:pPr algn="just"/>
            <a:r>
              <a:rPr lang="it-IT" sz="4000" dirty="0"/>
              <a:t>Mezzi di prova </a:t>
            </a:r>
            <a:r>
              <a:rPr lang="it-IT" sz="4000" dirty="0" smtClean="0"/>
              <a:t>dell'esistenza </a:t>
            </a:r>
            <a:r>
              <a:rPr lang="it-IT" sz="4000" dirty="0"/>
              <a:t>del negozio </a:t>
            </a:r>
            <a:r>
              <a:rPr lang="it-IT" sz="4000" dirty="0" smtClean="0"/>
              <a:t>dissimulato </a:t>
            </a:r>
            <a:r>
              <a:rPr lang="it-IT" sz="4000" dirty="0"/>
              <a:t>per le parti</a:t>
            </a:r>
          </a:p>
          <a:p>
            <a:pPr algn="just"/>
            <a:r>
              <a:rPr lang="it-IT" sz="4000" dirty="0" smtClean="0"/>
              <a:t>Controdichiarazione</a:t>
            </a:r>
          </a:p>
          <a:p>
            <a:pPr lvl="1" algn="just"/>
            <a:r>
              <a:rPr lang="it-IT" sz="4000" dirty="0" smtClean="0"/>
              <a:t>requisiti di forma e sostanza del negozio dissimulato</a:t>
            </a:r>
          </a:p>
          <a:p>
            <a:pPr algn="just"/>
            <a:r>
              <a:rPr lang="it-IT" sz="4000" dirty="0" smtClean="0"/>
              <a:t>Per testi nel limiti dell’art. 2725 c.c.</a:t>
            </a:r>
          </a:p>
          <a:p>
            <a:pPr lvl="1" algn="just"/>
            <a:r>
              <a:rPr lang="it-IT" sz="4000" dirty="0" smtClean="0"/>
              <a:t>perdita </a:t>
            </a:r>
            <a:r>
              <a:rPr lang="it-IT" sz="4000" dirty="0"/>
              <a:t>incolpevole del </a:t>
            </a:r>
            <a:r>
              <a:rPr lang="it-IT" sz="4000" dirty="0" smtClean="0"/>
              <a:t>documento</a:t>
            </a:r>
          </a:p>
          <a:p>
            <a:pPr algn="just"/>
            <a:r>
              <a:rPr lang="it-IT" sz="4000" dirty="0"/>
              <a:t>inammissibile </a:t>
            </a:r>
            <a:r>
              <a:rPr lang="it-IT" sz="4000" dirty="0" smtClean="0"/>
              <a:t>interrogatorio formale, o giuramento </a:t>
            </a:r>
            <a:r>
              <a:rPr lang="it-IT" sz="4000" dirty="0"/>
              <a:t>(art. 2739, </a:t>
            </a:r>
            <a:r>
              <a:rPr lang="it-IT" sz="4000" dirty="0" smtClean="0"/>
              <a:t> comma 1 c. c.) </a:t>
            </a:r>
          </a:p>
          <a:p>
            <a:pPr algn="just"/>
            <a:r>
              <a:rPr lang="it-IT" sz="4000" dirty="0" smtClean="0"/>
              <a:t>“</a:t>
            </a:r>
            <a:r>
              <a:rPr lang="it-IT" sz="4000" i="1" dirty="0"/>
              <a:t>La dimostrazione della volontà delle parti di concludere un contratto diverso da quello apparente incontra non solo le normali limitazioni legali all'ammissibilità della prova testimoniale e per presunzioni, ma anche quella, più rigorosa, derivante dal disposto degli articoli 1414, secondo comma, e 2725 c.c., di provare la sussistenza dei requisiti di sostanza e forma del contratto diverso da quello apparentemente voluto e l'esistenza, quindi, di una controdichiarazione, dalla quale risulti l'intento comune dei contraenti di dare vita ad un contratto soggettivamente diverso da quello apparente</a:t>
            </a:r>
            <a:r>
              <a:rPr lang="it-IT" sz="4000" dirty="0"/>
              <a:t>”</a:t>
            </a:r>
          </a:p>
          <a:p>
            <a:r>
              <a:rPr lang="it-IT" sz="4000" dirty="0" err="1" smtClean="0"/>
              <a:t>Cass</a:t>
            </a:r>
            <a:r>
              <a:rPr lang="it-IT" sz="4000" dirty="0" smtClean="0"/>
              <a:t>. </a:t>
            </a:r>
            <a:r>
              <a:rPr lang="it-IT" sz="4000" dirty="0" err="1" smtClean="0"/>
              <a:t>Civ</a:t>
            </a:r>
            <a:r>
              <a:rPr lang="it-IT" sz="4000" dirty="0" smtClean="0"/>
              <a:t>., </a:t>
            </a:r>
            <a:r>
              <a:rPr lang="it-IT" sz="4000" dirty="0"/>
              <a:t>sez. II, ordinanza </a:t>
            </a:r>
            <a:r>
              <a:rPr lang="it-IT" sz="4000" dirty="0" smtClean="0"/>
              <a:t>24.07.2017 n. 18204</a:t>
            </a:r>
          </a:p>
          <a:p>
            <a:r>
              <a:rPr lang="it-IT" sz="4000" i="1" dirty="0" smtClean="0"/>
              <a:t>E’ valida prova della controdichiarazione una email?</a:t>
            </a:r>
            <a:endParaRPr lang="it-IT" sz="4000" i="1" dirty="0"/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6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27"/>
    </mc:Choice>
    <mc:Fallback>
      <p:transition spd="slow" advTm="55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Sommario – parte 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Inquadramento generale</a:t>
            </a:r>
          </a:p>
          <a:p>
            <a:pPr lvl="1"/>
            <a:r>
              <a:rPr lang="it-IT" dirty="0" smtClean="0"/>
              <a:t>Rilevanza degli strumenti digitali e telematici</a:t>
            </a:r>
          </a:p>
          <a:p>
            <a:pPr lvl="1"/>
            <a:r>
              <a:rPr lang="it-IT" dirty="0"/>
              <a:t>Prove tipiche nella disciplina </a:t>
            </a:r>
            <a:r>
              <a:rPr lang="it-IT" dirty="0" err="1" smtClean="0"/>
              <a:t>codicistica</a:t>
            </a:r>
            <a:endParaRPr lang="it-IT" dirty="0" smtClean="0"/>
          </a:p>
          <a:p>
            <a:pPr lvl="1"/>
            <a:r>
              <a:rPr lang="it-IT" dirty="0" smtClean="0"/>
              <a:t>Onere probatorio nel processo civile</a:t>
            </a:r>
          </a:p>
          <a:p>
            <a:pPr lvl="2"/>
            <a:r>
              <a:rPr lang="it-IT" dirty="0" smtClean="0"/>
              <a:t>Identificazione dei fatti rilevanti</a:t>
            </a:r>
          </a:p>
          <a:p>
            <a:pPr lvl="2"/>
            <a:r>
              <a:rPr lang="it-IT" dirty="0" smtClean="0"/>
              <a:t>Limitazione del mezzo di prova</a:t>
            </a:r>
            <a:endParaRPr lang="it-IT" dirty="0"/>
          </a:p>
          <a:p>
            <a:pPr lvl="2"/>
            <a:r>
              <a:rPr lang="it-IT" dirty="0" smtClean="0"/>
              <a:t>Prove native digitali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96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42"/>
    </mc:Choice>
    <mc:Fallback>
      <p:transition spd="slow" advTm="44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Sommario – parte II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Prova digitale e informatica</a:t>
            </a:r>
            <a:endParaRPr lang="it-IT" dirty="0"/>
          </a:p>
          <a:p>
            <a:pPr lvl="1"/>
            <a:r>
              <a:rPr lang="it-IT" dirty="0" smtClean="0"/>
              <a:t>Definizione di documento informatico</a:t>
            </a:r>
            <a:endParaRPr lang="it-IT" dirty="0"/>
          </a:p>
          <a:p>
            <a:pPr lvl="1"/>
            <a:r>
              <a:rPr lang="it-IT" dirty="0" smtClean="0"/>
              <a:t>Firma elettronica</a:t>
            </a:r>
          </a:p>
          <a:p>
            <a:pPr lvl="1"/>
            <a:r>
              <a:rPr lang="it-IT" dirty="0" smtClean="0"/>
              <a:t>Casistica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9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4"/>
    </mc:Choice>
    <mc:Fallback>
      <p:transition spd="slow" advTm="15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Sommario – parte III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Prova informatica</a:t>
            </a:r>
          </a:p>
          <a:p>
            <a:pPr lvl="1"/>
            <a:r>
              <a:rPr lang="it-IT" dirty="0" smtClean="0"/>
              <a:t>Modalità di acquisizione nel processo civile</a:t>
            </a:r>
          </a:p>
          <a:p>
            <a:pPr lvl="1"/>
            <a:r>
              <a:rPr lang="it-IT" dirty="0" smtClean="0"/>
              <a:t>Best </a:t>
            </a:r>
            <a:r>
              <a:rPr lang="it-IT" dirty="0" err="1" smtClean="0"/>
              <a:t>practices</a:t>
            </a:r>
            <a:r>
              <a:rPr lang="it-IT" dirty="0" smtClean="0"/>
              <a:t> </a:t>
            </a:r>
          </a:p>
          <a:p>
            <a:pPr lvl="1"/>
            <a:r>
              <a:rPr lang="it-IT" dirty="0" smtClean="0"/>
              <a:t>Processo civile vs Processo penale</a:t>
            </a:r>
            <a:endParaRPr lang="it-IT" dirty="0"/>
          </a:p>
          <a:p>
            <a:pPr lvl="1"/>
            <a:endParaRPr lang="it-IT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89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43"/>
    </mc:Choice>
    <mc:Fallback>
      <p:transition spd="slow" advTm="13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Sommario – parte IV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Valutazione della prova digitale nel processo civile</a:t>
            </a:r>
          </a:p>
          <a:p>
            <a:pPr lvl="1"/>
            <a:r>
              <a:rPr lang="it-IT" dirty="0" smtClean="0"/>
              <a:t>Il valore probatorio delle copie di </a:t>
            </a:r>
            <a:r>
              <a:rPr lang="it-IT" dirty="0"/>
              <a:t>documenti analogici e </a:t>
            </a:r>
            <a:r>
              <a:rPr lang="it-IT" dirty="0" smtClean="0"/>
              <a:t>informatici</a:t>
            </a:r>
          </a:p>
          <a:p>
            <a:pPr lvl="1"/>
            <a:r>
              <a:rPr lang="it-IT" dirty="0" smtClean="0"/>
              <a:t>casistica</a:t>
            </a:r>
          </a:p>
          <a:p>
            <a:pPr lvl="1"/>
            <a:endParaRPr lang="it-IT" dirty="0"/>
          </a:p>
          <a:p>
            <a:r>
              <a:rPr lang="it-IT" dirty="0"/>
              <a:t>C</a:t>
            </a:r>
            <a:r>
              <a:rPr lang="it-IT" dirty="0" smtClean="0"/>
              <a:t>onclusioni</a:t>
            </a:r>
            <a:endParaRPr lang="it-IT" dirty="0"/>
          </a:p>
          <a:p>
            <a:pPr lvl="1"/>
            <a:endParaRPr lang="it-IT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3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20"/>
    </mc:Choice>
    <mc:Fallback>
      <p:transition spd="slow" advTm="16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Parte I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inquadramento generale</a:t>
            </a:r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38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7"/>
    </mc:Choice>
    <mc:Fallback>
      <p:transition spd="slow" advTm="9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Inquadramento generale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 smtClean="0"/>
              <a:t>Strumenti digitali e telematici</a:t>
            </a:r>
          </a:p>
          <a:p>
            <a:pPr lvl="1"/>
            <a:r>
              <a:rPr lang="it-IT" dirty="0" smtClean="0"/>
              <a:t>Immanenti nella quotidianità</a:t>
            </a:r>
          </a:p>
          <a:p>
            <a:pPr lvl="2"/>
            <a:r>
              <a:rPr lang="it-IT" dirty="0" smtClean="0"/>
              <a:t>Vita privata e lavorativa</a:t>
            </a:r>
          </a:p>
          <a:p>
            <a:pPr lvl="2"/>
            <a:r>
              <a:rPr lang="it-IT" dirty="0" smtClean="0"/>
              <a:t>Fasce di età</a:t>
            </a:r>
          </a:p>
          <a:p>
            <a:pPr lvl="1"/>
            <a:r>
              <a:rPr lang="it-IT" dirty="0" smtClean="0"/>
              <a:t>Incremento dell’utilizzo per ragioni di emergenza sanitaria</a:t>
            </a:r>
          </a:p>
          <a:p>
            <a:pPr lvl="2"/>
            <a:r>
              <a:rPr lang="it-IT" dirty="0" smtClean="0"/>
              <a:t>Smart </a:t>
            </a:r>
            <a:r>
              <a:rPr lang="it-IT" dirty="0" err="1" smtClean="0"/>
              <a:t>working</a:t>
            </a:r>
            <a:endParaRPr lang="it-IT" dirty="0" smtClean="0"/>
          </a:p>
          <a:p>
            <a:pPr lvl="2"/>
            <a:r>
              <a:rPr lang="it-IT" dirty="0" smtClean="0"/>
              <a:t>Didattica a distanza</a:t>
            </a:r>
          </a:p>
          <a:p>
            <a:pPr lvl="2"/>
            <a:r>
              <a:rPr lang="it-IT" dirty="0" smtClean="0"/>
              <a:t>Interazioni a distanza</a:t>
            </a:r>
          </a:p>
          <a:p>
            <a:pPr lvl="1"/>
            <a:r>
              <a:rPr lang="it-IT" dirty="0" smtClean="0"/>
              <a:t>Facilità di utilizzo / complessità del funzionamento</a:t>
            </a:r>
          </a:p>
          <a:p>
            <a:r>
              <a:rPr lang="it-IT" dirty="0" smtClean="0"/>
              <a:t>Interazioni </a:t>
            </a:r>
            <a:r>
              <a:rPr lang="it-IT" dirty="0" smtClean="0">
                <a:sym typeface="Wingdings" panose="05000000000000000000" pitchFamily="2" charset="2"/>
              </a:rPr>
              <a:t> fatti rilevanti dal </a:t>
            </a:r>
            <a:r>
              <a:rPr lang="it-IT" dirty="0" err="1" smtClean="0">
                <a:sym typeface="Wingdings" panose="05000000000000000000" pitchFamily="2" charset="2"/>
              </a:rPr>
              <a:t>pdv</a:t>
            </a:r>
            <a:r>
              <a:rPr lang="it-IT" dirty="0" smtClean="0">
                <a:sym typeface="Wingdings" panose="05000000000000000000" pitchFamily="2" charset="2"/>
              </a:rPr>
              <a:t> giuridico</a:t>
            </a:r>
          </a:p>
          <a:p>
            <a:r>
              <a:rPr lang="it-IT" dirty="0" smtClean="0"/>
              <a:t>Diritto </a:t>
            </a:r>
            <a:r>
              <a:rPr lang="it-IT" dirty="0"/>
              <a:t>alla prova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3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490"/>
    </mc:Choice>
    <mc:Fallback>
      <p:transition spd="slow" advTm="249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Le prove tipiche – Libro VI Titolo II C.C.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4294967295"/>
          </p:nvPr>
        </p:nvSpPr>
        <p:spPr>
          <a:xfrm>
            <a:off x="323528" y="1600200"/>
            <a:ext cx="8568952" cy="4724400"/>
          </a:xfrm>
        </p:spPr>
        <p:txBody>
          <a:bodyPr>
            <a:normAutofit fontScale="62500" lnSpcReduction="20000"/>
          </a:bodyPr>
          <a:lstStyle/>
          <a:p>
            <a:r>
              <a:rPr lang="it-IT" dirty="0" smtClean="0"/>
              <a:t>Capo II – prova documentale</a:t>
            </a:r>
          </a:p>
          <a:p>
            <a:pPr lvl="1"/>
            <a:r>
              <a:rPr lang="it-IT" dirty="0" smtClean="0"/>
              <a:t>Sezione I Atto pubblico (art. 2699 ss. </a:t>
            </a:r>
            <a:r>
              <a:rPr lang="it-IT" dirty="0"/>
              <a:t>c</a:t>
            </a:r>
            <a:r>
              <a:rPr lang="it-IT" dirty="0" smtClean="0"/>
              <a:t>.c.)</a:t>
            </a:r>
          </a:p>
          <a:p>
            <a:pPr lvl="1"/>
            <a:r>
              <a:rPr lang="it-IT" dirty="0" smtClean="0"/>
              <a:t>Sezione II Scrittura privata (art. 2702 ss. c.c.)</a:t>
            </a:r>
          </a:p>
          <a:p>
            <a:pPr lvl="1"/>
            <a:r>
              <a:rPr lang="it-IT" dirty="0" smtClean="0"/>
              <a:t>Sezione III Scritture contabili delle imprese (art. 2709 ss. c.c.)</a:t>
            </a:r>
          </a:p>
          <a:p>
            <a:pPr lvl="1"/>
            <a:r>
              <a:rPr lang="it-IT" dirty="0" smtClean="0"/>
              <a:t>Sezione IV Riproduzioni meccaniche (art. 2712 c.c.)</a:t>
            </a:r>
          </a:p>
          <a:p>
            <a:pPr lvl="1"/>
            <a:r>
              <a:rPr lang="it-IT" dirty="0" smtClean="0"/>
              <a:t>Sezione V taglie marche e contrassegni (art. 2713 c.c.)</a:t>
            </a:r>
          </a:p>
          <a:p>
            <a:pPr lvl="1"/>
            <a:r>
              <a:rPr lang="it-IT" dirty="0" smtClean="0"/>
              <a:t>Sezione VI copie degli atti (art. 2714 ss. c.c.)</a:t>
            </a:r>
          </a:p>
          <a:p>
            <a:pPr lvl="1"/>
            <a:r>
              <a:rPr lang="it-IT" dirty="0" smtClean="0"/>
              <a:t>Sezione VII atti di ricognizione o rinnovazione (art. 2720 </a:t>
            </a:r>
            <a:r>
              <a:rPr lang="it-IT" dirty="0" err="1" smtClean="0"/>
              <a:t>c.c</a:t>
            </a:r>
            <a:r>
              <a:rPr lang="it-IT" dirty="0" smtClean="0"/>
              <a:t>,)</a:t>
            </a:r>
            <a:endParaRPr lang="it-IT" dirty="0"/>
          </a:p>
          <a:p>
            <a:r>
              <a:rPr lang="it-IT" dirty="0" smtClean="0"/>
              <a:t>Capo III – Prova testimoniale</a:t>
            </a:r>
          </a:p>
          <a:p>
            <a:pPr lvl="1"/>
            <a:r>
              <a:rPr lang="it-IT" dirty="0" smtClean="0"/>
              <a:t>Artt. 2721 ss. </a:t>
            </a:r>
            <a:r>
              <a:rPr lang="it-IT" dirty="0"/>
              <a:t>c</a:t>
            </a:r>
            <a:r>
              <a:rPr lang="it-IT" dirty="0" smtClean="0"/>
              <a:t>.c.</a:t>
            </a:r>
          </a:p>
          <a:p>
            <a:r>
              <a:rPr lang="it-IT" dirty="0" smtClean="0"/>
              <a:t>Capo IV  - Presunzioni</a:t>
            </a:r>
          </a:p>
          <a:p>
            <a:pPr lvl="1"/>
            <a:r>
              <a:rPr lang="it-IT" dirty="0" smtClean="0"/>
              <a:t>Artt. 2727 ss. </a:t>
            </a:r>
            <a:r>
              <a:rPr lang="it-IT" dirty="0"/>
              <a:t>c</a:t>
            </a:r>
            <a:r>
              <a:rPr lang="it-IT" dirty="0" smtClean="0"/>
              <a:t>.c.</a:t>
            </a:r>
          </a:p>
          <a:p>
            <a:r>
              <a:rPr lang="it-IT" dirty="0" smtClean="0"/>
              <a:t>Capo V – Confessione</a:t>
            </a:r>
          </a:p>
          <a:p>
            <a:pPr lvl="1"/>
            <a:r>
              <a:rPr lang="it-IT" dirty="0" smtClean="0"/>
              <a:t>Artt. 2730 ss. </a:t>
            </a:r>
            <a:r>
              <a:rPr lang="it-IT" dirty="0"/>
              <a:t>c</a:t>
            </a:r>
            <a:r>
              <a:rPr lang="it-IT" dirty="0" smtClean="0"/>
              <a:t>.c.</a:t>
            </a:r>
            <a:endParaRPr lang="it-IT" dirty="0"/>
          </a:p>
          <a:p>
            <a:r>
              <a:rPr lang="it-IT" dirty="0" smtClean="0"/>
              <a:t>Capo VI – Giuramento</a:t>
            </a:r>
          </a:p>
          <a:p>
            <a:pPr lvl="1"/>
            <a:r>
              <a:rPr lang="it-IT" dirty="0" smtClean="0"/>
              <a:t>Artt. 2736 ss. </a:t>
            </a:r>
            <a:r>
              <a:rPr lang="it-IT" dirty="0"/>
              <a:t>c</a:t>
            </a:r>
            <a:r>
              <a:rPr lang="it-IT" dirty="0" smtClean="0"/>
              <a:t>.c.</a:t>
            </a:r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4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04"/>
    </mc:Choice>
    <mc:Fallback>
      <p:transition spd="slow" advTm="28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Libro II titolo i </a:t>
            </a:r>
            <a:r>
              <a:rPr lang="it-IT" dirty="0" err="1" smtClean="0"/>
              <a:t>c.p.c.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 smtClean="0"/>
              <a:t>Capo </a:t>
            </a:r>
            <a:r>
              <a:rPr lang="it-IT" dirty="0"/>
              <a:t>II </a:t>
            </a:r>
            <a:r>
              <a:rPr lang="it-IT" dirty="0" smtClean="0"/>
              <a:t>(Istruzione della causa) sezione III (istruzione probatoria)</a:t>
            </a:r>
          </a:p>
          <a:p>
            <a:r>
              <a:rPr lang="it-IT" dirty="0" smtClean="0"/>
              <a:t>Consulenza tecnica (artt. 191 ss. </a:t>
            </a:r>
            <a:r>
              <a:rPr lang="it-IT" dirty="0" err="1" smtClean="0"/>
              <a:t>c.p.c.</a:t>
            </a:r>
            <a:r>
              <a:rPr lang="it-IT" dirty="0" smtClean="0"/>
              <a:t>)</a:t>
            </a:r>
          </a:p>
          <a:p>
            <a:pPr lvl="1"/>
            <a:r>
              <a:rPr lang="it-IT" dirty="0" smtClean="0"/>
              <a:t>Prova scientifica</a:t>
            </a:r>
          </a:p>
          <a:p>
            <a:pPr lvl="1"/>
            <a:r>
              <a:rPr lang="it-IT" dirty="0" smtClean="0"/>
              <a:t>Consulenza contabile (art. 198 </a:t>
            </a:r>
            <a:r>
              <a:rPr lang="it-IT" dirty="0" err="1" smtClean="0"/>
              <a:t>c.p.c.</a:t>
            </a:r>
            <a:r>
              <a:rPr lang="it-IT" dirty="0" smtClean="0"/>
              <a:t>)</a:t>
            </a:r>
            <a:endParaRPr lang="it-IT" dirty="0"/>
          </a:p>
          <a:p>
            <a:r>
              <a:rPr lang="it-IT" dirty="0"/>
              <a:t>Ordine di esibizione (artt. 210 ss. </a:t>
            </a:r>
            <a:r>
              <a:rPr lang="it-IT" dirty="0" err="1"/>
              <a:t>c.p.c.</a:t>
            </a:r>
            <a:r>
              <a:rPr lang="it-IT" dirty="0"/>
              <a:t>)</a:t>
            </a:r>
          </a:p>
          <a:p>
            <a:r>
              <a:rPr lang="it-IT" dirty="0"/>
              <a:t>Informazioni presso la pubblica </a:t>
            </a:r>
            <a:r>
              <a:rPr lang="it-IT" dirty="0" smtClean="0"/>
              <a:t>amministrazione (art. 213 </a:t>
            </a:r>
            <a:r>
              <a:rPr lang="it-IT" dirty="0" err="1" smtClean="0"/>
              <a:t>c.p.c.</a:t>
            </a:r>
            <a:r>
              <a:rPr lang="it-IT" dirty="0" smtClean="0"/>
              <a:t>)</a:t>
            </a:r>
          </a:p>
          <a:p>
            <a:r>
              <a:rPr lang="it-IT" dirty="0"/>
              <a:t>Interrogatorio formale (art. 230 </a:t>
            </a:r>
            <a:r>
              <a:rPr lang="it-IT" dirty="0" err="1"/>
              <a:t>c.p.c</a:t>
            </a:r>
            <a:r>
              <a:rPr lang="it-IT" dirty="0" err="1" smtClean="0"/>
              <a:t>.</a:t>
            </a:r>
            <a:r>
              <a:rPr lang="it-IT" dirty="0" smtClean="0"/>
              <a:t>)</a:t>
            </a:r>
          </a:p>
          <a:p>
            <a:r>
              <a:rPr lang="it-IT" dirty="0" smtClean="0"/>
              <a:t>Ispezioni (art. 258 </a:t>
            </a:r>
            <a:r>
              <a:rPr lang="it-IT" dirty="0" err="1" smtClean="0"/>
              <a:t>c.p.c.</a:t>
            </a:r>
            <a:r>
              <a:rPr lang="it-IT" dirty="0" smtClean="0"/>
              <a:t>)</a:t>
            </a:r>
          </a:p>
          <a:p>
            <a:pPr lvl="1"/>
            <a:r>
              <a:rPr lang="it-IT" dirty="0" smtClean="0"/>
              <a:t>Ispezione corporale (art. 260 </a:t>
            </a:r>
            <a:r>
              <a:rPr lang="it-IT" dirty="0" err="1" smtClean="0"/>
              <a:t>c.p.c.</a:t>
            </a:r>
            <a:r>
              <a:rPr lang="it-IT" dirty="0" smtClean="0"/>
              <a:t>)</a:t>
            </a:r>
            <a:endParaRPr lang="it-IT" dirty="0"/>
          </a:p>
          <a:p>
            <a:r>
              <a:rPr lang="it-IT" dirty="0" smtClean="0"/>
              <a:t>Riproduzioni, copie ed esperimenti (art. 261 </a:t>
            </a:r>
            <a:r>
              <a:rPr lang="it-IT" dirty="0" err="1" smtClean="0"/>
              <a:t>c.p.c.</a:t>
            </a:r>
            <a:r>
              <a:rPr lang="it-IT" dirty="0" smtClean="0"/>
              <a:t>)</a:t>
            </a:r>
          </a:p>
          <a:p>
            <a:pPr marL="0" indent="0" algn="ctr">
              <a:buNone/>
            </a:pPr>
            <a:endParaRPr lang="it-IT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45"/>
    </mc:Choice>
    <mc:Fallback>
      <p:transition spd="slow" advTm="2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ra">
  <a:themeElements>
    <a:clrScheme name="Ter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1255</Words>
  <Application>Microsoft Office PowerPoint</Application>
  <PresentationFormat>Presentazione su schermo (4:3)</PresentationFormat>
  <Paragraphs>134</Paragraphs>
  <Slides>18</Slides>
  <Notes>0</Notes>
  <HiddenSlides>0</HiddenSlides>
  <MMClips>18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Terra</vt:lpstr>
      <vt:lpstr>Le prove digitali nel processo civile</vt:lpstr>
      <vt:lpstr>Sommario – parte I</vt:lpstr>
      <vt:lpstr>Sommario – parte II</vt:lpstr>
      <vt:lpstr>Sommario – parte III</vt:lpstr>
      <vt:lpstr>Sommario – parte IV</vt:lpstr>
      <vt:lpstr>inquadramento generale</vt:lpstr>
      <vt:lpstr>Inquadramento generale</vt:lpstr>
      <vt:lpstr>Le prove tipiche – Libro VI Titolo II C.C.</vt:lpstr>
      <vt:lpstr>Libro II titolo i c.p.c.</vt:lpstr>
      <vt:lpstr>Fatti notori </vt:lpstr>
      <vt:lpstr>Cass. 28.08.2017 n. 20482</vt:lpstr>
      <vt:lpstr>segue</vt:lpstr>
      <vt:lpstr>Rappresentazione in formato digitale</vt:lpstr>
      <vt:lpstr>Onere probatorio</vt:lpstr>
      <vt:lpstr>Esempi di prova vincolata – la transazione</vt:lpstr>
      <vt:lpstr>- l’accordo simulatorio inter partes</vt:lpstr>
      <vt:lpstr>Segue – simulazione assoluta</vt:lpstr>
      <vt:lpstr>Segue – simulazione relativa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prove digitali nel processo civile</dc:title>
  <dc:creator>beatrice.irene@gmail.com</dc:creator>
  <cp:lastModifiedBy>beatrice.irene@gmail.com</cp:lastModifiedBy>
  <cp:revision>4</cp:revision>
  <dcterms:created xsi:type="dcterms:W3CDTF">2020-04-09T09:21:13Z</dcterms:created>
  <dcterms:modified xsi:type="dcterms:W3CDTF">2020-04-09T10:01:09Z</dcterms:modified>
</cp:coreProperties>
</file>