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2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8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6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36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27234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8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5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5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9692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0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Parte II</a:t>
            </a: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documento informatico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9"/>
    </mc:Choice>
    <mc:Fallback xmlns="">
      <p:transition spd="slow" advTm="12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Firma digitale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lvl="1" indent="-342900" algn="just">
              <a:buFont typeface="Wingdings 2"/>
              <a:buChar char=""/>
            </a:pPr>
            <a:r>
              <a:rPr lang="it-IT" dirty="0"/>
              <a:t>Particolare tipo di </a:t>
            </a:r>
            <a:r>
              <a:rPr lang="it-IT" b="1" dirty="0"/>
              <a:t>firma elettronica qualificata</a:t>
            </a:r>
            <a:r>
              <a:rPr lang="it-IT" dirty="0"/>
              <a:t> basata su un sistema di </a:t>
            </a:r>
            <a:r>
              <a:rPr lang="it-IT" b="1" dirty="0"/>
              <a:t>chiavi asimmetriche a coppia</a:t>
            </a:r>
            <a:r>
              <a:rPr lang="it-IT" dirty="0"/>
              <a:t>, una pubblica e una privata, che consente al titolare tramite la chiave privata e al destinatario tramite la chiave pubblica, rispettivamente, di rendere manifesta e di verificare la provenienza e l'integrità di un documento informatico o di un insieme di documenti informatici</a:t>
            </a:r>
            <a:r>
              <a:rPr lang="it-IT" dirty="0" smtClean="0"/>
              <a:t>.</a:t>
            </a:r>
          </a:p>
          <a:p>
            <a:pPr marL="742950" lvl="2" indent="-342900" algn="just">
              <a:buFont typeface="Wingdings 2"/>
              <a:buChar char=""/>
            </a:pPr>
            <a:r>
              <a:rPr lang="it-IT" dirty="0"/>
              <a:t>Esempi</a:t>
            </a:r>
          </a:p>
          <a:p>
            <a:pPr marL="1200150" lvl="3" indent="-342900" algn="just">
              <a:buFont typeface="Wingdings 2"/>
              <a:buChar char=""/>
            </a:pPr>
            <a:r>
              <a:rPr lang="it-IT" dirty="0"/>
              <a:t>Smart card</a:t>
            </a:r>
          </a:p>
          <a:p>
            <a:pPr marL="1200150" lvl="3" indent="-342900" algn="just">
              <a:buFont typeface="Wingdings 2"/>
              <a:buChar char=""/>
            </a:pPr>
            <a:r>
              <a:rPr lang="it-IT" dirty="0" err="1"/>
              <a:t>Token</a:t>
            </a:r>
            <a:r>
              <a:rPr lang="it-IT" dirty="0"/>
              <a:t> di </a:t>
            </a:r>
            <a:r>
              <a:rPr lang="it-IT" dirty="0" smtClean="0"/>
              <a:t>sicurezza</a:t>
            </a:r>
          </a:p>
          <a:p>
            <a:pPr marL="742950" lvl="2" indent="-342900" algn="just">
              <a:buFont typeface="Wingdings 2"/>
              <a:buChar char=""/>
            </a:pPr>
            <a:r>
              <a:rPr lang="it-IT" dirty="0" smtClean="0"/>
              <a:t>Reg. Europeo 910/2014 c.d. </a:t>
            </a:r>
            <a:r>
              <a:rPr lang="it-IT" dirty="0" err="1" smtClean="0"/>
              <a:t>eIDAS</a:t>
            </a:r>
            <a:endParaRPr lang="it-IT" dirty="0" smtClean="0"/>
          </a:p>
          <a:p>
            <a:pPr marL="342900" lvl="1" indent="-342900">
              <a:buFont typeface="Wingdings 2"/>
              <a:buChar char=""/>
            </a:pP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0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05"/>
    </mc:Choice>
    <mc:Fallback>
      <p:transition spd="slow" advTm="148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Firma scaduta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dirty="0"/>
              <a:t>ART. 24, </a:t>
            </a:r>
            <a:r>
              <a:rPr lang="it-IT" dirty="0" smtClean="0"/>
              <a:t>comma 4-bis </a:t>
            </a:r>
            <a:r>
              <a:rPr lang="it-IT" dirty="0"/>
              <a:t>CAD: </a:t>
            </a:r>
            <a:endParaRPr lang="it-IT" dirty="0" smtClean="0"/>
          </a:p>
          <a:p>
            <a:pPr algn="just"/>
            <a:r>
              <a:rPr lang="it-IT" dirty="0" smtClean="0"/>
              <a:t>L’apposizione </a:t>
            </a:r>
            <a:r>
              <a:rPr lang="it-IT" dirty="0"/>
              <a:t>a un </a:t>
            </a:r>
            <a:r>
              <a:rPr lang="it-IT" dirty="0" smtClean="0"/>
              <a:t>documento informatico </a:t>
            </a:r>
            <a:r>
              <a:rPr lang="it-IT" dirty="0"/>
              <a:t>di una firma digitale o di un altro tipo di </a:t>
            </a:r>
            <a:r>
              <a:rPr lang="it-IT" dirty="0" smtClean="0"/>
              <a:t>firma elettronica </a:t>
            </a:r>
            <a:r>
              <a:rPr lang="it-IT" dirty="0"/>
              <a:t>qualificata basata su un certificato elettronico </a:t>
            </a:r>
            <a:r>
              <a:rPr lang="it-IT" dirty="0" smtClean="0"/>
              <a:t>revocato, scaduto </a:t>
            </a:r>
            <a:r>
              <a:rPr lang="it-IT" dirty="0"/>
              <a:t>o sospeso equivale a mancata sottoscrizione, salvo che </a:t>
            </a:r>
            <a:r>
              <a:rPr lang="it-IT" dirty="0" smtClean="0"/>
              <a:t>lo stato </a:t>
            </a:r>
            <a:r>
              <a:rPr lang="it-IT" dirty="0"/>
              <a:t>di sospensione sia stato annullato.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7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07"/>
    </mc:Choice>
    <mc:Fallback xmlns="">
      <p:transition spd="slow" advTm="66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Cosa </a:t>
            </a:r>
            <a:r>
              <a:rPr lang="it-IT" dirty="0" err="1" smtClean="0"/>
              <a:t>e’</a:t>
            </a:r>
            <a:r>
              <a:rPr lang="it-IT" dirty="0" smtClean="0"/>
              <a:t> una </a:t>
            </a:r>
            <a:r>
              <a:rPr lang="it-IT" dirty="0" err="1" smtClean="0"/>
              <a:t>pec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Un documento informatico che soddisfa il requisito della forma scritta in quanto firmato con firma elettronica avanzata</a:t>
            </a:r>
          </a:p>
          <a:p>
            <a:r>
              <a:rPr lang="it-IT" dirty="0" smtClean="0"/>
              <a:t>La trasmissione via </a:t>
            </a:r>
            <a:r>
              <a:rPr lang="it-IT" dirty="0" err="1" smtClean="0"/>
              <a:t>pec</a:t>
            </a:r>
            <a:r>
              <a:rPr lang="it-IT" dirty="0" smtClean="0"/>
              <a:t> garantisce </a:t>
            </a:r>
            <a:r>
              <a:rPr lang="it-IT" dirty="0"/>
              <a:t>l’</a:t>
            </a:r>
            <a:r>
              <a:rPr lang="it-IT" b="1" dirty="0"/>
              <a:t>integrità</a:t>
            </a:r>
            <a:r>
              <a:rPr lang="it-IT" dirty="0"/>
              <a:t> e l’</a:t>
            </a:r>
            <a:r>
              <a:rPr lang="it-IT" b="1" dirty="0"/>
              <a:t>inalterabilità</a:t>
            </a:r>
            <a:r>
              <a:rPr lang="it-IT" dirty="0"/>
              <a:t> dei messaggi inviati e ricevuti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2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18"/>
    </mc:Choice>
    <mc:Fallback>
      <p:transition spd="slow" advTm="2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Cosa </a:t>
            </a:r>
            <a:r>
              <a:rPr lang="it-IT" dirty="0" err="1" smtClean="0"/>
              <a:t>e’</a:t>
            </a:r>
            <a:r>
              <a:rPr lang="it-IT" dirty="0" smtClean="0"/>
              <a:t> una email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 fontAlgn="base"/>
            <a:r>
              <a:rPr lang="it-IT" dirty="0"/>
              <a:t>“il messaggio di posta elettronica (cd. e-mail) costituisce un documento elettronico che contiene la rappresentazione informatica di atti, fatti o dati giuridicamente rilevanti che, seppure privo di firma, rientra tra le riproduzioni informatiche e le rappresentazioni meccaniche di cui all’art. 2712 c.c. e, pertanto, forma piena prova dei fatti e delle cose rappresentate se colui contro il quale viene prodotto non ne disconosca la conformità ai fatti o alle cose </a:t>
            </a:r>
            <a:r>
              <a:rPr lang="it-IT" dirty="0" smtClean="0"/>
              <a:t>medesime</a:t>
            </a:r>
          </a:p>
          <a:p>
            <a:pPr algn="just" fontAlgn="base"/>
            <a:r>
              <a:rPr lang="it-IT" dirty="0" err="1"/>
              <a:t>Cass</a:t>
            </a:r>
            <a:r>
              <a:rPr lang="it-IT" dirty="0" smtClean="0"/>
              <a:t>. </a:t>
            </a:r>
            <a:r>
              <a:rPr lang="it-IT" dirty="0" err="1" smtClean="0"/>
              <a:t>Civ</a:t>
            </a:r>
            <a:r>
              <a:rPr lang="it-IT" dirty="0" smtClean="0"/>
              <a:t>. sez. VI 14 maggio 2018 n. 11606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3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98"/>
    </mc:Choice>
    <mc:Fallback>
      <p:transition spd="slow" advTm="7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D.lgs</a:t>
            </a:r>
            <a:r>
              <a:rPr lang="it-IT" sz="2800" dirty="0"/>
              <a:t>. </a:t>
            </a:r>
            <a:r>
              <a:rPr lang="it-IT" sz="2800" dirty="0" smtClean="0"/>
              <a:t>07.03.2005 n. 82 (C.A.D.) - definizioni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dirty="0" smtClean="0"/>
              <a:t>Art. 1 Codice Amministrazione Digitale</a:t>
            </a:r>
          </a:p>
          <a:p>
            <a:pPr algn="just"/>
            <a:r>
              <a:rPr lang="it-IT" dirty="0" err="1"/>
              <a:t>lett</a:t>
            </a:r>
            <a:r>
              <a:rPr lang="it-IT" dirty="0"/>
              <a:t>. p) </a:t>
            </a:r>
            <a:r>
              <a:rPr lang="it-IT" dirty="0" smtClean="0"/>
              <a:t> </a:t>
            </a:r>
            <a:r>
              <a:rPr lang="it-IT" dirty="0"/>
              <a:t>è </a:t>
            </a:r>
            <a:r>
              <a:rPr lang="it-IT" b="1" dirty="0"/>
              <a:t>documento informatico </a:t>
            </a:r>
            <a:r>
              <a:rPr lang="it-IT" dirty="0"/>
              <a:t>qualsiasi "</a:t>
            </a:r>
            <a:r>
              <a:rPr lang="it-IT" i="1" dirty="0"/>
              <a:t>rappresentazione informatica di atti, fatti o dati giuridicamente </a:t>
            </a:r>
            <a:r>
              <a:rPr lang="it-IT" i="1" dirty="0" smtClean="0"/>
              <a:t>rilevanti</a:t>
            </a:r>
            <a:r>
              <a:rPr lang="it-IT" dirty="0" smtClean="0"/>
              <a:t>«</a:t>
            </a:r>
          </a:p>
          <a:p>
            <a:pPr algn="just"/>
            <a:r>
              <a:rPr lang="it-IT" dirty="0"/>
              <a:t>p-bis) </a:t>
            </a:r>
            <a:r>
              <a:rPr lang="it-IT" b="1" dirty="0"/>
              <a:t>documento analogico</a:t>
            </a:r>
            <a:r>
              <a:rPr lang="it-IT" dirty="0"/>
              <a:t>: la rappresentazione non informatica di atti, fatti o dati giuridicamente </a:t>
            </a:r>
            <a:r>
              <a:rPr lang="it-IT" dirty="0" smtClean="0"/>
              <a:t>rilevanti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93"/>
    </mc:Choice>
    <mc:Fallback xmlns="">
      <p:transition spd="slow" advTm="50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Documento informatico</a:t>
            </a:r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84784"/>
            <a:ext cx="4486901" cy="2810267"/>
          </a:xfrm>
        </p:spPr>
      </p:pic>
      <p:sp>
        <p:nvSpPr>
          <p:cNvPr id="4" name="Segnaposto testo 3"/>
          <p:cNvSpPr>
            <a:spLocks noGrp="1"/>
          </p:cNvSpPr>
          <p:nvPr>
            <p:ph type="body" idx="4294967295"/>
          </p:nvPr>
        </p:nvSpPr>
        <p:spPr>
          <a:xfrm>
            <a:off x="467544" y="4581128"/>
            <a:ext cx="8388424" cy="1692275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800" dirty="0"/>
              <a:t>E’ documento informatico qualsiasi "file" avente un quid rappresentativo espresso in linguaggio binario: un testo, un'immagine, un suono, pagine web o e-mail.</a:t>
            </a:r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97"/>
    </mc:Choice>
    <mc:Fallback xmlns="">
      <p:transition spd="slow" advTm="25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precisazioni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un file vuoto è un documento informatico ?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non tutti i documenti informatici sono documenti probatori</a:t>
            </a:r>
          </a:p>
          <a:p>
            <a:r>
              <a:rPr lang="it-IT" dirty="0"/>
              <a:t>ART. 2, </a:t>
            </a:r>
            <a:r>
              <a:rPr lang="it-IT" dirty="0" smtClean="0"/>
              <a:t>comma </a:t>
            </a:r>
            <a:r>
              <a:rPr lang="it-IT" dirty="0"/>
              <a:t>6, CAD</a:t>
            </a:r>
            <a:r>
              <a:rPr lang="it-IT" dirty="0" smtClean="0"/>
              <a:t>:</a:t>
            </a:r>
          </a:p>
          <a:p>
            <a:pPr algn="just"/>
            <a:r>
              <a:rPr lang="it-IT" dirty="0" smtClean="0"/>
              <a:t>Le </a:t>
            </a:r>
            <a:r>
              <a:rPr lang="it-IT" dirty="0"/>
              <a:t>disposizioni del presente Codice </a:t>
            </a:r>
            <a:r>
              <a:rPr lang="it-IT" dirty="0" smtClean="0"/>
              <a:t>si applicano al </a:t>
            </a:r>
            <a:r>
              <a:rPr lang="it-IT" dirty="0"/>
              <a:t>processo civile, penale, amministrativo</a:t>
            </a:r>
            <a:r>
              <a:rPr lang="it-IT" dirty="0" smtClean="0"/>
              <a:t>, contabile </a:t>
            </a:r>
            <a:r>
              <a:rPr lang="it-IT" dirty="0"/>
              <a:t>e tributario, in quanto compatibili e salvo che non </a:t>
            </a:r>
            <a:r>
              <a:rPr lang="it-IT" dirty="0" smtClean="0"/>
              <a:t>sia diversamente </a:t>
            </a:r>
            <a:r>
              <a:rPr lang="it-IT" dirty="0"/>
              <a:t>disposto dalle disposizioni in materia di </a:t>
            </a:r>
            <a:r>
              <a:rPr lang="it-IT" dirty="0" smtClean="0"/>
              <a:t>processo telematico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6"/>
    </mc:Choice>
    <mc:Fallback xmlns="">
      <p:transition spd="slow" advTm="5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documento informatico e forma scritta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it-IT" dirty="0" smtClean="0"/>
              <a:t>art. 20 CAD</a:t>
            </a:r>
          </a:p>
          <a:p>
            <a:pPr lvl="1" algn="just"/>
            <a:r>
              <a:rPr lang="it-IT" dirty="0"/>
              <a:t>1-bis. Il documento informatico soddisfa il </a:t>
            </a:r>
            <a:r>
              <a:rPr lang="it-IT" b="1" dirty="0"/>
              <a:t>requisito della forma scritta</a:t>
            </a:r>
            <a:r>
              <a:rPr lang="it-IT" dirty="0"/>
              <a:t> e ha l’efficacia prevista </a:t>
            </a:r>
            <a:r>
              <a:rPr lang="it-IT" b="1" dirty="0"/>
              <a:t>dall’articolo 2702 </a:t>
            </a:r>
            <a:r>
              <a:rPr lang="it-IT" dirty="0"/>
              <a:t>del Codice civile quando vi è apposta una </a:t>
            </a:r>
            <a:r>
              <a:rPr lang="it-IT" u="sng" dirty="0"/>
              <a:t>firma digitale</a:t>
            </a:r>
            <a:r>
              <a:rPr lang="it-IT" dirty="0"/>
              <a:t>, </a:t>
            </a:r>
            <a:r>
              <a:rPr lang="it-IT" u="sng" dirty="0"/>
              <a:t>altro tipo di firma elettronica qualificata</a:t>
            </a:r>
            <a:r>
              <a:rPr lang="it-IT" dirty="0"/>
              <a:t> o </a:t>
            </a:r>
            <a:r>
              <a:rPr lang="it-IT" u="sng" dirty="0"/>
              <a:t>una firma elettronica avanzata </a:t>
            </a:r>
            <a:r>
              <a:rPr lang="it-IT" dirty="0"/>
              <a:t>o, comunque, </a:t>
            </a:r>
            <a:r>
              <a:rPr lang="it-IT" u="sng" dirty="0"/>
              <a:t>è formato, previa identificazione informatica del suo autore</a:t>
            </a:r>
            <a:r>
              <a:rPr lang="it-IT" dirty="0"/>
              <a:t>, attraverso un processo avente i requisiti fissati dall’</a:t>
            </a:r>
            <a:r>
              <a:rPr lang="it-IT" dirty="0" err="1"/>
              <a:t>AgID</a:t>
            </a:r>
            <a:r>
              <a:rPr lang="it-IT" dirty="0"/>
              <a:t> ai sensi dell’articolo 71 con modalità tali da garantire la </a:t>
            </a:r>
            <a:r>
              <a:rPr lang="it-IT" b="1" dirty="0"/>
              <a:t>sicurezza, integrità e </a:t>
            </a:r>
            <a:r>
              <a:rPr lang="it-IT" b="1" dirty="0" err="1"/>
              <a:t>immodificabilità</a:t>
            </a:r>
            <a:r>
              <a:rPr lang="it-IT" dirty="0"/>
              <a:t> del documento e</a:t>
            </a:r>
            <a:r>
              <a:rPr lang="it-IT" b="1" dirty="0"/>
              <a:t>, in maniera manifesta e inequivoca, la sua riconducibilità all’autore</a:t>
            </a:r>
            <a:r>
              <a:rPr lang="it-IT" dirty="0"/>
              <a:t>. </a:t>
            </a:r>
            <a:endParaRPr lang="it-IT" dirty="0" smtClean="0"/>
          </a:p>
          <a:p>
            <a:pPr lvl="1" algn="just"/>
            <a:r>
              <a:rPr lang="it-IT" u="sng" dirty="0" smtClean="0"/>
              <a:t>In </a:t>
            </a:r>
            <a:r>
              <a:rPr lang="it-IT" u="sng" dirty="0"/>
              <a:t>tutti gli altri casi</a:t>
            </a:r>
            <a:r>
              <a:rPr lang="it-IT" dirty="0"/>
              <a:t>, l’idoneità del documento informatico a soddisfare il requisito della forma scritta e il suo valore probatorio sono </a:t>
            </a:r>
            <a:r>
              <a:rPr lang="it-IT" u="sng" dirty="0"/>
              <a:t>liberamente valutabili in giudizio, in relazione alle caratteristiche di sicurezza, integrità e </a:t>
            </a:r>
            <a:r>
              <a:rPr lang="it-IT" u="sng" dirty="0" err="1" smtClean="0"/>
              <a:t>immodificabilità</a:t>
            </a:r>
            <a:r>
              <a:rPr lang="it-IT" u="sng" dirty="0" smtClean="0"/>
              <a:t>.</a:t>
            </a:r>
            <a:r>
              <a:rPr lang="it-IT" dirty="0" smtClean="0"/>
              <a:t> La </a:t>
            </a:r>
            <a:r>
              <a:rPr lang="it-IT" dirty="0"/>
              <a:t>data e l’ora di formazione del documento informatico sono opponibili ai terzi se apposte in conformità alle Linee guida</a:t>
            </a:r>
            <a:r>
              <a:rPr lang="it-IT" dirty="0" smtClean="0"/>
              <a:t>.</a:t>
            </a:r>
          </a:p>
          <a:p>
            <a:pPr algn="just"/>
            <a:r>
              <a:rPr lang="it-IT" dirty="0" err="1" smtClean="0"/>
              <a:t>Dlgs</a:t>
            </a:r>
            <a:r>
              <a:rPr lang="it-IT" dirty="0" smtClean="0"/>
              <a:t>. 13 dicembre 2017 n. 217</a:t>
            </a:r>
          </a:p>
          <a:p>
            <a:pPr algn="just"/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3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26"/>
    </mc:Choice>
    <mc:Fallback>
      <p:transition spd="slow" advTm="129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Efficacia probatoria del documento (codice civile)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Art. </a:t>
            </a:r>
            <a:r>
              <a:rPr lang="it-IT" dirty="0"/>
              <a:t>2699 c.c</a:t>
            </a:r>
            <a:r>
              <a:rPr lang="it-IT" dirty="0" smtClean="0"/>
              <a:t>.: l’atto pubblico è </a:t>
            </a:r>
            <a:r>
              <a:rPr lang="it-IT" dirty="0"/>
              <a:t>il documento </a:t>
            </a:r>
            <a:endParaRPr lang="it-IT" dirty="0" smtClean="0"/>
          </a:p>
          <a:p>
            <a:pPr lvl="1"/>
            <a:r>
              <a:rPr lang="it-IT" dirty="0" smtClean="0"/>
              <a:t>redatto </a:t>
            </a:r>
            <a:r>
              <a:rPr lang="it-IT" dirty="0"/>
              <a:t>con le richieste </a:t>
            </a:r>
            <a:r>
              <a:rPr lang="it-IT" dirty="0" smtClean="0"/>
              <a:t>formalità</a:t>
            </a:r>
          </a:p>
          <a:p>
            <a:pPr lvl="1"/>
            <a:r>
              <a:rPr lang="it-IT" dirty="0" smtClean="0"/>
              <a:t> </a:t>
            </a:r>
            <a:r>
              <a:rPr lang="it-IT" dirty="0"/>
              <a:t>da un notaio o da un pubblico ufficiale autorizzato ad attribuirgli pubblica fede nel luogo dove l'atto è </a:t>
            </a:r>
            <a:r>
              <a:rPr lang="it-IT" dirty="0" smtClean="0"/>
              <a:t>formato</a:t>
            </a:r>
          </a:p>
          <a:p>
            <a:pPr lvl="1"/>
            <a:r>
              <a:rPr lang="it-IT" dirty="0" smtClean="0"/>
              <a:t>fa </a:t>
            </a:r>
            <a:r>
              <a:rPr lang="it-IT" dirty="0"/>
              <a:t>piena prova, sino a querela di </a:t>
            </a:r>
            <a:r>
              <a:rPr lang="it-IT" dirty="0" smtClean="0"/>
              <a:t>falso</a:t>
            </a:r>
          </a:p>
          <a:p>
            <a:pPr lvl="2"/>
            <a:r>
              <a:rPr lang="it-IT" dirty="0" smtClean="0"/>
              <a:t>della </a:t>
            </a:r>
            <a:r>
              <a:rPr lang="it-IT" dirty="0"/>
              <a:t>provenienza del documento dal pubblico ufficiale che l'ha </a:t>
            </a:r>
            <a:r>
              <a:rPr lang="it-IT" dirty="0" smtClean="0"/>
              <a:t>formato</a:t>
            </a:r>
          </a:p>
          <a:p>
            <a:pPr lvl="2"/>
            <a:r>
              <a:rPr lang="it-IT" dirty="0" smtClean="0"/>
              <a:t>delle </a:t>
            </a:r>
            <a:r>
              <a:rPr lang="it-IT" dirty="0"/>
              <a:t>dichiarazioni delle parti e degli altri fatti che il pubblico ufficiale attesta essere avvenuti alla sua </a:t>
            </a:r>
            <a:r>
              <a:rPr lang="it-IT" dirty="0" smtClean="0"/>
              <a:t>presenza</a:t>
            </a:r>
          </a:p>
          <a:p>
            <a:r>
              <a:rPr lang="it-IT" dirty="0" smtClean="0"/>
              <a:t>Art. 2702 c.c.: </a:t>
            </a:r>
            <a:r>
              <a:rPr lang="it-IT" dirty="0"/>
              <a:t>la scrittura privata </a:t>
            </a:r>
            <a:r>
              <a:rPr lang="it-IT" dirty="0" smtClean="0"/>
              <a:t>è </a:t>
            </a:r>
            <a:r>
              <a:rPr lang="it-IT" dirty="0"/>
              <a:t>il documento </a:t>
            </a:r>
            <a:endParaRPr lang="it-IT" dirty="0" smtClean="0"/>
          </a:p>
          <a:p>
            <a:pPr lvl="1"/>
            <a:r>
              <a:rPr lang="it-IT" dirty="0" smtClean="0"/>
              <a:t>munito </a:t>
            </a:r>
            <a:r>
              <a:rPr lang="it-IT" dirty="0"/>
              <a:t>di sottoscrizione </a:t>
            </a:r>
            <a:r>
              <a:rPr lang="it-IT" dirty="0" smtClean="0"/>
              <a:t>autografa</a:t>
            </a:r>
          </a:p>
          <a:p>
            <a:pPr lvl="1"/>
            <a:r>
              <a:rPr lang="it-IT" dirty="0" smtClean="0"/>
              <a:t>fa </a:t>
            </a:r>
            <a:r>
              <a:rPr lang="it-IT" dirty="0"/>
              <a:t>piena prova, fino a querela di </a:t>
            </a:r>
            <a:r>
              <a:rPr lang="it-IT" dirty="0" smtClean="0"/>
              <a:t>falso</a:t>
            </a:r>
          </a:p>
          <a:p>
            <a:pPr lvl="2"/>
            <a:r>
              <a:rPr lang="it-IT" dirty="0" smtClean="0"/>
              <a:t>della </a:t>
            </a:r>
            <a:r>
              <a:rPr lang="it-IT" dirty="0"/>
              <a:t>provenienza delle dichiarazioni da chi l'ha sottoscritta </a:t>
            </a:r>
            <a:endParaRPr lang="it-IT" dirty="0" smtClean="0"/>
          </a:p>
          <a:p>
            <a:pPr lvl="1"/>
            <a:r>
              <a:rPr lang="it-IT" dirty="0" smtClean="0"/>
              <a:t>se </a:t>
            </a:r>
            <a:r>
              <a:rPr lang="it-IT" dirty="0"/>
              <a:t>colui contro il quale la scrittura è prodotta </a:t>
            </a:r>
            <a:endParaRPr lang="it-IT" dirty="0" smtClean="0"/>
          </a:p>
          <a:p>
            <a:pPr lvl="2"/>
            <a:r>
              <a:rPr lang="it-IT" dirty="0"/>
              <a:t>n</a:t>
            </a:r>
            <a:r>
              <a:rPr lang="it-IT" dirty="0" smtClean="0"/>
              <a:t>on ne </a:t>
            </a:r>
            <a:r>
              <a:rPr lang="it-IT" dirty="0"/>
              <a:t>riconosce la </a:t>
            </a:r>
            <a:r>
              <a:rPr lang="it-IT" dirty="0" smtClean="0"/>
              <a:t>sottoscrizione</a:t>
            </a:r>
          </a:p>
          <a:p>
            <a:pPr lvl="2"/>
            <a:r>
              <a:rPr lang="it-IT" dirty="0" smtClean="0"/>
              <a:t> </a:t>
            </a:r>
            <a:r>
              <a:rPr lang="it-IT" dirty="0"/>
              <a:t>ovvero se questa è legalmente considerata come </a:t>
            </a:r>
            <a:r>
              <a:rPr lang="it-IT" dirty="0" smtClean="0"/>
              <a:t>riconosciuta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80"/>
    </mc:Choice>
    <mc:Fallback xmlns="">
      <p:transition spd="slow" advTm="8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Firma elettronica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it-IT" dirty="0" smtClean="0"/>
              <a:t>l'insieme </a:t>
            </a:r>
            <a:r>
              <a:rPr lang="it-IT" dirty="0"/>
              <a:t>dei dati in forma elettronica, allegati oppure connessi tramite associazione logica ad altri dati elettronici, utilizzati come metodo di identificazione </a:t>
            </a:r>
            <a:r>
              <a:rPr lang="it-IT" dirty="0" smtClean="0"/>
              <a:t>informatica</a:t>
            </a:r>
          </a:p>
          <a:p>
            <a:pPr lvl="1" fontAlgn="base"/>
            <a:r>
              <a:rPr lang="it-IT" dirty="0" smtClean="0"/>
              <a:t>Esempi</a:t>
            </a:r>
          </a:p>
          <a:p>
            <a:pPr lvl="2" fontAlgn="base"/>
            <a:r>
              <a:rPr lang="it-IT" dirty="0" smtClean="0"/>
              <a:t> PIN </a:t>
            </a:r>
            <a:r>
              <a:rPr lang="it-IT" dirty="0"/>
              <a:t>del </a:t>
            </a:r>
            <a:r>
              <a:rPr lang="it-IT" dirty="0" smtClean="0"/>
              <a:t>BANCOMAT</a:t>
            </a:r>
          </a:p>
          <a:p>
            <a:pPr lvl="2" fontAlgn="base"/>
            <a:r>
              <a:rPr lang="it-IT" dirty="0" err="1" smtClean="0"/>
              <a:t>UserID</a:t>
            </a:r>
            <a:r>
              <a:rPr lang="it-IT" dirty="0" smtClean="0"/>
              <a:t> </a:t>
            </a:r>
            <a:r>
              <a:rPr lang="it-IT" dirty="0"/>
              <a:t>e Password della propria casella di posta </a:t>
            </a:r>
            <a:r>
              <a:rPr lang="it-IT" dirty="0" smtClean="0"/>
              <a:t>elettronica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97"/>
    </mc:Choice>
    <mc:Fallback xmlns="">
      <p:transition spd="slow" advTm="115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Firma elettronica </a:t>
            </a:r>
            <a:r>
              <a:rPr lang="it-IT" dirty="0" smtClean="0"/>
              <a:t>avanzata (F.E.A.)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 fontAlgn="base"/>
            <a:r>
              <a:rPr lang="it-IT" dirty="0" smtClean="0"/>
              <a:t>Garantisce l’identificazione del firmatario</a:t>
            </a:r>
          </a:p>
          <a:p>
            <a:pPr algn="just" fontAlgn="base"/>
            <a:r>
              <a:rPr lang="it-IT" dirty="0" smtClean="0"/>
              <a:t>La connessione </a:t>
            </a:r>
            <a:r>
              <a:rPr lang="it-IT" dirty="0"/>
              <a:t>univoca </a:t>
            </a:r>
            <a:r>
              <a:rPr lang="it-IT" dirty="0" smtClean="0"/>
              <a:t>della firma al firmatario</a:t>
            </a:r>
          </a:p>
          <a:p>
            <a:pPr algn="just" fontAlgn="base"/>
            <a:r>
              <a:rPr lang="it-IT" dirty="0" smtClean="0"/>
              <a:t>Integrità e </a:t>
            </a:r>
            <a:r>
              <a:rPr lang="it-IT" dirty="0" err="1" smtClean="0"/>
              <a:t>immodificabilità</a:t>
            </a:r>
            <a:r>
              <a:rPr lang="it-IT" dirty="0" smtClean="0"/>
              <a:t> del documento a cui è apposta</a:t>
            </a:r>
          </a:p>
          <a:p>
            <a:pPr lvl="1" fontAlgn="base"/>
            <a:r>
              <a:rPr lang="it-IT" dirty="0" smtClean="0"/>
              <a:t>Esempi</a:t>
            </a:r>
          </a:p>
          <a:p>
            <a:pPr lvl="2" fontAlgn="base"/>
            <a:r>
              <a:rPr lang="it-IT" dirty="0" smtClean="0"/>
              <a:t>Firma </a:t>
            </a:r>
            <a:r>
              <a:rPr lang="it-IT" dirty="0" err="1"/>
              <a:t>grafometrica</a:t>
            </a:r>
            <a:r>
              <a:rPr lang="it-IT" dirty="0"/>
              <a:t> su </a:t>
            </a:r>
            <a:r>
              <a:rPr lang="it-IT" dirty="0" err="1" smtClean="0"/>
              <a:t>tablet</a:t>
            </a:r>
            <a:endParaRPr lang="it-IT" dirty="0" smtClean="0"/>
          </a:p>
          <a:p>
            <a:pPr lvl="2" fontAlgn="base"/>
            <a:r>
              <a:rPr lang="it-IT" dirty="0" smtClean="0"/>
              <a:t>Posta </a:t>
            </a:r>
            <a:r>
              <a:rPr lang="it-IT" dirty="0"/>
              <a:t>elettronica </a:t>
            </a:r>
            <a:r>
              <a:rPr lang="it-IT" dirty="0" smtClean="0"/>
              <a:t>certificata</a:t>
            </a:r>
          </a:p>
          <a:p>
            <a:pPr lvl="2" fontAlgn="base"/>
            <a:r>
              <a:rPr lang="it-IT" dirty="0" smtClean="0"/>
              <a:t>Passaporto elettronico</a:t>
            </a:r>
          </a:p>
          <a:p>
            <a:pPr lvl="2" fontAlgn="base"/>
            <a:r>
              <a:rPr lang="it-IT" dirty="0"/>
              <a:t>Carta Nazionale dei Servizi (compresa la Tessera Sanitaria attivata come CNS</a:t>
            </a:r>
            <a:r>
              <a:rPr lang="it-IT" dirty="0" smtClean="0"/>
              <a:t>)</a:t>
            </a:r>
            <a:endParaRPr lang="it-IT" dirty="0"/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9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25"/>
    </mc:Choice>
    <mc:Fallback xmlns="">
      <p:transition spd="slow" advTm="150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Firma elettronica </a:t>
            </a:r>
            <a:r>
              <a:rPr lang="it-IT" dirty="0" smtClean="0"/>
              <a:t>qualificata (F.E.Q.)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 algn="just">
              <a:buFont typeface="Wingdings 2"/>
              <a:buChar char=""/>
            </a:pPr>
            <a:r>
              <a:rPr lang="it-IT" dirty="0" smtClean="0"/>
              <a:t>Basata su un certificato qualificato</a:t>
            </a:r>
          </a:p>
          <a:p>
            <a:pPr marL="342900" lvl="1" indent="-342900" algn="just">
              <a:buFont typeface="Wingdings 2"/>
              <a:buChar char=""/>
            </a:pPr>
            <a:r>
              <a:rPr lang="it-IT" dirty="0" smtClean="0"/>
              <a:t>creata </a:t>
            </a:r>
            <a:r>
              <a:rPr lang="it-IT" dirty="0"/>
              <a:t>da un dispositivo </a:t>
            </a:r>
            <a:r>
              <a:rPr lang="it-IT" dirty="0" smtClean="0"/>
              <a:t>sicuro per </a:t>
            </a:r>
            <a:r>
              <a:rPr lang="it-IT" dirty="0"/>
              <a:t>la creazione di una </a:t>
            </a:r>
            <a:r>
              <a:rPr lang="it-IT" dirty="0" smtClean="0"/>
              <a:t>firma </a:t>
            </a:r>
          </a:p>
          <a:p>
            <a:pPr marL="342900" lvl="1" indent="-342900" algn="just">
              <a:buFont typeface="Wingdings 2"/>
              <a:buChar char=""/>
            </a:pPr>
            <a:r>
              <a:rPr lang="it-IT" dirty="0" smtClean="0"/>
              <a:t>idonea a garantire </a:t>
            </a:r>
            <a:r>
              <a:rPr lang="it-IT" dirty="0"/>
              <a:t>la connessione univoca al firmatario, creata con mezzi sui quali il firmatario può conservare un controllo </a:t>
            </a:r>
            <a:r>
              <a:rPr lang="it-IT" dirty="0" smtClean="0"/>
              <a:t>esclusivo, idonea a garantire integrità e </a:t>
            </a:r>
            <a:r>
              <a:rPr lang="it-IT" dirty="0" err="1" smtClean="0"/>
              <a:t>immodificabilità</a:t>
            </a:r>
            <a:r>
              <a:rPr lang="it-IT" dirty="0" smtClean="0"/>
              <a:t> dei dati</a:t>
            </a:r>
          </a:p>
          <a:p>
            <a:pPr marL="742950" lvl="2" indent="-342900" algn="just">
              <a:buFont typeface="Wingdings 2"/>
              <a:buChar char=""/>
            </a:pPr>
            <a:r>
              <a:rPr lang="it-IT" dirty="0" smtClean="0"/>
              <a:t>Esempi</a:t>
            </a:r>
          </a:p>
          <a:p>
            <a:pPr marL="1200150" lvl="3" indent="-342900" algn="just">
              <a:buFont typeface="Wingdings 2"/>
              <a:buChar char=""/>
            </a:pPr>
            <a:r>
              <a:rPr lang="it-IT" dirty="0" smtClean="0"/>
              <a:t>Smart card</a:t>
            </a:r>
          </a:p>
          <a:p>
            <a:pPr marL="1200150" lvl="3" indent="-342900" algn="just">
              <a:buFont typeface="Wingdings 2"/>
              <a:buChar char=""/>
            </a:pPr>
            <a:r>
              <a:rPr lang="it-IT" dirty="0" err="1" smtClean="0"/>
              <a:t>Token</a:t>
            </a:r>
            <a:r>
              <a:rPr lang="it-IT" dirty="0" smtClean="0"/>
              <a:t> di sicurezza</a:t>
            </a:r>
            <a:endParaRPr lang="it-IT" dirty="0"/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0"/>
    </mc:Choice>
    <mc:Fallback xmlns="">
      <p:transition spd="slow" advTm="51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789</Words>
  <Application>Microsoft Office PowerPoint</Application>
  <PresentationFormat>Presentazione su schermo (4:3)</PresentationFormat>
  <Paragraphs>68</Paragraphs>
  <Slides>13</Slides>
  <Notes>0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Terra</vt:lpstr>
      <vt:lpstr>il documento informatico</vt:lpstr>
      <vt:lpstr>D.lgs. 07.03.2005 n. 82 (C.A.D.) - definizioni</vt:lpstr>
      <vt:lpstr>Documento informatico</vt:lpstr>
      <vt:lpstr>precisazioni</vt:lpstr>
      <vt:lpstr>documento informatico e forma scritta</vt:lpstr>
      <vt:lpstr>Efficacia probatoria del documento (codice civile)</vt:lpstr>
      <vt:lpstr>Firma elettronica</vt:lpstr>
      <vt:lpstr>Firma elettronica avanzata (F.E.A.) </vt:lpstr>
      <vt:lpstr>Firma elettronica qualificata (F.E.Q.) </vt:lpstr>
      <vt:lpstr>Firma digitale </vt:lpstr>
      <vt:lpstr>Firma scaduta</vt:lpstr>
      <vt:lpstr>Cosa e’ una pec </vt:lpstr>
      <vt:lpstr>Cosa e’ una email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documento informatico</dc:title>
  <dc:creator>beatrice.irene@gmail.com</dc:creator>
  <cp:lastModifiedBy>beatrice.irene@gmail.com</cp:lastModifiedBy>
  <cp:revision>4</cp:revision>
  <dcterms:created xsi:type="dcterms:W3CDTF">2020-04-08T18:04:38Z</dcterms:created>
  <dcterms:modified xsi:type="dcterms:W3CDTF">2020-04-09T08:14:31Z</dcterms:modified>
</cp:coreProperties>
</file>