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6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93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5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3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11010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1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2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6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2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65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7833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7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Parte III</a:t>
            </a: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acquisizione della prova digitale</a:t>
            </a:r>
            <a:endParaRPr lang="it-IT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0"/>
    </mc:Choice>
    <mc:Fallback xmlns="">
      <p:transition spd="slow" advTm="13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copia forense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alias </a:t>
            </a:r>
            <a:r>
              <a:rPr lang="it-IT" dirty="0"/>
              <a:t>“copia conforme”, “copia </a:t>
            </a:r>
            <a:r>
              <a:rPr lang="it-IT" dirty="0" err="1"/>
              <a:t>bitstream</a:t>
            </a:r>
            <a:r>
              <a:rPr lang="it-IT" dirty="0"/>
              <a:t>”, “copia bit a bit”, </a:t>
            </a:r>
            <a:r>
              <a:rPr lang="it-IT" dirty="0" smtClean="0"/>
              <a:t>“immagine </a:t>
            </a:r>
            <a:r>
              <a:rPr lang="it-IT" dirty="0"/>
              <a:t>forense” </a:t>
            </a:r>
            <a:endParaRPr lang="it-IT" dirty="0" smtClean="0"/>
          </a:p>
          <a:p>
            <a:r>
              <a:rPr lang="it-IT" dirty="0" smtClean="0"/>
              <a:t>è </a:t>
            </a:r>
            <a:r>
              <a:rPr lang="it-IT" dirty="0"/>
              <a:t>il risultato dell’acquisizione di una evidenza digitale </a:t>
            </a:r>
          </a:p>
          <a:p>
            <a:r>
              <a:rPr lang="it-IT" dirty="0" smtClean="0"/>
              <a:t>“duplicato</a:t>
            </a:r>
            <a:r>
              <a:rPr lang="it-IT" dirty="0"/>
              <a:t>” </a:t>
            </a:r>
            <a:r>
              <a:rPr lang="it-IT" dirty="0" smtClean="0"/>
              <a:t>identico all’originale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2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9"/>
    </mc:Choice>
    <mc:Fallback xmlns="">
      <p:transition spd="slow" advTm="37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Best </a:t>
            </a:r>
            <a:r>
              <a:rPr lang="it-IT" dirty="0" err="1" smtClean="0"/>
              <a:t>practices</a:t>
            </a:r>
            <a:r>
              <a:rPr lang="it-IT" dirty="0" smtClean="0"/>
              <a:t> penali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/>
              <a:t>D. </a:t>
            </a:r>
            <a:r>
              <a:rPr lang="it-IT" dirty="0" err="1" smtClean="0"/>
              <a:t>Lgs</a:t>
            </a:r>
            <a:r>
              <a:rPr lang="it-IT" dirty="0" smtClean="0"/>
              <a:t>. </a:t>
            </a:r>
            <a:r>
              <a:rPr lang="it-IT" dirty="0"/>
              <a:t>18 marzo </a:t>
            </a:r>
            <a:r>
              <a:rPr lang="it-IT" dirty="0" smtClean="0"/>
              <a:t>2008 n. 48 </a:t>
            </a:r>
          </a:p>
          <a:p>
            <a:pPr fontAlgn="base"/>
            <a:r>
              <a:rPr lang="it-IT" dirty="0" smtClean="0"/>
              <a:t>Individuazione</a:t>
            </a:r>
          </a:p>
          <a:p>
            <a:pPr lvl="1" fontAlgn="base"/>
            <a:r>
              <a:rPr lang="it-IT" dirty="0" smtClean="0"/>
              <a:t>Fase descrittiva: </a:t>
            </a:r>
            <a:r>
              <a:rPr lang="it-IT" dirty="0"/>
              <a:t>sopralluogo con </a:t>
            </a:r>
            <a:r>
              <a:rPr lang="it-IT" dirty="0" smtClean="0"/>
              <a:t>inventario </a:t>
            </a:r>
          </a:p>
          <a:p>
            <a:pPr lvl="1" fontAlgn="base"/>
            <a:r>
              <a:rPr lang="it-IT" dirty="0" smtClean="0"/>
              <a:t>Fase tecnica di preservazione: impedire </a:t>
            </a:r>
            <a:r>
              <a:rPr lang="it-IT" dirty="0"/>
              <a:t>qualsiasi interazione dei reperti con l’ambiente circostante sino alla successiva fase di acquisizione</a:t>
            </a:r>
            <a:r>
              <a:rPr lang="it-IT" dirty="0" smtClean="0"/>
              <a:t>.</a:t>
            </a:r>
          </a:p>
          <a:p>
            <a:pPr fontAlgn="base"/>
            <a:r>
              <a:rPr lang="it-IT" dirty="0"/>
              <a:t>Acquisizione: </a:t>
            </a:r>
            <a:endParaRPr lang="it-IT" dirty="0" smtClean="0"/>
          </a:p>
          <a:p>
            <a:pPr lvl="1" fontAlgn="base"/>
            <a:r>
              <a:rPr lang="it-IT" dirty="0" smtClean="0"/>
              <a:t>garantire </a:t>
            </a:r>
            <a:r>
              <a:rPr lang="it-IT" dirty="0"/>
              <a:t>l’</a:t>
            </a:r>
            <a:r>
              <a:rPr lang="it-IT" b="1" dirty="0"/>
              <a:t>inalterabilità</a:t>
            </a:r>
            <a:r>
              <a:rPr lang="it-IT" dirty="0"/>
              <a:t> dell’elemento che viene </a:t>
            </a:r>
            <a:r>
              <a:rPr lang="it-IT" dirty="0" smtClean="0"/>
              <a:t>analizzato</a:t>
            </a:r>
          </a:p>
          <a:p>
            <a:pPr lvl="1" fontAlgn="base"/>
            <a:r>
              <a:rPr lang="it-IT" dirty="0"/>
              <a:t>Bitstream image copia “bit a bit” del dispositivo oggetto d’indagine</a:t>
            </a:r>
            <a:endParaRPr lang="it-IT" dirty="0" smtClean="0"/>
          </a:p>
          <a:p>
            <a:pPr fontAlgn="base"/>
            <a:r>
              <a:rPr lang="it-IT" dirty="0" smtClean="0"/>
              <a:t>Analisi </a:t>
            </a:r>
            <a:r>
              <a:rPr lang="it-IT" dirty="0"/>
              <a:t>e correlazione dei dati </a:t>
            </a:r>
            <a:r>
              <a:rPr lang="it-IT" dirty="0" smtClean="0"/>
              <a:t>assunti</a:t>
            </a:r>
          </a:p>
          <a:p>
            <a:pPr fontAlgn="base"/>
            <a:r>
              <a:rPr lang="it-IT" dirty="0"/>
              <a:t>C</a:t>
            </a:r>
            <a:r>
              <a:rPr lang="it-IT" dirty="0" smtClean="0"/>
              <a:t>ompleta </a:t>
            </a:r>
            <a:r>
              <a:rPr lang="it-IT" dirty="0"/>
              <a:t>ed esaustiva documentazione di quanto effettuato nelle singole </a:t>
            </a:r>
            <a:r>
              <a:rPr lang="it-IT" dirty="0" smtClean="0"/>
              <a:t>fasi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4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937"/>
    </mc:Choice>
    <mc:Fallback>
      <p:transition spd="slow" advTm="20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Processo civile </a:t>
            </a:r>
            <a:r>
              <a:rPr lang="it-IT" dirty="0"/>
              <a:t>/</a:t>
            </a:r>
            <a:r>
              <a:rPr lang="it-IT" dirty="0" smtClean="0"/>
              <a:t> processo penale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000" dirty="0" smtClean="0"/>
              <a:t>Ammissibile il </a:t>
            </a:r>
            <a:r>
              <a:rPr lang="it-IT" sz="2000" dirty="0"/>
              <a:t>documento informatico </a:t>
            </a:r>
            <a:r>
              <a:rPr lang="it-IT" sz="2000" dirty="0" smtClean="0"/>
              <a:t>(o la copia) senza </a:t>
            </a:r>
            <a:r>
              <a:rPr lang="it-IT" sz="2000" dirty="0"/>
              <a:t>la garanzia della sua corrispondenza all'originale, </a:t>
            </a:r>
            <a:r>
              <a:rPr lang="it-IT" sz="2000" dirty="0" smtClean="0"/>
              <a:t>ove confermata da altri elementi probatori </a:t>
            </a:r>
          </a:p>
          <a:p>
            <a:pPr marL="0" indent="0" algn="just">
              <a:buNone/>
            </a:pPr>
            <a:r>
              <a:rPr lang="it-IT" sz="2000" dirty="0" smtClean="0"/>
              <a:t>«</a:t>
            </a:r>
            <a:r>
              <a:rPr lang="it-IT" sz="2000" i="1" dirty="0" smtClean="0"/>
              <a:t>un </a:t>
            </a:r>
            <a:r>
              <a:rPr lang="it-IT" sz="2000" i="1" dirty="0"/>
              <a:t>documento informatico prodotto anche senza la rispettiva "copia forense" è liberamente acquisibile dal Giudice che potrà vagliarne l'attendibilità attraverso altri mezzi istruttori, quali, tra gli altri, le prove </a:t>
            </a:r>
            <a:r>
              <a:rPr lang="it-IT" sz="2000" i="1" dirty="0" smtClean="0"/>
              <a:t>testimoniali</a:t>
            </a:r>
            <a:r>
              <a:rPr lang="it-IT" sz="2000" dirty="0" smtClean="0"/>
              <a:t>»</a:t>
            </a:r>
          </a:p>
          <a:p>
            <a:pPr marL="0" indent="0" algn="just">
              <a:buNone/>
            </a:pPr>
            <a:r>
              <a:rPr lang="it-IT" sz="2000" dirty="0" err="1" smtClean="0"/>
              <a:t>Trib</a:t>
            </a:r>
            <a:r>
              <a:rPr lang="it-IT" sz="2000" dirty="0" smtClean="0"/>
              <a:t>. Brescia, 30.07.2019 n</a:t>
            </a:r>
            <a:r>
              <a:rPr lang="it-IT" sz="2000" dirty="0"/>
              <a:t>. 524</a:t>
            </a:r>
            <a:endParaRPr lang="it-IT" sz="2000" dirty="0" smtClean="0"/>
          </a:p>
          <a:p>
            <a:pPr marL="0" indent="0" algn="just">
              <a:buNone/>
            </a:pPr>
            <a:r>
              <a:rPr lang="it-IT" sz="2000" dirty="0" err="1" smtClean="0"/>
              <a:t>Trib</a:t>
            </a:r>
            <a:r>
              <a:rPr lang="it-IT" sz="2000" dirty="0" smtClean="0"/>
              <a:t>. </a:t>
            </a:r>
            <a:r>
              <a:rPr lang="it-IT" sz="2000" dirty="0"/>
              <a:t>Milano, </a:t>
            </a:r>
            <a:r>
              <a:rPr lang="it-IT" sz="2000" dirty="0" smtClean="0"/>
              <a:t>09.03.2017</a:t>
            </a:r>
            <a:r>
              <a:rPr lang="it-IT" sz="2000" dirty="0"/>
              <a:t>, n. </a:t>
            </a:r>
            <a:r>
              <a:rPr lang="it-IT" sz="2000" dirty="0" smtClean="0"/>
              <a:t>709</a:t>
            </a:r>
            <a:endParaRPr lang="it-IT" sz="20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000" dirty="0" smtClean="0"/>
              <a:t>Ammissibile la </a:t>
            </a:r>
            <a:r>
              <a:rPr lang="it-IT" sz="2000" dirty="0"/>
              <a:t>copia del documento informatico </a:t>
            </a:r>
            <a:r>
              <a:rPr lang="it-IT" sz="2000" dirty="0" smtClean="0"/>
              <a:t>solo se estratta </a:t>
            </a:r>
            <a:r>
              <a:rPr lang="it-IT" sz="2000" dirty="0"/>
              <a:t>con modalità tali da assicurarne l'identità con l'originale e la sua </a:t>
            </a:r>
            <a:r>
              <a:rPr lang="it-IT" sz="2000" dirty="0" err="1" smtClean="0"/>
              <a:t>immodificabilità</a:t>
            </a:r>
            <a:r>
              <a:rPr lang="it-IT" sz="2000" dirty="0" smtClean="0"/>
              <a:t>  (c.d. "</a:t>
            </a:r>
            <a:r>
              <a:rPr lang="it-IT" sz="2000" dirty="0"/>
              <a:t>copia forense") </a:t>
            </a:r>
            <a:endParaRPr lang="it-IT" sz="2000" dirty="0" smtClean="0"/>
          </a:p>
          <a:p>
            <a:pPr marL="0" indent="0" algn="just">
              <a:buNone/>
            </a:pPr>
            <a:r>
              <a:rPr lang="it-IT" sz="2000" dirty="0" err="1" smtClean="0"/>
              <a:t>Cass</a:t>
            </a:r>
            <a:r>
              <a:rPr lang="it-IT" sz="2000" dirty="0"/>
              <a:t>. </a:t>
            </a:r>
            <a:r>
              <a:rPr lang="it-IT" sz="2000" dirty="0" err="1"/>
              <a:t>pen</a:t>
            </a:r>
            <a:r>
              <a:rPr lang="it-IT" sz="2000" dirty="0"/>
              <a:t>, </a:t>
            </a:r>
            <a:r>
              <a:rPr lang="it-IT" sz="2000" dirty="0" smtClean="0"/>
              <a:t>S. U., 20.07.2017</a:t>
            </a:r>
            <a:r>
              <a:rPr lang="it-IT" sz="2000" dirty="0"/>
              <a:t>, n. </a:t>
            </a:r>
            <a:r>
              <a:rPr lang="it-IT" sz="2000" dirty="0" smtClean="0"/>
              <a:t>40963</a:t>
            </a:r>
          </a:p>
          <a:p>
            <a:pPr marL="0" indent="0" algn="just">
              <a:buNone/>
            </a:pPr>
            <a:r>
              <a:rPr lang="it-IT" sz="2000" dirty="0" smtClean="0"/>
              <a:t> </a:t>
            </a:r>
            <a:r>
              <a:rPr lang="it-IT" sz="2000" dirty="0"/>
              <a:t>Ad es., le copie di </a:t>
            </a:r>
            <a:r>
              <a:rPr lang="it-IT" sz="2000" dirty="0" err="1"/>
              <a:t>files</a:t>
            </a:r>
            <a:r>
              <a:rPr lang="it-IT" sz="2000" dirty="0"/>
              <a:t> audio di un'intercettazione </a:t>
            </a:r>
            <a:r>
              <a:rPr lang="it-IT" sz="2000" dirty="0" smtClean="0"/>
              <a:t>telefonica devono essere </a:t>
            </a:r>
            <a:r>
              <a:rPr lang="it-IT" sz="2000" dirty="0"/>
              <a:t>accompagnate dai relativi "codici </a:t>
            </a:r>
            <a:r>
              <a:rPr lang="it-IT" sz="2000" dirty="0" err="1" smtClean="0"/>
              <a:t>hash</a:t>
            </a:r>
            <a:r>
              <a:rPr lang="it-IT" sz="2000" dirty="0" smtClean="0"/>
              <a:t>« (sequenze </a:t>
            </a:r>
            <a:r>
              <a:rPr lang="it-IT" sz="2000" dirty="0"/>
              <a:t>alfanumeriche rappresentative dei </a:t>
            </a:r>
            <a:r>
              <a:rPr lang="it-IT" sz="2000" dirty="0" err="1"/>
              <a:t>files</a:t>
            </a:r>
            <a:r>
              <a:rPr lang="it-IT" sz="2000" dirty="0"/>
              <a:t> originali e delle relative </a:t>
            </a:r>
            <a:r>
              <a:rPr lang="it-IT" sz="2000" dirty="0" smtClean="0"/>
              <a:t>copie) </a:t>
            </a:r>
          </a:p>
          <a:p>
            <a:pPr marL="0" indent="0" algn="just">
              <a:buNone/>
            </a:pPr>
            <a:r>
              <a:rPr lang="it-IT" sz="2000" dirty="0" err="1" smtClean="0"/>
              <a:t>Cass</a:t>
            </a:r>
            <a:r>
              <a:rPr lang="it-IT" sz="2000" dirty="0"/>
              <a:t>. </a:t>
            </a:r>
            <a:r>
              <a:rPr lang="it-IT" sz="2000" dirty="0" err="1"/>
              <a:t>pen</a:t>
            </a:r>
            <a:r>
              <a:rPr lang="it-IT" sz="2000" dirty="0"/>
              <a:t>., </a:t>
            </a:r>
            <a:r>
              <a:rPr lang="it-IT" sz="2000" dirty="0" smtClean="0"/>
              <a:t>10.05.2019</a:t>
            </a:r>
            <a:r>
              <a:rPr lang="it-IT" sz="2000" dirty="0"/>
              <a:t>, n. </a:t>
            </a:r>
            <a:r>
              <a:rPr lang="it-IT" sz="2000" dirty="0" smtClean="0"/>
              <a:t>38009</a:t>
            </a:r>
            <a:endParaRPr lang="it-IT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9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457"/>
    </mc:Choice>
    <mc:Fallback>
      <p:transition spd="slow" advTm="19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Produrre una pagina web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/>
              <a:t>Criticità</a:t>
            </a:r>
          </a:p>
          <a:p>
            <a:pPr lvl="1"/>
            <a:r>
              <a:rPr lang="it-IT" dirty="0" smtClean="0"/>
              <a:t>La pagina web ha un formato html non producibile  in PCT </a:t>
            </a:r>
          </a:p>
          <a:p>
            <a:pPr lvl="1"/>
            <a:r>
              <a:rPr lang="it-IT" dirty="0" smtClean="0"/>
              <a:t>Variabilità del contenuto</a:t>
            </a:r>
          </a:p>
          <a:p>
            <a:r>
              <a:rPr lang="it-IT" dirty="0" smtClean="0"/>
              <a:t>Cosa produrre:</a:t>
            </a:r>
          </a:p>
          <a:p>
            <a:pPr lvl="1"/>
            <a:r>
              <a:rPr lang="it-IT" dirty="0" smtClean="0"/>
              <a:t>Copia con attestazione di conformità all’originale</a:t>
            </a:r>
          </a:p>
          <a:p>
            <a:pPr lvl="1"/>
            <a:r>
              <a:rPr lang="it-IT" dirty="0" smtClean="0"/>
              <a:t>indicando orario di esecuzione della copia in </a:t>
            </a:r>
            <a:r>
              <a:rPr lang="it-IT" dirty="0"/>
              <a:t>formato </a:t>
            </a:r>
            <a:r>
              <a:rPr lang="it-IT" dirty="0" smtClean="0"/>
              <a:t>GMT (Greenwich </a:t>
            </a:r>
            <a:r>
              <a:rPr lang="it-IT" dirty="0" err="1" smtClean="0"/>
              <a:t>Mean</a:t>
            </a:r>
            <a:r>
              <a:rPr lang="it-IT" dirty="0" smtClean="0"/>
              <a:t> Time)</a:t>
            </a:r>
          </a:p>
          <a:p>
            <a:pPr lvl="1"/>
            <a:r>
              <a:rPr lang="it-IT" dirty="0" smtClean="0"/>
              <a:t>Indicando indirizzo web in formato letterale e con indirizzo numerico IP (identificazione di rete </a:t>
            </a:r>
            <a:r>
              <a:rPr lang="it-IT" dirty="0"/>
              <a:t>dal server DNS di </a:t>
            </a:r>
            <a:r>
              <a:rPr lang="it-IT" dirty="0" smtClean="0"/>
              <a:t>riferimento)</a:t>
            </a:r>
            <a:endParaRPr lang="it-IT" dirty="0"/>
          </a:p>
          <a:p>
            <a:pPr lvl="1"/>
            <a:r>
              <a:rPr lang="it-IT" dirty="0" smtClean="0"/>
              <a:t>indicazione del browser e del </a:t>
            </a:r>
            <a:r>
              <a:rPr lang="it-IT" dirty="0"/>
              <a:t>sistema </a:t>
            </a:r>
            <a:r>
              <a:rPr lang="it-IT" dirty="0" smtClean="0"/>
              <a:t>operativo utilizzato</a:t>
            </a:r>
          </a:p>
          <a:p>
            <a:pPr lvl="1"/>
            <a:r>
              <a:rPr lang="it-IT" dirty="0" smtClean="0"/>
              <a:t>codice sorgente (comprende i </a:t>
            </a:r>
            <a:r>
              <a:rPr lang="it-IT" dirty="0" err="1"/>
              <a:t>links</a:t>
            </a:r>
            <a:r>
              <a:rPr lang="it-IT" dirty="0"/>
              <a:t> i meta </a:t>
            </a:r>
            <a:r>
              <a:rPr lang="it-IT" dirty="0" err="1"/>
              <a:t>tags</a:t>
            </a:r>
            <a:r>
              <a:rPr lang="it-IT" dirty="0"/>
              <a:t> o gli eventuali caratteri graficamente </a:t>
            </a:r>
            <a:r>
              <a:rPr lang="it-IT" dirty="0" smtClean="0"/>
              <a:t>nascosti)</a:t>
            </a:r>
          </a:p>
          <a:p>
            <a:pPr lvl="1"/>
            <a:r>
              <a:rPr lang="it-IT" dirty="0"/>
              <a:t>copia conforme notarile </a:t>
            </a:r>
            <a:r>
              <a:rPr lang="it-IT" dirty="0" smtClean="0"/>
              <a:t>(studio </a:t>
            </a:r>
            <a:r>
              <a:rPr lang="it-IT" dirty="0"/>
              <a:t>del notariato </a:t>
            </a:r>
            <a:r>
              <a:rPr lang="it-IT" dirty="0" smtClean="0"/>
              <a:t>2007)</a:t>
            </a:r>
            <a:endParaRPr lang="it-IT" dirty="0"/>
          </a:p>
          <a:p>
            <a:pPr lvl="1"/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9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684"/>
    </mc:Choice>
    <mc:Fallback>
      <p:transition spd="slow" advTm="309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Produrre i post dei social network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Criticità</a:t>
            </a:r>
          </a:p>
          <a:p>
            <a:pPr lvl="1"/>
            <a:r>
              <a:rPr lang="it-IT" dirty="0" smtClean="0"/>
              <a:t>Volatilità </a:t>
            </a:r>
          </a:p>
          <a:p>
            <a:pPr lvl="1"/>
            <a:r>
              <a:rPr lang="it-IT" dirty="0" smtClean="0"/>
              <a:t>Impossibilità di produrre il file html</a:t>
            </a:r>
          </a:p>
          <a:p>
            <a:r>
              <a:rPr lang="it-IT" dirty="0" smtClean="0"/>
              <a:t>Non è «corrispondenza» perché sono comunicazioni pubbliche</a:t>
            </a:r>
          </a:p>
          <a:p>
            <a:r>
              <a:rPr lang="it-IT" dirty="0" smtClean="0"/>
              <a:t>Cosa produrre:</a:t>
            </a:r>
          </a:p>
          <a:p>
            <a:pPr lvl="1"/>
            <a:r>
              <a:rPr lang="it-IT" dirty="0"/>
              <a:t>copia certificata </a:t>
            </a:r>
            <a:r>
              <a:rPr lang="it-IT" dirty="0" smtClean="0"/>
              <a:t>conforme della pagina web</a:t>
            </a:r>
            <a:endParaRPr lang="it-IT" dirty="0" smtClean="0">
              <a:sym typeface="Wingdings" panose="05000000000000000000" pitchFamily="2" charset="2"/>
            </a:endParaRP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stampa in pdf della pagina integrale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codice sorgente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individuazione ID social</a:t>
            </a:r>
          </a:p>
          <a:p>
            <a:pPr lvl="1"/>
            <a:endParaRPr lang="it-IT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7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32"/>
    </mc:Choice>
    <mc:Fallback>
      <p:transition spd="slow" advTm="80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Produrre chat di </a:t>
            </a:r>
            <a:r>
              <a:rPr lang="it-IT" dirty="0" err="1" smtClean="0"/>
              <a:t>Instant</a:t>
            </a:r>
            <a:r>
              <a:rPr lang="it-IT" dirty="0" smtClean="0"/>
              <a:t> </a:t>
            </a:r>
            <a:r>
              <a:rPr lang="it-IT" dirty="0" err="1" smtClean="0"/>
              <a:t>messages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 err="1" smtClean="0"/>
              <a:t>Whatsapp</a:t>
            </a:r>
            <a:r>
              <a:rPr lang="it-IT" dirty="0" smtClean="0"/>
              <a:t> –</a:t>
            </a:r>
            <a:r>
              <a:rPr lang="it-IT" dirty="0" err="1" smtClean="0"/>
              <a:t>Telegram</a:t>
            </a:r>
            <a:r>
              <a:rPr lang="it-IT" dirty="0" smtClean="0"/>
              <a:t> – </a:t>
            </a:r>
            <a:r>
              <a:rPr lang="it-IT" dirty="0"/>
              <a:t>M</a:t>
            </a:r>
            <a:r>
              <a:rPr lang="it-IT" dirty="0" smtClean="0"/>
              <a:t>essenger ecc.</a:t>
            </a:r>
          </a:p>
          <a:p>
            <a:r>
              <a:rPr lang="it-IT" dirty="0" smtClean="0"/>
              <a:t>Criticità</a:t>
            </a:r>
          </a:p>
          <a:p>
            <a:pPr lvl="1"/>
            <a:r>
              <a:rPr lang="it-IT" dirty="0" smtClean="0"/>
              <a:t>Tempo di conservazione sul server del </a:t>
            </a:r>
            <a:r>
              <a:rPr lang="it-IT" dirty="0" err="1" smtClean="0"/>
              <a:t>mantainer</a:t>
            </a:r>
            <a:r>
              <a:rPr lang="it-IT" dirty="0" smtClean="0"/>
              <a:t> (30gg)</a:t>
            </a:r>
          </a:p>
          <a:p>
            <a:pPr lvl="1"/>
            <a:r>
              <a:rPr lang="it-IT" dirty="0" smtClean="0"/>
              <a:t>Estrazione dalla </a:t>
            </a:r>
            <a:r>
              <a:rPr lang="it-IT" dirty="0" err="1" smtClean="0"/>
              <a:t>device</a:t>
            </a:r>
            <a:r>
              <a:rPr lang="it-IT" dirty="0" smtClean="0"/>
              <a:t> mobile con prodotti specialistici (Data </a:t>
            </a:r>
            <a:r>
              <a:rPr lang="it-IT" dirty="0" err="1" smtClean="0"/>
              <a:t>recovery</a:t>
            </a:r>
            <a:r>
              <a:rPr lang="it-IT" dirty="0" smtClean="0"/>
              <a:t> report)</a:t>
            </a:r>
            <a:endParaRPr lang="it-IT" dirty="0"/>
          </a:p>
          <a:p>
            <a:pPr lvl="1"/>
            <a:r>
              <a:rPr lang="it-IT" dirty="0" smtClean="0"/>
              <a:t>Transazionale 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  <a:r>
              <a:rPr lang="it-IT" dirty="0" smtClean="0"/>
              <a:t> richiesta al gestore di attestare l’avvenuta lettura del messaggio da parte del destinatario </a:t>
            </a:r>
          </a:p>
          <a:p>
            <a:pPr lvl="1"/>
            <a:r>
              <a:rPr lang="it-IT" dirty="0" smtClean="0"/>
              <a:t>Impossibilità di provare chi abbia letto il messaggio</a:t>
            </a:r>
          </a:p>
          <a:p>
            <a:pPr lvl="1"/>
            <a:r>
              <a:rPr lang="it-IT" dirty="0" smtClean="0"/>
              <a:t>IMEI (International </a:t>
            </a:r>
            <a:r>
              <a:rPr lang="it-IT" dirty="0"/>
              <a:t>Mobile </a:t>
            </a:r>
            <a:r>
              <a:rPr lang="it-IT" dirty="0" err="1"/>
              <a:t>Equipment</a:t>
            </a:r>
            <a:r>
              <a:rPr lang="it-IT" dirty="0"/>
              <a:t> </a:t>
            </a:r>
            <a:r>
              <a:rPr lang="it-IT" dirty="0" smtClean="0"/>
              <a:t>Identity) clonabili</a:t>
            </a:r>
          </a:p>
          <a:p>
            <a:r>
              <a:rPr lang="it-IT" dirty="0" smtClean="0"/>
              <a:t>Cosa produrre</a:t>
            </a:r>
            <a:endParaRPr lang="it-IT" dirty="0"/>
          </a:p>
          <a:p>
            <a:pPr lvl="1"/>
            <a:r>
              <a:rPr lang="it-IT" dirty="0" err="1" smtClean="0"/>
              <a:t>printscreen</a:t>
            </a:r>
            <a:r>
              <a:rPr lang="it-IT" dirty="0" smtClean="0"/>
              <a:t> (</a:t>
            </a:r>
            <a:r>
              <a:rPr lang="it-IT" dirty="0" err="1" smtClean="0"/>
              <a:t>screenshot</a:t>
            </a:r>
            <a:r>
              <a:rPr lang="it-IT" dirty="0" smtClean="0"/>
              <a:t>)</a:t>
            </a:r>
          </a:p>
          <a:p>
            <a:pPr lvl="1"/>
            <a:r>
              <a:rPr lang="it-IT" dirty="0" smtClean="0"/>
              <a:t>estrazione </a:t>
            </a:r>
            <a:r>
              <a:rPr lang="it-IT" dirty="0"/>
              <a:t>della chat 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  <a:r>
              <a:rPr lang="it-IT" dirty="0" smtClean="0"/>
              <a:t> </a:t>
            </a:r>
            <a:r>
              <a:rPr lang="it-IT" dirty="0"/>
              <a:t>differenza </a:t>
            </a:r>
            <a:r>
              <a:rPr lang="it-IT" dirty="0" smtClean="0"/>
              <a:t>grafica</a:t>
            </a:r>
            <a:endParaRPr lang="it-IT" dirty="0"/>
          </a:p>
          <a:p>
            <a:pPr lvl="1"/>
            <a:r>
              <a:rPr lang="it-IT" dirty="0" smtClean="0"/>
              <a:t>Perizia informatica</a:t>
            </a:r>
          </a:p>
          <a:p>
            <a:pPr lvl="1"/>
            <a:r>
              <a:rPr lang="it-IT" dirty="0" smtClean="0"/>
              <a:t>Deposito del supporto informatico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9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234"/>
    </mc:Choice>
    <mc:Fallback>
      <p:transition spd="slow" advTm="20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Produrre email in giudizio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it-IT" dirty="0" smtClean="0"/>
              <a:t>Criticità </a:t>
            </a:r>
          </a:p>
          <a:p>
            <a:pPr lvl="1" algn="just"/>
            <a:r>
              <a:rPr lang="it-IT" dirty="0" err="1" smtClean="0"/>
              <a:t>transazionalità</a:t>
            </a:r>
            <a:r>
              <a:rPr lang="it-IT" dirty="0" smtClean="0"/>
              <a:t> - architettura che coinvolge 4 soggetti:</a:t>
            </a:r>
          </a:p>
          <a:p>
            <a:pPr lvl="2" algn="just"/>
            <a:r>
              <a:rPr lang="it-IT" dirty="0" smtClean="0"/>
              <a:t>Mittente </a:t>
            </a:r>
          </a:p>
          <a:p>
            <a:pPr lvl="2" algn="just"/>
            <a:r>
              <a:rPr lang="it-IT" dirty="0" smtClean="0"/>
              <a:t>dominio del mittente</a:t>
            </a:r>
          </a:p>
          <a:p>
            <a:pPr lvl="2" algn="just"/>
            <a:r>
              <a:rPr lang="it-IT" dirty="0" smtClean="0"/>
              <a:t>dominio del ricevente</a:t>
            </a:r>
          </a:p>
          <a:p>
            <a:pPr lvl="2" algn="just"/>
            <a:r>
              <a:rPr lang="it-IT" dirty="0" smtClean="0"/>
              <a:t>ricevente</a:t>
            </a:r>
          </a:p>
          <a:p>
            <a:pPr lvl="1" algn="just"/>
            <a:r>
              <a:rPr lang="it-IT" dirty="0"/>
              <a:t>Richiesta al proprio </a:t>
            </a:r>
            <a:r>
              <a:rPr lang="it-IT" dirty="0" smtClean="0"/>
              <a:t>gestore </a:t>
            </a:r>
            <a:r>
              <a:rPr lang="it-IT" dirty="0"/>
              <a:t>di certificare la transazione di un determinato invio (via </a:t>
            </a:r>
            <a:r>
              <a:rPr lang="it-IT" dirty="0" err="1"/>
              <a:t>pec</a:t>
            </a:r>
            <a:r>
              <a:rPr lang="it-IT" dirty="0" smtClean="0"/>
              <a:t>)</a:t>
            </a:r>
          </a:p>
          <a:p>
            <a:pPr lvl="1" algn="just"/>
            <a:r>
              <a:rPr lang="it-IT" i="1" dirty="0" smtClean="0"/>
              <a:t>Inoltra  o rispondi </a:t>
            </a:r>
            <a:r>
              <a:rPr lang="it-IT" dirty="0" smtClean="0"/>
              <a:t>modifica il MIME (</a:t>
            </a:r>
            <a:r>
              <a:rPr lang="it-IT" i="1" dirty="0" err="1" smtClean="0"/>
              <a:t>Multipart</a:t>
            </a:r>
            <a:r>
              <a:rPr lang="it-IT" i="1" dirty="0" smtClean="0"/>
              <a:t> </a:t>
            </a:r>
            <a:r>
              <a:rPr lang="it-IT" i="1" dirty="0"/>
              <a:t>Internet Mail </a:t>
            </a:r>
            <a:r>
              <a:rPr lang="it-IT" i="1" dirty="0" smtClean="0"/>
              <a:t>Extension)</a:t>
            </a:r>
            <a:r>
              <a:rPr lang="it-IT" dirty="0" smtClean="0"/>
              <a:t> </a:t>
            </a:r>
          </a:p>
          <a:p>
            <a:pPr algn="just"/>
            <a:r>
              <a:rPr lang="it-IT" dirty="0" smtClean="0"/>
              <a:t>Cosa produrre</a:t>
            </a:r>
          </a:p>
          <a:p>
            <a:pPr lvl="1" algn="just"/>
            <a:r>
              <a:rPr lang="it-IT" dirty="0" smtClean="0"/>
              <a:t>Copia autenticata del testo (stampa pdf) </a:t>
            </a:r>
          </a:p>
          <a:p>
            <a:pPr lvl="1" algn="just"/>
            <a:r>
              <a:rPr lang="it-IT" dirty="0" smtClean="0"/>
              <a:t>File formato .</a:t>
            </a:r>
            <a:r>
              <a:rPr lang="it-IT" dirty="0" err="1" smtClean="0"/>
              <a:t>eml</a:t>
            </a:r>
            <a:r>
              <a:rPr lang="it-IT" dirty="0" smtClean="0"/>
              <a:t> </a:t>
            </a:r>
          </a:p>
          <a:p>
            <a:pPr lvl="1" algn="just"/>
            <a:r>
              <a:rPr lang="it-IT" dirty="0" smtClean="0"/>
              <a:t>MIME</a:t>
            </a:r>
          </a:p>
          <a:p>
            <a:pPr lvl="1" algn="just"/>
            <a:r>
              <a:rPr lang="it-IT" dirty="0"/>
              <a:t>c</a:t>
            </a:r>
            <a:r>
              <a:rPr lang="it-IT" dirty="0" smtClean="0"/>
              <a:t>on ora legale – formato UTC (</a:t>
            </a:r>
            <a:r>
              <a:rPr lang="it-IT" i="1" dirty="0" err="1" smtClean="0"/>
              <a:t>Coordinated</a:t>
            </a:r>
            <a:r>
              <a:rPr lang="it-IT" i="1" dirty="0" smtClean="0"/>
              <a:t> </a:t>
            </a:r>
            <a:r>
              <a:rPr lang="it-IT" i="1" dirty="0"/>
              <a:t>Universal </a:t>
            </a:r>
            <a:r>
              <a:rPr lang="it-IT" i="1" dirty="0" smtClean="0"/>
              <a:t>Time)</a:t>
            </a:r>
            <a:endParaRPr lang="it-IT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1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488"/>
    </mc:Choice>
    <mc:Fallback>
      <p:transition spd="slow" advTm="11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Ctu</a:t>
            </a:r>
            <a:r>
              <a:rPr lang="it-IT" dirty="0" smtClean="0"/>
              <a:t> e Accesso al dispositivo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Esame del dispositivo fisico (cellulare/PC/</a:t>
            </a:r>
            <a:r>
              <a:rPr lang="it-IT" dirty="0" err="1" smtClean="0"/>
              <a:t>tablet</a:t>
            </a:r>
            <a:r>
              <a:rPr lang="it-IT" dirty="0" smtClean="0"/>
              <a:t> ecc.)</a:t>
            </a:r>
          </a:p>
          <a:p>
            <a:pPr lvl="1"/>
            <a:r>
              <a:rPr lang="it-IT" dirty="0"/>
              <a:t>Ordine di esibizione </a:t>
            </a:r>
            <a:r>
              <a:rPr lang="it-IT" dirty="0" smtClean="0"/>
              <a:t>non coercibile</a:t>
            </a:r>
          </a:p>
          <a:p>
            <a:pPr lvl="2"/>
            <a:r>
              <a:rPr lang="it-IT" dirty="0" smtClean="0"/>
              <a:t> </a:t>
            </a:r>
            <a:r>
              <a:rPr lang="it-IT" dirty="0"/>
              <a:t>ma dal rifiuto deducibili argomenti di </a:t>
            </a:r>
            <a:r>
              <a:rPr lang="it-IT" dirty="0" smtClean="0"/>
              <a:t>prova</a:t>
            </a:r>
          </a:p>
          <a:p>
            <a:r>
              <a:rPr lang="it-IT" dirty="0" smtClean="0"/>
              <a:t>Esame dell’account </a:t>
            </a:r>
          </a:p>
          <a:p>
            <a:pPr lvl="1"/>
            <a:r>
              <a:rPr lang="it-IT" dirty="0" smtClean="0"/>
              <a:t>Necessaria collaborazione del gestore web, del </a:t>
            </a:r>
            <a:r>
              <a:rPr lang="it-IT" dirty="0" err="1" smtClean="0"/>
              <a:t>mantainer</a:t>
            </a:r>
            <a:endParaRPr lang="it-IT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4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00"/>
    </mc:Choice>
    <mc:Fallback>
      <p:transition spd="slow" advTm="81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616</Words>
  <Application>Microsoft Office PowerPoint</Application>
  <PresentationFormat>Presentazione su schermo (4:3)</PresentationFormat>
  <Paragraphs>79</Paragraphs>
  <Slides>9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Terra</vt:lpstr>
      <vt:lpstr>acquisizione della prova digitale</vt:lpstr>
      <vt:lpstr>La copia forense</vt:lpstr>
      <vt:lpstr>Best practices penali</vt:lpstr>
      <vt:lpstr>Processo civile / processo penale</vt:lpstr>
      <vt:lpstr>Produrre una pagina web</vt:lpstr>
      <vt:lpstr>Produrre i post dei social network</vt:lpstr>
      <vt:lpstr>Produrre chat di Instant messages</vt:lpstr>
      <vt:lpstr>Produrre email in giudizio</vt:lpstr>
      <vt:lpstr>Ctu e Accesso al dispositivo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acquisizione della prova digitale</dc:title>
  <dc:creator>beatrice.irene@gmail.com</dc:creator>
  <cp:lastModifiedBy>beatrice.irene@gmail.com</cp:lastModifiedBy>
  <cp:revision>5</cp:revision>
  <dcterms:created xsi:type="dcterms:W3CDTF">2020-04-09T08:15:01Z</dcterms:created>
  <dcterms:modified xsi:type="dcterms:W3CDTF">2020-04-09T09:20:18Z</dcterms:modified>
</cp:coreProperties>
</file>