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sorterViewPr>
    <p:cViewPr>
      <p:scale>
        <a:sx n="100" d="100"/>
        <a:sy n="100" d="100"/>
      </p:scale>
      <p:origin x="0" y="184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olo 28"/>
          <p:cNvSpPr>
            <a:spLocks noGrp="1"/>
          </p:cNvSpPr>
          <p:nvPr>
            <p:ph type="ctrTitle"/>
          </p:nvPr>
        </p:nvSpPr>
        <p:spPr>
          <a:xfrm>
            <a:off x="381000" y="4853411"/>
            <a:ext cx="8458200" cy="1222375"/>
          </a:xfrm>
        </p:spPr>
        <p:txBody>
          <a:bodyPr anchor="t"/>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16" name="Segnaposto data 15"/>
          <p:cNvSpPr>
            <a:spLocks noGrp="1"/>
          </p:cNvSpPr>
          <p:nvPr>
            <p:ph type="dt" sz="half" idx="10"/>
          </p:nvPr>
        </p:nvSpPr>
        <p:spPr/>
        <p:txBody>
          <a:bodyPr/>
          <a:lstStyle/>
          <a:p>
            <a:fld id="{2809B0FD-3628-4159-BC09-5CC43EEDA244}" type="datetimeFigureOut">
              <a:rPr lang="it-IT" smtClean="0">
                <a:solidFill>
                  <a:srgbClr val="F0A22E">
                    <a:shade val="75000"/>
                  </a:srgbClr>
                </a:solidFill>
              </a:rPr>
              <a:pPr/>
              <a:t>09/04/2020</a:t>
            </a:fld>
            <a:endParaRPr lang="it-IT">
              <a:solidFill>
                <a:srgbClr val="F0A22E">
                  <a:shade val="75000"/>
                </a:srgbClr>
              </a:solidFill>
            </a:endParaRPr>
          </a:p>
        </p:txBody>
      </p:sp>
      <p:sp>
        <p:nvSpPr>
          <p:cNvPr id="2" name="Segnaposto piè di pagina 1"/>
          <p:cNvSpPr>
            <a:spLocks noGrp="1"/>
          </p:cNvSpPr>
          <p:nvPr>
            <p:ph type="ftr" sz="quarter" idx="11"/>
          </p:nvPr>
        </p:nvSpPr>
        <p:spPr/>
        <p:txBody>
          <a:bodyPr/>
          <a:lstStyle/>
          <a:p>
            <a:endParaRPr lang="it-IT">
              <a:solidFill>
                <a:srgbClr val="F0A22E">
                  <a:shade val="75000"/>
                </a:srgbClr>
              </a:solidFill>
            </a:endParaRPr>
          </a:p>
        </p:txBody>
      </p:sp>
      <p:sp>
        <p:nvSpPr>
          <p:cNvPr id="15" name="Segnaposto numero diapositiva 14"/>
          <p:cNvSpPr>
            <a:spLocks noGrp="1"/>
          </p:cNvSpPr>
          <p:nvPr>
            <p:ph type="sldNum" sz="quarter" idx="12"/>
          </p:nvPr>
        </p:nvSpPr>
        <p:spPr>
          <a:xfrm>
            <a:off x="8229600" y="6473952"/>
            <a:ext cx="758952" cy="246888"/>
          </a:xfrm>
        </p:spPr>
        <p:txBody>
          <a:bodyPr/>
          <a:lstStyle/>
          <a:p>
            <a:fld id="{4B639182-F15B-4D44-ABD7-70C32E458654}" type="slidenum">
              <a:rPr lang="it-IT" smtClean="0">
                <a:solidFill>
                  <a:srgbClr val="F0A22E">
                    <a:shade val="75000"/>
                  </a:srgbClr>
                </a:solidFill>
              </a:rPr>
              <a:pPr/>
              <a:t>‹N›</a:t>
            </a:fld>
            <a:endParaRPr lang="it-IT">
              <a:solidFill>
                <a:srgbClr val="F0A22E">
                  <a:shade val="75000"/>
                </a:srgbClr>
              </a:solidFill>
            </a:endParaRPr>
          </a:p>
        </p:txBody>
      </p:sp>
    </p:spTree>
    <p:extLst>
      <p:ext uri="{BB962C8B-B14F-4D97-AF65-F5344CB8AC3E}">
        <p14:creationId xmlns:p14="http://schemas.microsoft.com/office/powerpoint/2010/main" val="3779384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2809B0FD-3628-4159-BC09-5CC43EEDA244}" type="datetimeFigureOut">
              <a:rPr lang="it-IT" smtClean="0">
                <a:solidFill>
                  <a:srgbClr val="F0A22E">
                    <a:shade val="75000"/>
                  </a:srgbClr>
                </a:solidFill>
              </a:rPr>
              <a:pPr/>
              <a:t>09/04/2020</a:t>
            </a:fld>
            <a:endParaRPr lang="it-IT">
              <a:solidFill>
                <a:srgbClr val="F0A22E">
                  <a:shade val="75000"/>
                </a:srgbClr>
              </a:solidFill>
            </a:endParaRPr>
          </a:p>
        </p:txBody>
      </p:sp>
      <p:sp>
        <p:nvSpPr>
          <p:cNvPr id="5" name="Segnaposto piè di pagina 4"/>
          <p:cNvSpPr>
            <a:spLocks noGrp="1"/>
          </p:cNvSpPr>
          <p:nvPr>
            <p:ph type="ftr" sz="quarter" idx="11"/>
          </p:nvPr>
        </p:nvSpPr>
        <p:spPr/>
        <p:txBody>
          <a:bodyPr/>
          <a:lstStyle/>
          <a:p>
            <a:endParaRPr lang="it-IT">
              <a:solidFill>
                <a:srgbClr val="F0A22E">
                  <a:shade val="75000"/>
                </a:srgbClr>
              </a:solidFill>
            </a:endParaRPr>
          </a:p>
        </p:txBody>
      </p:sp>
      <p:sp>
        <p:nvSpPr>
          <p:cNvPr id="6" name="Segnaposto numero diapositiva 5"/>
          <p:cNvSpPr>
            <a:spLocks noGrp="1"/>
          </p:cNvSpPr>
          <p:nvPr>
            <p:ph type="sldNum" sz="quarter" idx="12"/>
          </p:nvPr>
        </p:nvSpPr>
        <p:spPr/>
        <p:txBody>
          <a:bodyPr/>
          <a:lstStyle/>
          <a:p>
            <a:fld id="{4B639182-F15B-4D44-ABD7-70C32E458654}" type="slidenum">
              <a:rPr lang="it-IT" smtClean="0">
                <a:solidFill>
                  <a:srgbClr val="F0A22E">
                    <a:shade val="75000"/>
                  </a:srgbClr>
                </a:solidFill>
              </a:rPr>
              <a:pPr/>
              <a:t>‹N›</a:t>
            </a:fld>
            <a:endParaRPr lang="it-IT">
              <a:solidFill>
                <a:srgbClr val="F0A22E">
                  <a:shade val="75000"/>
                </a:srgbClr>
              </a:solidFill>
            </a:endParaRPr>
          </a:p>
        </p:txBody>
      </p:sp>
    </p:spTree>
    <p:extLst>
      <p:ext uri="{BB962C8B-B14F-4D97-AF65-F5344CB8AC3E}">
        <p14:creationId xmlns:p14="http://schemas.microsoft.com/office/powerpoint/2010/main" val="2451660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549276"/>
            <a:ext cx="18288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549276"/>
            <a:ext cx="62484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2809B0FD-3628-4159-BC09-5CC43EEDA244}" type="datetimeFigureOut">
              <a:rPr lang="it-IT" smtClean="0">
                <a:solidFill>
                  <a:srgbClr val="F0A22E">
                    <a:shade val="75000"/>
                  </a:srgbClr>
                </a:solidFill>
              </a:rPr>
              <a:pPr/>
              <a:t>09/04/2020</a:t>
            </a:fld>
            <a:endParaRPr lang="it-IT">
              <a:solidFill>
                <a:srgbClr val="F0A22E">
                  <a:shade val="75000"/>
                </a:srgbClr>
              </a:solidFill>
            </a:endParaRPr>
          </a:p>
        </p:txBody>
      </p:sp>
      <p:sp>
        <p:nvSpPr>
          <p:cNvPr id="5" name="Segnaposto piè di pagina 4"/>
          <p:cNvSpPr>
            <a:spLocks noGrp="1"/>
          </p:cNvSpPr>
          <p:nvPr>
            <p:ph type="ftr" sz="quarter" idx="11"/>
          </p:nvPr>
        </p:nvSpPr>
        <p:spPr/>
        <p:txBody>
          <a:bodyPr/>
          <a:lstStyle/>
          <a:p>
            <a:endParaRPr lang="it-IT">
              <a:solidFill>
                <a:srgbClr val="F0A22E">
                  <a:shade val="75000"/>
                </a:srgbClr>
              </a:solidFill>
            </a:endParaRPr>
          </a:p>
        </p:txBody>
      </p:sp>
      <p:sp>
        <p:nvSpPr>
          <p:cNvPr id="6" name="Segnaposto numero diapositiva 5"/>
          <p:cNvSpPr>
            <a:spLocks noGrp="1"/>
          </p:cNvSpPr>
          <p:nvPr>
            <p:ph type="sldNum" sz="quarter" idx="12"/>
          </p:nvPr>
        </p:nvSpPr>
        <p:spPr/>
        <p:txBody>
          <a:bodyPr/>
          <a:lstStyle/>
          <a:p>
            <a:fld id="{4B639182-F15B-4D44-ABD7-70C32E458654}" type="slidenum">
              <a:rPr lang="it-IT" smtClean="0">
                <a:solidFill>
                  <a:srgbClr val="F0A22E">
                    <a:shade val="75000"/>
                  </a:srgbClr>
                </a:solidFill>
              </a:rPr>
              <a:pPr/>
              <a:t>‹N›</a:t>
            </a:fld>
            <a:endParaRPr lang="it-IT">
              <a:solidFill>
                <a:srgbClr val="F0A22E">
                  <a:shade val="75000"/>
                </a:srgbClr>
              </a:solidFill>
            </a:endParaRPr>
          </a:p>
        </p:txBody>
      </p:sp>
    </p:spTree>
    <p:extLst>
      <p:ext uri="{BB962C8B-B14F-4D97-AF65-F5344CB8AC3E}">
        <p14:creationId xmlns:p14="http://schemas.microsoft.com/office/powerpoint/2010/main" val="4053022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2" name="Titolo 21"/>
          <p:cNvSpPr>
            <a:spLocks noGrp="1"/>
          </p:cNvSpPr>
          <p:nvPr>
            <p:ph type="title"/>
          </p:nvPr>
        </p:nvSpPr>
        <p:spPr/>
        <p:txBody>
          <a:bodyPr/>
          <a:lstStyle/>
          <a:p>
            <a:r>
              <a:rPr kumimoji="0" lang="it-IT" smtClean="0"/>
              <a:t>Fare clic per modificare lo stile del titolo</a:t>
            </a:r>
            <a:endParaRPr kumimoji="0" lang="en-US"/>
          </a:p>
        </p:txBody>
      </p:sp>
      <p:sp>
        <p:nvSpPr>
          <p:cNvPr id="27" name="Segnaposto contenuto 26"/>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2809B0FD-3628-4159-BC09-5CC43EEDA244}" type="datetimeFigureOut">
              <a:rPr lang="it-IT" smtClean="0">
                <a:solidFill>
                  <a:srgbClr val="F0A22E">
                    <a:shade val="75000"/>
                  </a:srgbClr>
                </a:solidFill>
              </a:rPr>
              <a:pPr/>
              <a:t>09/04/2020</a:t>
            </a:fld>
            <a:endParaRPr lang="it-IT">
              <a:solidFill>
                <a:srgbClr val="F0A22E">
                  <a:shade val="75000"/>
                </a:srgbClr>
              </a:solidFill>
            </a:endParaRPr>
          </a:p>
        </p:txBody>
      </p:sp>
      <p:sp>
        <p:nvSpPr>
          <p:cNvPr id="19" name="Segnaposto piè di pagina 18"/>
          <p:cNvSpPr>
            <a:spLocks noGrp="1"/>
          </p:cNvSpPr>
          <p:nvPr>
            <p:ph type="ftr" sz="quarter" idx="11"/>
          </p:nvPr>
        </p:nvSpPr>
        <p:spPr>
          <a:xfrm>
            <a:off x="3581400" y="76200"/>
            <a:ext cx="2895600" cy="288925"/>
          </a:xfrm>
        </p:spPr>
        <p:txBody>
          <a:bodyPr/>
          <a:lstStyle/>
          <a:p>
            <a:endParaRPr lang="it-IT">
              <a:solidFill>
                <a:srgbClr val="F0A22E">
                  <a:shade val="75000"/>
                </a:srgbClr>
              </a:solidFill>
            </a:endParaRPr>
          </a:p>
        </p:txBody>
      </p:sp>
      <p:sp>
        <p:nvSpPr>
          <p:cNvPr id="16" name="Segnaposto numero diapositiva 15"/>
          <p:cNvSpPr>
            <a:spLocks noGrp="1"/>
          </p:cNvSpPr>
          <p:nvPr>
            <p:ph type="sldNum" sz="quarter" idx="12"/>
          </p:nvPr>
        </p:nvSpPr>
        <p:spPr>
          <a:xfrm>
            <a:off x="8229600" y="6473952"/>
            <a:ext cx="758952" cy="246888"/>
          </a:xfrm>
        </p:spPr>
        <p:txBody>
          <a:bodyPr/>
          <a:lstStyle/>
          <a:p>
            <a:fld id="{4B639182-F15B-4D44-ABD7-70C32E458654}" type="slidenum">
              <a:rPr lang="it-IT" smtClean="0">
                <a:solidFill>
                  <a:srgbClr val="F0A22E">
                    <a:shade val="75000"/>
                  </a:srgbClr>
                </a:solidFill>
              </a:rPr>
              <a:pPr/>
              <a:t>‹N›</a:t>
            </a:fld>
            <a:endParaRPr lang="it-IT">
              <a:solidFill>
                <a:srgbClr val="F0A22E">
                  <a:shade val="75000"/>
                </a:srgbClr>
              </a:solidFill>
            </a:endParaRPr>
          </a:p>
        </p:txBody>
      </p:sp>
    </p:spTree>
    <p:extLst>
      <p:ext uri="{BB962C8B-B14F-4D97-AF65-F5344CB8AC3E}">
        <p14:creationId xmlns:p14="http://schemas.microsoft.com/office/powerpoint/2010/main" val="1828090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Segnaposto testo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19" name="Segnaposto data 18"/>
          <p:cNvSpPr>
            <a:spLocks noGrp="1"/>
          </p:cNvSpPr>
          <p:nvPr>
            <p:ph type="dt" sz="half" idx="10"/>
          </p:nvPr>
        </p:nvSpPr>
        <p:spPr/>
        <p:txBody>
          <a:bodyPr/>
          <a:lstStyle/>
          <a:p>
            <a:fld id="{2809B0FD-3628-4159-BC09-5CC43EEDA244}" type="datetimeFigureOut">
              <a:rPr lang="it-IT" smtClean="0">
                <a:solidFill>
                  <a:srgbClr val="F0A22E">
                    <a:shade val="75000"/>
                  </a:srgbClr>
                </a:solidFill>
              </a:rPr>
              <a:pPr/>
              <a:t>09/04/2020</a:t>
            </a:fld>
            <a:endParaRPr lang="it-IT">
              <a:solidFill>
                <a:srgbClr val="F0A22E">
                  <a:shade val="75000"/>
                </a:srgbClr>
              </a:solidFill>
            </a:endParaRPr>
          </a:p>
        </p:txBody>
      </p:sp>
      <p:sp>
        <p:nvSpPr>
          <p:cNvPr id="11" name="Segnaposto piè di pagina 10"/>
          <p:cNvSpPr>
            <a:spLocks noGrp="1"/>
          </p:cNvSpPr>
          <p:nvPr>
            <p:ph type="ftr" sz="quarter" idx="11"/>
          </p:nvPr>
        </p:nvSpPr>
        <p:spPr/>
        <p:txBody>
          <a:bodyPr/>
          <a:lstStyle/>
          <a:p>
            <a:endParaRPr lang="it-IT">
              <a:solidFill>
                <a:srgbClr val="F0A22E">
                  <a:shade val="75000"/>
                </a:srgbClr>
              </a:solidFill>
            </a:endParaRPr>
          </a:p>
        </p:txBody>
      </p:sp>
      <p:sp>
        <p:nvSpPr>
          <p:cNvPr id="16" name="Segnaposto numero diapositiva 15"/>
          <p:cNvSpPr>
            <a:spLocks noGrp="1"/>
          </p:cNvSpPr>
          <p:nvPr>
            <p:ph type="sldNum" sz="quarter" idx="12"/>
          </p:nvPr>
        </p:nvSpPr>
        <p:spPr/>
        <p:txBody>
          <a:bodyPr/>
          <a:lstStyle/>
          <a:p>
            <a:fld id="{4B639182-F15B-4D44-ABD7-70C32E458654}" type="slidenum">
              <a:rPr lang="it-IT" smtClean="0">
                <a:solidFill>
                  <a:srgbClr val="F0A22E">
                    <a:shade val="75000"/>
                  </a:srgbClr>
                </a:solidFill>
              </a:rPr>
              <a:pPr/>
              <a:t>‹N›</a:t>
            </a:fld>
            <a:endParaRPr lang="it-IT">
              <a:solidFill>
                <a:srgbClr val="F0A22E">
                  <a:shade val="75000"/>
                </a:srgbClr>
              </a:solidFill>
            </a:endParaRPr>
          </a:p>
        </p:txBody>
      </p:sp>
      <p:sp>
        <p:nvSpPr>
          <p:cNvPr id="8" name="Titolo 7"/>
          <p:cNvSpPr>
            <a:spLocks noGrp="1"/>
          </p:cNvSpPr>
          <p:nvPr>
            <p:ph type="title"/>
          </p:nvPr>
        </p:nvSpPr>
        <p:spPr>
          <a:xfrm>
            <a:off x="180475" y="2947085"/>
            <a:ext cx="8686800" cy="1184825"/>
          </a:xfrm>
        </p:spPr>
        <p:txBody>
          <a:bodyPr rtlCol="0" anchor="t"/>
          <a:lstStyle>
            <a:lvl1pPr algn="r">
              <a:defRPr/>
            </a:lvl1pPr>
          </a:lstStyle>
          <a:p>
            <a:r>
              <a:rPr kumimoji="0" lang="it-IT" smtClean="0"/>
              <a:t>Fare clic per modificare lo stile del titolo</a:t>
            </a:r>
            <a:endParaRPr kumimoji="0" lang="en-US"/>
          </a:p>
        </p:txBody>
      </p:sp>
    </p:spTree>
    <p:extLst>
      <p:ext uri="{BB962C8B-B14F-4D97-AF65-F5344CB8AC3E}">
        <p14:creationId xmlns:p14="http://schemas.microsoft.com/office/powerpoint/2010/main" val="209841150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0" name="Titolo 1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4" name="Segnaposto contenuto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1" name="Segnaposto data 20"/>
          <p:cNvSpPr>
            <a:spLocks noGrp="1"/>
          </p:cNvSpPr>
          <p:nvPr>
            <p:ph type="dt" sz="half" idx="10"/>
          </p:nvPr>
        </p:nvSpPr>
        <p:spPr/>
        <p:txBody>
          <a:bodyPr/>
          <a:lstStyle/>
          <a:p>
            <a:fld id="{2809B0FD-3628-4159-BC09-5CC43EEDA244}" type="datetimeFigureOut">
              <a:rPr lang="it-IT" smtClean="0">
                <a:solidFill>
                  <a:srgbClr val="F0A22E">
                    <a:shade val="75000"/>
                  </a:srgbClr>
                </a:solidFill>
              </a:rPr>
              <a:pPr/>
              <a:t>09/04/2020</a:t>
            </a:fld>
            <a:endParaRPr lang="it-IT">
              <a:solidFill>
                <a:srgbClr val="F0A22E">
                  <a:shade val="75000"/>
                </a:srgbClr>
              </a:solidFill>
            </a:endParaRPr>
          </a:p>
        </p:txBody>
      </p:sp>
      <p:sp>
        <p:nvSpPr>
          <p:cNvPr id="10" name="Segnaposto piè di pagina 9"/>
          <p:cNvSpPr>
            <a:spLocks noGrp="1"/>
          </p:cNvSpPr>
          <p:nvPr>
            <p:ph type="ftr" sz="quarter" idx="11"/>
          </p:nvPr>
        </p:nvSpPr>
        <p:spPr/>
        <p:txBody>
          <a:bodyPr/>
          <a:lstStyle/>
          <a:p>
            <a:endParaRPr lang="it-IT">
              <a:solidFill>
                <a:srgbClr val="F0A22E">
                  <a:shade val="75000"/>
                </a:srgbClr>
              </a:solidFill>
            </a:endParaRPr>
          </a:p>
        </p:txBody>
      </p:sp>
      <p:sp>
        <p:nvSpPr>
          <p:cNvPr id="31" name="Segnaposto numero diapositiva 30"/>
          <p:cNvSpPr>
            <a:spLocks noGrp="1"/>
          </p:cNvSpPr>
          <p:nvPr>
            <p:ph type="sldNum" sz="quarter" idx="12"/>
          </p:nvPr>
        </p:nvSpPr>
        <p:spPr/>
        <p:txBody>
          <a:bodyPr/>
          <a:lstStyle/>
          <a:p>
            <a:fld id="{4B639182-F15B-4D44-ABD7-70C32E458654}" type="slidenum">
              <a:rPr lang="it-IT" smtClean="0">
                <a:solidFill>
                  <a:srgbClr val="F0A22E">
                    <a:shade val="75000"/>
                  </a:srgbClr>
                </a:solidFill>
              </a:rPr>
              <a:pPr/>
              <a:t>‹N›</a:t>
            </a:fld>
            <a:endParaRPr lang="it-IT">
              <a:solidFill>
                <a:srgbClr val="F0A22E">
                  <a:shade val="75000"/>
                </a:srgbClr>
              </a:solidFill>
            </a:endParaRPr>
          </a:p>
        </p:txBody>
      </p:sp>
    </p:spTree>
    <p:extLst>
      <p:ext uri="{BB962C8B-B14F-4D97-AF65-F5344CB8AC3E}">
        <p14:creationId xmlns:p14="http://schemas.microsoft.com/office/powerpoint/2010/main" val="3550721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9" name="Titolo 28"/>
          <p:cNvSpPr>
            <a:spLocks noGrp="1"/>
          </p:cNvSpPr>
          <p:nvPr>
            <p:ph type="title"/>
          </p:nvPr>
        </p:nvSpPr>
        <p:spPr>
          <a:xfrm>
            <a:off x="304800" y="5410200"/>
            <a:ext cx="8610600" cy="882650"/>
          </a:xfrm>
        </p:spPr>
        <p:txBody>
          <a:bodyPr anchor="ctr"/>
          <a:lstStyle>
            <a:lvl1pPr>
              <a:defRPr/>
            </a:lvl1p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25" name="Segnaposto testo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contenuto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8" name="Segnaposto contenuto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0" name="Segnaposto data 9"/>
          <p:cNvSpPr>
            <a:spLocks noGrp="1"/>
          </p:cNvSpPr>
          <p:nvPr>
            <p:ph type="dt" sz="half" idx="10"/>
          </p:nvPr>
        </p:nvSpPr>
        <p:spPr/>
        <p:txBody>
          <a:bodyPr/>
          <a:lstStyle/>
          <a:p>
            <a:fld id="{2809B0FD-3628-4159-BC09-5CC43EEDA244}" type="datetimeFigureOut">
              <a:rPr lang="it-IT" smtClean="0">
                <a:solidFill>
                  <a:srgbClr val="F0A22E">
                    <a:shade val="75000"/>
                  </a:srgbClr>
                </a:solidFill>
              </a:rPr>
              <a:pPr/>
              <a:t>09/04/2020</a:t>
            </a:fld>
            <a:endParaRPr lang="it-IT">
              <a:solidFill>
                <a:srgbClr val="F0A22E">
                  <a:shade val="75000"/>
                </a:srgbClr>
              </a:solidFill>
            </a:endParaRPr>
          </a:p>
        </p:txBody>
      </p:sp>
      <p:sp>
        <p:nvSpPr>
          <p:cNvPr id="6" name="Segnaposto piè di pagina 5"/>
          <p:cNvSpPr>
            <a:spLocks noGrp="1"/>
          </p:cNvSpPr>
          <p:nvPr>
            <p:ph type="ftr" sz="quarter" idx="11"/>
          </p:nvPr>
        </p:nvSpPr>
        <p:spPr/>
        <p:txBody>
          <a:bodyPr/>
          <a:lstStyle/>
          <a:p>
            <a:endParaRPr lang="it-IT">
              <a:solidFill>
                <a:srgbClr val="F0A22E">
                  <a:shade val="75000"/>
                </a:srgbClr>
              </a:solidFill>
            </a:endParaRPr>
          </a:p>
        </p:txBody>
      </p:sp>
      <p:sp>
        <p:nvSpPr>
          <p:cNvPr id="7" name="Segnaposto numero diapositiva 6"/>
          <p:cNvSpPr>
            <a:spLocks noGrp="1"/>
          </p:cNvSpPr>
          <p:nvPr>
            <p:ph type="sldNum" sz="quarter" idx="12"/>
          </p:nvPr>
        </p:nvSpPr>
        <p:spPr>
          <a:xfrm>
            <a:off x="8229600" y="6477000"/>
            <a:ext cx="762000" cy="246888"/>
          </a:xfrm>
        </p:spPr>
        <p:txBody>
          <a:bodyPr/>
          <a:lstStyle/>
          <a:p>
            <a:fld id="{4B639182-F15B-4D44-ABD7-70C32E458654}" type="slidenum">
              <a:rPr lang="it-IT" smtClean="0">
                <a:solidFill>
                  <a:srgbClr val="F0A22E">
                    <a:shade val="75000"/>
                  </a:srgbClr>
                </a:solidFill>
              </a:rPr>
              <a:pPr/>
              <a:t>‹N›</a:t>
            </a:fld>
            <a:endParaRPr lang="it-IT">
              <a:solidFill>
                <a:srgbClr val="F0A22E">
                  <a:shade val="75000"/>
                </a:srgbClr>
              </a:solidFill>
            </a:endParaRPr>
          </a:p>
        </p:txBody>
      </p:sp>
      <p:sp>
        <p:nvSpPr>
          <p:cNvPr id="11" name="Connettore 1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667646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0" name="Titolo 29"/>
          <p:cNvSpPr>
            <a:spLocks noGrp="1"/>
          </p:cNvSpPr>
          <p:nvPr>
            <p:ph type="title"/>
          </p:nvPr>
        </p:nvSpPr>
        <p:spPr>
          <a:xfrm>
            <a:off x="301752" y="457200"/>
            <a:ext cx="8686800" cy="841248"/>
          </a:xfrm>
        </p:spPr>
        <p:txBody>
          <a:bodyPr/>
          <a:lstStyle/>
          <a:p>
            <a:r>
              <a:rPr kumimoji="0" lang="it-IT" smtClean="0"/>
              <a:t>Fare clic per modificare lo stile del titolo</a:t>
            </a:r>
            <a:endParaRPr kumimoji="0" lang="en-US"/>
          </a:p>
        </p:txBody>
      </p:sp>
      <p:sp>
        <p:nvSpPr>
          <p:cNvPr id="12" name="Segnaposto data 11"/>
          <p:cNvSpPr>
            <a:spLocks noGrp="1"/>
          </p:cNvSpPr>
          <p:nvPr>
            <p:ph type="dt" sz="half" idx="10"/>
          </p:nvPr>
        </p:nvSpPr>
        <p:spPr/>
        <p:txBody>
          <a:bodyPr/>
          <a:lstStyle/>
          <a:p>
            <a:fld id="{2809B0FD-3628-4159-BC09-5CC43EEDA244}" type="datetimeFigureOut">
              <a:rPr lang="it-IT" smtClean="0">
                <a:solidFill>
                  <a:srgbClr val="F0A22E">
                    <a:shade val="75000"/>
                  </a:srgbClr>
                </a:solidFill>
              </a:rPr>
              <a:pPr/>
              <a:t>09/04/2020</a:t>
            </a:fld>
            <a:endParaRPr lang="it-IT">
              <a:solidFill>
                <a:srgbClr val="F0A22E">
                  <a:shade val="75000"/>
                </a:srgbClr>
              </a:solidFill>
            </a:endParaRPr>
          </a:p>
        </p:txBody>
      </p:sp>
      <p:sp>
        <p:nvSpPr>
          <p:cNvPr id="21" name="Segnaposto piè di pagina 20"/>
          <p:cNvSpPr>
            <a:spLocks noGrp="1"/>
          </p:cNvSpPr>
          <p:nvPr>
            <p:ph type="ftr" sz="quarter" idx="11"/>
          </p:nvPr>
        </p:nvSpPr>
        <p:spPr/>
        <p:txBody>
          <a:bodyPr/>
          <a:lstStyle/>
          <a:p>
            <a:endParaRPr lang="it-IT">
              <a:solidFill>
                <a:srgbClr val="F0A22E">
                  <a:shade val="75000"/>
                </a:srgbClr>
              </a:solidFill>
            </a:endParaRPr>
          </a:p>
        </p:txBody>
      </p:sp>
      <p:sp>
        <p:nvSpPr>
          <p:cNvPr id="6" name="Segnaposto numero diapositiva 5"/>
          <p:cNvSpPr>
            <a:spLocks noGrp="1"/>
          </p:cNvSpPr>
          <p:nvPr>
            <p:ph type="sldNum" sz="quarter" idx="12"/>
          </p:nvPr>
        </p:nvSpPr>
        <p:spPr/>
        <p:txBody>
          <a:bodyPr/>
          <a:lstStyle/>
          <a:p>
            <a:fld id="{4B639182-F15B-4D44-ABD7-70C32E458654}" type="slidenum">
              <a:rPr lang="it-IT" smtClean="0">
                <a:solidFill>
                  <a:srgbClr val="F0A22E">
                    <a:shade val="75000"/>
                  </a:srgbClr>
                </a:solidFill>
              </a:rPr>
              <a:pPr/>
              <a:t>‹N›</a:t>
            </a:fld>
            <a:endParaRPr lang="it-IT">
              <a:solidFill>
                <a:srgbClr val="F0A22E">
                  <a:shade val="75000"/>
                </a:srgbClr>
              </a:solidFill>
            </a:endParaRPr>
          </a:p>
        </p:txBody>
      </p:sp>
    </p:spTree>
    <p:extLst>
      <p:ext uri="{BB962C8B-B14F-4D97-AF65-F5344CB8AC3E}">
        <p14:creationId xmlns:p14="http://schemas.microsoft.com/office/powerpoint/2010/main" val="340086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2809B0FD-3628-4159-BC09-5CC43EEDA244}" type="datetimeFigureOut">
              <a:rPr lang="it-IT" smtClean="0">
                <a:solidFill>
                  <a:srgbClr val="F0A22E">
                    <a:shade val="75000"/>
                  </a:srgbClr>
                </a:solidFill>
              </a:rPr>
              <a:pPr/>
              <a:t>09/04/2020</a:t>
            </a:fld>
            <a:endParaRPr lang="it-IT">
              <a:solidFill>
                <a:srgbClr val="F0A22E">
                  <a:shade val="75000"/>
                </a:srgbClr>
              </a:solidFill>
            </a:endParaRPr>
          </a:p>
        </p:txBody>
      </p:sp>
      <p:sp>
        <p:nvSpPr>
          <p:cNvPr id="24" name="Segnaposto piè di pagina 23"/>
          <p:cNvSpPr>
            <a:spLocks noGrp="1"/>
          </p:cNvSpPr>
          <p:nvPr>
            <p:ph type="ftr" sz="quarter" idx="11"/>
          </p:nvPr>
        </p:nvSpPr>
        <p:spPr/>
        <p:txBody>
          <a:bodyPr/>
          <a:lstStyle/>
          <a:p>
            <a:endParaRPr lang="it-IT">
              <a:solidFill>
                <a:srgbClr val="F0A22E">
                  <a:shade val="75000"/>
                </a:srgbClr>
              </a:solidFill>
            </a:endParaRPr>
          </a:p>
        </p:txBody>
      </p:sp>
      <p:sp>
        <p:nvSpPr>
          <p:cNvPr id="7" name="Segnaposto numero diapositiva 6"/>
          <p:cNvSpPr>
            <a:spLocks noGrp="1"/>
          </p:cNvSpPr>
          <p:nvPr>
            <p:ph type="sldNum" sz="quarter" idx="12"/>
          </p:nvPr>
        </p:nvSpPr>
        <p:spPr/>
        <p:txBody>
          <a:bodyPr/>
          <a:lstStyle/>
          <a:p>
            <a:fld id="{4B639182-F15B-4D44-ABD7-70C32E458654}" type="slidenum">
              <a:rPr lang="it-IT" smtClean="0">
                <a:solidFill>
                  <a:srgbClr val="F0A22E">
                    <a:shade val="75000"/>
                  </a:srgbClr>
                </a:solidFill>
              </a:rPr>
              <a:pPr/>
              <a:t>‹N›</a:t>
            </a:fld>
            <a:endParaRPr lang="it-IT">
              <a:solidFill>
                <a:srgbClr val="F0A22E">
                  <a:shade val="75000"/>
                </a:srgbClr>
              </a:solidFill>
            </a:endParaRPr>
          </a:p>
        </p:txBody>
      </p:sp>
    </p:spTree>
    <p:extLst>
      <p:ext uri="{BB962C8B-B14F-4D97-AF65-F5344CB8AC3E}">
        <p14:creationId xmlns:p14="http://schemas.microsoft.com/office/powerpoint/2010/main" val="2033516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Connettore 1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olo 11"/>
          <p:cNvSpPr>
            <a:spLocks noGrp="1"/>
          </p:cNvSpPr>
          <p:nvPr>
            <p:ph type="title"/>
          </p:nvPr>
        </p:nvSpPr>
        <p:spPr>
          <a:xfrm>
            <a:off x="457200" y="5486400"/>
            <a:ext cx="8458200" cy="520700"/>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14" name="Segnaposto contenuto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5" name="Segnaposto data 24"/>
          <p:cNvSpPr>
            <a:spLocks noGrp="1"/>
          </p:cNvSpPr>
          <p:nvPr>
            <p:ph type="dt" sz="half" idx="10"/>
          </p:nvPr>
        </p:nvSpPr>
        <p:spPr/>
        <p:txBody>
          <a:bodyPr/>
          <a:lstStyle/>
          <a:p>
            <a:fld id="{2809B0FD-3628-4159-BC09-5CC43EEDA244}" type="datetimeFigureOut">
              <a:rPr lang="it-IT" smtClean="0">
                <a:solidFill>
                  <a:srgbClr val="F0A22E">
                    <a:shade val="75000"/>
                  </a:srgbClr>
                </a:solidFill>
              </a:rPr>
              <a:pPr/>
              <a:t>09/04/2020</a:t>
            </a:fld>
            <a:endParaRPr lang="it-IT">
              <a:solidFill>
                <a:srgbClr val="F0A22E">
                  <a:shade val="75000"/>
                </a:srgbClr>
              </a:solidFill>
            </a:endParaRPr>
          </a:p>
        </p:txBody>
      </p:sp>
      <p:sp>
        <p:nvSpPr>
          <p:cNvPr id="29" name="Segnaposto piè di pagina 28"/>
          <p:cNvSpPr>
            <a:spLocks noGrp="1"/>
          </p:cNvSpPr>
          <p:nvPr>
            <p:ph type="ftr" sz="quarter" idx="11"/>
          </p:nvPr>
        </p:nvSpPr>
        <p:spPr/>
        <p:txBody>
          <a:bodyPr/>
          <a:lstStyle/>
          <a:p>
            <a:endParaRPr lang="it-IT">
              <a:solidFill>
                <a:srgbClr val="F0A22E">
                  <a:shade val="75000"/>
                </a:srgbClr>
              </a:solidFill>
            </a:endParaRPr>
          </a:p>
        </p:txBody>
      </p:sp>
      <p:sp>
        <p:nvSpPr>
          <p:cNvPr id="7" name="Segnaposto numero diapositiva 6"/>
          <p:cNvSpPr>
            <a:spLocks noGrp="1"/>
          </p:cNvSpPr>
          <p:nvPr>
            <p:ph type="sldNum" sz="quarter" idx="12"/>
          </p:nvPr>
        </p:nvSpPr>
        <p:spPr/>
        <p:txBody>
          <a:bodyPr/>
          <a:lstStyle/>
          <a:p>
            <a:fld id="{4B639182-F15B-4D44-ABD7-70C32E458654}" type="slidenum">
              <a:rPr lang="it-IT" smtClean="0">
                <a:solidFill>
                  <a:srgbClr val="F0A22E">
                    <a:shade val="75000"/>
                  </a:srgbClr>
                </a:solidFill>
              </a:rPr>
              <a:pPr/>
              <a:t>‹N›</a:t>
            </a:fld>
            <a:endParaRPr lang="it-IT">
              <a:solidFill>
                <a:srgbClr val="F0A22E">
                  <a:shade val="75000"/>
                </a:srgbClr>
              </a:solidFill>
            </a:endParaRPr>
          </a:p>
        </p:txBody>
      </p:sp>
    </p:spTree>
    <p:extLst>
      <p:ext uri="{BB962C8B-B14F-4D97-AF65-F5344CB8AC3E}">
        <p14:creationId xmlns:p14="http://schemas.microsoft.com/office/powerpoint/2010/main" val="1528984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3" name="Segnaposto immagin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it-IT" smtClean="0"/>
              <a:t>Fare clic sull'icona per inserire un'immagine</a:t>
            </a:r>
            <a:endParaRPr kumimoji="0" lang="en-US" dirty="0"/>
          </a:p>
        </p:txBody>
      </p:sp>
      <p:sp>
        <p:nvSpPr>
          <p:cNvPr id="7" name="Segnaposto data 6"/>
          <p:cNvSpPr>
            <a:spLocks noGrp="1"/>
          </p:cNvSpPr>
          <p:nvPr>
            <p:ph type="dt" sz="half" idx="10"/>
          </p:nvPr>
        </p:nvSpPr>
        <p:spPr/>
        <p:txBody>
          <a:bodyPr/>
          <a:lstStyle/>
          <a:p>
            <a:fld id="{2809B0FD-3628-4159-BC09-5CC43EEDA244}" type="datetimeFigureOut">
              <a:rPr lang="it-IT" smtClean="0">
                <a:solidFill>
                  <a:srgbClr val="F0A22E">
                    <a:shade val="75000"/>
                  </a:srgbClr>
                </a:solidFill>
              </a:rPr>
              <a:pPr/>
              <a:t>09/04/2020</a:t>
            </a:fld>
            <a:endParaRPr lang="it-IT">
              <a:solidFill>
                <a:srgbClr val="F0A22E">
                  <a:shade val="75000"/>
                </a:srgbClr>
              </a:solidFill>
            </a:endParaRPr>
          </a:p>
        </p:txBody>
      </p:sp>
      <p:sp>
        <p:nvSpPr>
          <p:cNvPr id="5" name="Segnaposto piè di pagina 4"/>
          <p:cNvSpPr>
            <a:spLocks noGrp="1"/>
          </p:cNvSpPr>
          <p:nvPr>
            <p:ph type="ftr" sz="quarter" idx="11"/>
          </p:nvPr>
        </p:nvSpPr>
        <p:spPr/>
        <p:txBody>
          <a:bodyPr/>
          <a:lstStyle/>
          <a:p>
            <a:endParaRPr lang="it-IT">
              <a:solidFill>
                <a:srgbClr val="F0A22E">
                  <a:shade val="75000"/>
                </a:srgbClr>
              </a:solidFill>
            </a:endParaRPr>
          </a:p>
        </p:txBody>
      </p:sp>
      <p:sp>
        <p:nvSpPr>
          <p:cNvPr id="31" name="Segnaposto numero diapositiva 30"/>
          <p:cNvSpPr>
            <a:spLocks noGrp="1"/>
          </p:cNvSpPr>
          <p:nvPr>
            <p:ph type="sldNum" sz="quarter" idx="12"/>
          </p:nvPr>
        </p:nvSpPr>
        <p:spPr/>
        <p:txBody>
          <a:bodyPr/>
          <a:lstStyle/>
          <a:p>
            <a:fld id="{4B639182-F15B-4D44-ABD7-70C32E458654}" type="slidenum">
              <a:rPr lang="it-IT" smtClean="0">
                <a:solidFill>
                  <a:srgbClr val="F0A22E">
                    <a:shade val="75000"/>
                  </a:srgbClr>
                </a:solidFill>
              </a:rPr>
              <a:pPr/>
              <a:t>‹N›</a:t>
            </a:fld>
            <a:endParaRPr lang="it-IT">
              <a:solidFill>
                <a:srgbClr val="F0A22E">
                  <a:shade val="75000"/>
                </a:srgbClr>
              </a:solidFill>
            </a:endParaRPr>
          </a:p>
        </p:txBody>
      </p:sp>
      <p:sp>
        <p:nvSpPr>
          <p:cNvPr id="17" name="Titolo 16"/>
          <p:cNvSpPr>
            <a:spLocks noGrp="1"/>
          </p:cNvSpPr>
          <p:nvPr>
            <p:ph type="title"/>
          </p:nvPr>
        </p:nvSpPr>
        <p:spPr>
          <a:xfrm>
            <a:off x="381000" y="4993760"/>
            <a:ext cx="5867400" cy="522288"/>
          </a:xfrm>
        </p:spPr>
        <p:txBody>
          <a:bodyPr anchor="ctr"/>
          <a:lstStyle>
            <a:lvl1pPr algn="l">
              <a:buNone/>
              <a:defRPr sz="2000" b="1"/>
            </a:lvl1pPr>
          </a:lstStyle>
          <a:p>
            <a:r>
              <a:rPr kumimoji="0" lang="it-IT" smtClean="0"/>
              <a:t>Fare clic per modificare lo stile del titolo</a:t>
            </a:r>
            <a:endParaRPr kumimoji="0" lang="en-US"/>
          </a:p>
        </p:txBody>
      </p:sp>
      <p:sp>
        <p:nvSpPr>
          <p:cNvPr id="26" name="Segnaposto testo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Tree>
    <p:extLst>
      <p:ext uri="{BB962C8B-B14F-4D97-AF65-F5344CB8AC3E}">
        <p14:creationId xmlns:p14="http://schemas.microsoft.com/office/powerpoint/2010/main" val="618167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Segnaposto testo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1" name="Segnaposto data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2809B0FD-3628-4159-BC09-5CC43EEDA244}" type="datetimeFigureOut">
              <a:rPr lang="it-IT" smtClean="0">
                <a:solidFill>
                  <a:srgbClr val="F0A22E">
                    <a:shade val="75000"/>
                  </a:srgbClr>
                </a:solidFill>
              </a:rPr>
              <a:pPr/>
              <a:t>09/04/2020</a:t>
            </a:fld>
            <a:endParaRPr lang="it-IT">
              <a:solidFill>
                <a:srgbClr val="F0A22E">
                  <a:shade val="75000"/>
                </a:srgbClr>
              </a:solidFill>
            </a:endParaRPr>
          </a:p>
        </p:txBody>
      </p:sp>
      <p:sp>
        <p:nvSpPr>
          <p:cNvPr id="28" name="Segnaposto piè di pagina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it-IT">
              <a:solidFill>
                <a:srgbClr val="F0A22E">
                  <a:shade val="75000"/>
                </a:srgbClr>
              </a:solidFill>
            </a:endParaRPr>
          </a:p>
        </p:txBody>
      </p:sp>
      <p:sp>
        <p:nvSpPr>
          <p:cNvPr id="5" name="Segnaposto numero diapositiva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4B639182-F15B-4D44-ABD7-70C32E458654}" type="slidenum">
              <a:rPr lang="it-IT" smtClean="0">
                <a:solidFill>
                  <a:srgbClr val="F0A22E">
                    <a:shade val="75000"/>
                  </a:srgbClr>
                </a:solidFill>
              </a:rPr>
              <a:pPr/>
              <a:t>‹N›</a:t>
            </a:fld>
            <a:endParaRPr lang="it-IT">
              <a:solidFill>
                <a:srgbClr val="F0A22E">
                  <a:shade val="75000"/>
                </a:srgbClr>
              </a:solidFill>
            </a:endParaRPr>
          </a:p>
        </p:txBody>
      </p:sp>
      <p:sp>
        <p:nvSpPr>
          <p:cNvPr id="10" name="Segnaposto titolo 9"/>
          <p:cNvSpPr>
            <a:spLocks noGrp="1"/>
          </p:cNvSpPr>
          <p:nvPr>
            <p:ph type="title"/>
          </p:nvPr>
        </p:nvSpPr>
        <p:spPr>
          <a:xfrm>
            <a:off x="304800" y="457200"/>
            <a:ext cx="8686800" cy="838200"/>
          </a:xfrm>
          <a:prstGeom prst="rect">
            <a:avLst/>
          </a:prstGeom>
        </p:spPr>
        <p:txBody>
          <a:bodyPr vert="horz" anchor="ctr">
            <a:normAutofit/>
          </a:bodyPr>
          <a:lstStyle/>
          <a:p>
            <a:r>
              <a:rPr kumimoji="0" lang="it-IT" smtClean="0"/>
              <a:t>Fare clic per modificare lo stile del titolo</a:t>
            </a:r>
            <a:endParaRPr kumimoji="0" lang="en-US"/>
          </a:p>
        </p:txBody>
      </p:sp>
      <p:sp>
        <p:nvSpPr>
          <p:cNvPr id="9" name="Connettore 1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Connettore 1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1561637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testo 7"/>
          <p:cNvSpPr>
            <a:spLocks noGrp="1"/>
          </p:cNvSpPr>
          <p:nvPr>
            <p:ph type="body" idx="1"/>
          </p:nvPr>
        </p:nvSpPr>
        <p:spPr/>
        <p:txBody>
          <a:bodyPr/>
          <a:lstStyle/>
          <a:p>
            <a:r>
              <a:rPr lang="it-IT" dirty="0"/>
              <a:t>Parte IV </a:t>
            </a:r>
          </a:p>
        </p:txBody>
      </p:sp>
      <p:sp>
        <p:nvSpPr>
          <p:cNvPr id="7" name="Titolo 6"/>
          <p:cNvSpPr>
            <a:spLocks noGrp="1"/>
          </p:cNvSpPr>
          <p:nvPr>
            <p:ph type="title"/>
          </p:nvPr>
        </p:nvSpPr>
        <p:spPr/>
        <p:txBody>
          <a:bodyPr>
            <a:normAutofit/>
          </a:bodyPr>
          <a:lstStyle/>
          <a:p>
            <a:r>
              <a:rPr lang="it-IT" dirty="0" smtClean="0"/>
              <a:t>valutazione della prova digitale</a:t>
            </a:r>
            <a:endParaRPr lang="it-IT"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30405728"/>
      </p:ext>
    </p:extLst>
  </p:cSld>
  <p:clrMapOvr>
    <a:masterClrMapping/>
  </p:clrMapOvr>
  <mc:AlternateContent xmlns:mc="http://schemas.openxmlformats.org/markup-compatibility/2006">
    <mc:Choice xmlns:p14="http://schemas.microsoft.com/office/powerpoint/2010/main" Requires="p14">
      <p:transition spd="slow" p14:dur="2000" advTm="12248"/>
    </mc:Choice>
    <mc:Fallback>
      <p:transition spd="slow" advTm="12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a:bodyPr>
          <a:lstStyle/>
          <a:p>
            <a:r>
              <a:rPr lang="it-IT" sz="2700" dirty="0" smtClean="0"/>
              <a:t>Valore probatorio del documento informatico</a:t>
            </a:r>
            <a:endParaRPr lang="it-IT" dirty="0"/>
          </a:p>
        </p:txBody>
      </p:sp>
      <p:sp>
        <p:nvSpPr>
          <p:cNvPr id="5" name="Segnaposto contenuto 4"/>
          <p:cNvSpPr>
            <a:spLocks noGrp="1"/>
          </p:cNvSpPr>
          <p:nvPr>
            <p:ph idx="1"/>
          </p:nvPr>
        </p:nvSpPr>
        <p:spPr/>
        <p:txBody>
          <a:bodyPr>
            <a:normAutofit fontScale="85000" lnSpcReduction="10000"/>
          </a:bodyPr>
          <a:lstStyle/>
          <a:p>
            <a:pPr algn="just"/>
            <a:r>
              <a:rPr lang="it-IT" dirty="0" smtClean="0"/>
              <a:t>Il </a:t>
            </a:r>
            <a:r>
              <a:rPr lang="it-IT" dirty="0"/>
              <a:t>valore della prova legale del </a:t>
            </a:r>
            <a:r>
              <a:rPr lang="it-IT" dirty="0" smtClean="0"/>
              <a:t>supporto informatico </a:t>
            </a:r>
            <a:r>
              <a:rPr lang="it-IT" dirty="0"/>
              <a:t>è subordinato al rispetto </a:t>
            </a:r>
            <a:r>
              <a:rPr lang="it-IT" dirty="0" smtClean="0"/>
              <a:t>delle regole </a:t>
            </a:r>
            <a:r>
              <a:rPr lang="it-IT" dirty="0"/>
              <a:t>tecniche di produzione e </a:t>
            </a:r>
            <a:r>
              <a:rPr lang="it-IT" dirty="0" smtClean="0"/>
              <a:t>conservazione dello </a:t>
            </a:r>
            <a:r>
              <a:rPr lang="it-IT" dirty="0"/>
              <a:t>stesso; in difetto del rispetto di queste</a:t>
            </a:r>
            <a:r>
              <a:rPr lang="it-IT" dirty="0" smtClean="0"/>
              <a:t>, l’idoneità </a:t>
            </a:r>
            <a:r>
              <a:rPr lang="it-IT" dirty="0"/>
              <a:t>del documento informatico </a:t>
            </a:r>
            <a:r>
              <a:rPr lang="it-IT" dirty="0" smtClean="0"/>
              <a:t>a soddisfare </a:t>
            </a:r>
            <a:r>
              <a:rPr lang="it-IT" dirty="0"/>
              <a:t>il requisito della forma scritta ed </a:t>
            </a:r>
            <a:r>
              <a:rPr lang="it-IT" dirty="0" smtClean="0"/>
              <a:t>il suo </a:t>
            </a:r>
            <a:r>
              <a:rPr lang="it-IT" dirty="0"/>
              <a:t>valore probatorio sono </a:t>
            </a:r>
            <a:r>
              <a:rPr lang="it-IT" dirty="0" smtClean="0"/>
              <a:t>liberamente valutabili </a:t>
            </a:r>
            <a:r>
              <a:rPr lang="it-IT" dirty="0"/>
              <a:t>in giudizio</a:t>
            </a:r>
            <a:r>
              <a:rPr lang="it-IT" dirty="0" smtClean="0"/>
              <a:t>.</a:t>
            </a:r>
          </a:p>
          <a:p>
            <a:pPr algn="just"/>
            <a:r>
              <a:rPr lang="it-IT" dirty="0" err="1" smtClean="0"/>
              <a:t>Cass</a:t>
            </a:r>
            <a:r>
              <a:rPr lang="it-IT" dirty="0" smtClean="0"/>
              <a:t>. civ. </a:t>
            </a:r>
            <a:r>
              <a:rPr lang="it-IT" dirty="0" err="1" smtClean="0"/>
              <a:t>sent</a:t>
            </a:r>
            <a:r>
              <a:rPr lang="it-IT" dirty="0" smtClean="0"/>
              <a:t>. 11.02.2019</a:t>
            </a:r>
            <a:r>
              <a:rPr lang="it-IT" dirty="0"/>
              <a:t>, </a:t>
            </a:r>
            <a:r>
              <a:rPr lang="it-IT" dirty="0" smtClean="0"/>
              <a:t>n. 3912</a:t>
            </a:r>
          </a:p>
          <a:p>
            <a:pPr algn="just"/>
            <a:r>
              <a:rPr lang="it-IT" dirty="0" smtClean="0"/>
              <a:t>Caso della produzione di documenti informatici su CD parzialmente illeggibili e di cui non era stata garantita la corretta conservazione e integrità dei dati</a:t>
            </a:r>
            <a:endParaRPr lang="it-IT"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20941293"/>
      </p:ext>
    </p:extLst>
  </p:cSld>
  <p:clrMapOvr>
    <a:masterClrMapping/>
  </p:clrMapOvr>
  <mc:AlternateContent xmlns:mc="http://schemas.openxmlformats.org/markup-compatibility/2006">
    <mc:Choice xmlns:p14="http://schemas.microsoft.com/office/powerpoint/2010/main" Requires="p14">
      <p:transition spd="slow" p14:dur="2000" advTm="67447"/>
    </mc:Choice>
    <mc:Fallback>
      <p:transition spd="slow" advTm="67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Efficacia probatoria della email</a:t>
            </a:r>
            <a:endParaRPr lang="it-IT" dirty="0"/>
          </a:p>
        </p:txBody>
      </p:sp>
      <p:sp>
        <p:nvSpPr>
          <p:cNvPr id="3" name="Segnaposto contenuto 2"/>
          <p:cNvSpPr>
            <a:spLocks noGrp="1"/>
          </p:cNvSpPr>
          <p:nvPr>
            <p:ph idx="1"/>
          </p:nvPr>
        </p:nvSpPr>
        <p:spPr/>
        <p:txBody>
          <a:bodyPr>
            <a:normAutofit fontScale="70000" lnSpcReduction="20000"/>
          </a:bodyPr>
          <a:lstStyle/>
          <a:p>
            <a:pPr algn="just"/>
            <a:r>
              <a:rPr lang="it-IT" dirty="0"/>
              <a:t>In tema di rilevanza probatoria di un documento ricevuto tramite posta elettronica, le riproduzioni meccaniche di fatti e di cose, ai sensi di quanto disposto dall’art. 2712 c.c., formano prova dei fatti e delle cose rappresentate, se colui contro il quale sono prodotte non ne disconosce la conformità ai fatti o alle cose medesime.</a:t>
            </a:r>
          </a:p>
          <a:p>
            <a:pPr algn="just"/>
            <a:r>
              <a:rPr lang="it-IT" dirty="0" err="1" smtClean="0"/>
              <a:t>Cass</a:t>
            </a:r>
            <a:r>
              <a:rPr lang="it-IT" dirty="0" smtClean="0"/>
              <a:t>. </a:t>
            </a:r>
            <a:r>
              <a:rPr lang="it-IT" dirty="0" err="1" smtClean="0"/>
              <a:t>Civ</a:t>
            </a:r>
            <a:r>
              <a:rPr lang="it-IT" dirty="0" smtClean="0"/>
              <a:t>. </a:t>
            </a:r>
            <a:r>
              <a:rPr lang="it-IT" dirty="0"/>
              <a:t>sez. lav., </a:t>
            </a:r>
            <a:r>
              <a:rPr lang="it-IT" dirty="0" smtClean="0"/>
              <a:t>28.01.2019</a:t>
            </a:r>
            <a:r>
              <a:rPr lang="it-IT" dirty="0"/>
              <a:t>, </a:t>
            </a:r>
            <a:r>
              <a:rPr lang="it-IT" dirty="0" smtClean="0"/>
              <a:t>n.2288</a:t>
            </a:r>
            <a:endParaRPr lang="it-IT" dirty="0"/>
          </a:p>
          <a:p>
            <a:pPr algn="just" fontAlgn="base"/>
            <a:r>
              <a:rPr lang="it-IT" dirty="0"/>
              <a:t>Il messaggio di posta elettronica, quale documento informatico, ha l’efficacia probatoria prevista dall’art. 2702 c.c. solo se sottoscritto con firma elettronica avanzata, qualificata o digitale, mentre è liberamente valutabile dal Giudice se privo di tale sottoscrizione, in relazione alle sue caratteristiche oggettive di qualità, sicurezza, integrità ed </a:t>
            </a:r>
            <a:r>
              <a:rPr lang="it-IT" dirty="0" err="1"/>
              <a:t>immodificabilità</a:t>
            </a:r>
            <a:r>
              <a:rPr lang="it-IT" dirty="0"/>
              <a:t>.</a:t>
            </a:r>
          </a:p>
          <a:p>
            <a:pPr algn="just" fontAlgn="base"/>
            <a:r>
              <a:rPr lang="it-IT" dirty="0" err="1" smtClean="0"/>
              <a:t>Cass</a:t>
            </a:r>
            <a:r>
              <a:rPr lang="it-IT" dirty="0" smtClean="0"/>
              <a:t> civ. </a:t>
            </a:r>
            <a:r>
              <a:rPr lang="it-IT" dirty="0"/>
              <a:t>sez. lav., </a:t>
            </a:r>
            <a:r>
              <a:rPr lang="it-IT" dirty="0" smtClean="0"/>
              <a:t>08.03.2018</a:t>
            </a:r>
            <a:r>
              <a:rPr lang="it-IT" dirty="0"/>
              <a:t>, </a:t>
            </a:r>
            <a:r>
              <a:rPr lang="it-IT" dirty="0" smtClean="0"/>
              <a:t>n.5523</a:t>
            </a:r>
            <a:endParaRPr lang="it-IT"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85249201"/>
      </p:ext>
    </p:extLst>
  </p:cSld>
  <p:clrMapOvr>
    <a:masterClrMapping/>
  </p:clrMapOvr>
  <mc:AlternateContent xmlns:mc="http://schemas.openxmlformats.org/markup-compatibility/2006">
    <mc:Choice xmlns:p14="http://schemas.microsoft.com/office/powerpoint/2010/main" Requires="p14">
      <p:transition spd="slow" p14:dur="2000" advTm="69355"/>
    </mc:Choice>
    <mc:Fallback>
      <p:transition spd="slow" advTm="69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Efficacia probatoria degli sms</a:t>
            </a:r>
            <a:endParaRPr lang="it-IT" dirty="0"/>
          </a:p>
        </p:txBody>
      </p:sp>
      <p:sp>
        <p:nvSpPr>
          <p:cNvPr id="3" name="Segnaposto contenuto 2"/>
          <p:cNvSpPr>
            <a:spLocks noGrp="1"/>
          </p:cNvSpPr>
          <p:nvPr>
            <p:ph idx="1"/>
          </p:nvPr>
        </p:nvSpPr>
        <p:spPr/>
        <p:txBody>
          <a:bodyPr>
            <a:normAutofit lnSpcReduction="10000"/>
          </a:bodyPr>
          <a:lstStyle/>
          <a:p>
            <a:pPr algn="just"/>
            <a:r>
              <a:rPr lang="it-IT" dirty="0"/>
              <a:t>E’ fondata la richiesta di condanna del padre a pagare la sua quota di retta dell’asilo nido del figlio, sulla base di un </a:t>
            </a:r>
            <a:r>
              <a:rPr lang="it-IT" b="1" dirty="0"/>
              <a:t>sms</a:t>
            </a:r>
            <a:r>
              <a:rPr lang="it-IT" dirty="0"/>
              <a:t> nel quale aderiva all’iniziativa dell’iscrizione presa dalla madre del bambino. Sia gli sms sia le mail hanno lo stesso valore di prova che l’articolo 2712 del codice civile attribuisce alle riproduzioni informatiche.</a:t>
            </a:r>
          </a:p>
          <a:p>
            <a:pPr algn="just"/>
            <a:r>
              <a:rPr lang="it-IT" dirty="0" err="1" smtClean="0"/>
              <a:t>Cass</a:t>
            </a:r>
            <a:r>
              <a:rPr lang="it-IT" dirty="0" smtClean="0"/>
              <a:t>. </a:t>
            </a:r>
            <a:r>
              <a:rPr lang="it-IT" dirty="0" err="1" smtClean="0"/>
              <a:t>Civ</a:t>
            </a:r>
            <a:r>
              <a:rPr lang="it-IT" dirty="0" smtClean="0"/>
              <a:t>. </a:t>
            </a:r>
            <a:r>
              <a:rPr lang="it-IT" dirty="0"/>
              <a:t>sez. I, </a:t>
            </a:r>
            <a:r>
              <a:rPr lang="it-IT" dirty="0" smtClean="0"/>
              <a:t>17.07.2019</a:t>
            </a:r>
            <a:r>
              <a:rPr lang="it-IT" dirty="0"/>
              <a:t>, </a:t>
            </a:r>
            <a:r>
              <a:rPr lang="it-IT" dirty="0" smtClean="0"/>
              <a:t>n. 19155</a:t>
            </a:r>
            <a:endParaRPr lang="it-IT"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21024116"/>
      </p:ext>
    </p:extLst>
  </p:cSld>
  <p:clrMapOvr>
    <a:masterClrMapping/>
  </p:clrMapOvr>
  <mc:AlternateContent xmlns:mc="http://schemas.openxmlformats.org/markup-compatibility/2006">
    <mc:Choice xmlns:p14="http://schemas.microsoft.com/office/powerpoint/2010/main" Requires="p14">
      <p:transition spd="slow" p14:dur="2000" advTm="67920"/>
    </mc:Choice>
    <mc:Fallback>
      <p:transition spd="slow" advTm="67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smtClean="0"/>
              <a:t>EFFICACIA PROBATORIA DI MESSAGGI </a:t>
            </a:r>
            <a:r>
              <a:rPr lang="it-IT" sz="2800" dirty="0" err="1" smtClean="0"/>
              <a:t>whatsapp</a:t>
            </a:r>
            <a:endParaRPr lang="it-IT" sz="2800" dirty="0"/>
          </a:p>
        </p:txBody>
      </p:sp>
      <p:sp>
        <p:nvSpPr>
          <p:cNvPr id="3" name="Segnaposto contenuto 2"/>
          <p:cNvSpPr>
            <a:spLocks noGrp="1"/>
          </p:cNvSpPr>
          <p:nvPr>
            <p:ph idx="1"/>
          </p:nvPr>
        </p:nvSpPr>
        <p:spPr/>
        <p:txBody>
          <a:bodyPr>
            <a:normAutofit/>
          </a:bodyPr>
          <a:lstStyle/>
          <a:p>
            <a:pPr algn="just"/>
            <a:r>
              <a:rPr lang="it-IT" dirty="0" smtClean="0"/>
              <a:t>Nel processo civile non sono utilizzabili </a:t>
            </a:r>
            <a:r>
              <a:rPr lang="it-IT" dirty="0"/>
              <a:t>come elementi probatori gli stralci delle conversazioni delle chat di </a:t>
            </a:r>
            <a:r>
              <a:rPr lang="it-IT" dirty="0" err="1" smtClean="0"/>
              <a:t>Whatsapp</a:t>
            </a:r>
            <a:r>
              <a:rPr lang="it-IT" dirty="0" smtClean="0"/>
              <a:t> depositate </a:t>
            </a:r>
            <a:r>
              <a:rPr lang="it-IT" dirty="0"/>
              <a:t>in </a:t>
            </a:r>
            <a:r>
              <a:rPr lang="it-IT" dirty="0" smtClean="0"/>
              <a:t>giudizio </a:t>
            </a:r>
            <a:r>
              <a:rPr lang="it-IT" dirty="0"/>
              <a:t>semplicemente tramite stampe e in assenza dell’apposito supporto informatico contenente le registrazioni oggetto della </a:t>
            </a:r>
            <a:r>
              <a:rPr lang="it-IT" dirty="0" smtClean="0"/>
              <a:t>contesa. </a:t>
            </a:r>
          </a:p>
          <a:p>
            <a:pPr algn="just"/>
            <a:r>
              <a:rPr lang="it-IT" dirty="0" err="1" smtClean="0"/>
              <a:t>Trib</a:t>
            </a:r>
            <a:r>
              <a:rPr lang="it-IT" dirty="0"/>
              <a:t>. Milano Sez. Lavoro, sentenza del </a:t>
            </a:r>
            <a:r>
              <a:rPr lang="it-IT" dirty="0" smtClean="0"/>
              <a:t>24.10.2017</a:t>
            </a:r>
            <a:endParaRPr lang="it-IT"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96369045"/>
      </p:ext>
    </p:extLst>
  </p:cSld>
  <p:clrMapOvr>
    <a:masterClrMapping/>
  </p:clrMapOvr>
  <mc:AlternateContent xmlns:mc="http://schemas.openxmlformats.org/markup-compatibility/2006">
    <mc:Choice xmlns:p14="http://schemas.microsoft.com/office/powerpoint/2010/main" Requires="p14">
      <p:transition spd="slow" p14:dur="2000" advTm="127948"/>
    </mc:Choice>
    <mc:Fallback>
      <p:transition spd="slow" advTm="127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Disconoscimento della riproduzione</a:t>
            </a:r>
            <a:endParaRPr lang="it-IT" dirty="0"/>
          </a:p>
        </p:txBody>
      </p:sp>
      <p:sp>
        <p:nvSpPr>
          <p:cNvPr id="3" name="Segnaposto contenuto 2"/>
          <p:cNvSpPr>
            <a:spLocks noGrp="1"/>
          </p:cNvSpPr>
          <p:nvPr>
            <p:ph idx="1"/>
          </p:nvPr>
        </p:nvSpPr>
        <p:spPr/>
        <p:txBody>
          <a:bodyPr>
            <a:normAutofit fontScale="62500" lnSpcReduction="20000"/>
          </a:bodyPr>
          <a:lstStyle/>
          <a:p>
            <a:pPr algn="just"/>
            <a:r>
              <a:rPr lang="it-IT" dirty="0" smtClean="0"/>
              <a:t>il </a:t>
            </a:r>
            <a:r>
              <a:rPr lang="it-IT" dirty="0"/>
              <a:t>disconoscimento deve essere “</a:t>
            </a:r>
            <a:r>
              <a:rPr lang="it-IT" b="1" i="1" dirty="0"/>
              <a:t>chiaro, circostanziato ed esplicito </a:t>
            </a:r>
            <a:r>
              <a:rPr lang="it-IT" i="1" dirty="0"/>
              <a:t>(dovendo concretizzarsi nell’allegazione di elementi attestanti la non corrispondenza tra realtà fattuale e realtà riprodotta) e – al fine di non alterare l’iter procedimentale in base al quale il legislatore ha inteso cadenzare il processo in riferimento al contraddittorio – deve </a:t>
            </a:r>
            <a:r>
              <a:rPr lang="it-IT" b="1" i="1" dirty="0"/>
              <a:t>essere tempestivo </a:t>
            </a:r>
            <a:r>
              <a:rPr lang="it-IT" i="1" dirty="0"/>
              <a:t>e cioè avvenire nella prima udienza o nella prima risposta successiva alla rituale acquisizione delle suddette riproduzioni, dovendo per ciò intendersi la prima udienza o la prima risposta successiva al momento in cui la parte onerata del disconoscimento sia stata posta in condizione, avuto riguardo alla particolare natura dell’oggetto prodotto, di rendersi immediatamente conto del contenuto della riproduzione</a:t>
            </a:r>
            <a:r>
              <a:rPr lang="it-IT" i="1" dirty="0" smtClean="0"/>
              <a:t>”</a:t>
            </a:r>
            <a:r>
              <a:rPr lang="it-IT" dirty="0" smtClean="0"/>
              <a:t>.</a:t>
            </a:r>
          </a:p>
          <a:p>
            <a:pPr algn="just"/>
            <a:r>
              <a:rPr lang="it-IT" dirty="0" err="1" smtClean="0"/>
              <a:t>Cass</a:t>
            </a:r>
            <a:r>
              <a:rPr lang="it-IT" dirty="0" smtClean="0"/>
              <a:t>. </a:t>
            </a:r>
            <a:r>
              <a:rPr lang="it-IT" dirty="0" err="1" smtClean="0"/>
              <a:t>Civ</a:t>
            </a:r>
            <a:r>
              <a:rPr lang="it-IT" dirty="0" smtClean="0"/>
              <a:t>., sez. III, </a:t>
            </a:r>
            <a:r>
              <a:rPr lang="it-IT" dirty="0" err="1" smtClean="0"/>
              <a:t>sent</a:t>
            </a:r>
            <a:r>
              <a:rPr lang="it-IT" dirty="0" smtClean="0"/>
              <a:t>. </a:t>
            </a:r>
            <a:r>
              <a:rPr lang="it-IT" dirty="0"/>
              <a:t>22.04.2010, n. </a:t>
            </a:r>
            <a:r>
              <a:rPr lang="it-IT" dirty="0" smtClean="0"/>
              <a:t>9526</a:t>
            </a:r>
          </a:p>
          <a:p>
            <a:pPr algn="just"/>
            <a:r>
              <a:rPr lang="it-IT" dirty="0" smtClean="0"/>
              <a:t>Assimilato al disconoscimento ex art. 2719 c.c. </a:t>
            </a:r>
            <a:r>
              <a:rPr lang="it-IT" dirty="0" err="1" smtClean="0"/>
              <a:t>percui</a:t>
            </a:r>
            <a:r>
              <a:rPr lang="it-IT" dirty="0" smtClean="0"/>
              <a:t> </a:t>
            </a:r>
            <a:r>
              <a:rPr lang="it-IT" dirty="0"/>
              <a:t>la contestazione delle riproduzioni informatiche non </a:t>
            </a:r>
            <a:r>
              <a:rPr lang="it-IT" dirty="0" smtClean="0"/>
              <a:t>può </a:t>
            </a:r>
            <a:r>
              <a:rPr lang="it-IT" dirty="0"/>
              <a:t>“limitarsi a formule di stile, clausole generiche, o ad un ‘mero disconoscimento’” </a:t>
            </a:r>
            <a:endParaRPr lang="it-IT" dirty="0" smtClean="0"/>
          </a:p>
          <a:p>
            <a:pPr algn="just"/>
            <a:r>
              <a:rPr lang="it-IT" dirty="0" err="1" smtClean="0"/>
              <a:t>Cass</a:t>
            </a:r>
            <a:r>
              <a:rPr lang="it-IT" dirty="0" smtClean="0"/>
              <a:t>. </a:t>
            </a:r>
            <a:r>
              <a:rPr lang="it-IT" dirty="0" err="1" smtClean="0"/>
              <a:t>Civ</a:t>
            </a:r>
            <a:r>
              <a:rPr lang="it-IT" dirty="0" smtClean="0"/>
              <a:t>,, 19.01.2018</a:t>
            </a:r>
            <a:r>
              <a:rPr lang="it-IT" dirty="0"/>
              <a:t>, n. </a:t>
            </a:r>
            <a:r>
              <a:rPr lang="it-IT" dirty="0" smtClean="0"/>
              <a:t>1250</a:t>
            </a:r>
            <a:endParaRPr lang="it-IT"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92250779"/>
      </p:ext>
    </p:extLst>
  </p:cSld>
  <p:clrMapOvr>
    <a:masterClrMapping/>
  </p:clrMapOvr>
  <mc:AlternateContent xmlns:mc="http://schemas.openxmlformats.org/markup-compatibility/2006">
    <mc:Choice xmlns:p14="http://schemas.microsoft.com/office/powerpoint/2010/main" Requires="p14">
      <p:transition spd="slow" p14:dur="2000" advTm="30327"/>
    </mc:Choice>
    <mc:Fallback>
      <p:transition spd="slow" advTm="30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Difese </a:t>
            </a:r>
            <a:endParaRPr lang="it-IT" dirty="0"/>
          </a:p>
        </p:txBody>
      </p:sp>
      <p:sp>
        <p:nvSpPr>
          <p:cNvPr id="3" name="Segnaposto contenuto 2"/>
          <p:cNvSpPr>
            <a:spLocks noGrp="1"/>
          </p:cNvSpPr>
          <p:nvPr>
            <p:ph idx="1"/>
          </p:nvPr>
        </p:nvSpPr>
        <p:spPr/>
        <p:txBody>
          <a:bodyPr>
            <a:normAutofit fontScale="70000" lnSpcReduction="20000"/>
          </a:bodyPr>
          <a:lstStyle/>
          <a:p>
            <a:r>
              <a:rPr lang="it-IT" dirty="0" smtClean="0"/>
              <a:t>il cellulare è </a:t>
            </a:r>
            <a:r>
              <a:rPr lang="it-IT" dirty="0"/>
              <a:t>stato </a:t>
            </a:r>
            <a:r>
              <a:rPr lang="it-IT" dirty="0" smtClean="0"/>
              <a:t>clonato</a:t>
            </a:r>
          </a:p>
          <a:p>
            <a:r>
              <a:rPr lang="it-IT" dirty="0" smtClean="0"/>
              <a:t>Il dispositivo è stato utilizzato abusivamente</a:t>
            </a:r>
          </a:p>
          <a:p>
            <a:r>
              <a:rPr lang="it-IT" dirty="0"/>
              <a:t>la mail è finita nello spam del domain o nello spam del server di posta e non è mai stata visualizzata dal destinatario</a:t>
            </a:r>
          </a:p>
          <a:p>
            <a:r>
              <a:rPr lang="it-IT" dirty="0" smtClean="0"/>
              <a:t>L’account è stato utilizzato abusivamente o falsamente </a:t>
            </a:r>
            <a:r>
              <a:rPr lang="it-IT" dirty="0"/>
              <a:t>attribuito a un </a:t>
            </a:r>
            <a:r>
              <a:rPr lang="it-IT" dirty="0" smtClean="0"/>
              <a:t>terzo</a:t>
            </a:r>
          </a:p>
          <a:p>
            <a:r>
              <a:rPr lang="it-IT" dirty="0" smtClean="0"/>
              <a:t>Il dispositivo di firma elettronica avanzata o digitale è stato utilizzato abusivamente</a:t>
            </a:r>
          </a:p>
          <a:p>
            <a:pPr lvl="1" algn="just"/>
            <a:r>
              <a:rPr lang="it-IT" dirty="0" smtClean="0"/>
              <a:t>Cfr. art. </a:t>
            </a:r>
            <a:r>
              <a:rPr lang="it-IT" dirty="0"/>
              <a:t>20 comma 1 ter CAD: </a:t>
            </a:r>
            <a:r>
              <a:rPr lang="it-IT" i="1" dirty="0" smtClean="0"/>
              <a:t> </a:t>
            </a:r>
            <a:r>
              <a:rPr lang="it-IT" i="1" dirty="0"/>
              <a:t>L'utilizzo del dispositivo di firma elettronica qualificata o digitale si presume riconducibile al titolare di firma elettronica, salvo che questi dia prova contraria</a:t>
            </a:r>
          </a:p>
          <a:p>
            <a:r>
              <a:rPr lang="it-IT" dirty="0" smtClean="0"/>
              <a:t>la persona ripresa nel </a:t>
            </a:r>
            <a:r>
              <a:rPr lang="it-IT" dirty="0"/>
              <a:t>video è </a:t>
            </a:r>
            <a:r>
              <a:rPr lang="it-IT" dirty="0" smtClean="0"/>
              <a:t>un terzo</a:t>
            </a:r>
            <a:endParaRPr lang="it-IT" dirty="0"/>
          </a:p>
          <a:p>
            <a:r>
              <a:rPr lang="it-IT" dirty="0" smtClean="0"/>
              <a:t>la </a:t>
            </a:r>
            <a:r>
              <a:rPr lang="it-IT" dirty="0"/>
              <a:t>voce registrata è </a:t>
            </a:r>
            <a:r>
              <a:rPr lang="it-IT" dirty="0" smtClean="0"/>
              <a:t>di un terzo</a:t>
            </a:r>
            <a:endParaRPr lang="it-IT"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14253168"/>
      </p:ext>
    </p:extLst>
  </p:cSld>
  <p:clrMapOvr>
    <a:masterClrMapping/>
  </p:clrMapOvr>
  <mc:AlternateContent xmlns:mc="http://schemas.openxmlformats.org/markup-compatibility/2006">
    <mc:Choice xmlns:p14="http://schemas.microsoft.com/office/powerpoint/2010/main" Requires="p14">
      <p:transition spd="slow" p14:dur="2000" advTm="108630"/>
    </mc:Choice>
    <mc:Fallback>
      <p:transition spd="slow" advTm="108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conclusioni</a:t>
            </a:r>
            <a:endParaRPr lang="it-IT" dirty="0"/>
          </a:p>
        </p:txBody>
      </p:sp>
      <p:sp>
        <p:nvSpPr>
          <p:cNvPr id="3" name="Segnaposto contenuto 2"/>
          <p:cNvSpPr>
            <a:spLocks noGrp="1"/>
          </p:cNvSpPr>
          <p:nvPr>
            <p:ph idx="1"/>
          </p:nvPr>
        </p:nvSpPr>
        <p:spPr/>
        <p:txBody>
          <a:bodyPr/>
          <a:lstStyle/>
          <a:p>
            <a:pPr marL="0" indent="0">
              <a:buNone/>
            </a:pPr>
            <a:r>
              <a:rPr lang="it-IT" dirty="0" smtClean="0"/>
              <a:t>«</a:t>
            </a:r>
            <a:r>
              <a:rPr lang="it-IT" i="1" dirty="0" smtClean="0"/>
              <a:t>Il </a:t>
            </a:r>
            <a:r>
              <a:rPr lang="it-IT" i="1" dirty="0"/>
              <a:t>progresso tecnologico è come un'ascia nelle mani di un criminale </a:t>
            </a:r>
            <a:r>
              <a:rPr lang="it-IT" i="1" dirty="0" smtClean="0"/>
              <a:t>patologico</a:t>
            </a:r>
            <a:r>
              <a:rPr lang="it-IT" dirty="0" smtClean="0"/>
              <a:t>» A. Einstein</a:t>
            </a:r>
          </a:p>
          <a:p>
            <a:pPr marL="0" indent="0">
              <a:buNone/>
            </a:pPr>
            <a:endParaRPr lang="it-IT" dirty="0"/>
          </a:p>
          <a:p>
            <a:pPr marL="0" indent="0">
              <a:buNone/>
            </a:pPr>
            <a:r>
              <a:rPr lang="it-IT" dirty="0" smtClean="0"/>
              <a:t>« </a:t>
            </a:r>
            <a:r>
              <a:rPr lang="it-IT" i="1" dirty="0" smtClean="0"/>
              <a:t>Ogni </a:t>
            </a:r>
            <a:r>
              <a:rPr lang="it-IT" i="1" dirty="0"/>
              <a:t>tecnologia sufficientemente avanzata è indistinguibile dalla magia</a:t>
            </a:r>
            <a:r>
              <a:rPr lang="it-IT" dirty="0" smtClean="0"/>
              <a:t>.» Arthur </a:t>
            </a:r>
            <a:r>
              <a:rPr lang="it-IT" dirty="0"/>
              <a:t>C. Clarke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97002366"/>
      </p:ext>
    </p:extLst>
  </p:cSld>
  <p:clrMapOvr>
    <a:masterClrMapping/>
  </p:clrMapOvr>
  <mc:AlternateContent xmlns:mc="http://schemas.openxmlformats.org/markup-compatibility/2006">
    <mc:Choice xmlns:p14="http://schemas.microsoft.com/office/powerpoint/2010/main" Requires="p14">
      <p:transition spd="slow" p14:dur="2000" advTm="46890"/>
    </mc:Choice>
    <mc:Fallback>
      <p:transition spd="slow" advTm="46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3100" dirty="0" smtClean="0"/>
              <a:t>le copie di documenti analogici e informatici</a:t>
            </a:r>
            <a:endParaRPr lang="it-IT" dirty="0"/>
          </a:p>
        </p:txBody>
      </p:sp>
      <p:sp>
        <p:nvSpPr>
          <p:cNvPr id="3" name="Segnaposto contenuto 2"/>
          <p:cNvSpPr>
            <a:spLocks noGrp="1"/>
          </p:cNvSpPr>
          <p:nvPr>
            <p:ph idx="1"/>
          </p:nvPr>
        </p:nvSpPr>
        <p:spPr/>
        <p:txBody>
          <a:bodyPr>
            <a:normAutofit fontScale="70000" lnSpcReduction="20000"/>
          </a:bodyPr>
          <a:lstStyle/>
          <a:p>
            <a:pPr marL="0" indent="0" algn="just">
              <a:buNone/>
            </a:pPr>
            <a:r>
              <a:rPr lang="it-IT" dirty="0" smtClean="0"/>
              <a:t>Art. 1 C.A.D.</a:t>
            </a:r>
          </a:p>
          <a:p>
            <a:pPr algn="just"/>
            <a:r>
              <a:rPr lang="it-IT" dirty="0" smtClean="0"/>
              <a:t>i-bis</a:t>
            </a:r>
            <a:r>
              <a:rPr lang="it-IT" dirty="0"/>
              <a:t>) </a:t>
            </a:r>
            <a:r>
              <a:rPr lang="it-IT" b="1" dirty="0"/>
              <a:t>copia informatica di documento analogico</a:t>
            </a:r>
            <a:r>
              <a:rPr lang="it-IT" dirty="0"/>
              <a:t>: il documento informatico avente </a:t>
            </a:r>
            <a:r>
              <a:rPr lang="it-IT" u="sng" dirty="0"/>
              <a:t>contenuto identico</a:t>
            </a:r>
            <a:r>
              <a:rPr lang="it-IT" dirty="0"/>
              <a:t> a quello del documento analogico da cui è </a:t>
            </a:r>
            <a:r>
              <a:rPr lang="it-IT" dirty="0" smtClean="0"/>
              <a:t>tratto (es. OCR, trascrizione);</a:t>
            </a:r>
            <a:endParaRPr lang="it-IT" dirty="0"/>
          </a:p>
          <a:p>
            <a:pPr algn="just"/>
            <a:r>
              <a:rPr lang="it-IT" dirty="0"/>
              <a:t>i-ter) </a:t>
            </a:r>
            <a:r>
              <a:rPr lang="it-IT" b="1" dirty="0"/>
              <a:t>copia per immagine</a:t>
            </a:r>
            <a:r>
              <a:rPr lang="it-IT" dirty="0"/>
              <a:t> su supporto informatico di documento analogico: il documento informatico avente </a:t>
            </a:r>
            <a:r>
              <a:rPr lang="it-IT" u="sng" dirty="0"/>
              <a:t>contenuto e forma identici </a:t>
            </a:r>
            <a:r>
              <a:rPr lang="it-IT" dirty="0"/>
              <a:t>a quelli del documento analogico da cui è </a:t>
            </a:r>
            <a:r>
              <a:rPr lang="it-IT" dirty="0" smtClean="0"/>
              <a:t>tratto (es. scansione);</a:t>
            </a:r>
            <a:endParaRPr lang="it-IT" dirty="0"/>
          </a:p>
          <a:p>
            <a:pPr algn="just"/>
            <a:r>
              <a:rPr lang="it-IT" dirty="0"/>
              <a:t>i-quater) </a:t>
            </a:r>
            <a:r>
              <a:rPr lang="it-IT" b="1" dirty="0"/>
              <a:t>copia informatica di documento informatico</a:t>
            </a:r>
            <a:r>
              <a:rPr lang="it-IT" dirty="0"/>
              <a:t>: il documento informatico avente </a:t>
            </a:r>
            <a:r>
              <a:rPr lang="it-IT" u="sng" dirty="0"/>
              <a:t>contenuto identico </a:t>
            </a:r>
            <a:r>
              <a:rPr lang="it-IT" dirty="0"/>
              <a:t>a quello del documento da cui è tratto su supporto informatico </a:t>
            </a:r>
            <a:r>
              <a:rPr lang="it-IT" u="sng" dirty="0"/>
              <a:t>con diversa sequenza di valori binari</a:t>
            </a:r>
            <a:r>
              <a:rPr lang="it-IT" dirty="0"/>
              <a:t>;</a:t>
            </a:r>
          </a:p>
          <a:p>
            <a:pPr algn="just"/>
            <a:r>
              <a:rPr lang="it-IT" dirty="0"/>
              <a:t>i-</a:t>
            </a:r>
            <a:r>
              <a:rPr lang="it-IT" dirty="0" err="1"/>
              <a:t>quinquies</a:t>
            </a:r>
            <a:r>
              <a:rPr lang="it-IT" dirty="0"/>
              <a:t>) </a:t>
            </a:r>
            <a:r>
              <a:rPr lang="it-IT" b="1" dirty="0"/>
              <a:t>duplicato informatico</a:t>
            </a:r>
            <a:r>
              <a:rPr lang="it-IT" dirty="0"/>
              <a:t>: il documento informatico ottenuto mediante la memorizzazione, sullo stesso dispositivo o su dispositivi diversi, della </a:t>
            </a:r>
            <a:r>
              <a:rPr lang="it-IT" u="sng" dirty="0"/>
              <a:t>medesima sequenza di valori binari</a:t>
            </a:r>
            <a:r>
              <a:rPr lang="it-IT" dirty="0"/>
              <a:t> del documento originario</a:t>
            </a:r>
            <a:r>
              <a:rPr lang="it-IT" dirty="0" smtClean="0"/>
              <a:t>;</a:t>
            </a:r>
            <a:endParaRPr lang="it-IT"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6718818"/>
      </p:ext>
    </p:extLst>
  </p:cSld>
  <p:clrMapOvr>
    <a:masterClrMapping/>
  </p:clrMapOvr>
  <mc:AlternateContent xmlns:mc="http://schemas.openxmlformats.org/markup-compatibility/2006">
    <mc:Choice xmlns:p14="http://schemas.microsoft.com/office/powerpoint/2010/main" Requires="p14">
      <p:transition spd="slow" p14:dur="2000" advTm="146005"/>
    </mc:Choice>
    <mc:Fallback>
      <p:transition spd="slow" advTm="146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Originali e copie</a:t>
            </a:r>
            <a:endParaRPr lang="it-IT" dirty="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3779539847"/>
              </p:ext>
            </p:extLst>
          </p:nvPr>
        </p:nvGraphicFramePr>
        <p:xfrm>
          <a:off x="539553" y="1916831"/>
          <a:ext cx="8208910" cy="3354681"/>
        </p:xfrm>
        <a:graphic>
          <a:graphicData uri="http://schemas.openxmlformats.org/drawingml/2006/table">
            <a:tbl>
              <a:tblPr firstRow="1" bandRow="1">
                <a:tableStyleId>{5C22544A-7EE6-4342-B048-85BDC9FD1C3A}</a:tableStyleId>
              </a:tblPr>
              <a:tblGrid>
                <a:gridCol w="1728191"/>
                <a:gridCol w="3392964"/>
                <a:gridCol w="3087755"/>
              </a:tblGrid>
              <a:tr h="984110">
                <a:tc>
                  <a:txBody>
                    <a:bodyPr/>
                    <a:lstStyle/>
                    <a:p>
                      <a:endParaRPr lang="it-IT" sz="1600" dirty="0"/>
                    </a:p>
                  </a:txBody>
                  <a:tcPr/>
                </a:tc>
                <a:tc>
                  <a:txBody>
                    <a:bodyPr/>
                    <a:lstStyle/>
                    <a:p>
                      <a:r>
                        <a:rPr lang="it-IT" sz="1600" dirty="0" smtClean="0"/>
                        <a:t>Originale</a:t>
                      </a:r>
                      <a:r>
                        <a:rPr lang="it-IT" sz="1600" baseline="0" dirty="0" smtClean="0"/>
                        <a:t> a</a:t>
                      </a:r>
                      <a:r>
                        <a:rPr lang="it-IT" sz="1600" dirty="0" smtClean="0"/>
                        <a:t>nalogico</a:t>
                      </a:r>
                      <a:endParaRPr lang="it-IT" sz="1600" dirty="0"/>
                    </a:p>
                  </a:txBody>
                  <a:tcPr/>
                </a:tc>
                <a:tc>
                  <a:txBody>
                    <a:bodyPr/>
                    <a:lstStyle/>
                    <a:p>
                      <a:r>
                        <a:rPr lang="it-IT" sz="1600" dirty="0" smtClean="0"/>
                        <a:t>Originale digitale</a:t>
                      </a:r>
                      <a:endParaRPr lang="it-IT" sz="1600" dirty="0"/>
                    </a:p>
                  </a:txBody>
                  <a:tcPr/>
                </a:tc>
              </a:tr>
              <a:tr h="816091">
                <a:tc>
                  <a:txBody>
                    <a:bodyPr/>
                    <a:lstStyle/>
                    <a:p>
                      <a:r>
                        <a:rPr lang="it-IT" sz="1600" dirty="0" smtClean="0"/>
                        <a:t>Copia analogica</a:t>
                      </a:r>
                    </a:p>
                  </a:txBody>
                  <a:tcPr/>
                </a:tc>
                <a:tc>
                  <a:txBody>
                    <a:bodyPr/>
                    <a:lstStyle/>
                    <a:p>
                      <a:r>
                        <a:rPr lang="it-IT" sz="1600" dirty="0" smtClean="0"/>
                        <a:t>Artt. 2712, 2714 c.c. e 2715 c.c.</a:t>
                      </a:r>
                      <a:endParaRPr lang="it-IT" sz="1600" dirty="0"/>
                    </a:p>
                  </a:txBody>
                  <a:tcPr/>
                </a:tc>
                <a:tc>
                  <a:txBody>
                    <a:bodyPr/>
                    <a:lstStyle/>
                    <a:p>
                      <a:r>
                        <a:rPr lang="it-IT" sz="1600" i="0" dirty="0" smtClean="0"/>
                        <a:t>Art. 23 C.A.D.</a:t>
                      </a:r>
                      <a:endParaRPr lang="it-IT" sz="1600" i="0" dirty="0"/>
                    </a:p>
                  </a:txBody>
                  <a:tcPr/>
                </a:tc>
              </a:tr>
              <a:tr h="984110">
                <a:tc>
                  <a:txBody>
                    <a:bodyPr/>
                    <a:lstStyle/>
                    <a:p>
                      <a:r>
                        <a:rPr lang="it-IT" sz="1600" dirty="0" smtClean="0"/>
                        <a:t>Copia digitale</a:t>
                      </a:r>
                      <a:endParaRPr lang="it-IT" sz="1600" dirty="0"/>
                    </a:p>
                  </a:txBody>
                  <a:tcPr/>
                </a:tc>
                <a:tc>
                  <a:txBody>
                    <a:bodyPr/>
                    <a:lstStyle/>
                    <a:p>
                      <a:pPr algn="just"/>
                      <a:r>
                        <a:rPr lang="it-IT" sz="1600" b="1" dirty="0" smtClean="0"/>
                        <a:t>copia informatica</a:t>
                      </a:r>
                      <a:r>
                        <a:rPr lang="it-IT" sz="1600" dirty="0" smtClean="0"/>
                        <a:t>: contenuto identico (Art. 1 i-bis CAD)</a:t>
                      </a:r>
                    </a:p>
                    <a:p>
                      <a:pPr algn="just"/>
                      <a:r>
                        <a:rPr lang="it-IT" sz="1600" b="1" dirty="0" smtClean="0"/>
                        <a:t>copia per immagine</a:t>
                      </a:r>
                      <a:r>
                        <a:rPr lang="it-IT" sz="1600" dirty="0" smtClean="0"/>
                        <a:t>: contenuto</a:t>
                      </a:r>
                      <a:r>
                        <a:rPr lang="it-IT" sz="1600" baseline="0" dirty="0" smtClean="0"/>
                        <a:t> e forma identici </a:t>
                      </a:r>
                      <a:r>
                        <a:rPr lang="it-IT" sz="1600" dirty="0" smtClean="0"/>
                        <a:t>(Art. 1 i-ter CAD) </a:t>
                      </a:r>
                    </a:p>
                    <a:p>
                      <a:pPr algn="just"/>
                      <a:r>
                        <a:rPr lang="it-IT" sz="1600" dirty="0" smtClean="0"/>
                        <a:t>Art. 22 C.A.D.</a:t>
                      </a:r>
                    </a:p>
                  </a:txBody>
                  <a:tcPr/>
                </a:tc>
                <a:tc>
                  <a:txBody>
                    <a:bodyPr/>
                    <a:lstStyle/>
                    <a:p>
                      <a:pPr algn="just"/>
                      <a:r>
                        <a:rPr lang="it-IT" sz="1600" b="1" dirty="0" smtClean="0"/>
                        <a:t>copia informatica</a:t>
                      </a:r>
                      <a:r>
                        <a:rPr lang="it-IT" sz="1600" dirty="0" smtClean="0"/>
                        <a:t>: contenuto identico + diversa sequenza valori binari (Art. 1 i-quater CAD) </a:t>
                      </a:r>
                    </a:p>
                    <a:p>
                      <a:pPr algn="just"/>
                      <a:r>
                        <a:rPr lang="it-IT" sz="1600" b="1" baseline="0" dirty="0" smtClean="0"/>
                        <a:t>duplicato informatico</a:t>
                      </a:r>
                      <a:r>
                        <a:rPr lang="it-IT" sz="1600" baseline="0" dirty="0" smtClean="0"/>
                        <a:t>: contenuto identico + sequenza valori binari identica </a:t>
                      </a:r>
                      <a:r>
                        <a:rPr lang="it-IT" sz="1600" dirty="0" smtClean="0"/>
                        <a:t>(Art.</a:t>
                      </a:r>
                      <a:r>
                        <a:rPr lang="it-IT" sz="1600" baseline="0" dirty="0" smtClean="0"/>
                        <a:t> 1 i-</a:t>
                      </a:r>
                      <a:r>
                        <a:rPr lang="it-IT" sz="1600" baseline="0" dirty="0" err="1" smtClean="0"/>
                        <a:t>quinquies</a:t>
                      </a:r>
                      <a:r>
                        <a:rPr lang="it-IT" sz="1600" baseline="0" dirty="0" smtClean="0"/>
                        <a:t> CAD)</a:t>
                      </a:r>
                      <a:endParaRPr lang="it-IT" sz="1600" dirty="0"/>
                    </a:p>
                  </a:txBody>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8140379"/>
      </p:ext>
    </p:extLst>
  </p:cSld>
  <p:clrMapOvr>
    <a:masterClrMapping/>
  </p:clrMapOvr>
  <mc:AlternateContent xmlns:mc="http://schemas.openxmlformats.org/markup-compatibility/2006">
    <mc:Choice xmlns:p14="http://schemas.microsoft.com/office/powerpoint/2010/main" Requires="p14">
      <p:transition spd="slow" p14:dur="2000" advTm="64308"/>
    </mc:Choice>
    <mc:Fallback>
      <p:transition spd="slow" advTm="64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700" dirty="0"/>
              <a:t>Efficacia probatoria </a:t>
            </a:r>
            <a:r>
              <a:rPr lang="it-IT" sz="2700" dirty="0" err="1"/>
              <a:t>delLe</a:t>
            </a:r>
            <a:r>
              <a:rPr lang="it-IT" sz="2700" dirty="0"/>
              <a:t> </a:t>
            </a:r>
            <a:r>
              <a:rPr lang="it-IT" sz="2700" dirty="0" smtClean="0"/>
              <a:t>copie </a:t>
            </a:r>
            <a:r>
              <a:rPr lang="it-IT" sz="2700" dirty="0"/>
              <a:t>(codice civile)</a:t>
            </a:r>
            <a:endParaRPr lang="it-IT" dirty="0"/>
          </a:p>
        </p:txBody>
      </p:sp>
      <p:sp>
        <p:nvSpPr>
          <p:cNvPr id="3" name="Segnaposto contenuto 2"/>
          <p:cNvSpPr>
            <a:spLocks noGrp="1"/>
          </p:cNvSpPr>
          <p:nvPr>
            <p:ph idx="1"/>
          </p:nvPr>
        </p:nvSpPr>
        <p:spPr/>
        <p:txBody>
          <a:bodyPr>
            <a:normAutofit fontScale="85000" lnSpcReduction="10000"/>
          </a:bodyPr>
          <a:lstStyle/>
          <a:p>
            <a:r>
              <a:rPr lang="it-IT" dirty="0" smtClean="0"/>
              <a:t>Art. 2714 c.c.</a:t>
            </a:r>
          </a:p>
          <a:p>
            <a:r>
              <a:rPr lang="it-IT" dirty="0"/>
              <a:t>Le copie di atti pubblici spedite nelle forme prescritte da depositari pubblici autorizzati fanno fede come </a:t>
            </a:r>
            <a:r>
              <a:rPr lang="it-IT" dirty="0" smtClean="0"/>
              <a:t>l'originale.</a:t>
            </a:r>
            <a:endParaRPr lang="it-IT" dirty="0"/>
          </a:p>
          <a:p>
            <a:r>
              <a:rPr lang="it-IT" dirty="0"/>
              <a:t>La stessa fede fanno le copie di atti pubblici originali, spedite da depositari pubblici di esse, a ciò autorizzati </a:t>
            </a:r>
          </a:p>
          <a:p>
            <a:r>
              <a:rPr lang="it-IT" dirty="0" smtClean="0"/>
              <a:t>Art. 2715 c.c.</a:t>
            </a:r>
          </a:p>
          <a:p>
            <a:r>
              <a:rPr lang="it-IT" dirty="0"/>
              <a:t>Le copie delle scritture private depositate presso pubblici uffici e spedite da pubblici depositari autorizzati hanno la stessa efficacia della scrittura originale da cui sono estratte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78788918"/>
      </p:ext>
    </p:extLst>
  </p:cSld>
  <p:clrMapOvr>
    <a:masterClrMapping/>
  </p:clrMapOvr>
  <mc:AlternateContent xmlns:mc="http://schemas.openxmlformats.org/markup-compatibility/2006">
    <mc:Choice xmlns:p14="http://schemas.microsoft.com/office/powerpoint/2010/main" Requires="p14">
      <p:transition spd="slow" p14:dur="2000" advTm="32495"/>
    </mc:Choice>
    <mc:Fallback>
      <p:transition spd="slow" advTm="32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2700" dirty="0" smtClean="0"/>
              <a:t>Efficacia probatoria </a:t>
            </a:r>
            <a:r>
              <a:rPr lang="it-IT" sz="2700" dirty="0" err="1" smtClean="0"/>
              <a:t>delLe</a:t>
            </a:r>
            <a:r>
              <a:rPr lang="it-IT" sz="2700" dirty="0" smtClean="0"/>
              <a:t> riproduzioni (codice civile)</a:t>
            </a:r>
            <a:endParaRPr lang="it-IT" dirty="0"/>
          </a:p>
        </p:txBody>
      </p:sp>
      <p:sp>
        <p:nvSpPr>
          <p:cNvPr id="3" name="Segnaposto contenuto 2"/>
          <p:cNvSpPr>
            <a:spLocks noGrp="1"/>
          </p:cNvSpPr>
          <p:nvPr>
            <p:ph idx="1"/>
          </p:nvPr>
        </p:nvSpPr>
        <p:spPr/>
        <p:txBody>
          <a:bodyPr>
            <a:normAutofit/>
          </a:bodyPr>
          <a:lstStyle/>
          <a:p>
            <a:r>
              <a:rPr lang="it-IT" dirty="0"/>
              <a:t>Art. 2712 c.c. tutte le riproduzioni </a:t>
            </a:r>
          </a:p>
          <a:p>
            <a:pPr lvl="1"/>
            <a:r>
              <a:rPr lang="it-IT" dirty="0"/>
              <a:t>fotografiche, </a:t>
            </a:r>
            <a:r>
              <a:rPr lang="it-IT" u="sng" dirty="0"/>
              <a:t>informatiche</a:t>
            </a:r>
            <a:r>
              <a:rPr lang="it-IT" dirty="0"/>
              <a:t> o cinematografiche, le registrazioni fonografiche </a:t>
            </a:r>
            <a:r>
              <a:rPr lang="it-IT" dirty="0" smtClean="0"/>
              <a:t>e in </a:t>
            </a:r>
            <a:r>
              <a:rPr lang="it-IT" dirty="0"/>
              <a:t>genere, ogni altra rappresentazione meccanica di fatti e di cose</a:t>
            </a:r>
          </a:p>
          <a:p>
            <a:pPr lvl="1"/>
            <a:r>
              <a:rPr lang="it-IT" dirty="0"/>
              <a:t>formano piena prova </a:t>
            </a:r>
            <a:endParaRPr lang="it-IT" dirty="0" smtClean="0"/>
          </a:p>
          <a:p>
            <a:pPr lvl="2"/>
            <a:r>
              <a:rPr lang="it-IT" dirty="0" smtClean="0"/>
              <a:t>dei </a:t>
            </a:r>
            <a:r>
              <a:rPr lang="it-IT" dirty="0"/>
              <a:t>fatti e delle cose rappresentate </a:t>
            </a:r>
          </a:p>
          <a:p>
            <a:pPr lvl="1"/>
            <a:r>
              <a:rPr lang="it-IT" dirty="0"/>
              <a:t>se colui contro il quale sono prodotte non ne </a:t>
            </a:r>
            <a:r>
              <a:rPr lang="it-IT" dirty="0" smtClean="0"/>
              <a:t>disconosce</a:t>
            </a:r>
          </a:p>
          <a:p>
            <a:pPr lvl="2"/>
            <a:r>
              <a:rPr lang="it-IT" dirty="0" smtClean="0"/>
              <a:t> </a:t>
            </a:r>
            <a:r>
              <a:rPr lang="it-IT" dirty="0"/>
              <a:t>la conformità ai fatti o alle cose medesime</a:t>
            </a:r>
            <a:r>
              <a:rPr lang="it-IT" dirty="0" smtClean="0"/>
              <a:t>.</a:t>
            </a:r>
            <a:endParaRPr lang="it-IT"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70430381"/>
      </p:ext>
    </p:extLst>
  </p:cSld>
  <p:clrMapOvr>
    <a:masterClrMapping/>
  </p:clrMapOvr>
  <mc:AlternateContent xmlns:mc="http://schemas.openxmlformats.org/markup-compatibility/2006">
    <mc:Choice xmlns:p14="http://schemas.microsoft.com/office/powerpoint/2010/main" Requires="p14">
      <p:transition spd="slow" p14:dur="2000" advTm="34516"/>
    </mc:Choice>
    <mc:Fallback>
      <p:transition spd="slow" advTm="34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800" dirty="0" smtClean="0"/>
              <a:t> Copia informatica di originale analogico</a:t>
            </a:r>
            <a:endParaRPr lang="it-IT" sz="2800" dirty="0"/>
          </a:p>
        </p:txBody>
      </p:sp>
      <p:sp>
        <p:nvSpPr>
          <p:cNvPr id="3" name="Segnaposto contenuto 2"/>
          <p:cNvSpPr>
            <a:spLocks noGrp="1"/>
          </p:cNvSpPr>
          <p:nvPr>
            <p:ph idx="1"/>
          </p:nvPr>
        </p:nvSpPr>
        <p:spPr/>
        <p:txBody>
          <a:bodyPr>
            <a:normAutofit fontScale="92500" lnSpcReduction="10000"/>
          </a:bodyPr>
          <a:lstStyle/>
          <a:p>
            <a:pPr algn="just"/>
            <a:r>
              <a:rPr lang="it-IT" dirty="0"/>
              <a:t>Art. 22. </a:t>
            </a:r>
            <a:r>
              <a:rPr lang="it-IT" dirty="0" smtClean="0"/>
              <a:t>CAD</a:t>
            </a:r>
            <a:endParaRPr lang="it-IT" dirty="0"/>
          </a:p>
          <a:p>
            <a:pPr lvl="1" algn="just"/>
            <a:r>
              <a:rPr lang="it-IT" dirty="0"/>
              <a:t>1. I documenti informatici contenenti copia di atti pubblici, scritture private e documenti in genere, compresi gli atti e documenti amministrativi di ogni tipo formati in origine su supporto analogico, spediti o rilasciati dai depositari pubblici autorizzati e dai pubblici ufficiali, hanno piena efficacia, ai sensi degli articoli </a:t>
            </a:r>
            <a:r>
              <a:rPr lang="it-IT" b="1" dirty="0"/>
              <a:t>2714 e 2715 del codice civile</a:t>
            </a:r>
            <a:r>
              <a:rPr lang="it-IT" dirty="0"/>
              <a:t>, se sono formati ai sensi dell’articolo 20, comma 1-bis, primo periodo. La loro esibizione e produzione sostituisce quella dell’originale</a:t>
            </a:r>
            <a:r>
              <a:rPr lang="it-IT" dirty="0" smtClean="0"/>
              <a:t>.</a:t>
            </a:r>
            <a:endParaRPr lang="it-IT"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70405624"/>
      </p:ext>
    </p:extLst>
  </p:cSld>
  <p:clrMapOvr>
    <a:masterClrMapping/>
  </p:clrMapOvr>
  <mc:AlternateContent xmlns:mc="http://schemas.openxmlformats.org/markup-compatibility/2006">
    <mc:Choice xmlns:p14="http://schemas.microsoft.com/office/powerpoint/2010/main" Requires="p14">
      <p:transition spd="slow" p14:dur="2000" advTm="42031"/>
    </mc:Choice>
    <mc:Fallback>
      <p:transition spd="slow" advTm="42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3100" dirty="0" smtClean="0"/>
              <a:t>Segue – copia per immagine</a:t>
            </a:r>
            <a:r>
              <a:rPr lang="it-IT" dirty="0"/>
              <a:t/>
            </a:r>
            <a:br>
              <a:rPr lang="it-IT" dirty="0"/>
            </a:br>
            <a:endParaRPr lang="it-IT" dirty="0"/>
          </a:p>
        </p:txBody>
      </p:sp>
      <p:sp>
        <p:nvSpPr>
          <p:cNvPr id="3" name="Segnaposto contenuto 2"/>
          <p:cNvSpPr>
            <a:spLocks noGrp="1"/>
          </p:cNvSpPr>
          <p:nvPr>
            <p:ph idx="1"/>
          </p:nvPr>
        </p:nvSpPr>
        <p:spPr/>
        <p:txBody>
          <a:bodyPr>
            <a:normAutofit fontScale="92500" lnSpcReduction="20000"/>
          </a:bodyPr>
          <a:lstStyle/>
          <a:p>
            <a:pPr algn="just"/>
            <a:r>
              <a:rPr lang="it-IT" dirty="0" smtClean="0"/>
              <a:t>Art. 22 CAD </a:t>
            </a:r>
          </a:p>
          <a:p>
            <a:pPr lvl="1" algn="just"/>
            <a:r>
              <a:rPr lang="it-IT" dirty="0" smtClean="0"/>
              <a:t>2</a:t>
            </a:r>
            <a:r>
              <a:rPr lang="it-IT" dirty="0"/>
              <a:t>. Le copie per immagine su supporto informatico di documenti originali formati in origine su supporto analogico hanno la stessa efficacia probatoria degli originali da cui sono estratte, se la loro conformità è attestata da un notaio o da altro pubblico ufficiale a ciò autorizzato, secondo le Linee </a:t>
            </a:r>
            <a:r>
              <a:rPr lang="it-IT" dirty="0" smtClean="0"/>
              <a:t>guida.</a:t>
            </a:r>
            <a:endParaRPr lang="it-IT" dirty="0"/>
          </a:p>
          <a:p>
            <a:pPr lvl="1" algn="just"/>
            <a:r>
              <a:rPr lang="it-IT" dirty="0"/>
              <a:t>3. Le copie per immagine su supporto informatico di documenti originali formati in origine su supporto analogico nel rispetto delle Linee guida hanno la stessa efficacia probatoria degli originali da cui sono tratte se la loro conformità all'originale non è espressamente disconosciuta.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32496471"/>
      </p:ext>
    </p:extLst>
  </p:cSld>
  <p:clrMapOvr>
    <a:masterClrMapping/>
  </p:clrMapOvr>
  <mc:AlternateContent xmlns:mc="http://schemas.openxmlformats.org/markup-compatibility/2006">
    <mc:Choice xmlns:p14="http://schemas.microsoft.com/office/powerpoint/2010/main" Requires="p14">
      <p:transition spd="slow" p14:dur="2000" advTm="36457"/>
    </mc:Choice>
    <mc:Fallback>
      <p:transition spd="slow" advTm="36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just"/>
            <a:r>
              <a:rPr lang="it-IT" sz="2800" dirty="0" smtClean="0"/>
              <a:t>Copia analogica di originale informatico</a:t>
            </a:r>
            <a:endParaRPr lang="it-IT" sz="2800" dirty="0"/>
          </a:p>
        </p:txBody>
      </p:sp>
      <p:sp>
        <p:nvSpPr>
          <p:cNvPr id="3" name="Segnaposto contenuto 2"/>
          <p:cNvSpPr>
            <a:spLocks noGrp="1"/>
          </p:cNvSpPr>
          <p:nvPr>
            <p:ph idx="1"/>
          </p:nvPr>
        </p:nvSpPr>
        <p:spPr/>
        <p:txBody>
          <a:bodyPr>
            <a:normAutofit fontScale="55000" lnSpcReduction="20000"/>
          </a:bodyPr>
          <a:lstStyle/>
          <a:p>
            <a:pPr algn="just"/>
            <a:r>
              <a:rPr lang="it-IT" dirty="0"/>
              <a:t>Art. 23. </a:t>
            </a:r>
            <a:r>
              <a:rPr lang="it-IT" dirty="0" smtClean="0"/>
              <a:t>C.A.D. Copie </a:t>
            </a:r>
            <a:r>
              <a:rPr lang="it-IT" dirty="0"/>
              <a:t>analogiche di documenti informatici</a:t>
            </a:r>
          </a:p>
          <a:p>
            <a:pPr algn="just"/>
            <a:r>
              <a:rPr lang="it-IT" dirty="0"/>
              <a:t>1. </a:t>
            </a:r>
            <a:r>
              <a:rPr lang="it-IT" u="sng" dirty="0"/>
              <a:t>Le copie su supporto analogico di documento informatico</a:t>
            </a:r>
            <a:r>
              <a:rPr lang="it-IT" dirty="0"/>
              <a:t>, anche sottoscritto con firma elettronica avanzata, qualificata o digitale, hanno la stessa efficacia probatoria dell’originale da cui sono tratte se la loro </a:t>
            </a:r>
            <a:r>
              <a:rPr lang="it-IT" b="1" dirty="0"/>
              <a:t>conformità all’originale in tutte le sue componenti è attestata da un pubblico ufficiale </a:t>
            </a:r>
            <a:r>
              <a:rPr lang="it-IT" dirty="0"/>
              <a:t>a ciò autorizzato.</a:t>
            </a:r>
          </a:p>
          <a:p>
            <a:pPr algn="just"/>
            <a:r>
              <a:rPr lang="it-IT" dirty="0"/>
              <a:t>2. </a:t>
            </a:r>
            <a:r>
              <a:rPr lang="it-IT" u="sng" dirty="0"/>
              <a:t>Le copie e gli estratti su supporto analogico del documento informatico</a:t>
            </a:r>
            <a:r>
              <a:rPr lang="it-IT" dirty="0"/>
              <a:t>, conformi alle vigenti regole tecniche, hanno la stessa efficacia probatoria dell’originale se la </a:t>
            </a:r>
            <a:r>
              <a:rPr lang="it-IT" dirty="0" smtClean="0"/>
              <a:t>loro </a:t>
            </a:r>
            <a:r>
              <a:rPr lang="it-IT" dirty="0"/>
              <a:t>conformità non è espressamente disconosciuta. Resta fermo, ove previsto l’obbligo di conservazione dell’originale informatico.</a:t>
            </a:r>
          </a:p>
          <a:p>
            <a:pPr algn="just"/>
            <a:r>
              <a:rPr lang="it-IT" dirty="0"/>
              <a:t>2-bis. Sulle copie analogiche di documenti informatici può essere apposto a stampa un contrassegno, sulla base dei criteri definiti con le regole tecniche di cui all’articolo 71, tramite il quale è possibile accedere al documento informatico, ovvero verificare la corrispondenza allo stesso della copia analogica. Il contrassegno apposto ai sensi del primo periodo sostituisce a tutti gli effetti di legge la sottoscrizione autografa del pubblico ufficiale e non può essere richiesta la produzione di altra copia analogica con sottoscrizione autografa del medesimo documento informatico. I soggetti che procedono all’apposizione del contrassegno rendono disponibili gratuitamente sul proprio sito Internet istituzionale idonee soluzioni per la verifica del contrassegno </a:t>
            </a:r>
            <a:r>
              <a:rPr lang="it-IT" dirty="0" smtClean="0"/>
              <a:t>medesimo.</a:t>
            </a:r>
            <a:endParaRPr lang="it-IT"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59809634"/>
      </p:ext>
    </p:extLst>
  </p:cSld>
  <p:clrMapOvr>
    <a:masterClrMapping/>
  </p:clrMapOvr>
  <mc:AlternateContent xmlns:mc="http://schemas.openxmlformats.org/markup-compatibility/2006">
    <mc:Choice xmlns:p14="http://schemas.microsoft.com/office/powerpoint/2010/main" Requires="p14">
      <p:transition spd="slow" p14:dur="2000" advTm="46618"/>
    </mc:Choice>
    <mc:Fallback>
      <p:transition spd="slow" advTm="46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2700" dirty="0"/>
              <a:t>Duplicati e copie informatiche di documenti </a:t>
            </a:r>
            <a:r>
              <a:rPr lang="it-IT" sz="2700" dirty="0" smtClean="0"/>
              <a:t>informatici</a:t>
            </a:r>
            <a:endParaRPr lang="it-IT" dirty="0"/>
          </a:p>
        </p:txBody>
      </p:sp>
      <p:sp>
        <p:nvSpPr>
          <p:cNvPr id="3" name="Segnaposto contenuto 2"/>
          <p:cNvSpPr>
            <a:spLocks noGrp="1"/>
          </p:cNvSpPr>
          <p:nvPr>
            <p:ph idx="1"/>
          </p:nvPr>
        </p:nvSpPr>
        <p:spPr/>
        <p:txBody>
          <a:bodyPr>
            <a:normAutofit fontScale="77500" lnSpcReduction="20000"/>
          </a:bodyPr>
          <a:lstStyle/>
          <a:p>
            <a:pPr algn="just"/>
            <a:r>
              <a:rPr lang="it-IT" dirty="0" smtClean="0"/>
              <a:t>Art. 23 bis C.A.D.</a:t>
            </a:r>
          </a:p>
          <a:p>
            <a:pPr algn="just"/>
            <a:r>
              <a:rPr lang="it-IT" dirty="0"/>
              <a:t>1. I duplicati informatici hanno il medesimo valore giuridico, ad ogni effetto di legge, del documento informatico da cui sono tratti, se prodotti in conformità alle Linee guida</a:t>
            </a:r>
            <a:r>
              <a:rPr lang="it-IT" dirty="0" smtClean="0"/>
              <a:t>.</a:t>
            </a:r>
            <a:endParaRPr lang="it-IT" dirty="0"/>
          </a:p>
          <a:p>
            <a:pPr algn="just"/>
            <a:r>
              <a:rPr lang="it-IT" dirty="0"/>
              <a:t>2. Le copie e gli estratti informatici del documento informatico, se prodotti in conformità alle vigenti Linee guida, hanno la stessa efficacia probatoria dell'originale da cui sono tratte se la loro conformità all'originale, in tutti le sue componenti, è attestata da un pubblico ufficiale a ciò autorizzato o se la conformità non è espressamente disconosciuta. Resta fermo, ove previsto, l'obbligo di conservazione dell'originale informatico.</a:t>
            </a:r>
          </a:p>
          <a:p>
            <a:pPr algn="just"/>
            <a:endParaRPr lang="it-IT"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07785200"/>
      </p:ext>
    </p:extLst>
  </p:cSld>
  <p:clrMapOvr>
    <a:masterClrMapping/>
  </p:clrMapOvr>
  <mc:AlternateContent xmlns:mc="http://schemas.openxmlformats.org/markup-compatibility/2006">
    <mc:Choice xmlns:p14="http://schemas.microsoft.com/office/powerpoint/2010/main" Requires="p14">
      <p:transition spd="slow" p14:dur="2000" advTm="39428"/>
    </mc:Choice>
    <mc:Fallback>
      <p:transition spd="slow" advTm="39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rra">
  <a:themeElements>
    <a:clrScheme name="Terra">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erra">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erra">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TotalTime>
  <Words>1566</Words>
  <Application>Microsoft Office PowerPoint</Application>
  <PresentationFormat>Presentazione su schermo (4:3)</PresentationFormat>
  <Paragraphs>82</Paragraphs>
  <Slides>16</Slides>
  <Notes>0</Notes>
  <HiddenSlides>0</HiddenSlides>
  <MMClips>16</MMClips>
  <ScaleCrop>false</ScaleCrop>
  <HeadingPairs>
    <vt:vector size="4" baseType="variant">
      <vt:variant>
        <vt:lpstr>Tema</vt:lpstr>
      </vt:variant>
      <vt:variant>
        <vt:i4>1</vt:i4>
      </vt:variant>
      <vt:variant>
        <vt:lpstr>Titoli diapositive</vt:lpstr>
      </vt:variant>
      <vt:variant>
        <vt:i4>16</vt:i4>
      </vt:variant>
    </vt:vector>
  </HeadingPairs>
  <TitlesOfParts>
    <vt:vector size="17" baseType="lpstr">
      <vt:lpstr>Terra</vt:lpstr>
      <vt:lpstr>valutazione della prova digitale</vt:lpstr>
      <vt:lpstr>le copie di documenti analogici e informatici</vt:lpstr>
      <vt:lpstr>Originali e copie</vt:lpstr>
      <vt:lpstr>Efficacia probatoria delLe copie (codice civile)</vt:lpstr>
      <vt:lpstr>Efficacia probatoria delLe riproduzioni (codice civile)</vt:lpstr>
      <vt:lpstr> Copia informatica di originale analogico</vt:lpstr>
      <vt:lpstr>Segue – copia per immagine </vt:lpstr>
      <vt:lpstr>Copia analogica di originale informatico</vt:lpstr>
      <vt:lpstr>Duplicati e copie informatiche di documenti informatici</vt:lpstr>
      <vt:lpstr>Valore probatorio del documento informatico</vt:lpstr>
      <vt:lpstr>Efficacia probatoria della email</vt:lpstr>
      <vt:lpstr>Efficacia probatoria degli sms</vt:lpstr>
      <vt:lpstr>EFFICACIA PROBATORIA DI MESSAGGI whatsapp</vt:lpstr>
      <vt:lpstr>Disconoscimento della riproduzione</vt:lpstr>
      <vt:lpstr>Difese </vt:lpstr>
      <vt:lpstr>conclusioni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valutazione della prova digitale</dc:title>
  <dc:creator>beatrice.irene@gmail.com</dc:creator>
  <cp:lastModifiedBy>beatrice.irene@gmail.com</cp:lastModifiedBy>
  <cp:revision>7</cp:revision>
  <dcterms:created xsi:type="dcterms:W3CDTF">2020-04-08T22:42:58Z</dcterms:created>
  <dcterms:modified xsi:type="dcterms:W3CDTF">2020-04-09T10:46:56Z</dcterms:modified>
</cp:coreProperties>
</file>