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</a:t>
            </a:r>
            <a:r>
              <a:rPr lang="it-IT" sz="3600" dirty="0" smtClean="0"/>
              <a:t>20/04/2020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7158" y="142852"/>
            <a:ext cx="34858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La brachistocrona</a:t>
            </a:r>
          </a:p>
          <a:p>
            <a:r>
              <a:rPr lang="it-IT" sz="2400" dirty="0" smtClean="0"/>
              <a:t>Paragrafo 8.1</a:t>
            </a:r>
            <a:endParaRPr lang="it-IT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1991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2 7"/>
          <p:cNvCxnSpPr/>
          <p:nvPr/>
        </p:nvCxnSpPr>
        <p:spPr>
          <a:xfrm rot="5400000">
            <a:off x="642910" y="5072074"/>
            <a:ext cx="28575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785918" y="3786190"/>
            <a:ext cx="38576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igura a mano libera 9"/>
          <p:cNvSpPr/>
          <p:nvPr/>
        </p:nvSpPr>
        <p:spPr>
          <a:xfrm>
            <a:off x="2078966" y="3788343"/>
            <a:ext cx="2363638" cy="1733909"/>
          </a:xfrm>
          <a:custGeom>
            <a:avLst/>
            <a:gdLst>
              <a:gd name="connsiteX0" fmla="*/ 0 w 2363638"/>
              <a:gd name="connsiteY0" fmla="*/ 0 h 1733909"/>
              <a:gd name="connsiteX1" fmla="*/ 112143 w 2363638"/>
              <a:gd name="connsiteY1" fmla="*/ 629728 h 1733909"/>
              <a:gd name="connsiteX2" fmla="*/ 457200 w 2363638"/>
              <a:gd name="connsiteY2" fmla="*/ 983411 h 1733909"/>
              <a:gd name="connsiteX3" fmla="*/ 1492370 w 2363638"/>
              <a:gd name="connsiteY3" fmla="*/ 1492369 h 1733909"/>
              <a:gd name="connsiteX4" fmla="*/ 2363638 w 2363638"/>
              <a:gd name="connsiteY4" fmla="*/ 1733909 h 17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38" h="1733909">
                <a:moveTo>
                  <a:pt x="0" y="0"/>
                </a:moveTo>
                <a:cubicBezTo>
                  <a:pt x="17971" y="232913"/>
                  <a:pt x="35943" y="465826"/>
                  <a:pt x="112143" y="629728"/>
                </a:cubicBezTo>
                <a:cubicBezTo>
                  <a:pt x="188343" y="793630"/>
                  <a:pt x="227162" y="839638"/>
                  <a:pt x="457200" y="983411"/>
                </a:cubicBezTo>
                <a:cubicBezTo>
                  <a:pt x="687238" y="1127184"/>
                  <a:pt x="1174630" y="1367286"/>
                  <a:pt x="1492370" y="1492369"/>
                </a:cubicBezTo>
                <a:cubicBezTo>
                  <a:pt x="1810110" y="1617452"/>
                  <a:pt x="2086874" y="1675680"/>
                  <a:pt x="2363638" y="173390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85918" y="350043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68598" y="52863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572132" y="364331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16180" y="614364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938640" y="455986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z(x)</a:t>
            </a:r>
            <a:endParaRPr lang="it-IT" dirty="0"/>
          </a:p>
        </p:txBody>
      </p:sp>
      <p:cxnSp>
        <p:nvCxnSpPr>
          <p:cNvPr id="17" name="Connettore 1 16"/>
          <p:cNvCxnSpPr>
            <a:stCxn id="10" idx="4"/>
          </p:cNvCxnSpPr>
          <p:nvPr/>
        </p:nvCxnSpPr>
        <p:spPr>
          <a:xfrm flipH="1" flipV="1">
            <a:off x="4429124" y="3786190"/>
            <a:ext cx="13480" cy="1736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286248" y="34168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L</a:t>
            </a:r>
            <a:endParaRPr lang="it-IT" i="1" dirty="0"/>
          </a:p>
        </p:txBody>
      </p:sp>
      <p:cxnSp>
        <p:nvCxnSpPr>
          <p:cNvPr id="20" name="Connettore 1 19"/>
          <p:cNvCxnSpPr>
            <a:stCxn id="10" idx="4"/>
          </p:cNvCxnSpPr>
          <p:nvPr/>
        </p:nvCxnSpPr>
        <p:spPr>
          <a:xfrm flipH="1" flipV="1">
            <a:off x="2071670" y="5500702"/>
            <a:ext cx="2370934" cy="21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742734" y="531980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H</a:t>
            </a:r>
            <a:endParaRPr lang="it-IT" i="1" dirty="0"/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6322231" y="4536289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143768" y="4429132"/>
            <a:ext cx="67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PESO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215074" y="542926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= (0,0)</a:t>
            </a:r>
            <a:br>
              <a:rPr lang="it-IT" dirty="0" smtClean="0"/>
            </a:br>
            <a:r>
              <a:rPr lang="it-IT" dirty="0" smtClean="0"/>
              <a:t>B = (L,H)</a:t>
            </a:r>
            <a:endParaRPr lang="it-IT" dirty="0"/>
          </a:p>
        </p:txBody>
      </p:sp>
      <p:pic>
        <p:nvPicPr>
          <p:cNvPr id="2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858016" y="292893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76566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ttore 2 13"/>
          <p:cNvCxnSpPr/>
          <p:nvPr/>
        </p:nvCxnSpPr>
        <p:spPr>
          <a:xfrm rot="5400000">
            <a:off x="787486" y="5131370"/>
            <a:ext cx="28575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930494" y="3845486"/>
            <a:ext cx="38576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 15"/>
          <p:cNvSpPr/>
          <p:nvPr/>
        </p:nvSpPr>
        <p:spPr>
          <a:xfrm>
            <a:off x="2223542" y="3847639"/>
            <a:ext cx="2363638" cy="1733909"/>
          </a:xfrm>
          <a:custGeom>
            <a:avLst/>
            <a:gdLst>
              <a:gd name="connsiteX0" fmla="*/ 0 w 2363638"/>
              <a:gd name="connsiteY0" fmla="*/ 0 h 1733909"/>
              <a:gd name="connsiteX1" fmla="*/ 112143 w 2363638"/>
              <a:gd name="connsiteY1" fmla="*/ 629728 h 1733909"/>
              <a:gd name="connsiteX2" fmla="*/ 457200 w 2363638"/>
              <a:gd name="connsiteY2" fmla="*/ 983411 h 1733909"/>
              <a:gd name="connsiteX3" fmla="*/ 1492370 w 2363638"/>
              <a:gd name="connsiteY3" fmla="*/ 1492369 h 1733909"/>
              <a:gd name="connsiteX4" fmla="*/ 2363638 w 2363638"/>
              <a:gd name="connsiteY4" fmla="*/ 1733909 h 17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38" h="1733909">
                <a:moveTo>
                  <a:pt x="0" y="0"/>
                </a:moveTo>
                <a:cubicBezTo>
                  <a:pt x="17971" y="232913"/>
                  <a:pt x="35943" y="465826"/>
                  <a:pt x="112143" y="629728"/>
                </a:cubicBezTo>
                <a:cubicBezTo>
                  <a:pt x="188343" y="793630"/>
                  <a:pt x="227162" y="839638"/>
                  <a:pt x="457200" y="983411"/>
                </a:cubicBezTo>
                <a:cubicBezTo>
                  <a:pt x="687238" y="1127184"/>
                  <a:pt x="1174630" y="1367286"/>
                  <a:pt x="1492370" y="1492369"/>
                </a:cubicBezTo>
                <a:cubicBezTo>
                  <a:pt x="1810110" y="1617452"/>
                  <a:pt x="2086874" y="1675680"/>
                  <a:pt x="2363638" y="173390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930494" y="35597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13174" y="53456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16708" y="398836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860756" y="620294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083216" y="46191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z(x)</a:t>
            </a:r>
            <a:endParaRPr lang="it-IT" dirty="0"/>
          </a:p>
        </p:txBody>
      </p:sp>
      <p:cxnSp>
        <p:nvCxnSpPr>
          <p:cNvPr id="22" name="Connettore 1 21"/>
          <p:cNvCxnSpPr>
            <a:stCxn id="16" idx="4"/>
          </p:cNvCxnSpPr>
          <p:nvPr/>
        </p:nvCxnSpPr>
        <p:spPr>
          <a:xfrm flipH="1" flipV="1">
            <a:off x="4573700" y="3845486"/>
            <a:ext cx="13480" cy="1736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430824" y="347615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L</a:t>
            </a:r>
            <a:endParaRPr lang="it-IT" i="1" dirty="0"/>
          </a:p>
        </p:txBody>
      </p:sp>
      <p:cxnSp>
        <p:nvCxnSpPr>
          <p:cNvPr id="24" name="Connettore 1 23"/>
          <p:cNvCxnSpPr>
            <a:stCxn id="16" idx="4"/>
          </p:cNvCxnSpPr>
          <p:nvPr/>
        </p:nvCxnSpPr>
        <p:spPr>
          <a:xfrm flipH="1" flipV="1">
            <a:off x="2216246" y="5559998"/>
            <a:ext cx="2370934" cy="21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887310" y="537910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H</a:t>
            </a:r>
            <a:endParaRPr lang="it-IT" i="1" dirty="0"/>
          </a:p>
        </p:txBody>
      </p:sp>
      <p:pic>
        <p:nvPicPr>
          <p:cNvPr id="2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385762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90535"/>
            <a:ext cx="3781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301"/>
            <a:ext cx="2886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04902"/>
            <a:ext cx="2867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833559"/>
            <a:ext cx="2228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571876"/>
            <a:ext cx="3924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ccia in giù 6"/>
          <p:cNvSpPr/>
          <p:nvPr/>
        </p:nvSpPr>
        <p:spPr>
          <a:xfrm>
            <a:off x="3571868" y="2928934"/>
            <a:ext cx="357190" cy="7858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5357826"/>
            <a:ext cx="4848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14348" y="142852"/>
            <a:ext cx="829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Supponiamo sia data la funzione z(x), tale che z(0)=0 e z(L)</a:t>
            </a:r>
            <a:r>
              <a:rPr lang="it-IT" dirty="0" err="1" smtClean="0"/>
              <a:t>=H</a:t>
            </a:r>
            <a:r>
              <a:rPr lang="it-IT" dirty="0" smtClean="0"/>
              <a:t>, e che la funzione sia C</a:t>
            </a:r>
            <a:r>
              <a:rPr lang="it-IT" baseline="30000" dirty="0" smtClean="0"/>
              <a:t>2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4714876" y="4214818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867276" y="1285860"/>
            <a:ext cx="704856" cy="642942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5262113" y="1958196"/>
            <a:ext cx="1362974" cy="3095445"/>
          </a:xfrm>
          <a:custGeom>
            <a:avLst/>
            <a:gdLst>
              <a:gd name="connsiteX0" fmla="*/ 0 w 1362974"/>
              <a:gd name="connsiteY0" fmla="*/ 2596551 h 3095445"/>
              <a:gd name="connsiteX1" fmla="*/ 1199072 w 1362974"/>
              <a:gd name="connsiteY1" fmla="*/ 2863970 h 3095445"/>
              <a:gd name="connsiteX2" fmla="*/ 983412 w 1362974"/>
              <a:gd name="connsiteY2" fmla="*/ 1207698 h 3095445"/>
              <a:gd name="connsiteX3" fmla="*/ 146649 w 1362974"/>
              <a:gd name="connsiteY3" fmla="*/ 0 h 309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974" h="3095445">
                <a:moveTo>
                  <a:pt x="0" y="2596551"/>
                </a:moveTo>
                <a:cubicBezTo>
                  <a:pt x="517585" y="2845998"/>
                  <a:pt x="1035170" y="3095445"/>
                  <a:pt x="1199072" y="2863970"/>
                </a:cubicBezTo>
                <a:cubicBezTo>
                  <a:pt x="1362974" y="2632495"/>
                  <a:pt x="1158816" y="1685026"/>
                  <a:pt x="983412" y="1207698"/>
                </a:cubicBezTo>
                <a:cubicBezTo>
                  <a:pt x="808008" y="730370"/>
                  <a:pt x="477328" y="365185"/>
                  <a:pt x="146649" y="0"/>
                </a:cubicBezTo>
              </a:path>
            </a:pathLst>
          </a:cu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7358082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34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071678"/>
            <a:ext cx="85822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57158" y="434752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problema della brachistocrona si può ora enunciare facendo riferimento alla (8.6):</a:t>
            </a:r>
          </a:p>
          <a:p>
            <a:r>
              <a:rPr lang="it-IT" sz="2400" i="1" dirty="0" smtClean="0">
                <a:solidFill>
                  <a:srgbClr val="FF0000"/>
                </a:solidFill>
              </a:rPr>
              <a:t>Tra tutte le funzioni z(x) tali che z(0) = </a:t>
            </a:r>
            <a:r>
              <a:rPr lang="it-IT" sz="2400" i="1" dirty="0" err="1" smtClean="0">
                <a:solidFill>
                  <a:srgbClr val="FF0000"/>
                </a:solidFill>
              </a:rPr>
              <a:t>0</a:t>
            </a:r>
            <a:r>
              <a:rPr lang="it-IT" sz="2400" i="1" dirty="0" smtClean="0">
                <a:solidFill>
                  <a:srgbClr val="FF0000"/>
                </a:solidFill>
              </a:rPr>
              <a:t> (partenza da A) e z(L) = H (arrivo in B), determinare quella che rende minimo il valore di T[z] in (8.6).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858148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109</Words>
  <Application>Microsoft Office PowerPoint</Application>
  <PresentationFormat>Presentazione su schermo (4:3)</PresentationFormat>
  <Paragraphs>24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151</cp:revision>
  <dcterms:created xsi:type="dcterms:W3CDTF">2020-03-06T11:53:34Z</dcterms:created>
  <dcterms:modified xsi:type="dcterms:W3CDTF">2020-04-14T16:02:09Z</dcterms:modified>
</cp:coreProperties>
</file>