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</a:t>
            </a:r>
            <a:r>
              <a:rPr lang="it-IT" sz="3600" dirty="0" smtClean="0"/>
              <a:t>20/04/2020</a:t>
            </a:r>
            <a:endParaRPr lang="it-IT" sz="3600" dirty="0" smtClean="0"/>
          </a:p>
          <a:p>
            <a:endParaRPr lang="it-IT" sz="3600" dirty="0"/>
          </a:p>
          <a:p>
            <a:pPr algn="ctr"/>
            <a:r>
              <a:rPr lang="it-IT" sz="3600" dirty="0" smtClean="0"/>
              <a:t>SECONDA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57158" y="142852"/>
            <a:ext cx="59538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/>
              <a:t>L’equazione di </a:t>
            </a:r>
            <a:r>
              <a:rPr lang="it-IT" sz="3600" dirty="0" err="1" smtClean="0"/>
              <a:t>Eulero-Lagrange</a:t>
            </a:r>
            <a:endParaRPr lang="it-IT" sz="3600" dirty="0" smtClean="0"/>
          </a:p>
          <a:p>
            <a:r>
              <a:rPr lang="it-IT" sz="2400" dirty="0" smtClean="0"/>
              <a:t>Paragrafo 8.2</a:t>
            </a:r>
            <a:endParaRPr lang="it-IT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00" y="1357298"/>
            <a:ext cx="86806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4643446"/>
            <a:ext cx="88884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929586" y="421481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1472" y="571480"/>
            <a:ext cx="785509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Il problema è dunque determinare nell’insieme di funzioni  </a:t>
            </a:r>
            <a:r>
              <a:rPr lang="it-IT" sz="2400" i="1" dirty="0" smtClean="0"/>
              <a:t>W</a:t>
            </a:r>
          </a:p>
          <a:p>
            <a:endParaRPr lang="it-IT" sz="2400" i="1" dirty="0" smtClean="0"/>
          </a:p>
          <a:p>
            <a:endParaRPr lang="it-IT" sz="2400" i="1" dirty="0" smtClean="0"/>
          </a:p>
          <a:p>
            <a:endParaRPr lang="it-IT" sz="2400" i="1" dirty="0" smtClean="0"/>
          </a:p>
          <a:p>
            <a:endParaRPr lang="it-IT" sz="2400" i="1" dirty="0" smtClean="0"/>
          </a:p>
          <a:p>
            <a:endParaRPr lang="it-IT" sz="2400" i="1" dirty="0" smtClean="0"/>
          </a:p>
          <a:p>
            <a:endParaRPr lang="it-IT" sz="2400" i="1" dirty="0" smtClean="0"/>
          </a:p>
          <a:p>
            <a:r>
              <a:rPr lang="it-IT" sz="2400" dirty="0" smtClean="0"/>
              <a:t>la funzione </a:t>
            </a:r>
            <a:r>
              <a:rPr lang="it-IT" sz="2400" i="1" dirty="0" smtClean="0"/>
              <a:t>y(x)</a:t>
            </a:r>
            <a:r>
              <a:rPr lang="it-IT" sz="2400" dirty="0" smtClean="0"/>
              <a:t> che rende minino il funzionale </a:t>
            </a:r>
            <a:r>
              <a:rPr lang="it-IT" sz="2400" i="1" dirty="0" smtClean="0"/>
              <a:t>I[y]</a:t>
            </a:r>
            <a:r>
              <a:rPr lang="it-IT" sz="2400" dirty="0" smtClean="0"/>
              <a:t> 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142984"/>
            <a:ext cx="658229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8001024" y="278605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47676"/>
            <a:ext cx="44481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tangolo 15"/>
          <p:cNvSpPr/>
          <p:nvPr/>
        </p:nvSpPr>
        <p:spPr>
          <a:xfrm>
            <a:off x="357158" y="71414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Supponiamo che il nostro problema di minimo abbia una o più soluzioni e che </a:t>
            </a:r>
            <a:r>
              <a:rPr lang="it-IT" i="1" dirty="0" err="1" smtClean="0"/>
              <a:t>y*</a:t>
            </a:r>
            <a:r>
              <a:rPr lang="it-IT" i="1" dirty="0" smtClean="0"/>
              <a:t>(x) </a:t>
            </a:r>
            <a:r>
              <a:rPr lang="it-IT" dirty="0" smtClean="0"/>
              <a:t>sia una di queste soluzioni. Quindi </a:t>
            </a:r>
            <a:r>
              <a:rPr lang="it-IT" i="1" dirty="0" err="1" smtClean="0"/>
              <a:t>y*</a:t>
            </a:r>
            <a:r>
              <a:rPr lang="it-IT" i="1" dirty="0" smtClean="0"/>
              <a:t>(x)</a:t>
            </a:r>
            <a:r>
              <a:rPr lang="it-IT" dirty="0" smtClean="0"/>
              <a:t> rende minimo il funzionale </a:t>
            </a:r>
            <a:r>
              <a:rPr lang="it-IT" i="1" dirty="0" smtClean="0"/>
              <a:t>I</a:t>
            </a:r>
            <a:r>
              <a:rPr lang="it-IT" dirty="0" smtClean="0"/>
              <a:t>[y]. Fissiamo poi una funzione </a:t>
            </a:r>
            <a:r>
              <a:rPr lang="it-IT" i="1" dirty="0" smtClean="0"/>
              <a:t>h(x)</a:t>
            </a:r>
            <a:r>
              <a:rPr lang="it-IT" dirty="0" smtClean="0"/>
              <a:t> dell’insieme V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e consideriamo la funzione</a:t>
            </a:r>
            <a:endParaRPr lang="it-I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071678"/>
            <a:ext cx="4673721" cy="50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ttangolo 18"/>
          <p:cNvSpPr/>
          <p:nvPr/>
        </p:nvSpPr>
        <p:spPr>
          <a:xfrm>
            <a:off x="357158" y="2786058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Si definisce quindi una funzione </a:t>
            </a:r>
            <a:r>
              <a:rPr lang="it-IT" sz="2400" i="1" dirty="0" smtClean="0"/>
              <a:t>F</a:t>
            </a:r>
            <a:r>
              <a:rPr lang="it-IT" sz="2400" dirty="0" smtClean="0"/>
              <a:t>: </a:t>
            </a:r>
            <a:r>
              <a:rPr lang="it-IT" sz="2400" dirty="0" smtClean="0">
                <a:latin typeface="Castellar" pitchFamily="18" charset="0"/>
              </a:rPr>
              <a:t>R</a:t>
            </a:r>
            <a:r>
              <a:rPr lang="it-IT" sz="2400" dirty="0" smtClean="0"/>
              <a:t>  </a:t>
            </a:r>
            <a:r>
              <a:rPr lang="it-IT" sz="2400" dirty="0" smtClean="0">
                <a:sym typeface="Wingdings" pitchFamily="2" charset="2"/>
              </a:rPr>
              <a:t> </a:t>
            </a:r>
            <a:r>
              <a:rPr lang="it-IT" sz="2400" dirty="0" smtClean="0"/>
              <a:t> </a:t>
            </a:r>
            <a:r>
              <a:rPr lang="it-IT" sz="2400" dirty="0" err="1" smtClean="0">
                <a:latin typeface="Castellar" pitchFamily="18" charset="0"/>
              </a:rPr>
              <a:t>R</a:t>
            </a:r>
            <a:r>
              <a:rPr lang="it-IT" sz="2400" dirty="0" smtClean="0">
                <a:sym typeface="Wingdings" pitchFamily="2" charset="2"/>
              </a:rPr>
              <a:t> come</a:t>
            </a:r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214686"/>
            <a:ext cx="7829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357158" y="4214818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/>
              <a:t>F</a:t>
            </a:r>
            <a:r>
              <a:rPr lang="it-IT" sz="2400" dirty="0" smtClean="0"/>
              <a:t> ammette minimo per </a:t>
            </a:r>
            <a:r>
              <a:rPr lang="it-IT" sz="2400" i="1" dirty="0" smtClean="0">
                <a:latin typeface="Symbol" pitchFamily="18" charset="2"/>
              </a:rPr>
              <a:t>e </a:t>
            </a:r>
            <a:r>
              <a:rPr lang="it-IT" sz="2400" i="1" dirty="0" smtClean="0"/>
              <a:t>= 0</a:t>
            </a:r>
            <a:r>
              <a:rPr lang="it-IT" sz="2400" dirty="0" smtClean="0"/>
              <a:t>, perché il funzionale </a:t>
            </a:r>
            <a:r>
              <a:rPr lang="it-IT" sz="2400" i="1" dirty="0" smtClean="0"/>
              <a:t>I</a:t>
            </a:r>
            <a:r>
              <a:rPr lang="it-IT" sz="2400" dirty="0" smtClean="0"/>
              <a:t> ha minimo in corrispondenza di </a:t>
            </a:r>
            <a:r>
              <a:rPr lang="it-IT" sz="2400" i="1" dirty="0" err="1" smtClean="0"/>
              <a:t>y*</a:t>
            </a:r>
            <a:r>
              <a:rPr lang="it-IT" sz="2400" i="1" dirty="0" smtClean="0"/>
              <a:t>(x). </a:t>
            </a:r>
            <a:r>
              <a:rPr lang="it-IT" sz="2400" dirty="0" smtClean="0"/>
              <a:t>Quindi, </a:t>
            </a:r>
            <a:r>
              <a:rPr lang="it-IT" sz="2400" i="1" dirty="0" smtClean="0"/>
              <a:t>F’</a:t>
            </a:r>
            <a:r>
              <a:rPr lang="it-IT" sz="2400" dirty="0" smtClean="0"/>
              <a:t>(</a:t>
            </a:r>
            <a:r>
              <a:rPr lang="it-IT" sz="2400" i="1" dirty="0" smtClean="0">
                <a:latin typeface="Symbol" pitchFamily="18" charset="2"/>
              </a:rPr>
              <a:t>e</a:t>
            </a:r>
            <a:r>
              <a:rPr lang="it-IT" sz="2400" dirty="0" smtClean="0"/>
              <a:t>)|</a:t>
            </a:r>
            <a:r>
              <a:rPr lang="it-IT" sz="2000" i="1" baseline="-25000" dirty="0" smtClean="0">
                <a:latin typeface="Symbol" pitchFamily="18" charset="2"/>
              </a:rPr>
              <a:t>e</a:t>
            </a:r>
            <a:r>
              <a:rPr lang="it-IT" sz="2000" baseline="-25000" dirty="0" smtClean="0"/>
              <a:t>=0</a:t>
            </a:r>
            <a:r>
              <a:rPr lang="it-IT" sz="2400" dirty="0" smtClean="0"/>
              <a:t> =0, e allora</a:t>
            </a:r>
            <a:endParaRPr lang="it-IT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0563" y="5372123"/>
            <a:ext cx="77628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7858148" y="550070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7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8" y="785794"/>
            <a:ext cx="90392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194057"/>
            <a:ext cx="8909897" cy="30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tangolo 10"/>
          <p:cNvSpPr/>
          <p:nvPr/>
        </p:nvSpPr>
        <p:spPr>
          <a:xfrm>
            <a:off x="428596" y="2214554"/>
            <a:ext cx="3561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integriamo per parti il primo temine</a:t>
            </a:r>
            <a:endParaRPr lang="it-IT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786710" y="392906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214290"/>
            <a:ext cx="881950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429520" y="328612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7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857496"/>
            <a:ext cx="52292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71414"/>
            <a:ext cx="841454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nettore 2 3"/>
          <p:cNvCxnSpPr/>
          <p:nvPr/>
        </p:nvCxnSpPr>
        <p:spPr>
          <a:xfrm rot="5400000">
            <a:off x="-678693" y="5464189"/>
            <a:ext cx="2500330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142844" y="6214288"/>
            <a:ext cx="74295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571868" y="6214288"/>
            <a:ext cx="35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x</a:t>
            </a:r>
            <a:r>
              <a:rPr lang="it-IT" baseline="-25000" dirty="0" err="1" smtClean="0"/>
              <a:t>o</a:t>
            </a:r>
            <a:endParaRPr lang="it-IT" baseline="-25000" dirty="0"/>
          </a:p>
        </p:txBody>
      </p:sp>
      <p:cxnSp>
        <p:nvCxnSpPr>
          <p:cNvPr id="11" name="Connettore 1 10"/>
          <p:cNvCxnSpPr/>
          <p:nvPr/>
        </p:nvCxnSpPr>
        <p:spPr>
          <a:xfrm rot="16200000" flipV="1">
            <a:off x="2946186" y="5445730"/>
            <a:ext cx="1500198" cy="369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643438" y="428546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it-IT" dirty="0" smtClean="0">
                <a:solidFill>
                  <a:srgbClr val="FF0000"/>
                </a:solidFill>
              </a:rPr>
              <a:t>(x)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Figura a mano libera 12"/>
          <p:cNvSpPr/>
          <p:nvPr/>
        </p:nvSpPr>
        <p:spPr>
          <a:xfrm>
            <a:off x="2857488" y="4436691"/>
            <a:ext cx="1688634" cy="1814531"/>
          </a:xfrm>
          <a:custGeom>
            <a:avLst/>
            <a:gdLst>
              <a:gd name="connsiteX0" fmla="*/ 0 w 2751826"/>
              <a:gd name="connsiteY0" fmla="*/ 1759789 h 1789981"/>
              <a:gd name="connsiteX1" fmla="*/ 543464 w 2751826"/>
              <a:gd name="connsiteY1" fmla="*/ 1708030 h 1789981"/>
              <a:gd name="connsiteX2" fmla="*/ 776377 w 2751826"/>
              <a:gd name="connsiteY2" fmla="*/ 1457864 h 1789981"/>
              <a:gd name="connsiteX3" fmla="*/ 871268 w 2751826"/>
              <a:gd name="connsiteY3" fmla="*/ 1052423 h 1789981"/>
              <a:gd name="connsiteX4" fmla="*/ 940279 w 2751826"/>
              <a:gd name="connsiteY4" fmla="*/ 621102 h 1789981"/>
              <a:gd name="connsiteX5" fmla="*/ 1207698 w 2751826"/>
              <a:gd name="connsiteY5" fmla="*/ 120770 h 1789981"/>
              <a:gd name="connsiteX6" fmla="*/ 1880558 w 2751826"/>
              <a:gd name="connsiteY6" fmla="*/ 146649 h 1789981"/>
              <a:gd name="connsiteX7" fmla="*/ 2329132 w 2751826"/>
              <a:gd name="connsiteY7" fmla="*/ 1000664 h 1789981"/>
              <a:gd name="connsiteX8" fmla="*/ 2493034 w 2751826"/>
              <a:gd name="connsiteY8" fmla="*/ 1526876 h 1789981"/>
              <a:gd name="connsiteX9" fmla="*/ 2708694 w 2751826"/>
              <a:gd name="connsiteY9" fmla="*/ 1751162 h 1789981"/>
              <a:gd name="connsiteX10" fmla="*/ 2751826 w 2751826"/>
              <a:gd name="connsiteY10" fmla="*/ 1759789 h 17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51826" h="1789981">
                <a:moveTo>
                  <a:pt x="0" y="1759789"/>
                </a:moveTo>
                <a:cubicBezTo>
                  <a:pt x="207034" y="1759070"/>
                  <a:pt x="414068" y="1758351"/>
                  <a:pt x="543464" y="1708030"/>
                </a:cubicBezTo>
                <a:cubicBezTo>
                  <a:pt x="672860" y="1657709"/>
                  <a:pt x="721743" y="1567132"/>
                  <a:pt x="776377" y="1457864"/>
                </a:cubicBezTo>
                <a:cubicBezTo>
                  <a:pt x="831011" y="1348596"/>
                  <a:pt x="843951" y="1191883"/>
                  <a:pt x="871268" y="1052423"/>
                </a:cubicBezTo>
                <a:cubicBezTo>
                  <a:pt x="898585" y="912963"/>
                  <a:pt x="884207" y="776378"/>
                  <a:pt x="940279" y="621102"/>
                </a:cubicBezTo>
                <a:cubicBezTo>
                  <a:pt x="996351" y="465827"/>
                  <a:pt x="1050985" y="199846"/>
                  <a:pt x="1207698" y="120770"/>
                </a:cubicBezTo>
                <a:cubicBezTo>
                  <a:pt x="1364411" y="41695"/>
                  <a:pt x="1693652" y="0"/>
                  <a:pt x="1880558" y="146649"/>
                </a:cubicBezTo>
                <a:cubicBezTo>
                  <a:pt x="2067464" y="293298"/>
                  <a:pt x="2227053" y="770626"/>
                  <a:pt x="2329132" y="1000664"/>
                </a:cubicBezTo>
                <a:cubicBezTo>
                  <a:pt x="2431211" y="1230702"/>
                  <a:pt x="2429774" y="1401793"/>
                  <a:pt x="2493034" y="1526876"/>
                </a:cubicBezTo>
                <a:cubicBezTo>
                  <a:pt x="2556294" y="1651959"/>
                  <a:pt x="2665562" y="1712343"/>
                  <a:pt x="2708694" y="1751162"/>
                </a:cubicBezTo>
                <a:cubicBezTo>
                  <a:pt x="2751826" y="1789981"/>
                  <a:pt x="2751826" y="1774885"/>
                  <a:pt x="2751826" y="1759789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786182" y="5214156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h(x)</a:t>
            </a:r>
            <a:endParaRPr lang="it-IT" dirty="0">
              <a:solidFill>
                <a:srgbClr val="00B050"/>
              </a:solidFill>
            </a:endParaRPr>
          </a:p>
        </p:txBody>
      </p:sp>
      <p:cxnSp>
        <p:nvCxnSpPr>
          <p:cNvPr id="16" name="Connettore 1 15"/>
          <p:cNvCxnSpPr/>
          <p:nvPr/>
        </p:nvCxnSpPr>
        <p:spPr>
          <a:xfrm rot="5400000">
            <a:off x="1714480" y="6214288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rot="5400000">
            <a:off x="5287174" y="6213494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1643042" y="628572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a</a:t>
            </a:r>
            <a:endParaRPr lang="it-IT" i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214942" y="628572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b</a:t>
            </a:r>
            <a:endParaRPr lang="it-IT" i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340546" y="585709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x</a:t>
            </a:r>
            <a:endParaRPr lang="it-IT" i="1" dirty="0"/>
          </a:p>
        </p:txBody>
      </p:sp>
      <p:sp>
        <p:nvSpPr>
          <p:cNvPr id="21" name="Figura a mano libera 20"/>
          <p:cNvSpPr/>
          <p:nvPr/>
        </p:nvSpPr>
        <p:spPr>
          <a:xfrm>
            <a:off x="3058779" y="4428064"/>
            <a:ext cx="1450675" cy="517585"/>
          </a:xfrm>
          <a:custGeom>
            <a:avLst/>
            <a:gdLst>
              <a:gd name="connsiteX0" fmla="*/ 1438 w 1450675"/>
              <a:gd name="connsiteY0" fmla="*/ 517585 h 517585"/>
              <a:gd name="connsiteX1" fmla="*/ 122208 w 1450675"/>
              <a:gd name="connsiteY1" fmla="*/ 301924 h 517585"/>
              <a:gd name="connsiteX2" fmla="*/ 734683 w 1450675"/>
              <a:gd name="connsiteY2" fmla="*/ 293298 h 517585"/>
              <a:gd name="connsiteX3" fmla="*/ 1252268 w 1450675"/>
              <a:gd name="connsiteY3" fmla="*/ 224287 h 517585"/>
              <a:gd name="connsiteX4" fmla="*/ 1407543 w 1450675"/>
              <a:gd name="connsiteY4" fmla="*/ 120770 h 517585"/>
              <a:gd name="connsiteX5" fmla="*/ 1450675 w 1450675"/>
              <a:gd name="connsiteY5" fmla="*/ 0 h 51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675" h="517585">
                <a:moveTo>
                  <a:pt x="1438" y="517585"/>
                </a:moveTo>
                <a:cubicBezTo>
                  <a:pt x="719" y="428445"/>
                  <a:pt x="0" y="339305"/>
                  <a:pt x="122208" y="301924"/>
                </a:cubicBezTo>
                <a:cubicBezTo>
                  <a:pt x="244416" y="264543"/>
                  <a:pt x="546340" y="306237"/>
                  <a:pt x="734683" y="293298"/>
                </a:cubicBezTo>
                <a:cubicBezTo>
                  <a:pt x="923026" y="280359"/>
                  <a:pt x="1140125" y="253042"/>
                  <a:pt x="1252268" y="224287"/>
                </a:cubicBezTo>
                <a:cubicBezTo>
                  <a:pt x="1364411" y="195532"/>
                  <a:pt x="1374475" y="158151"/>
                  <a:pt x="1407543" y="120770"/>
                </a:cubicBezTo>
                <a:cubicBezTo>
                  <a:pt x="1440611" y="83389"/>
                  <a:pt x="1445643" y="41694"/>
                  <a:pt x="1450675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1 26"/>
          <p:cNvCxnSpPr/>
          <p:nvPr/>
        </p:nvCxnSpPr>
        <p:spPr>
          <a:xfrm rot="16200000" flipH="1">
            <a:off x="3643306" y="5285594"/>
            <a:ext cx="1785950" cy="71438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21" idx="0"/>
          </p:cNvCxnSpPr>
          <p:nvPr/>
        </p:nvCxnSpPr>
        <p:spPr>
          <a:xfrm>
            <a:off x="3060217" y="4945649"/>
            <a:ext cx="11585" cy="1268639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2889596" y="6160102"/>
            <a:ext cx="35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r>
              <a:rPr lang="it-IT" baseline="-25000" dirty="0" smtClean="0"/>
              <a:t>1</a:t>
            </a:r>
            <a:endParaRPr lang="it-IT" baseline="-250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4426728" y="6142850"/>
            <a:ext cx="35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r>
              <a:rPr lang="it-IT" baseline="-25000" dirty="0" smtClean="0"/>
              <a:t>2</a:t>
            </a:r>
            <a:endParaRPr lang="it-IT" baseline="-25000" dirty="0"/>
          </a:p>
        </p:txBody>
      </p:sp>
      <p:pic>
        <p:nvPicPr>
          <p:cNvPr id="22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072462" y="514351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137</Words>
  <Application>Microsoft Office PowerPoint</Application>
  <PresentationFormat>Presentazione su schermo (4:3)</PresentationFormat>
  <Paragraphs>29</Paragraphs>
  <Slides>7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156</cp:revision>
  <dcterms:created xsi:type="dcterms:W3CDTF">2020-03-06T11:53:34Z</dcterms:created>
  <dcterms:modified xsi:type="dcterms:W3CDTF">2020-04-14T16:03:07Z</dcterms:modified>
</cp:coreProperties>
</file>