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24/04/2020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357158" y="142852"/>
            <a:ext cx="462870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/>
              <a:t>Il Sistema Canonico</a:t>
            </a:r>
          </a:p>
          <a:p>
            <a:r>
              <a:rPr lang="it-IT" sz="2400" dirty="0" smtClean="0"/>
              <a:t>Capitolo 9</a:t>
            </a:r>
            <a:endParaRPr lang="it-IT" sz="2400" dirty="0"/>
          </a:p>
        </p:txBody>
      </p:sp>
      <p:sp>
        <p:nvSpPr>
          <p:cNvPr id="26" name="Rettangolo 25"/>
          <p:cNvSpPr/>
          <p:nvPr/>
        </p:nvSpPr>
        <p:spPr>
          <a:xfrm>
            <a:off x="357158" y="1285860"/>
            <a:ext cx="85011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Abbiamo osservato la risolubilità delle equazioni di </a:t>
            </a:r>
            <a:r>
              <a:rPr lang="it-IT" dirty="0" err="1" smtClean="0"/>
              <a:t>Lagrange</a:t>
            </a:r>
            <a:r>
              <a:rPr lang="it-IT" dirty="0" smtClean="0"/>
              <a:t> è legata alla possibilità di mettere il sistema delle equazioni in forma normale, cioè di “risolverle” (algebricamente) rispetto alle </a:t>
            </a:r>
            <a:r>
              <a:rPr lang="it-IT" i="1" dirty="0" err="1" smtClean="0"/>
              <a:t>q</a:t>
            </a:r>
            <a:r>
              <a:rPr lang="it-IT" i="1" baseline="-25000" dirty="0" err="1" smtClean="0"/>
              <a:t>k</a:t>
            </a:r>
            <a:r>
              <a:rPr lang="it-IT" i="1" dirty="0" smtClean="0"/>
              <a:t>.</a:t>
            </a:r>
          </a:p>
          <a:p>
            <a:endParaRPr lang="it-IT" i="1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Poi </a:t>
            </a:r>
            <a:r>
              <a:rPr lang="it-IT" dirty="0" smtClean="0"/>
              <a:t>si trasforma il sistema originario di </a:t>
            </a:r>
            <a:r>
              <a:rPr lang="it-IT" dirty="0" smtClean="0"/>
              <a:t> </a:t>
            </a:r>
            <a:r>
              <a:rPr lang="it-IT" i="1" dirty="0" smtClean="0">
                <a:latin typeface="Brush Script MT" pitchFamily="66" charset="0"/>
              </a:rPr>
              <a:t>l</a:t>
            </a:r>
            <a:r>
              <a:rPr lang="it-IT" dirty="0" smtClean="0"/>
              <a:t> </a:t>
            </a:r>
            <a:r>
              <a:rPr lang="it-IT" i="1" dirty="0" smtClean="0"/>
              <a:t> </a:t>
            </a:r>
            <a:r>
              <a:rPr lang="it-IT" i="1" dirty="0" smtClean="0"/>
              <a:t>equazioni differenziabili del secondo ordine in un</a:t>
            </a:r>
          </a:p>
          <a:p>
            <a:r>
              <a:rPr lang="it-IT" dirty="0" smtClean="0"/>
              <a:t>sistema di </a:t>
            </a:r>
            <a:r>
              <a:rPr lang="it-IT" dirty="0" smtClean="0"/>
              <a:t>2</a:t>
            </a:r>
            <a:r>
              <a:rPr lang="it-IT" i="1" dirty="0" smtClean="0">
                <a:latin typeface="Brush Script MT" pitchFamily="66" charset="0"/>
              </a:rPr>
              <a:t>l</a:t>
            </a:r>
            <a:r>
              <a:rPr lang="it-IT" dirty="0" smtClean="0"/>
              <a:t> </a:t>
            </a:r>
            <a:r>
              <a:rPr lang="it-IT" i="1" dirty="0" smtClean="0"/>
              <a:t> </a:t>
            </a:r>
            <a:r>
              <a:rPr lang="it-IT" i="1" dirty="0" smtClean="0"/>
              <a:t>equazioni del primo </a:t>
            </a:r>
            <a:r>
              <a:rPr lang="it-IT" i="1" dirty="0" smtClean="0"/>
              <a:t>ordine, </a:t>
            </a:r>
            <a:r>
              <a:rPr lang="it-IT" i="1" dirty="0" smtClean="0"/>
              <a:t>definendo delle nuove variabili η</a:t>
            </a:r>
            <a:r>
              <a:rPr lang="it-IT" i="1" baseline="-25000" dirty="0" smtClean="0"/>
              <a:t>k</a:t>
            </a:r>
            <a:r>
              <a:rPr lang="it-IT" i="1" dirty="0" smtClean="0"/>
              <a:t> = </a:t>
            </a:r>
            <a:r>
              <a:rPr lang="it-IT" i="1" dirty="0" err="1" smtClean="0"/>
              <a:t>q</a:t>
            </a:r>
            <a:r>
              <a:rPr lang="it-IT" i="1" baseline="-25000" dirty="0" err="1" smtClean="0"/>
              <a:t>k</a:t>
            </a:r>
            <a:r>
              <a:rPr lang="it-IT" i="1" dirty="0" smtClean="0"/>
              <a:t>.</a:t>
            </a:r>
          </a:p>
          <a:p>
            <a:endParaRPr lang="it-IT" i="1" dirty="0" smtClean="0"/>
          </a:p>
          <a:p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518210" y="492919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85992"/>
            <a:ext cx="6429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438531"/>
            <a:ext cx="6934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1500166" y="16603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..</a:t>
            </a:r>
            <a:endParaRPr lang="it-IT" dirty="0"/>
          </a:p>
        </p:txBody>
      </p:sp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072462" y="592933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609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786058"/>
            <a:ext cx="30194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357694"/>
            <a:ext cx="3438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ccia a destra 5"/>
          <p:cNvSpPr/>
          <p:nvPr/>
        </p:nvSpPr>
        <p:spPr>
          <a:xfrm>
            <a:off x="4786314" y="471488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572396" y="2428868"/>
            <a:ext cx="244475" cy="2444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78" y="3500438"/>
            <a:ext cx="2571750" cy="3048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428604"/>
            <a:ext cx="8786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Esiste un’altra via che porta il sistema di </a:t>
            </a:r>
            <a:r>
              <a:rPr lang="it-IT" i="1" dirty="0" smtClean="0">
                <a:latin typeface="Brush Script MT" pitchFamily="66" charset="0"/>
              </a:rPr>
              <a:t>l</a:t>
            </a:r>
            <a:r>
              <a:rPr lang="it-IT" dirty="0" smtClean="0"/>
              <a:t> equazioni differenziali del secondo ordine ad un sistema di </a:t>
            </a:r>
            <a:r>
              <a:rPr lang="it-IT" i="1" dirty="0" smtClean="0"/>
              <a:t>2</a:t>
            </a:r>
            <a:r>
              <a:rPr lang="it-IT" i="1" dirty="0" smtClean="0">
                <a:latin typeface="Brush Script MT" pitchFamily="66" charset="0"/>
              </a:rPr>
              <a:t>l</a:t>
            </a:r>
            <a:r>
              <a:rPr lang="it-IT" dirty="0" smtClean="0"/>
              <a:t> equazioni differenziali del primo </a:t>
            </a:r>
            <a:r>
              <a:rPr lang="it-IT" dirty="0" smtClean="0"/>
              <a:t>ordine scritto in forma normale. </a:t>
            </a:r>
            <a:r>
              <a:rPr lang="it-IT" dirty="0" smtClean="0"/>
              <a:t>Tale approccio è noto come </a:t>
            </a:r>
            <a:r>
              <a:rPr lang="it-IT" b="1" dirty="0" smtClean="0">
                <a:solidFill>
                  <a:srgbClr val="FF0000"/>
                </a:solidFill>
              </a:rPr>
              <a:t>sistema canonico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o </a:t>
            </a:r>
            <a:r>
              <a:rPr lang="it-IT" b="1" dirty="0" smtClean="0">
                <a:solidFill>
                  <a:srgbClr val="FF0000"/>
                </a:solidFill>
              </a:rPr>
              <a:t>sistema di Hamilton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Il punto di partenza è sempre lo stesso: </a:t>
            </a:r>
            <a:r>
              <a:rPr lang="it-IT" i="1" dirty="0" smtClean="0"/>
              <a:t>la non-singolarità della matrice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i="1" dirty="0" smtClean="0">
                <a:latin typeface="Castellar" pitchFamily="18" charset="0"/>
              </a:rPr>
              <a:t>, </a:t>
            </a:r>
            <a:r>
              <a:rPr lang="it-IT" i="1" dirty="0" smtClean="0"/>
              <a:t>matrice della </a:t>
            </a:r>
            <a:r>
              <a:rPr lang="it-IT" i="1" dirty="0" smtClean="0"/>
              <a:t>T</a:t>
            </a:r>
            <a:r>
              <a:rPr lang="it-IT" i="1" baseline="-25000" dirty="0" smtClean="0"/>
              <a:t>2</a:t>
            </a:r>
            <a:endParaRPr lang="it-IT" i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4500562" y="3392364"/>
            <a:ext cx="383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/</a:t>
            </a:r>
            <a:endParaRPr lang="it-IT" sz="4000" dirty="0"/>
          </a:p>
        </p:txBody>
      </p:sp>
      <p:sp>
        <p:nvSpPr>
          <p:cNvPr id="6" name="Rettangolo 5"/>
          <p:cNvSpPr/>
          <p:nvPr/>
        </p:nvSpPr>
        <p:spPr>
          <a:xfrm>
            <a:off x="2500298" y="3244334"/>
            <a:ext cx="31332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dirty="0" err="1" smtClean="0"/>
              <a:t>det</a:t>
            </a:r>
            <a:r>
              <a:rPr lang="it-IT" sz="6000" dirty="0" err="1" smtClean="0">
                <a:latin typeface="Castellar" pitchFamily="18" charset="0"/>
              </a:rPr>
              <a:t>A</a:t>
            </a:r>
            <a:r>
              <a:rPr lang="it-IT" sz="6000" dirty="0" smtClean="0">
                <a:latin typeface="Castellar" pitchFamily="18" charset="0"/>
              </a:rPr>
              <a:t> </a:t>
            </a:r>
            <a:r>
              <a:rPr lang="it-IT" sz="6000" dirty="0" smtClean="0"/>
              <a:t>=</a:t>
            </a:r>
            <a:r>
              <a:rPr lang="it-IT" sz="6000" i="1" dirty="0" smtClean="0"/>
              <a:t> </a:t>
            </a:r>
            <a:r>
              <a:rPr lang="it-IT" sz="6000" i="1" dirty="0" smtClean="0"/>
              <a:t>0</a:t>
            </a:r>
            <a:endParaRPr lang="it-IT" dirty="0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7286644" y="371475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428604"/>
            <a:ext cx="86772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786058"/>
            <a:ext cx="5619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00034" y="2285992"/>
            <a:ext cx="45209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Esplicitando la (9.2)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ovvero scrivendo in forma vettoriale compatta</a:t>
            </a:r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714884"/>
            <a:ext cx="2743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929586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571480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non-singolarità della matrice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i="1" dirty="0" smtClean="0">
                <a:latin typeface="Castellar" pitchFamily="18" charset="0"/>
              </a:rPr>
              <a:t>,</a:t>
            </a:r>
            <a:r>
              <a:rPr lang="it-IT" dirty="0" smtClean="0"/>
              <a:t> </a:t>
            </a:r>
            <a:r>
              <a:rPr lang="it-IT" dirty="0" err="1" smtClean="0"/>
              <a:t>det</a:t>
            </a:r>
            <a:r>
              <a:rPr lang="it-IT" dirty="0" err="1" smtClean="0">
                <a:latin typeface="Castellar" pitchFamily="18" charset="0"/>
              </a:rPr>
              <a:t>A</a:t>
            </a:r>
            <a:r>
              <a:rPr lang="it-IT" dirty="0" smtClean="0">
                <a:latin typeface="Castellar" pitchFamily="18" charset="0"/>
              </a:rPr>
              <a:t> </a:t>
            </a:r>
            <a:r>
              <a:rPr lang="it-IT" dirty="0" smtClean="0"/>
              <a:t>=</a:t>
            </a:r>
            <a:r>
              <a:rPr lang="it-IT" i="1" dirty="0" smtClean="0"/>
              <a:t> 0, </a:t>
            </a:r>
            <a:r>
              <a:rPr lang="it-IT" dirty="0" smtClean="0"/>
              <a:t>garantisce che la definizione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dirty="0" smtClean="0"/>
              <a:t>è invertibile</a:t>
            </a:r>
            <a:endParaRPr lang="it-IT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00108"/>
            <a:ext cx="2743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4066000" y="56285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/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6580" y="2095495"/>
            <a:ext cx="2209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214282" y="2728737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Possiamo quindi definire un “nuovo sistema di coordinate” per lo stato cinematico del sistema usando al posto delle</a:t>
            </a:r>
          </a:p>
          <a:p>
            <a:pPr algn="ctr"/>
            <a:r>
              <a:rPr lang="it-IT" sz="3600" dirty="0" smtClean="0"/>
              <a:t>(</a:t>
            </a:r>
            <a:r>
              <a:rPr lang="it-IT" sz="3600" i="1" dirty="0" smtClean="0"/>
              <a:t>q</a:t>
            </a:r>
            <a:r>
              <a:rPr lang="it-IT" sz="3600" i="1" baseline="-25000" dirty="0" smtClean="0"/>
              <a:t>1</a:t>
            </a:r>
            <a:r>
              <a:rPr lang="it-IT" sz="3600" i="1" dirty="0" smtClean="0"/>
              <a:t>, . . . , </a:t>
            </a:r>
            <a:r>
              <a:rPr lang="it-IT" sz="3600" i="1" dirty="0" err="1" smtClean="0"/>
              <a:t>q</a:t>
            </a:r>
            <a:r>
              <a:rPr lang="it-IT" sz="3600" i="1" baseline="-25000" dirty="0" err="1" smtClean="0">
                <a:latin typeface="Brush Script MT" pitchFamily="66" charset="0"/>
              </a:rPr>
              <a:t>l</a:t>
            </a:r>
            <a:r>
              <a:rPr lang="it-IT" sz="3600" i="1" dirty="0" smtClean="0"/>
              <a:t> , q</a:t>
            </a:r>
            <a:r>
              <a:rPr lang="it-IT" sz="3600" i="1" baseline="-25000" dirty="0" smtClean="0"/>
              <a:t>1</a:t>
            </a:r>
            <a:r>
              <a:rPr lang="it-IT" sz="3600" i="1" dirty="0" smtClean="0"/>
              <a:t>, . . . , </a:t>
            </a:r>
            <a:r>
              <a:rPr lang="it-IT" sz="3600" i="1" dirty="0" err="1" smtClean="0"/>
              <a:t>q</a:t>
            </a:r>
            <a:r>
              <a:rPr lang="it-IT" sz="3600" i="1" baseline="-25000" dirty="0" err="1" smtClean="0">
                <a:latin typeface="Brush Script MT" pitchFamily="66" charset="0"/>
              </a:rPr>
              <a:t>l</a:t>
            </a:r>
            <a:r>
              <a:rPr lang="it-IT" sz="3600" i="1" dirty="0" smtClean="0"/>
              <a:t>)</a:t>
            </a:r>
          </a:p>
          <a:p>
            <a:r>
              <a:rPr lang="it-IT" dirty="0" smtClean="0"/>
              <a:t>le variabili</a:t>
            </a:r>
          </a:p>
          <a:p>
            <a:pPr algn="ctr"/>
            <a:r>
              <a:rPr lang="it-IT" sz="3600" dirty="0" smtClean="0"/>
              <a:t>(</a:t>
            </a:r>
            <a:r>
              <a:rPr lang="it-IT" sz="3600" i="1" dirty="0" smtClean="0"/>
              <a:t>q</a:t>
            </a:r>
            <a:r>
              <a:rPr lang="it-IT" sz="3600" i="1" baseline="-25000" dirty="0" smtClean="0"/>
              <a:t>1</a:t>
            </a:r>
            <a:r>
              <a:rPr lang="it-IT" sz="3600" i="1" dirty="0" smtClean="0"/>
              <a:t>, . . . , </a:t>
            </a:r>
            <a:r>
              <a:rPr lang="it-IT" sz="3600" i="1" dirty="0" err="1" smtClean="0"/>
              <a:t>q</a:t>
            </a:r>
            <a:r>
              <a:rPr lang="it-IT" sz="3600" i="1" baseline="-25000" dirty="0" err="1" smtClean="0">
                <a:latin typeface="Brush Script MT" pitchFamily="66" charset="0"/>
              </a:rPr>
              <a:t>l</a:t>
            </a:r>
            <a:r>
              <a:rPr lang="it-IT" sz="3600" i="1" dirty="0" smtClean="0"/>
              <a:t> , p</a:t>
            </a:r>
            <a:r>
              <a:rPr lang="it-IT" sz="3600" i="1" baseline="-25000" dirty="0" smtClean="0"/>
              <a:t>1</a:t>
            </a:r>
            <a:r>
              <a:rPr lang="it-IT" sz="3600" i="1" dirty="0" smtClean="0"/>
              <a:t>, . . . , p</a:t>
            </a:r>
            <a:r>
              <a:rPr lang="it-IT" sz="3600" i="1" baseline="-25000" dirty="0" smtClean="0">
                <a:latin typeface="Brush Script MT" pitchFamily="66" charset="0"/>
              </a:rPr>
              <a:t>l</a:t>
            </a:r>
            <a:r>
              <a:rPr lang="it-IT" sz="3600" i="1" dirty="0" smtClean="0"/>
              <a:t>)</a:t>
            </a:r>
          </a:p>
          <a:p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4632382" y="3017624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.</a:t>
            </a: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94966" y="3017624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1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358082" y="414338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902" y="142852"/>
            <a:ext cx="90726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Per determinare a quali equazioni debbano soddisfare le nuove variabili, quando</a:t>
            </a:r>
          </a:p>
          <a:p>
            <a:r>
              <a:rPr lang="it-IT" dirty="0" smtClean="0"/>
              <a:t>le originarie soddisfano alle equazioni di </a:t>
            </a:r>
            <a:r>
              <a:rPr lang="it-IT" dirty="0" err="1" smtClean="0"/>
              <a:t>Lagrange</a:t>
            </a:r>
            <a:r>
              <a:rPr lang="it-IT" dirty="0" smtClean="0"/>
              <a:t>, richiamiamo la definizione della</a:t>
            </a:r>
          </a:p>
          <a:p>
            <a:r>
              <a:rPr lang="it-IT" dirty="0" smtClean="0"/>
              <a:t>funzione di Hamilton,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che scriviamo ora nella forma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dove le </a:t>
            </a:r>
            <a:r>
              <a:rPr lang="it-IT" i="1" dirty="0" err="1" smtClean="0"/>
              <a:t>q</a:t>
            </a:r>
            <a:r>
              <a:rPr lang="it-IT" i="1" baseline="-25000" dirty="0" err="1" smtClean="0"/>
              <a:t>i</a:t>
            </a:r>
            <a:r>
              <a:rPr lang="it-IT" i="1" dirty="0" smtClean="0"/>
              <a:t> </a:t>
            </a:r>
            <a:r>
              <a:rPr lang="it-IT" dirty="0" smtClean="0"/>
              <a:t>nella sommatoria e nella </a:t>
            </a:r>
            <a:r>
              <a:rPr lang="it-IT" dirty="0" err="1" smtClean="0"/>
              <a:t>lagrangiana</a:t>
            </a:r>
            <a:r>
              <a:rPr lang="it-IT" i="1" dirty="0" smtClean="0"/>
              <a:t> </a:t>
            </a:r>
            <a:r>
              <a:rPr lang="it-IT" i="1" dirty="0" smtClean="0">
                <a:latin typeface="French Script MT" pitchFamily="66" charset="0"/>
              </a:rPr>
              <a:t>L</a:t>
            </a:r>
            <a:r>
              <a:rPr lang="it-IT" i="1" dirty="0" smtClean="0"/>
              <a:t>  </a:t>
            </a:r>
            <a:r>
              <a:rPr lang="it-IT" dirty="0" smtClean="0"/>
              <a:t>sono ora pensate come funzioni delle</a:t>
            </a:r>
          </a:p>
          <a:p>
            <a:r>
              <a:rPr lang="it-IT" dirty="0" smtClean="0"/>
              <a:t>variabili  (</a:t>
            </a:r>
            <a:r>
              <a:rPr lang="it-IT" i="1" dirty="0" smtClean="0"/>
              <a:t>q</a:t>
            </a:r>
            <a:r>
              <a:rPr lang="it-IT" i="1" baseline="-25000" dirty="0" smtClean="0"/>
              <a:t>1</a:t>
            </a:r>
            <a:r>
              <a:rPr lang="it-IT" i="1" dirty="0" smtClean="0"/>
              <a:t>, . . . , </a:t>
            </a:r>
            <a:r>
              <a:rPr lang="it-IT" i="1" dirty="0" err="1" smtClean="0"/>
              <a:t>q</a:t>
            </a:r>
            <a:r>
              <a:rPr lang="it-IT" i="1" baseline="-25000" dirty="0" err="1" smtClean="0">
                <a:latin typeface="Brush Script MT" pitchFamily="66" charset="0"/>
              </a:rPr>
              <a:t>l</a:t>
            </a:r>
            <a:r>
              <a:rPr lang="it-IT" i="1" dirty="0" smtClean="0"/>
              <a:t> , p</a:t>
            </a:r>
            <a:r>
              <a:rPr lang="it-IT" i="1" baseline="-25000" dirty="0" smtClean="0"/>
              <a:t>1</a:t>
            </a:r>
            <a:r>
              <a:rPr lang="it-IT" i="1" dirty="0" smtClean="0"/>
              <a:t>, . . . , p</a:t>
            </a:r>
            <a:r>
              <a:rPr lang="it-IT" i="1" baseline="-25000" dirty="0" smtClean="0">
                <a:latin typeface="Brush Script MT" pitchFamily="66" charset="0"/>
              </a:rPr>
              <a:t>l</a:t>
            </a:r>
            <a:r>
              <a:rPr lang="it-IT" dirty="0" smtClean="0"/>
              <a:t>).</a:t>
            </a:r>
          </a:p>
          <a:p>
            <a:endParaRPr lang="it-IT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928670"/>
            <a:ext cx="2171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857496"/>
            <a:ext cx="4685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429520" y="5357826"/>
            <a:ext cx="244475" cy="2444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85786" y="408567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293</Words>
  <Application>Microsoft Office PowerPoint</Application>
  <PresentationFormat>Presentazione su schermo (4:3)</PresentationFormat>
  <Paragraphs>62</Paragraphs>
  <Slides>7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166</cp:revision>
  <dcterms:created xsi:type="dcterms:W3CDTF">2020-03-06T11:53:34Z</dcterms:created>
  <dcterms:modified xsi:type="dcterms:W3CDTF">2020-04-23T11:09:04Z</dcterms:modified>
</cp:coreProperties>
</file>