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77395-5CAE-4A14-887E-38D6FAC4A756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05128-4959-4D6E-AE0E-946E4C946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98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0E6B2-AC4F-4582-9FBA-5EF1A97CBE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549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1143F-8145-4F5F-8737-D14E126469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356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B2228-ABE1-4275-B304-29EFC402BF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319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F3B21-EC5C-4C44-999D-947A101153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625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A7920-F539-40D8-9B0F-BDEE67EE8E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792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E818-845E-4EB3-8A28-FF088A1324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93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5E644-0AC2-48D6-BA08-160B683DCB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318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52517-72CA-4D53-89B9-DFAE9C4BC8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317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9C4-8E9C-49C4-9D9C-7AC3853838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441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3BB58-0A10-4BCE-B001-2927146248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072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57C7-D148-4BC5-9D59-22AF9B8A93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38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91D188-1D4B-49E3-A418-C09362E65E6A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775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0" y="1844824"/>
            <a:ext cx="9144000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 b="1" dirty="0">
                <a:solidFill>
                  <a:srgbClr val="000000"/>
                </a:solidFill>
              </a:rPr>
              <a:t>Il sistema endogeno della ricompensa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(</a:t>
            </a:r>
            <a:r>
              <a:rPr lang="it-IT" altLang="it-IT" sz="3600" dirty="0" err="1">
                <a:solidFill>
                  <a:srgbClr val="000000"/>
                </a:solidFill>
              </a:rPr>
              <a:t>endogenous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reward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system</a:t>
            </a:r>
            <a:r>
              <a:rPr lang="it-IT" altLang="it-IT" sz="3600" dirty="0">
                <a:solidFill>
                  <a:srgbClr val="000000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Soddisfazione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Motivazione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Piacere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116632"/>
            <a:ext cx="9144000" cy="1200329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  <a:cs typeface="Arial" pitchFamily="34" charset="0"/>
              </a:rPr>
              <a:t>Prima di entrare nel vivo dell’argomento, vi introduco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000000"/>
                </a:solidFill>
              </a:rPr>
              <a:t>motivazione  </a:t>
            </a:r>
            <a:r>
              <a:rPr lang="it-IT" altLang="it-IT">
                <a:solidFill>
                  <a:srgbClr val="000000"/>
                </a:solidFill>
              </a:rPr>
              <a:t>La forza che induce un individuo a mettere in atto un determinato comportamento diretto a uno scopo.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Per motivazione si intende quindi uno </a:t>
            </a:r>
            <a:r>
              <a:rPr lang="it-IT" altLang="it-IT" b="1">
                <a:solidFill>
                  <a:srgbClr val="000000"/>
                </a:solidFill>
              </a:rPr>
              <a:t>stato interno dell’individuo</a:t>
            </a:r>
            <a:r>
              <a:rPr lang="it-IT" altLang="it-IT">
                <a:solidFill>
                  <a:srgbClr val="000000"/>
                </a:solidFill>
              </a:rPr>
              <a:t> che attiva, dirige e mantiene nel tempo il suo comportamento verso una meta.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Senza motivazione, non potremmo far fronte a nessuna ‘sfida’ che la vita ci propone.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000000"/>
                </a:solidFill>
              </a:rPr>
              <a:t>I due tipi di meccanismi motivazionali.</a:t>
            </a:r>
            <a:r>
              <a:rPr lang="it-IT" altLang="it-IT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La motivazione si riferisce a quegli aspetti del comportamento che sono in rapporto con i nostri bisogni e desideri.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La motivazione può aver origine dalla necessità di </a:t>
            </a:r>
            <a:r>
              <a:rPr lang="it-IT" altLang="it-IT" b="1">
                <a:solidFill>
                  <a:srgbClr val="000000"/>
                </a:solidFill>
              </a:rPr>
              <a:t>soddisfare</a:t>
            </a:r>
            <a:r>
              <a:rPr lang="it-IT" altLang="it-IT">
                <a:solidFill>
                  <a:srgbClr val="000000"/>
                </a:solidFill>
              </a:rPr>
              <a:t> </a:t>
            </a:r>
            <a:r>
              <a:rPr lang="it-IT" altLang="it-IT" b="1">
                <a:solidFill>
                  <a:srgbClr val="000000"/>
                </a:solidFill>
              </a:rPr>
              <a:t>bisogni di base fisiologici</a:t>
            </a:r>
            <a:r>
              <a:rPr lang="it-IT" altLang="it-IT">
                <a:solidFill>
                  <a:srgbClr val="000000"/>
                </a:solidFill>
              </a:rPr>
              <a:t>, quali mangiare, bere, accoppiarsi, o di soddisfare </a:t>
            </a:r>
            <a:r>
              <a:rPr lang="it-IT" altLang="it-IT" b="1">
                <a:solidFill>
                  <a:srgbClr val="000000"/>
                </a:solidFill>
              </a:rPr>
              <a:t>bisogni più complessi </a:t>
            </a:r>
            <a:r>
              <a:rPr lang="it-IT" altLang="it-IT">
                <a:solidFill>
                  <a:srgbClr val="000000"/>
                </a:solidFill>
              </a:rPr>
              <a:t>(dal desiderio di ottenere un oggetto, conseguire un obiettivo, perseguire un ideale.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64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È possibile quindi distinguere tra </a:t>
            </a:r>
            <a:r>
              <a:rPr lang="it-IT" altLang="it-IT" b="1">
                <a:solidFill>
                  <a:srgbClr val="000000"/>
                </a:solidFill>
              </a:rPr>
              <a:t>motivazioni fisiologiche, innate</a:t>
            </a:r>
            <a:r>
              <a:rPr lang="it-IT" altLang="it-IT">
                <a:solidFill>
                  <a:srgbClr val="000000"/>
                </a:solidFill>
              </a:rPr>
              <a:t>, che vengono in genere attivate da alterazioni di condizioni fisiche interne, ed </a:t>
            </a:r>
            <a:r>
              <a:rPr lang="it-IT" altLang="it-IT" b="1">
                <a:solidFill>
                  <a:srgbClr val="000000"/>
                </a:solidFill>
              </a:rPr>
              <a:t>elementi motivazionali acquisiti con l'esperienza individuale e sociale</a:t>
            </a:r>
            <a:r>
              <a:rPr lang="it-IT" altLang="it-IT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u="sng">
                <a:solidFill>
                  <a:srgbClr val="000000"/>
                </a:solidFill>
              </a:rPr>
              <a:t>Questi due elementi interagiscono continuamente</a:t>
            </a:r>
            <a:r>
              <a:rPr lang="it-IT" altLang="it-IT">
                <a:solidFill>
                  <a:srgbClr val="000000"/>
                </a:solidFill>
              </a:rPr>
              <a:t>: uno stato motivazionale fisiologico, per es. la fame che porta alla ricerca di cibo, potrebbe interagire con un altro stato motivazionale, per es. il portare aiuto a un amico, nell’attivare e dirigere il comportamento di un individuo.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0" y="176213"/>
            <a:ext cx="91440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i="1">
                <a:solidFill>
                  <a:srgbClr val="000000"/>
                </a:solidFill>
              </a:rPr>
              <a:t>Interazioni tra i due sistemi motivazionali.</a:t>
            </a:r>
            <a:r>
              <a:rPr lang="it-IT" altLang="it-IT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Oltre che dalla presenza di deficit fisiologici, il comportamento motivato emerge quindi da processi che richiedono la valutazione delle conseguenze delle azioni, </a:t>
            </a:r>
            <a:r>
              <a:rPr lang="it-IT" altLang="it-IT" b="1">
                <a:solidFill>
                  <a:srgbClr val="000000"/>
                </a:solidFill>
              </a:rPr>
              <a:t>identificando quelle utili allo scopo più importante in quel momento</a:t>
            </a:r>
            <a:r>
              <a:rPr lang="it-IT" altLang="it-IT">
                <a:solidFill>
                  <a:srgbClr val="000000"/>
                </a:solidFill>
              </a:rPr>
              <a:t>, utilizzando </a:t>
            </a:r>
            <a:r>
              <a:rPr lang="it-IT" altLang="it-IT" b="1">
                <a:solidFill>
                  <a:srgbClr val="000000"/>
                </a:solidFill>
              </a:rPr>
              <a:t>risorse cognitive </a:t>
            </a:r>
            <a:r>
              <a:rPr lang="it-IT" altLang="it-IT">
                <a:solidFill>
                  <a:srgbClr val="000000"/>
                </a:solidFill>
              </a:rPr>
              <a:t>(ad esempio, il ricordo delle conseguenze di determinate azioni, se già messe in atto, o la valutazione delle necessità percepite in altri individui) ed </a:t>
            </a:r>
            <a:r>
              <a:rPr lang="it-IT" altLang="it-IT" b="1">
                <a:solidFill>
                  <a:srgbClr val="000000"/>
                </a:solidFill>
              </a:rPr>
              <a:t>emotive</a:t>
            </a:r>
            <a:r>
              <a:rPr lang="it-IT" altLang="it-IT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0" y="606425"/>
            <a:ext cx="91440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Dobbiamo, in altre parole, sempre "</a:t>
            </a:r>
            <a:r>
              <a:rPr lang="it-IT" altLang="it-IT" sz="3600" b="1">
                <a:solidFill>
                  <a:srgbClr val="000000"/>
                </a:solidFill>
              </a:rPr>
              <a:t>pesare</a:t>
            </a:r>
            <a:r>
              <a:rPr lang="it-IT" altLang="it-IT" sz="3600">
                <a:solidFill>
                  <a:srgbClr val="000000"/>
                </a:solidFill>
              </a:rPr>
              <a:t>", </a:t>
            </a:r>
            <a:r>
              <a:rPr lang="it-IT" altLang="it-IT" sz="3600" b="1">
                <a:solidFill>
                  <a:srgbClr val="000000"/>
                </a:solidFill>
              </a:rPr>
              <a:t>mettere in gerarchia</a:t>
            </a:r>
            <a:r>
              <a:rPr lang="it-IT" altLang="it-IT" sz="3600">
                <a:solidFill>
                  <a:srgbClr val="000000"/>
                </a:solidFill>
              </a:rPr>
              <a:t>, gli stati motivazionali fisiologici e gli stati motivazionali acquisiti.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Tali processi richiedono </a:t>
            </a:r>
            <a:r>
              <a:rPr lang="it-IT" altLang="it-IT" sz="3600" b="1">
                <a:solidFill>
                  <a:srgbClr val="000000"/>
                </a:solidFill>
              </a:rPr>
              <a:t>le funzioni esecutive della corteccia prefrontale </a:t>
            </a:r>
            <a:r>
              <a:rPr lang="it-IT" altLang="it-IT" sz="3600">
                <a:solidFill>
                  <a:srgbClr val="000000"/>
                </a:solidFill>
              </a:rPr>
              <a:t>e </a:t>
            </a:r>
            <a:r>
              <a:rPr lang="it-IT" altLang="it-IT" sz="3600" b="1">
                <a:solidFill>
                  <a:srgbClr val="000000"/>
                </a:solidFill>
              </a:rPr>
              <a:t>la combinazione di diversi sistemi, in particolare di quelli che consentono a un individuo di assegnare un valore a cose, persone, eventi.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6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-33338" y="0"/>
            <a:ext cx="9026526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Tali sottosistemi includono strutture sottocorticali, quali il </a:t>
            </a:r>
            <a:r>
              <a:rPr lang="it-IT" altLang="it-IT" sz="3600" i="1">
                <a:solidFill>
                  <a:srgbClr val="000000"/>
                </a:solidFill>
              </a:rPr>
              <a:t>nucleus accumbens</a:t>
            </a:r>
            <a:r>
              <a:rPr lang="it-IT" altLang="it-IT" sz="3600">
                <a:solidFill>
                  <a:srgbClr val="000000"/>
                </a:solidFill>
              </a:rPr>
              <a:t>, l’amigdala, l’ippocampo, l’ipotalamo, e strutture corticali quali la corteccia prefrontale, orbitofrontale, la corteccia cingolata e il polo anteriore dei lobi temporali.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Il sistema dopaminergico modula molte tra queste regioni ed è quindi incluso nel cosiddetto </a:t>
            </a:r>
            <a:r>
              <a:rPr lang="it-IT" altLang="it-IT" sz="3600" b="1">
                <a:solidFill>
                  <a:srgbClr val="000000"/>
                </a:solidFill>
              </a:rPr>
              <a:t>sistema endogeno della ricompensa</a:t>
            </a:r>
            <a:r>
              <a:rPr lang="it-IT" altLang="it-IT" sz="3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6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49688"/>
            <a:ext cx="9144000" cy="2819400"/>
          </a:xfrm>
        </p:spPr>
        <p:txBody>
          <a:bodyPr/>
          <a:lstStyle/>
          <a:p>
            <a:pPr eaLnBrk="1" hangingPunct="1"/>
            <a:r>
              <a:rPr lang="it-IT" altLang="it-IT" smtClean="0"/>
              <a:t>Prima di tutto:</a:t>
            </a:r>
            <a:br>
              <a:rPr lang="it-IT" altLang="it-IT" smtClean="0"/>
            </a:br>
            <a:r>
              <a:rPr lang="it-IT" altLang="it-IT" smtClean="0"/>
              <a:t>come facciamo a sapere dell’esistenza nel cervello di un sistema della “ricompensa”?</a:t>
            </a:r>
            <a:endParaRPr lang="en-US" altLang="it-IT" smtClean="0"/>
          </a:p>
        </p:txBody>
      </p:sp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0" y="155575"/>
            <a:ext cx="91440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None/>
              <a:defRPr/>
            </a:pPr>
            <a:r>
              <a:rPr lang="it-IT" altLang="it-IT" sz="5400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sistema endogeno della ricompensa</a:t>
            </a:r>
            <a:endParaRPr lang="en-US" altLang="it-IT" sz="5400" i="1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437</Words>
  <Application>Microsoft Office PowerPoint</Application>
  <PresentationFormat>Presentazione su schermo (4:3)</PresentationFormat>
  <Paragraphs>33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Prima di tutto: come facciamo a sapere dell’esistenza nel cervello di un sistema della “ricompensa”?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8</cp:revision>
  <dcterms:created xsi:type="dcterms:W3CDTF">2020-04-22T15:55:36Z</dcterms:created>
  <dcterms:modified xsi:type="dcterms:W3CDTF">2020-04-23T12:29:46Z</dcterms:modified>
</cp:coreProperties>
</file>