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65" r:id="rId2"/>
    <p:sldId id="266" r:id="rId3"/>
    <p:sldId id="267" r:id="rId4"/>
    <p:sldId id="268" r:id="rId5"/>
    <p:sldId id="269" r:id="rId6"/>
    <p:sldId id="270" r:id="rId7"/>
    <p:sldId id="271" r:id="rId8"/>
    <p:sldId id="272" r:id="rId9"/>
    <p:sldId id="273" r:id="rId10"/>
    <p:sldId id="274" r:id="rId11"/>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5" d="100"/>
          <a:sy n="65" d="100"/>
        </p:scale>
        <p:origin x="-1452"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777395-5CAE-4A14-887E-38D6FAC4A756}" type="datetimeFigureOut">
              <a:rPr lang="it-IT" smtClean="0"/>
              <a:t>23/04/2020</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905128-4959-4D6E-AE0E-946E4C946EA7}" type="slidenum">
              <a:rPr lang="it-IT" smtClean="0"/>
              <a:t>‹N›</a:t>
            </a:fld>
            <a:endParaRPr lang="it-IT"/>
          </a:p>
        </p:txBody>
      </p:sp>
    </p:spTree>
    <p:extLst>
      <p:ext uri="{BB962C8B-B14F-4D97-AF65-F5344CB8AC3E}">
        <p14:creationId xmlns:p14="http://schemas.microsoft.com/office/powerpoint/2010/main" val="29999832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eaLnBrk="0" hangingPunct="0">
              <a:defRPr>
                <a:solidFill>
                  <a:schemeClr val="tx1"/>
                </a:solidFill>
                <a:latin typeface="Arial" pitchFamily="34" charset="0"/>
              </a:defRPr>
            </a:lvl1pPr>
            <a:lvl2pPr marL="719138" indent="-276225" defTabSz="912813" eaLnBrk="0" hangingPunct="0">
              <a:defRPr>
                <a:solidFill>
                  <a:schemeClr val="tx1"/>
                </a:solidFill>
                <a:latin typeface="Arial" pitchFamily="34" charset="0"/>
              </a:defRPr>
            </a:lvl2pPr>
            <a:lvl3pPr marL="1106488" indent="-220663" defTabSz="912813" eaLnBrk="0" hangingPunct="0">
              <a:defRPr>
                <a:solidFill>
                  <a:schemeClr val="tx1"/>
                </a:solidFill>
                <a:latin typeface="Arial" pitchFamily="34" charset="0"/>
              </a:defRPr>
            </a:lvl3pPr>
            <a:lvl4pPr marL="1549400" indent="-220663" defTabSz="912813" eaLnBrk="0" hangingPunct="0">
              <a:defRPr>
                <a:solidFill>
                  <a:schemeClr val="tx1"/>
                </a:solidFill>
                <a:latin typeface="Arial" pitchFamily="34" charset="0"/>
              </a:defRPr>
            </a:lvl4pPr>
            <a:lvl5pPr marL="1992313" indent="-220663" defTabSz="912813" eaLnBrk="0" hangingPunct="0">
              <a:defRPr>
                <a:solidFill>
                  <a:schemeClr val="tx1"/>
                </a:solidFill>
                <a:latin typeface="Arial" pitchFamily="34" charset="0"/>
              </a:defRPr>
            </a:lvl5pPr>
            <a:lvl6pPr marL="2449513" indent="-220663" defTabSz="912813" eaLnBrk="0" fontAlgn="base" hangingPunct="0">
              <a:spcBef>
                <a:spcPct val="0"/>
              </a:spcBef>
              <a:spcAft>
                <a:spcPct val="0"/>
              </a:spcAft>
              <a:defRPr>
                <a:solidFill>
                  <a:schemeClr val="tx1"/>
                </a:solidFill>
                <a:latin typeface="Arial" pitchFamily="34" charset="0"/>
              </a:defRPr>
            </a:lvl6pPr>
            <a:lvl7pPr marL="2906713" indent="-220663" defTabSz="912813" eaLnBrk="0" fontAlgn="base" hangingPunct="0">
              <a:spcBef>
                <a:spcPct val="0"/>
              </a:spcBef>
              <a:spcAft>
                <a:spcPct val="0"/>
              </a:spcAft>
              <a:defRPr>
                <a:solidFill>
                  <a:schemeClr val="tx1"/>
                </a:solidFill>
                <a:latin typeface="Arial" pitchFamily="34" charset="0"/>
              </a:defRPr>
            </a:lvl7pPr>
            <a:lvl8pPr marL="3363913" indent="-220663" defTabSz="912813" eaLnBrk="0" fontAlgn="base" hangingPunct="0">
              <a:spcBef>
                <a:spcPct val="0"/>
              </a:spcBef>
              <a:spcAft>
                <a:spcPct val="0"/>
              </a:spcAft>
              <a:defRPr>
                <a:solidFill>
                  <a:schemeClr val="tx1"/>
                </a:solidFill>
                <a:latin typeface="Arial" pitchFamily="34" charset="0"/>
              </a:defRPr>
            </a:lvl8pPr>
            <a:lvl9pPr marL="3821113" indent="-220663" defTabSz="912813" eaLnBrk="0" fontAlgn="base" hangingPunct="0">
              <a:spcBef>
                <a:spcPct val="0"/>
              </a:spcBef>
              <a:spcAft>
                <a:spcPct val="0"/>
              </a:spcAft>
              <a:defRPr>
                <a:solidFill>
                  <a:schemeClr val="tx1"/>
                </a:solidFill>
                <a:latin typeface="Arial" pitchFamily="34" charset="0"/>
              </a:defRPr>
            </a:lvl9pPr>
          </a:lstStyle>
          <a:p>
            <a:pPr eaLnBrk="1" hangingPunct="1"/>
            <a:fld id="{300B518A-7659-4251-9D72-C50831D6D2A3}" type="slidenum">
              <a:rPr lang="en-US" altLang="it-IT">
                <a:solidFill>
                  <a:prstClr val="black"/>
                </a:solidFill>
                <a:latin typeface="Times New Roman" pitchFamily="18" charset="0"/>
              </a:rPr>
              <a:pPr eaLnBrk="1" hangingPunct="1"/>
              <a:t>2</a:t>
            </a:fld>
            <a:endParaRPr lang="en-US" altLang="it-IT">
              <a:solidFill>
                <a:prstClr val="black"/>
              </a:solidFill>
              <a:latin typeface="Times New Roman" pitchFamily="18" charset="0"/>
            </a:endParaRPr>
          </a:p>
        </p:txBody>
      </p:sp>
      <p:sp>
        <p:nvSpPr>
          <p:cNvPr id="849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IT" b="1" smtClean="0">
                <a:latin typeface="Arial" pitchFamily="34" charset="0"/>
                <a:cs typeface="Arial" pitchFamily="34" charset="0"/>
              </a:rPr>
              <a:t>Slide 11: The reward pathway</a:t>
            </a:r>
            <a:r>
              <a:rPr lang="en-US" altLang="it-IT" smtClean="0">
                <a:latin typeface="Arial" pitchFamily="34" charset="0"/>
                <a:cs typeface="Arial" pitchFamily="34" charset="0"/>
              </a:rPr>
              <a:t/>
            </a:r>
            <a:br>
              <a:rPr lang="en-US" altLang="it-IT" smtClean="0">
                <a:latin typeface="Arial" pitchFamily="34" charset="0"/>
                <a:cs typeface="Arial" pitchFamily="34" charset="0"/>
              </a:rPr>
            </a:br>
            <a:r>
              <a:rPr lang="en-US" altLang="it-IT" smtClean="0">
                <a:latin typeface="Arial" pitchFamily="34" charset="0"/>
                <a:cs typeface="Arial" pitchFamily="34" charset="0"/>
              </a:rPr>
              <a:t>Tell your audience that this is a view of the brain cut down the middle. An important part of the reward pathway is shown and the major structures are highlighted: the ventral tegmental area (VTA), the nucleus accumbens and the prefrontal cortex. The VTA is connected to both the nucleus accumbens and the prefrontal cortex via this pathway and it sends information to these structures via its neurons. The neurons of the VTA contain the neurotransmitter dopamine which is released in the nucleus accumbens and in the prefrontal cortex (point to each of these structures). Reiterate that this pathway is activated by a rewarding stimulus. [Note: the pathway shown here is not the only pathway activated by rewards, other structures are involved too, but only this part of the pathway is shown for simplicity.] </a:t>
            </a:r>
          </a:p>
          <a:p>
            <a:pPr eaLnBrk="1" hangingPunct="1">
              <a:spcBef>
                <a:spcPct val="0"/>
              </a:spcBef>
            </a:pPr>
            <a:endParaRPr lang="en-US" altLang="it-IT"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eaLnBrk="0" hangingPunct="0">
              <a:defRPr>
                <a:solidFill>
                  <a:schemeClr val="tx1"/>
                </a:solidFill>
                <a:latin typeface="Arial" pitchFamily="34" charset="0"/>
              </a:defRPr>
            </a:lvl1pPr>
            <a:lvl2pPr marL="719138" indent="-276225" defTabSz="912813" eaLnBrk="0" hangingPunct="0">
              <a:defRPr>
                <a:solidFill>
                  <a:schemeClr val="tx1"/>
                </a:solidFill>
                <a:latin typeface="Arial" pitchFamily="34" charset="0"/>
              </a:defRPr>
            </a:lvl2pPr>
            <a:lvl3pPr marL="1106488" indent="-220663" defTabSz="912813" eaLnBrk="0" hangingPunct="0">
              <a:defRPr>
                <a:solidFill>
                  <a:schemeClr val="tx1"/>
                </a:solidFill>
                <a:latin typeface="Arial" pitchFamily="34" charset="0"/>
              </a:defRPr>
            </a:lvl3pPr>
            <a:lvl4pPr marL="1549400" indent="-220663" defTabSz="912813" eaLnBrk="0" hangingPunct="0">
              <a:defRPr>
                <a:solidFill>
                  <a:schemeClr val="tx1"/>
                </a:solidFill>
                <a:latin typeface="Arial" pitchFamily="34" charset="0"/>
              </a:defRPr>
            </a:lvl4pPr>
            <a:lvl5pPr marL="1992313" indent="-220663" defTabSz="912813" eaLnBrk="0" hangingPunct="0">
              <a:defRPr>
                <a:solidFill>
                  <a:schemeClr val="tx1"/>
                </a:solidFill>
                <a:latin typeface="Arial" pitchFamily="34" charset="0"/>
              </a:defRPr>
            </a:lvl5pPr>
            <a:lvl6pPr marL="2449513" indent="-220663" defTabSz="912813" eaLnBrk="0" fontAlgn="base" hangingPunct="0">
              <a:spcBef>
                <a:spcPct val="0"/>
              </a:spcBef>
              <a:spcAft>
                <a:spcPct val="0"/>
              </a:spcAft>
              <a:defRPr>
                <a:solidFill>
                  <a:schemeClr val="tx1"/>
                </a:solidFill>
                <a:latin typeface="Arial" pitchFamily="34" charset="0"/>
              </a:defRPr>
            </a:lvl6pPr>
            <a:lvl7pPr marL="2906713" indent="-220663" defTabSz="912813" eaLnBrk="0" fontAlgn="base" hangingPunct="0">
              <a:spcBef>
                <a:spcPct val="0"/>
              </a:spcBef>
              <a:spcAft>
                <a:spcPct val="0"/>
              </a:spcAft>
              <a:defRPr>
                <a:solidFill>
                  <a:schemeClr val="tx1"/>
                </a:solidFill>
                <a:latin typeface="Arial" pitchFamily="34" charset="0"/>
              </a:defRPr>
            </a:lvl7pPr>
            <a:lvl8pPr marL="3363913" indent="-220663" defTabSz="912813" eaLnBrk="0" fontAlgn="base" hangingPunct="0">
              <a:spcBef>
                <a:spcPct val="0"/>
              </a:spcBef>
              <a:spcAft>
                <a:spcPct val="0"/>
              </a:spcAft>
              <a:defRPr>
                <a:solidFill>
                  <a:schemeClr val="tx1"/>
                </a:solidFill>
                <a:latin typeface="Arial" pitchFamily="34" charset="0"/>
              </a:defRPr>
            </a:lvl8pPr>
            <a:lvl9pPr marL="3821113" indent="-220663" defTabSz="912813" eaLnBrk="0" fontAlgn="base" hangingPunct="0">
              <a:spcBef>
                <a:spcPct val="0"/>
              </a:spcBef>
              <a:spcAft>
                <a:spcPct val="0"/>
              </a:spcAft>
              <a:defRPr>
                <a:solidFill>
                  <a:schemeClr val="tx1"/>
                </a:solidFill>
                <a:latin typeface="Arial" pitchFamily="34" charset="0"/>
              </a:defRPr>
            </a:lvl9pPr>
          </a:lstStyle>
          <a:p>
            <a:pPr eaLnBrk="1" hangingPunct="1"/>
            <a:fld id="{6FB76796-657B-435B-BC6A-89466321B2A0}" type="slidenum">
              <a:rPr lang="en-US" altLang="it-IT">
                <a:solidFill>
                  <a:prstClr val="black"/>
                </a:solidFill>
                <a:latin typeface="Times New Roman" pitchFamily="18" charset="0"/>
              </a:rPr>
              <a:pPr eaLnBrk="1" hangingPunct="1"/>
              <a:t>5</a:t>
            </a:fld>
            <a:endParaRPr lang="en-US" altLang="it-IT">
              <a:solidFill>
                <a:prstClr val="black"/>
              </a:solidFill>
              <a:latin typeface="Times New Roman" pitchFamily="18" charset="0"/>
            </a:endParaRPr>
          </a:p>
        </p:txBody>
      </p:sp>
      <p:sp>
        <p:nvSpPr>
          <p:cNvPr id="860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it-IT" smtClean="0"/>
              <a:t>parleremo di questo, ma per parlare di questo dobbiamo avvicinarci...</a:t>
            </a:r>
            <a:endParaRPr lang="en-GB" altLang="it-IT"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eaLnBrk="0" hangingPunct="0">
              <a:defRPr>
                <a:solidFill>
                  <a:schemeClr val="tx1"/>
                </a:solidFill>
                <a:latin typeface="Arial" pitchFamily="34" charset="0"/>
              </a:defRPr>
            </a:lvl1pPr>
            <a:lvl2pPr marL="719138" indent="-276225" defTabSz="912813" eaLnBrk="0" hangingPunct="0">
              <a:defRPr>
                <a:solidFill>
                  <a:schemeClr val="tx1"/>
                </a:solidFill>
                <a:latin typeface="Arial" pitchFamily="34" charset="0"/>
              </a:defRPr>
            </a:lvl2pPr>
            <a:lvl3pPr marL="1106488" indent="-220663" defTabSz="912813" eaLnBrk="0" hangingPunct="0">
              <a:defRPr>
                <a:solidFill>
                  <a:schemeClr val="tx1"/>
                </a:solidFill>
                <a:latin typeface="Arial" pitchFamily="34" charset="0"/>
              </a:defRPr>
            </a:lvl3pPr>
            <a:lvl4pPr marL="1549400" indent="-220663" defTabSz="912813" eaLnBrk="0" hangingPunct="0">
              <a:defRPr>
                <a:solidFill>
                  <a:schemeClr val="tx1"/>
                </a:solidFill>
                <a:latin typeface="Arial" pitchFamily="34" charset="0"/>
              </a:defRPr>
            </a:lvl4pPr>
            <a:lvl5pPr marL="1992313" indent="-220663" defTabSz="912813" eaLnBrk="0" hangingPunct="0">
              <a:defRPr>
                <a:solidFill>
                  <a:schemeClr val="tx1"/>
                </a:solidFill>
                <a:latin typeface="Arial" pitchFamily="34" charset="0"/>
              </a:defRPr>
            </a:lvl5pPr>
            <a:lvl6pPr marL="2449513" indent="-220663" defTabSz="912813" eaLnBrk="0" fontAlgn="base" hangingPunct="0">
              <a:spcBef>
                <a:spcPct val="0"/>
              </a:spcBef>
              <a:spcAft>
                <a:spcPct val="0"/>
              </a:spcAft>
              <a:defRPr>
                <a:solidFill>
                  <a:schemeClr val="tx1"/>
                </a:solidFill>
                <a:latin typeface="Arial" pitchFamily="34" charset="0"/>
              </a:defRPr>
            </a:lvl6pPr>
            <a:lvl7pPr marL="2906713" indent="-220663" defTabSz="912813" eaLnBrk="0" fontAlgn="base" hangingPunct="0">
              <a:spcBef>
                <a:spcPct val="0"/>
              </a:spcBef>
              <a:spcAft>
                <a:spcPct val="0"/>
              </a:spcAft>
              <a:defRPr>
                <a:solidFill>
                  <a:schemeClr val="tx1"/>
                </a:solidFill>
                <a:latin typeface="Arial" pitchFamily="34" charset="0"/>
              </a:defRPr>
            </a:lvl7pPr>
            <a:lvl8pPr marL="3363913" indent="-220663" defTabSz="912813" eaLnBrk="0" fontAlgn="base" hangingPunct="0">
              <a:spcBef>
                <a:spcPct val="0"/>
              </a:spcBef>
              <a:spcAft>
                <a:spcPct val="0"/>
              </a:spcAft>
              <a:defRPr>
                <a:solidFill>
                  <a:schemeClr val="tx1"/>
                </a:solidFill>
                <a:latin typeface="Arial" pitchFamily="34" charset="0"/>
              </a:defRPr>
            </a:lvl8pPr>
            <a:lvl9pPr marL="3821113" indent="-220663" defTabSz="912813" eaLnBrk="0" fontAlgn="base" hangingPunct="0">
              <a:spcBef>
                <a:spcPct val="0"/>
              </a:spcBef>
              <a:spcAft>
                <a:spcPct val="0"/>
              </a:spcAft>
              <a:defRPr>
                <a:solidFill>
                  <a:schemeClr val="tx1"/>
                </a:solidFill>
                <a:latin typeface="Arial" pitchFamily="34" charset="0"/>
              </a:defRPr>
            </a:lvl9pPr>
          </a:lstStyle>
          <a:p>
            <a:pPr eaLnBrk="1" hangingPunct="1"/>
            <a:fld id="{1FCF6E2A-5871-4502-879B-9274689BC68B}" type="slidenum">
              <a:rPr lang="en-US" altLang="it-IT">
                <a:solidFill>
                  <a:prstClr val="black"/>
                </a:solidFill>
                <a:latin typeface="Times New Roman" pitchFamily="18" charset="0"/>
              </a:rPr>
              <a:pPr eaLnBrk="1" hangingPunct="1"/>
              <a:t>6</a:t>
            </a:fld>
            <a:endParaRPr lang="en-US" altLang="it-IT">
              <a:solidFill>
                <a:prstClr val="black"/>
              </a:solidFill>
              <a:latin typeface="Times New Roman" pitchFamily="18" charset="0"/>
            </a:endParaRPr>
          </a:p>
        </p:txBody>
      </p:sp>
      <p:sp>
        <p:nvSpPr>
          <p:cNvPr id="870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IT" b="1" smtClean="0">
                <a:latin typeface="Arial" pitchFamily="34" charset="0"/>
                <a:cs typeface="Arial" pitchFamily="34" charset="0"/>
              </a:rPr>
              <a:t>Slide 11: The reward pathway</a:t>
            </a:r>
            <a:r>
              <a:rPr lang="en-US" altLang="it-IT" smtClean="0">
                <a:latin typeface="Arial" pitchFamily="34" charset="0"/>
                <a:cs typeface="Arial" pitchFamily="34" charset="0"/>
              </a:rPr>
              <a:t/>
            </a:r>
            <a:br>
              <a:rPr lang="en-US" altLang="it-IT" smtClean="0">
                <a:latin typeface="Arial" pitchFamily="34" charset="0"/>
                <a:cs typeface="Arial" pitchFamily="34" charset="0"/>
              </a:rPr>
            </a:br>
            <a:r>
              <a:rPr lang="en-US" altLang="it-IT" smtClean="0">
                <a:latin typeface="Arial" pitchFamily="34" charset="0"/>
                <a:cs typeface="Arial" pitchFamily="34" charset="0"/>
              </a:rPr>
              <a:t>Tell your audience that this is a view of the brain cut down the middle. An important part of the reward pathway is shown and the major structures are highlighted: the ventral tegmental area (VTA), the nucleus accumbens and the prefrontal cortex. The VTA is connected to both the nucleus accumbens and the prefrontal cortex via this pathway and it sends information to these structures via its neurons. The neurons of the VTA contain the neurotransmitter dopamine which is released in the nucleus accumbens and in the prefrontal cortex (point to each of these structures). Reiterate that this pathway is activated by a rewarding stimulus. [Note: the pathway shown here is not the only pathway activated by rewards, other structures are involved too, but only this part of the pathway is shown for simplicity.] </a:t>
            </a:r>
          </a:p>
          <a:p>
            <a:pPr eaLnBrk="1" hangingPunct="1">
              <a:spcBef>
                <a:spcPct val="0"/>
              </a:spcBef>
            </a:pPr>
            <a:endParaRPr lang="en-US" altLang="it-IT"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eaLnBrk="0" hangingPunct="0">
              <a:defRPr>
                <a:solidFill>
                  <a:schemeClr val="tx1"/>
                </a:solidFill>
                <a:latin typeface="Arial" pitchFamily="34" charset="0"/>
              </a:defRPr>
            </a:lvl1pPr>
            <a:lvl2pPr marL="719138" indent="-276225" defTabSz="912813" eaLnBrk="0" hangingPunct="0">
              <a:defRPr>
                <a:solidFill>
                  <a:schemeClr val="tx1"/>
                </a:solidFill>
                <a:latin typeface="Arial" pitchFamily="34" charset="0"/>
              </a:defRPr>
            </a:lvl2pPr>
            <a:lvl3pPr marL="1106488" indent="-220663" defTabSz="912813" eaLnBrk="0" hangingPunct="0">
              <a:defRPr>
                <a:solidFill>
                  <a:schemeClr val="tx1"/>
                </a:solidFill>
                <a:latin typeface="Arial" pitchFamily="34" charset="0"/>
              </a:defRPr>
            </a:lvl3pPr>
            <a:lvl4pPr marL="1549400" indent="-220663" defTabSz="912813" eaLnBrk="0" hangingPunct="0">
              <a:defRPr>
                <a:solidFill>
                  <a:schemeClr val="tx1"/>
                </a:solidFill>
                <a:latin typeface="Arial" pitchFamily="34" charset="0"/>
              </a:defRPr>
            </a:lvl4pPr>
            <a:lvl5pPr marL="1992313" indent="-220663" defTabSz="912813" eaLnBrk="0" hangingPunct="0">
              <a:defRPr>
                <a:solidFill>
                  <a:schemeClr val="tx1"/>
                </a:solidFill>
                <a:latin typeface="Arial" pitchFamily="34" charset="0"/>
              </a:defRPr>
            </a:lvl5pPr>
            <a:lvl6pPr marL="2449513" indent="-220663" defTabSz="912813" eaLnBrk="0" fontAlgn="base" hangingPunct="0">
              <a:spcBef>
                <a:spcPct val="0"/>
              </a:spcBef>
              <a:spcAft>
                <a:spcPct val="0"/>
              </a:spcAft>
              <a:defRPr>
                <a:solidFill>
                  <a:schemeClr val="tx1"/>
                </a:solidFill>
                <a:latin typeface="Arial" pitchFamily="34" charset="0"/>
              </a:defRPr>
            </a:lvl6pPr>
            <a:lvl7pPr marL="2906713" indent="-220663" defTabSz="912813" eaLnBrk="0" fontAlgn="base" hangingPunct="0">
              <a:spcBef>
                <a:spcPct val="0"/>
              </a:spcBef>
              <a:spcAft>
                <a:spcPct val="0"/>
              </a:spcAft>
              <a:defRPr>
                <a:solidFill>
                  <a:schemeClr val="tx1"/>
                </a:solidFill>
                <a:latin typeface="Arial" pitchFamily="34" charset="0"/>
              </a:defRPr>
            </a:lvl7pPr>
            <a:lvl8pPr marL="3363913" indent="-220663" defTabSz="912813" eaLnBrk="0" fontAlgn="base" hangingPunct="0">
              <a:spcBef>
                <a:spcPct val="0"/>
              </a:spcBef>
              <a:spcAft>
                <a:spcPct val="0"/>
              </a:spcAft>
              <a:defRPr>
                <a:solidFill>
                  <a:schemeClr val="tx1"/>
                </a:solidFill>
                <a:latin typeface="Arial" pitchFamily="34" charset="0"/>
              </a:defRPr>
            </a:lvl8pPr>
            <a:lvl9pPr marL="3821113" indent="-220663" defTabSz="912813" eaLnBrk="0" fontAlgn="base" hangingPunct="0">
              <a:spcBef>
                <a:spcPct val="0"/>
              </a:spcBef>
              <a:spcAft>
                <a:spcPct val="0"/>
              </a:spcAft>
              <a:defRPr>
                <a:solidFill>
                  <a:schemeClr val="tx1"/>
                </a:solidFill>
                <a:latin typeface="Arial" pitchFamily="34" charset="0"/>
              </a:defRPr>
            </a:lvl9pPr>
          </a:lstStyle>
          <a:p>
            <a:pPr eaLnBrk="1" hangingPunct="1"/>
            <a:fld id="{64E39DA1-C510-420C-9F2A-3013AFDA7D2A}" type="slidenum">
              <a:rPr lang="en-US" altLang="it-IT">
                <a:solidFill>
                  <a:prstClr val="black"/>
                </a:solidFill>
                <a:latin typeface="Times New Roman" pitchFamily="18" charset="0"/>
              </a:rPr>
              <a:pPr eaLnBrk="1" hangingPunct="1"/>
              <a:t>7</a:t>
            </a:fld>
            <a:endParaRPr lang="en-US" altLang="it-IT">
              <a:solidFill>
                <a:prstClr val="black"/>
              </a:solidFill>
              <a:latin typeface="Times New Roman" pitchFamily="18" charset="0"/>
            </a:endParaRPr>
          </a:p>
        </p:txBody>
      </p:sp>
      <p:sp>
        <p:nvSpPr>
          <p:cNvPr id="8806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88068"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it-IT" b="1" smtClean="0">
                <a:latin typeface="Arial" pitchFamily="34" charset="0"/>
                <a:cs typeface="Arial" pitchFamily="34" charset="0"/>
              </a:rPr>
              <a:t>Slide 8: Reward: drug self-administration</a:t>
            </a:r>
            <a:r>
              <a:rPr lang="en-US" altLang="it-IT" smtClean="0">
                <a:latin typeface="Arial" pitchFamily="34" charset="0"/>
                <a:cs typeface="Arial" pitchFamily="34" charset="0"/>
              </a:rPr>
              <a:t/>
            </a:r>
            <a:br>
              <a:rPr lang="en-US" altLang="it-IT" smtClean="0">
                <a:latin typeface="Arial" pitchFamily="34" charset="0"/>
                <a:cs typeface="Arial" pitchFamily="34" charset="0"/>
              </a:rPr>
            </a:br>
            <a:r>
              <a:rPr lang="en-US" altLang="it-IT" smtClean="0">
                <a:latin typeface="Arial" pitchFamily="34" charset="0"/>
                <a:cs typeface="Arial" pitchFamily="34" charset="0"/>
              </a:rPr>
              <a:t>Introduce the concept of positive reinforcement or reward. Explain that rats will press a bar to get an injection of cocaine or heroin (self-administration - shown on the left). The rat keeps pressing to get more cocaine or heroin because the drugs make the rat feel so good. This is called positive reinforcement, or reward. Natural rewards include food, water and sex - each is required to maintain survival of our species. Animals and people will continue to exhibit a behavior that is rewarding - and they will cease that behavior when the reward is no longer present. Explain that there is actually a part of the brain that is activated by natural rewards and by artificial rewards such as addictive drugs. This part of the brain is called the reward system. </a:t>
            </a:r>
            <a:endParaRPr lang="it-IT" altLang="it-IT" smtClean="0">
              <a:latin typeface="Arial" pitchFamily="34" charset="0"/>
              <a:cs typeface="Arial" pitchFamily="34" charset="0"/>
            </a:endParaRPr>
          </a:p>
          <a:p>
            <a:pPr eaLnBrk="1" hangingPunct="1">
              <a:spcBef>
                <a:spcPct val="0"/>
              </a:spcBef>
            </a:pPr>
            <a:endParaRPr lang="it-IT" altLang="it-IT" smtClean="0">
              <a:latin typeface="Arial" pitchFamily="34" charset="0"/>
              <a:cs typeface="Arial" pitchFamily="34" charset="0"/>
            </a:endParaRPr>
          </a:p>
          <a:p>
            <a:pPr eaLnBrk="1" hangingPunct="1">
              <a:spcBef>
                <a:spcPct val="0"/>
              </a:spcBef>
            </a:pPr>
            <a:r>
              <a:rPr lang="en-US" altLang="it-IT" smtClean="0">
                <a:latin typeface="Arial" pitchFamily="34" charset="0"/>
                <a:cs typeface="Arial" pitchFamily="34" charset="0"/>
              </a:rPr>
              <a:t>Neuroscientists have been able to pinpoint the exact parts of the brain involved, with the help of the rats. Point to the cartoon on the right and explain that rats will also self-administer addictive drugs directly into their brains -but only into a specific area of the reward system. If the injection needle is moved less than a millimeter away from this crucial area, the rat won't press the lever for more drug. So based on information from working with the rats, scientists have drawn a map of the brain, and located the structures and pathways that are activated when an addictive drug is taken voluntarily. Tell the students that you will show them this "map".</a:t>
            </a:r>
          </a:p>
          <a:p>
            <a:pPr eaLnBrk="1" hangingPunct="1">
              <a:spcBef>
                <a:spcPct val="0"/>
              </a:spcBef>
            </a:pPr>
            <a:endParaRPr lang="en-US" altLang="it-IT"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eaLnBrk="0" hangingPunct="0">
              <a:defRPr>
                <a:solidFill>
                  <a:schemeClr val="tx1"/>
                </a:solidFill>
                <a:latin typeface="Arial" pitchFamily="34" charset="0"/>
              </a:defRPr>
            </a:lvl1pPr>
            <a:lvl2pPr marL="719138" indent="-276225" defTabSz="912813" eaLnBrk="0" hangingPunct="0">
              <a:defRPr>
                <a:solidFill>
                  <a:schemeClr val="tx1"/>
                </a:solidFill>
                <a:latin typeface="Arial" pitchFamily="34" charset="0"/>
              </a:defRPr>
            </a:lvl2pPr>
            <a:lvl3pPr marL="1106488" indent="-220663" defTabSz="912813" eaLnBrk="0" hangingPunct="0">
              <a:defRPr>
                <a:solidFill>
                  <a:schemeClr val="tx1"/>
                </a:solidFill>
                <a:latin typeface="Arial" pitchFamily="34" charset="0"/>
              </a:defRPr>
            </a:lvl3pPr>
            <a:lvl4pPr marL="1549400" indent="-220663" defTabSz="912813" eaLnBrk="0" hangingPunct="0">
              <a:defRPr>
                <a:solidFill>
                  <a:schemeClr val="tx1"/>
                </a:solidFill>
                <a:latin typeface="Arial" pitchFamily="34" charset="0"/>
              </a:defRPr>
            </a:lvl4pPr>
            <a:lvl5pPr marL="1992313" indent="-220663" defTabSz="912813" eaLnBrk="0" hangingPunct="0">
              <a:defRPr>
                <a:solidFill>
                  <a:schemeClr val="tx1"/>
                </a:solidFill>
                <a:latin typeface="Arial" pitchFamily="34" charset="0"/>
              </a:defRPr>
            </a:lvl5pPr>
            <a:lvl6pPr marL="2449513" indent="-220663" defTabSz="912813" eaLnBrk="0" fontAlgn="base" hangingPunct="0">
              <a:spcBef>
                <a:spcPct val="0"/>
              </a:spcBef>
              <a:spcAft>
                <a:spcPct val="0"/>
              </a:spcAft>
              <a:defRPr>
                <a:solidFill>
                  <a:schemeClr val="tx1"/>
                </a:solidFill>
                <a:latin typeface="Arial" pitchFamily="34" charset="0"/>
              </a:defRPr>
            </a:lvl6pPr>
            <a:lvl7pPr marL="2906713" indent="-220663" defTabSz="912813" eaLnBrk="0" fontAlgn="base" hangingPunct="0">
              <a:spcBef>
                <a:spcPct val="0"/>
              </a:spcBef>
              <a:spcAft>
                <a:spcPct val="0"/>
              </a:spcAft>
              <a:defRPr>
                <a:solidFill>
                  <a:schemeClr val="tx1"/>
                </a:solidFill>
                <a:latin typeface="Arial" pitchFamily="34" charset="0"/>
              </a:defRPr>
            </a:lvl7pPr>
            <a:lvl8pPr marL="3363913" indent="-220663" defTabSz="912813" eaLnBrk="0" fontAlgn="base" hangingPunct="0">
              <a:spcBef>
                <a:spcPct val="0"/>
              </a:spcBef>
              <a:spcAft>
                <a:spcPct val="0"/>
              </a:spcAft>
              <a:defRPr>
                <a:solidFill>
                  <a:schemeClr val="tx1"/>
                </a:solidFill>
                <a:latin typeface="Arial" pitchFamily="34" charset="0"/>
              </a:defRPr>
            </a:lvl8pPr>
            <a:lvl9pPr marL="3821113" indent="-220663" defTabSz="912813" eaLnBrk="0" fontAlgn="base" hangingPunct="0">
              <a:spcBef>
                <a:spcPct val="0"/>
              </a:spcBef>
              <a:spcAft>
                <a:spcPct val="0"/>
              </a:spcAft>
              <a:defRPr>
                <a:solidFill>
                  <a:schemeClr val="tx1"/>
                </a:solidFill>
                <a:latin typeface="Arial" pitchFamily="34" charset="0"/>
              </a:defRPr>
            </a:lvl9pPr>
          </a:lstStyle>
          <a:p>
            <a:pPr eaLnBrk="1" hangingPunct="1"/>
            <a:fld id="{C2F0A936-90B6-435A-9B9A-B9581042D223}" type="slidenum">
              <a:rPr lang="en-US" altLang="it-IT">
                <a:solidFill>
                  <a:prstClr val="black"/>
                </a:solidFill>
                <a:latin typeface="Times New Roman" pitchFamily="18" charset="0"/>
              </a:rPr>
              <a:pPr eaLnBrk="1" hangingPunct="1"/>
              <a:t>8</a:t>
            </a:fld>
            <a:endParaRPr lang="en-US" altLang="it-IT">
              <a:solidFill>
                <a:prstClr val="black"/>
              </a:solidFill>
              <a:latin typeface="Times New Roman" pitchFamily="18" charset="0"/>
            </a:endParaRPr>
          </a:p>
        </p:txBody>
      </p:sp>
      <p:sp>
        <p:nvSpPr>
          <p:cNvPr id="890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IT" smtClean="0">
                <a:latin typeface="Arial" pitchFamily="34" charset="0"/>
                <a:cs typeface="Arial" pitchFamily="34" charset="0"/>
              </a:rPr>
              <a:t>The importance of the neurotransmitter dopamine has been determined in these experiments because scientists can measure an increased release of dopamine in the reward pathway after the rat receives the reward. And, if the dopamine release is prevented (either with a drug or by destroying the pathway), the rat won't press the bar for the electrical jolt. So with the help of the rats, scientists figured out the specific brain areas as well as the neurochemicals involved in the reward pathway. </a:t>
            </a:r>
          </a:p>
          <a:p>
            <a:pPr eaLnBrk="1" hangingPunct="1">
              <a:spcBef>
                <a:spcPct val="0"/>
              </a:spcBef>
            </a:pPr>
            <a:endParaRPr lang="en-US" altLang="it-IT"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6DD0E6B2-AC4F-4582-9FBA-5EF1A97CBEF4}" type="slidenum">
              <a:rPr lang="it-IT" altLang="it-IT"/>
              <a:pPr>
                <a:defRPr/>
              </a:pPr>
              <a:t>‹N›</a:t>
            </a:fld>
            <a:endParaRPr lang="it-IT" altLang="it-IT"/>
          </a:p>
        </p:txBody>
      </p:sp>
    </p:spTree>
    <p:extLst>
      <p:ext uri="{BB962C8B-B14F-4D97-AF65-F5344CB8AC3E}">
        <p14:creationId xmlns:p14="http://schemas.microsoft.com/office/powerpoint/2010/main" val="42654902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D991143F-8145-4F5F-8737-D14E1264694A}" type="slidenum">
              <a:rPr lang="it-IT" altLang="it-IT"/>
              <a:pPr>
                <a:defRPr/>
              </a:pPr>
              <a:t>‹N›</a:t>
            </a:fld>
            <a:endParaRPr lang="it-IT" altLang="it-IT"/>
          </a:p>
        </p:txBody>
      </p:sp>
    </p:spTree>
    <p:extLst>
      <p:ext uri="{BB962C8B-B14F-4D97-AF65-F5344CB8AC3E}">
        <p14:creationId xmlns:p14="http://schemas.microsoft.com/office/powerpoint/2010/main" val="1413561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860B2228-ABE1-4275-B304-29EFC402BF40}" type="slidenum">
              <a:rPr lang="it-IT" altLang="it-IT"/>
              <a:pPr>
                <a:defRPr/>
              </a:pPr>
              <a:t>‹N›</a:t>
            </a:fld>
            <a:endParaRPr lang="it-IT" altLang="it-IT"/>
          </a:p>
        </p:txBody>
      </p:sp>
    </p:spTree>
    <p:extLst>
      <p:ext uri="{BB962C8B-B14F-4D97-AF65-F5344CB8AC3E}">
        <p14:creationId xmlns:p14="http://schemas.microsoft.com/office/powerpoint/2010/main" val="1073191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325F3B21-EC5C-4C44-999D-947A10115366}" type="slidenum">
              <a:rPr lang="it-IT" altLang="it-IT"/>
              <a:pPr>
                <a:defRPr/>
              </a:pPr>
              <a:t>‹N›</a:t>
            </a:fld>
            <a:endParaRPr lang="it-IT" altLang="it-IT"/>
          </a:p>
        </p:txBody>
      </p:sp>
    </p:spTree>
    <p:extLst>
      <p:ext uri="{BB962C8B-B14F-4D97-AF65-F5344CB8AC3E}">
        <p14:creationId xmlns:p14="http://schemas.microsoft.com/office/powerpoint/2010/main" val="3126253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020A7920-F539-40D8-9B0F-BDEE67EE8ED9}" type="slidenum">
              <a:rPr lang="it-IT" altLang="it-IT"/>
              <a:pPr>
                <a:defRPr/>
              </a:pPr>
              <a:t>‹N›</a:t>
            </a:fld>
            <a:endParaRPr lang="it-IT" altLang="it-IT"/>
          </a:p>
        </p:txBody>
      </p:sp>
    </p:spTree>
    <p:extLst>
      <p:ext uri="{BB962C8B-B14F-4D97-AF65-F5344CB8AC3E}">
        <p14:creationId xmlns:p14="http://schemas.microsoft.com/office/powerpoint/2010/main" val="2077920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p:cNvSpPr>
            <a:spLocks noGrp="1" noChangeArrowheads="1"/>
          </p:cNvSpPr>
          <p:nvPr>
            <p:ph type="sldNum" sz="quarter" idx="12"/>
          </p:nvPr>
        </p:nvSpPr>
        <p:spPr>
          <a:ln/>
        </p:spPr>
        <p:txBody>
          <a:bodyPr/>
          <a:lstStyle>
            <a:lvl1pPr>
              <a:defRPr/>
            </a:lvl1pPr>
          </a:lstStyle>
          <a:p>
            <a:pPr>
              <a:defRPr/>
            </a:pPr>
            <a:fld id="{8908E818-845E-4EB3-8A28-FF088A13248C}" type="slidenum">
              <a:rPr lang="it-IT" altLang="it-IT"/>
              <a:pPr>
                <a:defRPr/>
              </a:pPr>
              <a:t>‹N›</a:t>
            </a:fld>
            <a:endParaRPr lang="it-IT" altLang="it-IT"/>
          </a:p>
        </p:txBody>
      </p:sp>
    </p:spTree>
    <p:extLst>
      <p:ext uri="{BB962C8B-B14F-4D97-AF65-F5344CB8AC3E}">
        <p14:creationId xmlns:p14="http://schemas.microsoft.com/office/powerpoint/2010/main" val="1484936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9" name="Rectangle 6"/>
          <p:cNvSpPr>
            <a:spLocks noGrp="1" noChangeArrowheads="1"/>
          </p:cNvSpPr>
          <p:nvPr>
            <p:ph type="sldNum" sz="quarter" idx="12"/>
          </p:nvPr>
        </p:nvSpPr>
        <p:spPr>
          <a:ln/>
        </p:spPr>
        <p:txBody>
          <a:bodyPr/>
          <a:lstStyle>
            <a:lvl1pPr>
              <a:defRPr/>
            </a:lvl1pPr>
          </a:lstStyle>
          <a:p>
            <a:pPr>
              <a:defRPr/>
            </a:pPr>
            <a:fld id="{4775E644-0AC2-48D6-BA08-160B683DCBF1}" type="slidenum">
              <a:rPr lang="it-IT" altLang="it-IT"/>
              <a:pPr>
                <a:defRPr/>
              </a:pPr>
              <a:t>‹N›</a:t>
            </a:fld>
            <a:endParaRPr lang="it-IT" altLang="it-IT"/>
          </a:p>
        </p:txBody>
      </p:sp>
    </p:spTree>
    <p:extLst>
      <p:ext uri="{BB962C8B-B14F-4D97-AF65-F5344CB8AC3E}">
        <p14:creationId xmlns:p14="http://schemas.microsoft.com/office/powerpoint/2010/main" val="1073184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5" name="Rectangle 6"/>
          <p:cNvSpPr>
            <a:spLocks noGrp="1" noChangeArrowheads="1"/>
          </p:cNvSpPr>
          <p:nvPr>
            <p:ph type="sldNum" sz="quarter" idx="12"/>
          </p:nvPr>
        </p:nvSpPr>
        <p:spPr>
          <a:ln/>
        </p:spPr>
        <p:txBody>
          <a:bodyPr/>
          <a:lstStyle>
            <a:lvl1pPr>
              <a:defRPr/>
            </a:lvl1pPr>
          </a:lstStyle>
          <a:p>
            <a:pPr>
              <a:defRPr/>
            </a:pPr>
            <a:fld id="{C7352517-72CA-4D53-89B9-DFAE9C4BC8F8}" type="slidenum">
              <a:rPr lang="it-IT" altLang="it-IT"/>
              <a:pPr>
                <a:defRPr/>
              </a:pPr>
              <a:t>‹N›</a:t>
            </a:fld>
            <a:endParaRPr lang="it-IT" altLang="it-IT"/>
          </a:p>
        </p:txBody>
      </p:sp>
    </p:spTree>
    <p:extLst>
      <p:ext uri="{BB962C8B-B14F-4D97-AF65-F5344CB8AC3E}">
        <p14:creationId xmlns:p14="http://schemas.microsoft.com/office/powerpoint/2010/main" val="1663179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4" name="Rectangle 6"/>
          <p:cNvSpPr>
            <a:spLocks noGrp="1" noChangeArrowheads="1"/>
          </p:cNvSpPr>
          <p:nvPr>
            <p:ph type="sldNum" sz="quarter" idx="12"/>
          </p:nvPr>
        </p:nvSpPr>
        <p:spPr>
          <a:ln/>
        </p:spPr>
        <p:txBody>
          <a:bodyPr/>
          <a:lstStyle>
            <a:lvl1pPr>
              <a:defRPr/>
            </a:lvl1pPr>
          </a:lstStyle>
          <a:p>
            <a:pPr>
              <a:defRPr/>
            </a:pPr>
            <a:fld id="{FEC1F9C4-8E9C-49C4-9D9C-7AC385383816}" type="slidenum">
              <a:rPr lang="it-IT" altLang="it-IT"/>
              <a:pPr>
                <a:defRPr/>
              </a:pPr>
              <a:t>‹N›</a:t>
            </a:fld>
            <a:endParaRPr lang="it-IT" altLang="it-IT"/>
          </a:p>
        </p:txBody>
      </p:sp>
    </p:spTree>
    <p:extLst>
      <p:ext uri="{BB962C8B-B14F-4D97-AF65-F5344CB8AC3E}">
        <p14:creationId xmlns:p14="http://schemas.microsoft.com/office/powerpoint/2010/main" val="3534415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p:cNvSpPr>
            <a:spLocks noGrp="1" noChangeArrowheads="1"/>
          </p:cNvSpPr>
          <p:nvPr>
            <p:ph type="sldNum" sz="quarter" idx="12"/>
          </p:nvPr>
        </p:nvSpPr>
        <p:spPr>
          <a:ln/>
        </p:spPr>
        <p:txBody>
          <a:bodyPr/>
          <a:lstStyle>
            <a:lvl1pPr>
              <a:defRPr/>
            </a:lvl1pPr>
          </a:lstStyle>
          <a:p>
            <a:pPr>
              <a:defRPr/>
            </a:pPr>
            <a:fld id="{8E03BB58-0A10-4BCE-B001-292714624812}" type="slidenum">
              <a:rPr lang="it-IT" altLang="it-IT"/>
              <a:pPr>
                <a:defRPr/>
              </a:pPr>
              <a:t>‹N›</a:t>
            </a:fld>
            <a:endParaRPr lang="it-IT" altLang="it-IT"/>
          </a:p>
        </p:txBody>
      </p:sp>
    </p:spTree>
    <p:extLst>
      <p:ext uri="{BB962C8B-B14F-4D97-AF65-F5344CB8AC3E}">
        <p14:creationId xmlns:p14="http://schemas.microsoft.com/office/powerpoint/2010/main" val="4190726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p:cNvSpPr>
            <a:spLocks noGrp="1" noChangeArrowheads="1"/>
          </p:cNvSpPr>
          <p:nvPr>
            <p:ph type="sldNum" sz="quarter" idx="12"/>
          </p:nvPr>
        </p:nvSpPr>
        <p:spPr>
          <a:ln/>
        </p:spPr>
        <p:txBody>
          <a:bodyPr/>
          <a:lstStyle>
            <a:lvl1pPr>
              <a:defRPr/>
            </a:lvl1pPr>
          </a:lstStyle>
          <a:p>
            <a:pPr>
              <a:defRPr/>
            </a:pPr>
            <a:fld id="{095157C7-D148-4BC5-9D59-22AF9B8A9334}" type="slidenum">
              <a:rPr lang="it-IT" altLang="it-IT"/>
              <a:pPr>
                <a:defRPr/>
              </a:pPr>
              <a:t>‹N›</a:t>
            </a:fld>
            <a:endParaRPr lang="it-IT" altLang="it-IT"/>
          </a:p>
        </p:txBody>
      </p:sp>
    </p:spTree>
    <p:extLst>
      <p:ext uri="{BB962C8B-B14F-4D97-AF65-F5344CB8AC3E}">
        <p14:creationId xmlns:p14="http://schemas.microsoft.com/office/powerpoint/2010/main" val="1812388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fontAlgn="base">
              <a:spcBef>
                <a:spcPct val="0"/>
              </a:spcBef>
              <a:spcAft>
                <a:spcPct val="0"/>
              </a:spcAft>
              <a:defRPr/>
            </a:pPr>
            <a:endParaRPr lang="it-IT" alt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fontAlgn="base">
              <a:spcBef>
                <a:spcPct val="0"/>
              </a:spcBef>
              <a:spcAft>
                <a:spcPct val="0"/>
              </a:spcAft>
              <a:defRPr/>
            </a:pPr>
            <a:endParaRPr lang="it-IT" alt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fontAlgn="base">
              <a:spcBef>
                <a:spcPct val="0"/>
              </a:spcBef>
              <a:spcAft>
                <a:spcPct val="0"/>
              </a:spcAft>
              <a:defRPr/>
            </a:pPr>
            <a:fld id="{AB91D188-1D4B-49E3-A418-C09362E65E6A}" type="slidenum">
              <a:rPr lang="it-IT" altLang="it-IT"/>
              <a:pPr fontAlgn="base">
                <a:spcBef>
                  <a:spcPct val="0"/>
                </a:spcBef>
                <a:spcAft>
                  <a:spcPct val="0"/>
                </a:spcAft>
                <a:defRPr/>
              </a:pPr>
              <a:t>‹N›</a:t>
            </a:fld>
            <a:endParaRPr lang="it-IT" altLang="it-IT"/>
          </a:p>
        </p:txBody>
      </p:sp>
    </p:spTree>
    <p:extLst>
      <p:ext uri="{BB962C8B-B14F-4D97-AF65-F5344CB8AC3E}">
        <p14:creationId xmlns:p14="http://schemas.microsoft.com/office/powerpoint/2010/main" val="28077536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2.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7" Type="http://schemas.openxmlformats.org/officeDocument/2006/relationships/image" Target="../media/image2.png"/><Relationship Id="rId2" Type="http://schemas.microsoft.com/office/2007/relationships/media" Target="../media/media4.wav"/><Relationship Id="rId1" Type="http://schemas.openxmlformats.org/officeDocument/2006/relationships/vmlDrawing" Target="../drawings/vmlDrawing1.vml"/><Relationship Id="rId6" Type="http://schemas.openxmlformats.org/officeDocument/2006/relationships/image" Target="../media/image5.wmf"/><Relationship Id="rId5" Type="http://schemas.openxmlformats.org/officeDocument/2006/relationships/oleObject" Target="../embeddings/oleObject1.bin"/><Relationship Id="rId4"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260350"/>
            <a:ext cx="8528050" cy="538163"/>
          </a:xfrm>
        </p:spPr>
        <p:txBody>
          <a:bodyPr/>
          <a:lstStyle/>
          <a:p>
            <a:pPr algn="r" eaLnBrk="1" hangingPunct="1"/>
            <a:r>
              <a:rPr lang="it-IT" altLang="it-IT" smtClean="0">
                <a:solidFill>
                  <a:schemeClr val="bg1"/>
                </a:solidFill>
              </a:rPr>
              <a:t>reward system</a:t>
            </a:r>
            <a:endParaRPr lang="en-US" altLang="it-IT" smtClean="0">
              <a:solidFill>
                <a:schemeClr val="bg1"/>
              </a:solidFill>
            </a:endParaRPr>
          </a:p>
        </p:txBody>
      </p:sp>
      <p:pic>
        <p:nvPicPr>
          <p:cNvPr id="35843" name="Picture 3" descr="slide18"/>
          <p:cNvPicPr>
            <a:picLocks noChangeAspect="1" noChangeArrowheads="1"/>
          </p:cNvPicPr>
          <p:nvPr/>
        </p:nvPicPr>
        <p:blipFill>
          <a:blip r:embed="rId4">
            <a:extLst>
              <a:ext uri="{28A0092B-C50C-407E-A947-70E740481C1C}">
                <a14:useLocalDpi xmlns:a14="http://schemas.microsoft.com/office/drawing/2010/main" val="0"/>
              </a:ext>
            </a:extLst>
          </a:blip>
          <a:srcRect l="20370" r="14815" b="7460"/>
          <a:stretch>
            <a:fillRect/>
          </a:stretch>
        </p:blipFill>
        <p:spPr bwMode="auto">
          <a:xfrm>
            <a:off x="3922713" y="1250950"/>
            <a:ext cx="4752975" cy="535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5812" name="Text Box 4"/>
          <p:cNvSpPr txBox="1">
            <a:spLocks noChangeArrowheads="1"/>
          </p:cNvSpPr>
          <p:nvPr/>
        </p:nvSpPr>
        <p:spPr bwMode="auto">
          <a:xfrm>
            <a:off x="381000" y="3825875"/>
            <a:ext cx="2895600" cy="265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CC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defRPr/>
            </a:pPr>
            <a:r>
              <a:rPr lang="it-IT" altLang="it-IT" sz="2000" i="1">
                <a:solidFill>
                  <a:srgbClr val="000000"/>
                </a:solidFill>
                <a:effectLst>
                  <a:outerShdw blurRad="38100" dist="38100" dir="2700000" algn="tl">
                    <a:srgbClr val="FFFFFF"/>
                  </a:outerShdw>
                </a:effectLst>
              </a:rPr>
              <a:t>Premendo la leva,</a:t>
            </a:r>
            <a:br>
              <a:rPr lang="it-IT" altLang="it-IT" sz="2000" i="1">
                <a:solidFill>
                  <a:srgbClr val="000000"/>
                </a:solidFill>
                <a:effectLst>
                  <a:outerShdw blurRad="38100" dist="38100" dir="2700000" algn="tl">
                    <a:srgbClr val="FFFFFF"/>
                  </a:outerShdw>
                </a:effectLst>
              </a:rPr>
            </a:br>
            <a:r>
              <a:rPr lang="it-IT" altLang="it-IT" sz="2000" i="1">
                <a:solidFill>
                  <a:srgbClr val="000000"/>
                </a:solidFill>
                <a:effectLst>
                  <a:outerShdw blurRad="38100" dist="38100" dir="2700000" algn="tl">
                    <a:srgbClr val="FFFFFF"/>
                  </a:outerShdw>
                </a:effectLst>
              </a:rPr>
              <a:t>il ratto si auto-somministra minuscole scariche elettriche che attivano una specifica area di cervello</a:t>
            </a:r>
          </a:p>
          <a:p>
            <a:pPr fontAlgn="base">
              <a:spcBef>
                <a:spcPct val="0"/>
              </a:spcBef>
              <a:spcAft>
                <a:spcPct val="0"/>
              </a:spcAft>
              <a:defRPr/>
            </a:pPr>
            <a:endParaRPr lang="it-IT" altLang="it-IT" sz="2400">
              <a:solidFill>
                <a:srgbClr val="000000"/>
              </a:solidFill>
              <a:effectLst>
                <a:outerShdw blurRad="38100" dist="38100" dir="2700000" algn="tl">
                  <a:srgbClr val="FFFFFF"/>
                </a:outerShdw>
              </a:effectLst>
            </a:endParaRPr>
          </a:p>
          <a:p>
            <a:pPr fontAlgn="base">
              <a:spcBef>
                <a:spcPct val="0"/>
              </a:spcBef>
              <a:spcAft>
                <a:spcPct val="0"/>
              </a:spcAft>
              <a:defRPr/>
            </a:pPr>
            <a:r>
              <a:rPr lang="it-IT" altLang="it-IT" sz="2400">
                <a:solidFill>
                  <a:srgbClr val="000000"/>
                </a:solidFill>
                <a:effectLst>
                  <a:outerShdw blurRad="38100" dist="38100" dir="2700000" algn="tl">
                    <a:srgbClr val="FFFFFF"/>
                  </a:outerShdw>
                </a:effectLst>
              </a:rPr>
              <a:t>(</a:t>
            </a:r>
            <a:r>
              <a:rPr lang="en-US" altLang="it-IT" sz="2400">
                <a:solidFill>
                  <a:srgbClr val="000000"/>
                </a:solidFill>
                <a:effectLst>
                  <a:outerShdw blurRad="38100" dist="38100" dir="2700000" algn="tl">
                    <a:srgbClr val="FFFFFF"/>
                  </a:outerShdw>
                </a:effectLst>
              </a:rPr>
              <a:t>“rinforzo positivo”</a:t>
            </a:r>
            <a:r>
              <a:rPr lang="it-IT" altLang="it-IT" sz="2400">
                <a:solidFill>
                  <a:srgbClr val="000000"/>
                </a:solidFill>
                <a:effectLst>
                  <a:outerShdw blurRad="38100" dist="38100" dir="2700000" algn="tl">
                    <a:srgbClr val="FFFFFF"/>
                  </a:outerShdw>
                </a:effectLst>
              </a:rPr>
              <a:t>)</a:t>
            </a:r>
            <a:endParaRPr lang="en-US" altLang="it-IT" sz="2000" i="1">
              <a:solidFill>
                <a:srgbClr val="000000"/>
              </a:solidFill>
              <a:effectLst>
                <a:outerShdw blurRad="38100" dist="38100" dir="2700000" algn="tl">
                  <a:srgbClr val="FFFFFF"/>
                </a:outerShdw>
              </a:effectLst>
            </a:endParaRPr>
          </a:p>
        </p:txBody>
      </p:sp>
      <p:grpSp>
        <p:nvGrpSpPr>
          <p:cNvPr id="375813" name="Group 5"/>
          <p:cNvGrpSpPr>
            <a:grpSpLocks/>
          </p:cNvGrpSpPr>
          <p:nvPr/>
        </p:nvGrpSpPr>
        <p:grpSpPr bwMode="auto">
          <a:xfrm>
            <a:off x="6705600" y="1981200"/>
            <a:ext cx="1600200" cy="609600"/>
            <a:chOff x="4224" y="1248"/>
            <a:chExt cx="1008" cy="384"/>
          </a:xfrm>
        </p:grpSpPr>
        <p:sp>
          <p:nvSpPr>
            <p:cNvPr id="375814" name="Rectangle 6"/>
            <p:cNvSpPr>
              <a:spLocks noChangeArrowheads="1"/>
            </p:cNvSpPr>
            <p:nvPr/>
          </p:nvSpPr>
          <p:spPr bwMode="auto">
            <a:xfrm>
              <a:off x="4224" y="1248"/>
              <a:ext cx="1008" cy="384"/>
            </a:xfrm>
            <a:prstGeom prst="rect">
              <a:avLst/>
            </a:prstGeom>
            <a:solidFill>
              <a:srgbClr val="FFFFCC"/>
            </a:solidFill>
            <a:ln w="571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r" fontAlgn="base">
                <a:spcBef>
                  <a:spcPct val="20000"/>
                </a:spcBef>
                <a:spcAft>
                  <a:spcPct val="0"/>
                </a:spcAft>
                <a:buClr>
                  <a:srgbClr val="FFFFFF"/>
                </a:buClr>
                <a:buSzPct val="100000"/>
                <a:buFont typeface="Wingdings" pitchFamily="2" charset="2"/>
                <a:buNone/>
                <a:defRPr/>
              </a:pPr>
              <a:r>
                <a:rPr lang="it-IT" altLang="it-IT" sz="2400">
                  <a:solidFill>
                    <a:srgbClr val="000000"/>
                  </a:solidFill>
                  <a:effectLst>
                    <a:outerShdw blurRad="38100" dist="38100" dir="2700000" algn="tl">
                      <a:srgbClr val="FFFFFF"/>
                    </a:outerShdw>
                  </a:effectLst>
                </a:rPr>
                <a:t>mm</a:t>
              </a:r>
              <a:endParaRPr lang="en-US" altLang="it-IT" sz="2400">
                <a:solidFill>
                  <a:srgbClr val="000000"/>
                </a:solidFill>
                <a:effectLst>
                  <a:outerShdw blurRad="38100" dist="38100" dir="2700000" algn="tl">
                    <a:srgbClr val="FFFFFF"/>
                  </a:outerShdw>
                </a:effectLst>
              </a:endParaRPr>
            </a:p>
          </p:txBody>
        </p:sp>
        <p:sp>
          <p:nvSpPr>
            <p:cNvPr id="35847" name="Line 7"/>
            <p:cNvSpPr>
              <a:spLocks noChangeShapeType="1"/>
            </p:cNvSpPr>
            <p:nvPr/>
          </p:nvSpPr>
          <p:spPr bwMode="auto">
            <a:xfrm>
              <a:off x="4320" y="1488"/>
              <a:ext cx="0" cy="144"/>
            </a:xfrm>
            <a:prstGeom prst="line">
              <a:avLst/>
            </a:prstGeom>
            <a:noFill/>
            <a:ln w="571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it-IT">
                <a:solidFill>
                  <a:srgbClr val="000000"/>
                </a:solidFill>
              </a:endParaRPr>
            </a:p>
          </p:txBody>
        </p:sp>
        <p:sp>
          <p:nvSpPr>
            <p:cNvPr id="35848" name="Line 8"/>
            <p:cNvSpPr>
              <a:spLocks noChangeShapeType="1"/>
            </p:cNvSpPr>
            <p:nvPr/>
          </p:nvSpPr>
          <p:spPr bwMode="auto">
            <a:xfrm>
              <a:off x="4416" y="1488"/>
              <a:ext cx="0" cy="144"/>
            </a:xfrm>
            <a:prstGeom prst="line">
              <a:avLst/>
            </a:prstGeom>
            <a:noFill/>
            <a:ln w="571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it-IT">
                <a:solidFill>
                  <a:srgbClr val="000000"/>
                </a:solidFill>
              </a:endParaRPr>
            </a:p>
          </p:txBody>
        </p:sp>
        <p:sp>
          <p:nvSpPr>
            <p:cNvPr id="35849" name="Line 9"/>
            <p:cNvSpPr>
              <a:spLocks noChangeShapeType="1"/>
            </p:cNvSpPr>
            <p:nvPr/>
          </p:nvSpPr>
          <p:spPr bwMode="auto">
            <a:xfrm>
              <a:off x="4512" y="1488"/>
              <a:ext cx="0" cy="144"/>
            </a:xfrm>
            <a:prstGeom prst="line">
              <a:avLst/>
            </a:prstGeom>
            <a:noFill/>
            <a:ln w="571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it-IT">
                <a:solidFill>
                  <a:srgbClr val="000000"/>
                </a:solidFill>
              </a:endParaRPr>
            </a:p>
          </p:txBody>
        </p:sp>
        <p:sp>
          <p:nvSpPr>
            <p:cNvPr id="35850" name="Line 10"/>
            <p:cNvSpPr>
              <a:spLocks noChangeShapeType="1"/>
            </p:cNvSpPr>
            <p:nvPr/>
          </p:nvSpPr>
          <p:spPr bwMode="auto">
            <a:xfrm>
              <a:off x="4608" y="1488"/>
              <a:ext cx="0" cy="144"/>
            </a:xfrm>
            <a:prstGeom prst="line">
              <a:avLst/>
            </a:prstGeom>
            <a:noFill/>
            <a:ln w="571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it-IT">
                <a:solidFill>
                  <a:srgbClr val="000000"/>
                </a:solidFill>
              </a:endParaRPr>
            </a:p>
          </p:txBody>
        </p:sp>
        <p:sp>
          <p:nvSpPr>
            <p:cNvPr id="35851" name="Line 11"/>
            <p:cNvSpPr>
              <a:spLocks noChangeShapeType="1"/>
            </p:cNvSpPr>
            <p:nvPr/>
          </p:nvSpPr>
          <p:spPr bwMode="auto">
            <a:xfrm>
              <a:off x="4704" y="1488"/>
              <a:ext cx="0" cy="144"/>
            </a:xfrm>
            <a:prstGeom prst="line">
              <a:avLst/>
            </a:prstGeom>
            <a:noFill/>
            <a:ln w="571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it-IT">
                <a:solidFill>
                  <a:srgbClr val="000000"/>
                </a:solidFill>
              </a:endParaRPr>
            </a:p>
          </p:txBody>
        </p: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1908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758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758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375812"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4"/>
          <p:cNvSpPr txBox="1">
            <a:spLocks noChangeArrowheads="1"/>
          </p:cNvSpPr>
          <p:nvPr/>
        </p:nvSpPr>
        <p:spPr bwMode="auto">
          <a:xfrm>
            <a:off x="0" y="0"/>
            <a:ext cx="9144000" cy="666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2400" b="1">
                <a:solidFill>
                  <a:srgbClr val="000000"/>
                </a:solidFill>
              </a:rPr>
              <a:t>Ricompensa endogena ed esogena.</a:t>
            </a:r>
            <a:r>
              <a:rPr lang="it-IT" altLang="it-IT" sz="2400">
                <a:solidFill>
                  <a:srgbClr val="000000"/>
                </a:solidFill>
              </a:rPr>
              <a:t> Le motivazioni fisiologiche attivano comportamenti che sono naturalmente fonte di piacere e il loro oggetto (per es., cibo, calore, sesso) agisce come ‘ricompensa naturale’ per il soggetto, ossia ha un ‘valore naturale’.</a:t>
            </a:r>
          </a:p>
          <a:p>
            <a:pPr eaLnBrk="1" fontAlgn="base" hangingPunct="1">
              <a:spcBef>
                <a:spcPct val="0"/>
              </a:spcBef>
              <a:spcAft>
                <a:spcPct val="0"/>
              </a:spcAft>
              <a:buFontTx/>
              <a:buNone/>
            </a:pPr>
            <a:endParaRPr lang="it-IT" altLang="it-IT" sz="2400">
              <a:solidFill>
                <a:srgbClr val="000000"/>
              </a:solidFill>
            </a:endParaRPr>
          </a:p>
          <a:p>
            <a:pPr eaLnBrk="1" fontAlgn="base" hangingPunct="1">
              <a:spcBef>
                <a:spcPct val="0"/>
              </a:spcBef>
              <a:spcAft>
                <a:spcPct val="0"/>
              </a:spcAft>
              <a:buFontTx/>
              <a:buNone/>
            </a:pPr>
            <a:r>
              <a:rPr lang="it-IT" altLang="it-IT" sz="2400">
                <a:solidFill>
                  <a:srgbClr val="000000"/>
                </a:solidFill>
              </a:rPr>
              <a:t>Per es., le ricompense naturali stimolano il rilascio di una maggiore quantità di dopammina nel </a:t>
            </a:r>
            <a:r>
              <a:rPr lang="it-IT" altLang="it-IT" sz="2400" i="1">
                <a:solidFill>
                  <a:srgbClr val="000000"/>
                </a:solidFill>
              </a:rPr>
              <a:t>nucleus</a:t>
            </a:r>
            <a:r>
              <a:rPr lang="it-IT" altLang="it-IT" sz="2400">
                <a:solidFill>
                  <a:srgbClr val="000000"/>
                </a:solidFill>
              </a:rPr>
              <a:t> </a:t>
            </a:r>
            <a:r>
              <a:rPr lang="it-IT" altLang="it-IT" sz="2400" i="1">
                <a:solidFill>
                  <a:srgbClr val="000000"/>
                </a:solidFill>
              </a:rPr>
              <a:t>accumbens</a:t>
            </a:r>
            <a:r>
              <a:rPr lang="it-IT" altLang="it-IT" sz="2400">
                <a:solidFill>
                  <a:srgbClr val="000000"/>
                </a:solidFill>
              </a:rPr>
              <a:t>; ottenere un aumento di rilascio di dopammina (ricompensa endogena) può motivare l’animale a mettere in atto un determinato comportamento, esattamente come se la ricompensa del comportamento fosse il cibo. </a:t>
            </a:r>
          </a:p>
          <a:p>
            <a:pPr algn="ctr" eaLnBrk="1" fontAlgn="base" hangingPunct="1">
              <a:spcBef>
                <a:spcPct val="0"/>
              </a:spcBef>
              <a:spcAft>
                <a:spcPct val="0"/>
              </a:spcAft>
              <a:buFontTx/>
              <a:buNone/>
            </a:pPr>
            <a:r>
              <a:rPr lang="it-IT" altLang="it-IT" sz="2400" b="1">
                <a:solidFill>
                  <a:srgbClr val="000000"/>
                </a:solidFill>
              </a:rPr>
              <a:t>L’esperienza modifica le risposte dell’SRE. Stimoli associati a una ricompensa naturale come il cibo in protocolli di condizionamento operante acquisiscono le stesse proprietà di stimolare il rilascio di dopammina. È come se la motivazione a procurarsi la ricompensa esogena, il cibo, si trasferisse allo stimolo, che acquista quindi valore in grado di motivare il soggetto.</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66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descr="slide-09"/>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r="10185" b="5344"/>
          <a:stretch>
            <a:fillRect/>
          </a:stretch>
        </p:blipFill>
        <p:spPr bwMode="auto">
          <a:xfrm>
            <a:off x="1295400" y="1295400"/>
            <a:ext cx="7391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5"/>
          <p:cNvSpPr>
            <a:spLocks noGrp="1" noChangeArrowheads="1"/>
          </p:cNvSpPr>
          <p:nvPr>
            <p:ph type="title"/>
          </p:nvPr>
        </p:nvSpPr>
        <p:spPr>
          <a:xfrm>
            <a:off x="152400" y="152400"/>
            <a:ext cx="6172200" cy="1066800"/>
          </a:xfrm>
        </p:spPr>
        <p:txBody>
          <a:bodyPr/>
          <a:lstStyle/>
          <a:p>
            <a:pPr eaLnBrk="1" hangingPunct="1"/>
            <a:r>
              <a:rPr lang="en-US" altLang="it-IT" sz="4000" smtClean="0"/>
              <a:t>il circuito della “ricompensa”</a:t>
            </a:r>
          </a:p>
        </p:txBody>
      </p:sp>
      <p:grpSp>
        <p:nvGrpSpPr>
          <p:cNvPr id="125971" name="Group 19"/>
          <p:cNvGrpSpPr>
            <a:grpSpLocks/>
          </p:cNvGrpSpPr>
          <p:nvPr/>
        </p:nvGrpSpPr>
        <p:grpSpPr bwMode="auto">
          <a:xfrm>
            <a:off x="4495800" y="304800"/>
            <a:ext cx="4267200" cy="3810000"/>
            <a:chOff x="2832" y="192"/>
            <a:chExt cx="2688" cy="2400"/>
          </a:xfrm>
        </p:grpSpPr>
        <p:grpSp>
          <p:nvGrpSpPr>
            <p:cNvPr id="36870" name="Group 17"/>
            <p:cNvGrpSpPr>
              <a:grpSpLocks/>
            </p:cNvGrpSpPr>
            <p:nvPr/>
          </p:nvGrpSpPr>
          <p:grpSpPr bwMode="auto">
            <a:xfrm>
              <a:off x="2842" y="192"/>
              <a:ext cx="2678" cy="624"/>
              <a:chOff x="2842" y="192"/>
              <a:chExt cx="2678" cy="624"/>
            </a:xfrm>
          </p:grpSpPr>
          <p:sp>
            <p:nvSpPr>
              <p:cNvPr id="36872" name="Freeform 16"/>
              <p:cNvSpPr>
                <a:spLocks/>
              </p:cNvSpPr>
              <p:nvPr/>
            </p:nvSpPr>
            <p:spPr bwMode="auto">
              <a:xfrm>
                <a:off x="2842" y="248"/>
                <a:ext cx="1179" cy="439"/>
              </a:xfrm>
              <a:custGeom>
                <a:avLst/>
                <a:gdLst>
                  <a:gd name="T0" fmla="*/ 10 w 1179"/>
                  <a:gd name="T1" fmla="*/ 439 h 439"/>
                  <a:gd name="T2" fmla="*/ 55 w 1179"/>
                  <a:gd name="T3" fmla="*/ 95 h 439"/>
                  <a:gd name="T4" fmla="*/ 343 w 1179"/>
                  <a:gd name="T5" fmla="*/ 34 h 439"/>
                  <a:gd name="T6" fmla="*/ 642 w 1179"/>
                  <a:gd name="T7" fmla="*/ 300 h 439"/>
                  <a:gd name="T8" fmla="*/ 1179 w 1179"/>
                  <a:gd name="T9" fmla="*/ 250 h 4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9" h="439">
                    <a:moveTo>
                      <a:pt x="10" y="439"/>
                    </a:moveTo>
                    <a:cubicBezTo>
                      <a:pt x="17" y="382"/>
                      <a:pt x="0" y="162"/>
                      <a:pt x="55" y="95"/>
                    </a:cubicBezTo>
                    <a:cubicBezTo>
                      <a:pt x="110" y="28"/>
                      <a:pt x="245" y="0"/>
                      <a:pt x="343" y="34"/>
                    </a:cubicBezTo>
                    <a:cubicBezTo>
                      <a:pt x="441" y="68"/>
                      <a:pt x="503" y="264"/>
                      <a:pt x="642" y="300"/>
                    </a:cubicBezTo>
                    <a:cubicBezTo>
                      <a:pt x="781" y="336"/>
                      <a:pt x="1067" y="260"/>
                      <a:pt x="1179" y="250"/>
                    </a:cubicBezTo>
                  </a:path>
                </a:pathLst>
              </a:custGeom>
              <a:noFill/>
              <a:ln w="57150" cmpd="sng">
                <a:solidFill>
                  <a:schemeClr val="tx1"/>
                </a:solidFill>
                <a:round/>
                <a:headEnd/>
                <a:tailEnd/>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Lst>
            </p:spPr>
            <p:txBody>
              <a:bodyPr/>
              <a:lstStyle/>
              <a:p>
                <a:pPr fontAlgn="base">
                  <a:spcBef>
                    <a:spcPct val="0"/>
                  </a:spcBef>
                  <a:spcAft>
                    <a:spcPct val="0"/>
                  </a:spcAft>
                </a:pPr>
                <a:endParaRPr lang="it-IT">
                  <a:solidFill>
                    <a:srgbClr val="000000"/>
                  </a:solidFill>
                </a:endParaRPr>
              </a:p>
            </p:txBody>
          </p:sp>
          <p:grpSp>
            <p:nvGrpSpPr>
              <p:cNvPr id="36873" name="Group 6"/>
              <p:cNvGrpSpPr>
                <a:grpSpLocks/>
              </p:cNvGrpSpPr>
              <p:nvPr/>
            </p:nvGrpSpPr>
            <p:grpSpPr bwMode="auto">
              <a:xfrm>
                <a:off x="3984" y="192"/>
                <a:ext cx="1536" cy="624"/>
                <a:chOff x="624" y="2976"/>
                <a:chExt cx="1536" cy="624"/>
              </a:xfrm>
            </p:grpSpPr>
            <p:sp>
              <p:nvSpPr>
                <p:cNvPr id="36874" name="Rectangle 7"/>
                <p:cNvSpPr>
                  <a:spLocks noChangeArrowheads="1"/>
                </p:cNvSpPr>
                <p:nvPr/>
              </p:nvSpPr>
              <p:spPr bwMode="auto">
                <a:xfrm>
                  <a:off x="624" y="2976"/>
                  <a:ext cx="1536" cy="624"/>
                </a:xfrm>
                <a:prstGeom prst="rect">
                  <a:avLst/>
                </a:prstGeom>
                <a:solidFill>
                  <a:schemeClr val="folHlink"/>
                </a:solidFill>
                <a:ln w="9525">
                  <a:solidFill>
                    <a:schemeClr val="bg2"/>
                  </a:solidFill>
                  <a:miter lim="800000"/>
                  <a:headEnd/>
                  <a:tailEnd/>
                </a:ln>
                <a:effectLst>
                  <a:outerShdw dist="45791" dir="3378596" algn="ctr" rotWithShape="0">
                    <a:schemeClr val="bg2"/>
                  </a:outerShdw>
                </a:effec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latin typeface="Tahoma" pitchFamily="34" charset="0"/>
                  </a:endParaRPr>
                </a:p>
              </p:txBody>
            </p:sp>
            <p:sp>
              <p:nvSpPr>
                <p:cNvPr id="36875" name="Oval 8"/>
                <p:cNvSpPr>
                  <a:spLocks noChangeArrowheads="1"/>
                </p:cNvSpPr>
                <p:nvPr/>
              </p:nvSpPr>
              <p:spPr bwMode="auto">
                <a:xfrm>
                  <a:off x="768" y="3072"/>
                  <a:ext cx="144" cy="144"/>
                </a:xfrm>
                <a:prstGeom prst="ellipse">
                  <a:avLst/>
                </a:prstGeom>
                <a:solidFill>
                  <a:schemeClr val="tx1"/>
                </a:solidFill>
                <a:ln w="9525">
                  <a:solidFill>
                    <a:schemeClr val="bg2"/>
                  </a:solidFill>
                  <a:round/>
                  <a:headEnd/>
                  <a:tailEnd/>
                </a:ln>
                <a:effectLst>
                  <a:outerShdw dist="45791" dir="3378596" algn="ctr" rotWithShape="0">
                    <a:schemeClr val="bg2"/>
                  </a:outerShdw>
                </a:effec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latin typeface="Tahoma" pitchFamily="34" charset="0"/>
                  </a:endParaRPr>
                </a:p>
              </p:txBody>
            </p:sp>
            <p:sp>
              <p:nvSpPr>
                <p:cNvPr id="36876" name="Oval 9"/>
                <p:cNvSpPr>
                  <a:spLocks noChangeArrowheads="1"/>
                </p:cNvSpPr>
                <p:nvPr/>
              </p:nvSpPr>
              <p:spPr bwMode="auto">
                <a:xfrm>
                  <a:off x="1008" y="3072"/>
                  <a:ext cx="144" cy="144"/>
                </a:xfrm>
                <a:prstGeom prst="ellipse">
                  <a:avLst/>
                </a:prstGeom>
                <a:solidFill>
                  <a:schemeClr val="tx1"/>
                </a:solidFill>
                <a:ln w="9525">
                  <a:solidFill>
                    <a:schemeClr val="bg2"/>
                  </a:solidFill>
                  <a:round/>
                  <a:headEnd/>
                  <a:tailEnd/>
                </a:ln>
                <a:effectLst>
                  <a:outerShdw dist="45791" dir="3378596" algn="ctr" rotWithShape="0">
                    <a:schemeClr val="bg2"/>
                  </a:outerShdw>
                </a:effec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latin typeface="Tahoma" pitchFamily="34" charset="0"/>
                  </a:endParaRPr>
                </a:p>
              </p:txBody>
            </p:sp>
            <p:sp>
              <p:nvSpPr>
                <p:cNvPr id="36877" name="Oval 10"/>
                <p:cNvSpPr>
                  <a:spLocks noChangeArrowheads="1"/>
                </p:cNvSpPr>
                <p:nvPr/>
              </p:nvSpPr>
              <p:spPr bwMode="auto">
                <a:xfrm>
                  <a:off x="1248" y="3072"/>
                  <a:ext cx="144" cy="144"/>
                </a:xfrm>
                <a:prstGeom prst="ellipse">
                  <a:avLst/>
                </a:prstGeom>
                <a:solidFill>
                  <a:schemeClr val="tx1"/>
                </a:solidFill>
                <a:ln w="9525">
                  <a:solidFill>
                    <a:schemeClr val="bg2"/>
                  </a:solidFill>
                  <a:round/>
                  <a:headEnd/>
                  <a:tailEnd/>
                </a:ln>
                <a:effectLst>
                  <a:outerShdw dist="45791" dir="3378596" algn="ctr" rotWithShape="0">
                    <a:schemeClr val="bg2"/>
                  </a:outerShdw>
                </a:effec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latin typeface="Tahoma" pitchFamily="34" charset="0"/>
                  </a:endParaRPr>
                </a:p>
              </p:txBody>
            </p:sp>
            <p:sp>
              <p:nvSpPr>
                <p:cNvPr id="36878" name="Oval 11"/>
                <p:cNvSpPr>
                  <a:spLocks noChangeArrowheads="1"/>
                </p:cNvSpPr>
                <p:nvPr/>
              </p:nvSpPr>
              <p:spPr bwMode="auto">
                <a:xfrm>
                  <a:off x="1488" y="3072"/>
                  <a:ext cx="144" cy="144"/>
                </a:xfrm>
                <a:prstGeom prst="ellipse">
                  <a:avLst/>
                </a:prstGeom>
                <a:solidFill>
                  <a:schemeClr val="tx1"/>
                </a:solidFill>
                <a:ln w="9525">
                  <a:solidFill>
                    <a:schemeClr val="bg2"/>
                  </a:solidFill>
                  <a:round/>
                  <a:headEnd/>
                  <a:tailEnd/>
                </a:ln>
                <a:effectLst>
                  <a:outerShdw dist="45791" dir="3378596" algn="ctr" rotWithShape="0">
                    <a:schemeClr val="bg2"/>
                  </a:outerShdw>
                </a:effec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latin typeface="Tahoma" pitchFamily="34" charset="0"/>
                  </a:endParaRPr>
                </a:p>
              </p:txBody>
            </p:sp>
            <p:sp>
              <p:nvSpPr>
                <p:cNvPr id="36879" name="Rectangle 12"/>
                <p:cNvSpPr>
                  <a:spLocks noChangeArrowheads="1"/>
                </p:cNvSpPr>
                <p:nvPr/>
              </p:nvSpPr>
              <p:spPr bwMode="auto">
                <a:xfrm>
                  <a:off x="1440" y="3312"/>
                  <a:ext cx="528" cy="192"/>
                </a:xfrm>
                <a:prstGeom prst="rect">
                  <a:avLst/>
                </a:prstGeom>
                <a:solidFill>
                  <a:schemeClr val="tx1"/>
                </a:solidFill>
                <a:ln w="9525">
                  <a:solidFill>
                    <a:schemeClr val="bg2"/>
                  </a:solidFill>
                  <a:miter lim="800000"/>
                  <a:headEnd/>
                  <a:tailEnd/>
                </a:ln>
                <a:effectLst>
                  <a:outerShdw dist="45791" dir="3378596" algn="ctr" rotWithShape="0">
                    <a:schemeClr val="bg2"/>
                  </a:outerShdw>
                </a:effec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latin typeface="Tahoma" pitchFamily="34" charset="0"/>
                  </a:endParaRPr>
                </a:p>
              </p:txBody>
            </p:sp>
            <p:sp>
              <p:nvSpPr>
                <p:cNvPr id="36880" name="Line 13"/>
                <p:cNvSpPr>
                  <a:spLocks noChangeShapeType="1"/>
                </p:cNvSpPr>
                <p:nvPr/>
              </p:nvSpPr>
              <p:spPr bwMode="auto">
                <a:xfrm flipH="1">
                  <a:off x="1680" y="3360"/>
                  <a:ext cx="96" cy="144"/>
                </a:xfrm>
                <a:prstGeom prst="line">
                  <a:avLst/>
                </a:prstGeom>
                <a:noFill/>
                <a:ln w="28575">
                  <a:solidFill>
                    <a:schemeClr val="bg2"/>
                  </a:solidFill>
                  <a:round/>
                  <a:headEnd/>
                  <a:tailEnd/>
                </a:ln>
                <a:effectLst>
                  <a:outerShdw dist="45791" dir="3378596" algn="ctr" rotWithShape="0">
                    <a:schemeClr val="bg2"/>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grpSp>
        </p:grpSp>
        <p:sp>
          <p:nvSpPr>
            <p:cNvPr id="36871" name="Freeform 4"/>
            <p:cNvSpPr>
              <a:spLocks/>
            </p:cNvSpPr>
            <p:nvPr/>
          </p:nvSpPr>
          <p:spPr bwMode="auto">
            <a:xfrm>
              <a:off x="2832" y="672"/>
              <a:ext cx="48" cy="1920"/>
            </a:xfrm>
            <a:custGeom>
              <a:avLst/>
              <a:gdLst>
                <a:gd name="T0" fmla="*/ 0 w 96"/>
                <a:gd name="T1" fmla="*/ 0 h 3120"/>
                <a:gd name="T2" fmla="*/ 0 w 96"/>
                <a:gd name="T3" fmla="*/ 413 h 3120"/>
                <a:gd name="T4" fmla="*/ 3 w 96"/>
                <a:gd name="T5" fmla="*/ 447 h 3120"/>
                <a:gd name="T6" fmla="*/ 6 w 96"/>
                <a:gd name="T7" fmla="*/ 413 h 3120"/>
                <a:gd name="T8" fmla="*/ 6 w 96"/>
                <a:gd name="T9" fmla="*/ 0 h 3120"/>
                <a:gd name="T10" fmla="*/ 0 w 96"/>
                <a:gd name="T11" fmla="*/ 0 h 31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6" h="3120">
                  <a:moveTo>
                    <a:pt x="0" y="0"/>
                  </a:moveTo>
                  <a:lnTo>
                    <a:pt x="0" y="2880"/>
                  </a:lnTo>
                  <a:lnTo>
                    <a:pt x="48" y="3120"/>
                  </a:lnTo>
                  <a:lnTo>
                    <a:pt x="96" y="2880"/>
                  </a:lnTo>
                  <a:lnTo>
                    <a:pt x="96" y="0"/>
                  </a:lnTo>
                  <a:lnTo>
                    <a:pt x="0" y="0"/>
                  </a:lnTo>
                  <a:close/>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grpSp>
      <p:sp>
        <p:nvSpPr>
          <p:cNvPr id="125970" name="Rectangle 18"/>
          <p:cNvSpPr>
            <a:spLocks noChangeArrowheads="1"/>
          </p:cNvSpPr>
          <p:nvPr/>
        </p:nvSpPr>
        <p:spPr bwMode="auto">
          <a:xfrm>
            <a:off x="3962400" y="3352800"/>
            <a:ext cx="1981200" cy="1600200"/>
          </a:xfrm>
          <a:prstGeom prst="rect">
            <a:avLst/>
          </a:prstGeom>
          <a:noFill/>
          <a:ln w="57150">
            <a:solidFill>
              <a:srgbClr val="66FF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latin typeface="Tahoma"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7679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1" fill="hold" nodeType="clickEffect">
                                  <p:stCondLst>
                                    <p:cond delay="0"/>
                                  </p:stCondLst>
                                  <p:childTnLst>
                                    <p:set>
                                      <p:cBhvr>
                                        <p:cTn id="10" dur="1" fill="hold">
                                          <p:stCondLst>
                                            <p:cond delay="0"/>
                                          </p:stCondLst>
                                        </p:cTn>
                                        <p:tgtEl>
                                          <p:spTgt spid="125971"/>
                                        </p:tgtEl>
                                        <p:attrNameLst>
                                          <p:attrName>style.visibility</p:attrName>
                                        </p:attrNameLst>
                                      </p:cBhvr>
                                      <p:to>
                                        <p:strVal val="visible"/>
                                      </p:to>
                                    </p:set>
                                    <p:anim calcmode="lin" valueType="num">
                                      <p:cBhvr additive="base">
                                        <p:cTn id="11" dur="500" fill="hold"/>
                                        <p:tgtEl>
                                          <p:spTgt spid="125971"/>
                                        </p:tgtEl>
                                        <p:attrNameLst>
                                          <p:attrName>ppt_x</p:attrName>
                                        </p:attrNameLst>
                                      </p:cBhvr>
                                      <p:tavLst>
                                        <p:tav tm="0">
                                          <p:val>
                                            <p:strVal val="#ppt_x"/>
                                          </p:val>
                                        </p:tav>
                                        <p:tav tm="100000">
                                          <p:val>
                                            <p:strVal val="#ppt_x"/>
                                          </p:val>
                                        </p:tav>
                                      </p:tavLst>
                                    </p:anim>
                                    <p:anim calcmode="lin" valueType="num">
                                      <p:cBhvr additive="base">
                                        <p:cTn id="12" dur="500" fill="hold"/>
                                        <p:tgtEl>
                                          <p:spTgt spid="125971"/>
                                        </p:tgtEl>
                                        <p:attrNameLst>
                                          <p:attrName>ppt_y</p:attrName>
                                        </p:attrNameLst>
                                      </p:cBhvr>
                                      <p:tavLst>
                                        <p:tav tm="0">
                                          <p:val>
                                            <p:strVal val="0-#ppt_h/2"/>
                                          </p:val>
                                        </p:tav>
                                        <p:tav tm="100000">
                                          <p:val>
                                            <p:strVal val="#ppt_y"/>
                                          </p:val>
                                        </p:tav>
                                      </p:tavLst>
                                    </p:anim>
                                  </p:childTnLst>
                                  <p:subTnLst>
                                    <p:set>
                                      <p:cBhvr override="childStyle">
                                        <p:cTn dur="1" fill="hold" display="0" masterRel="nextClick" afterEffect="1"/>
                                        <p:tgtEl>
                                          <p:spTgt spid="125971"/>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125970"/>
                                        </p:tgtEl>
                                        <p:attrNameLst>
                                          <p:attrName>style.visibility</p:attrName>
                                        </p:attrNameLst>
                                      </p:cBhvr>
                                      <p:to>
                                        <p:strVal val="visible"/>
                                      </p:to>
                                    </p:set>
                                    <p:anim calcmode="lin" valueType="num">
                                      <p:cBhvr>
                                        <p:cTn id="17" dur="500" fill="hold"/>
                                        <p:tgtEl>
                                          <p:spTgt spid="125970"/>
                                        </p:tgtEl>
                                        <p:attrNameLst>
                                          <p:attrName>ppt_w</p:attrName>
                                        </p:attrNameLst>
                                      </p:cBhvr>
                                      <p:tavLst>
                                        <p:tav tm="0">
                                          <p:val>
                                            <p:fltVal val="0"/>
                                          </p:val>
                                        </p:tav>
                                        <p:tav tm="100000">
                                          <p:val>
                                            <p:strVal val="#ppt_w"/>
                                          </p:val>
                                        </p:tav>
                                      </p:tavLst>
                                    </p:anim>
                                    <p:anim calcmode="lin" valueType="num">
                                      <p:cBhvr>
                                        <p:cTn id="18" dur="500" fill="hold"/>
                                        <p:tgtEl>
                                          <p:spTgt spid="12597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12597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7025" y="0"/>
            <a:ext cx="6276975" cy="68580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77859" name="Group 3"/>
          <p:cNvGrpSpPr>
            <a:grpSpLocks/>
          </p:cNvGrpSpPr>
          <p:nvPr/>
        </p:nvGrpSpPr>
        <p:grpSpPr bwMode="auto">
          <a:xfrm>
            <a:off x="5334000" y="2286000"/>
            <a:ext cx="1366838" cy="403225"/>
            <a:chOff x="3360" y="1440"/>
            <a:chExt cx="861" cy="254"/>
          </a:xfrm>
        </p:grpSpPr>
        <p:sp>
          <p:nvSpPr>
            <p:cNvPr id="37897" name="Freeform 4"/>
            <p:cNvSpPr>
              <a:spLocks/>
            </p:cNvSpPr>
            <p:nvPr/>
          </p:nvSpPr>
          <p:spPr bwMode="auto">
            <a:xfrm>
              <a:off x="4004" y="1482"/>
              <a:ext cx="217" cy="208"/>
            </a:xfrm>
            <a:custGeom>
              <a:avLst/>
              <a:gdLst>
                <a:gd name="T0" fmla="*/ 64 w 217"/>
                <a:gd name="T1" fmla="*/ 16 h 208"/>
                <a:gd name="T2" fmla="*/ 16 w 217"/>
                <a:gd name="T3" fmla="*/ 64 h 208"/>
                <a:gd name="T4" fmla="*/ 16 w 217"/>
                <a:gd name="T5" fmla="*/ 160 h 208"/>
                <a:gd name="T6" fmla="*/ 112 w 217"/>
                <a:gd name="T7" fmla="*/ 208 h 208"/>
                <a:gd name="T8" fmla="*/ 208 w 217"/>
                <a:gd name="T9" fmla="*/ 160 h 208"/>
                <a:gd name="T10" fmla="*/ 160 w 217"/>
                <a:gd name="T11" fmla="*/ 112 h 208"/>
                <a:gd name="T12" fmla="*/ 112 w 217"/>
                <a:gd name="T13" fmla="*/ 16 h 208"/>
                <a:gd name="T14" fmla="*/ 64 w 217"/>
                <a:gd name="T15" fmla="*/ 16 h 2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7" h="208">
                  <a:moveTo>
                    <a:pt x="64" y="16"/>
                  </a:moveTo>
                  <a:cubicBezTo>
                    <a:pt x="48" y="24"/>
                    <a:pt x="24" y="40"/>
                    <a:pt x="16" y="64"/>
                  </a:cubicBezTo>
                  <a:cubicBezTo>
                    <a:pt x="8" y="88"/>
                    <a:pt x="0" y="136"/>
                    <a:pt x="16" y="160"/>
                  </a:cubicBezTo>
                  <a:cubicBezTo>
                    <a:pt x="32" y="184"/>
                    <a:pt x="80" y="208"/>
                    <a:pt x="112" y="208"/>
                  </a:cubicBezTo>
                  <a:cubicBezTo>
                    <a:pt x="144" y="208"/>
                    <a:pt x="199" y="201"/>
                    <a:pt x="208" y="160"/>
                  </a:cubicBezTo>
                  <a:cubicBezTo>
                    <a:pt x="217" y="119"/>
                    <a:pt x="176" y="136"/>
                    <a:pt x="160" y="112"/>
                  </a:cubicBezTo>
                  <a:cubicBezTo>
                    <a:pt x="144" y="88"/>
                    <a:pt x="128" y="32"/>
                    <a:pt x="112" y="16"/>
                  </a:cubicBezTo>
                  <a:cubicBezTo>
                    <a:pt x="96" y="0"/>
                    <a:pt x="80" y="8"/>
                    <a:pt x="64" y="16"/>
                  </a:cubicBezTo>
                  <a:close/>
                </a:path>
              </a:pathLst>
            </a:custGeom>
            <a:solidFill>
              <a:srgbClr val="CC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37898" name="Freeform 5"/>
            <p:cNvSpPr>
              <a:spLocks/>
            </p:cNvSpPr>
            <p:nvPr/>
          </p:nvSpPr>
          <p:spPr bwMode="auto">
            <a:xfrm>
              <a:off x="3360" y="1440"/>
              <a:ext cx="261" cy="254"/>
            </a:xfrm>
            <a:custGeom>
              <a:avLst/>
              <a:gdLst>
                <a:gd name="T0" fmla="*/ 81 w 261"/>
                <a:gd name="T1" fmla="*/ 206 h 254"/>
                <a:gd name="T2" fmla="*/ 207 w 261"/>
                <a:gd name="T3" fmla="*/ 193 h 254"/>
                <a:gd name="T4" fmla="*/ 259 w 261"/>
                <a:gd name="T5" fmla="*/ 111 h 254"/>
                <a:gd name="T6" fmla="*/ 193 w 261"/>
                <a:gd name="T7" fmla="*/ 9 h 254"/>
                <a:gd name="T8" fmla="*/ 50 w 261"/>
                <a:gd name="T9" fmla="*/ 55 h 254"/>
                <a:gd name="T10" fmla="*/ 4 w 261"/>
                <a:gd name="T11" fmla="*/ 146 h 254"/>
                <a:gd name="T12" fmla="*/ 75 w 261"/>
                <a:gd name="T13" fmla="*/ 177 h 254"/>
                <a:gd name="T14" fmla="*/ 136 w 261"/>
                <a:gd name="T15" fmla="*/ 151 h 254"/>
                <a:gd name="T16" fmla="*/ 81 w 261"/>
                <a:gd name="T17" fmla="*/ 206 h 2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1" h="254">
                  <a:moveTo>
                    <a:pt x="81" y="206"/>
                  </a:moveTo>
                  <a:cubicBezTo>
                    <a:pt x="152" y="254"/>
                    <a:pt x="177" y="209"/>
                    <a:pt x="207" y="193"/>
                  </a:cubicBezTo>
                  <a:cubicBezTo>
                    <a:pt x="237" y="177"/>
                    <a:pt x="261" y="142"/>
                    <a:pt x="259" y="111"/>
                  </a:cubicBezTo>
                  <a:cubicBezTo>
                    <a:pt x="257" y="80"/>
                    <a:pt x="228" y="18"/>
                    <a:pt x="193" y="9"/>
                  </a:cubicBezTo>
                  <a:cubicBezTo>
                    <a:pt x="158" y="0"/>
                    <a:pt x="81" y="32"/>
                    <a:pt x="50" y="55"/>
                  </a:cubicBezTo>
                  <a:cubicBezTo>
                    <a:pt x="19" y="78"/>
                    <a:pt x="0" y="126"/>
                    <a:pt x="4" y="146"/>
                  </a:cubicBezTo>
                  <a:cubicBezTo>
                    <a:pt x="8" y="166"/>
                    <a:pt x="53" y="176"/>
                    <a:pt x="75" y="177"/>
                  </a:cubicBezTo>
                  <a:cubicBezTo>
                    <a:pt x="97" y="178"/>
                    <a:pt x="126" y="155"/>
                    <a:pt x="136" y="151"/>
                  </a:cubicBezTo>
                  <a:cubicBezTo>
                    <a:pt x="136" y="151"/>
                    <a:pt x="81" y="206"/>
                    <a:pt x="81" y="206"/>
                  </a:cubicBezTo>
                  <a:close/>
                </a:path>
              </a:pathLst>
            </a:custGeom>
            <a:solidFill>
              <a:srgbClr val="CC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grpSp>
      <p:grpSp>
        <p:nvGrpSpPr>
          <p:cNvPr id="377867" name="Group 11"/>
          <p:cNvGrpSpPr>
            <a:grpSpLocks/>
          </p:cNvGrpSpPr>
          <p:nvPr/>
        </p:nvGrpSpPr>
        <p:grpSpPr bwMode="auto">
          <a:xfrm>
            <a:off x="5608638" y="3852863"/>
            <a:ext cx="820737" cy="261937"/>
            <a:chOff x="3533" y="2427"/>
            <a:chExt cx="517" cy="165"/>
          </a:xfrm>
        </p:grpSpPr>
        <p:sp>
          <p:nvSpPr>
            <p:cNvPr id="37895" name="AutoShape 7"/>
            <p:cNvSpPr>
              <a:spLocks noChangeArrowheads="1"/>
            </p:cNvSpPr>
            <p:nvPr/>
          </p:nvSpPr>
          <p:spPr bwMode="auto">
            <a:xfrm>
              <a:off x="3533" y="2427"/>
              <a:ext cx="211" cy="165"/>
            </a:xfrm>
            <a:prstGeom prst="sun">
              <a:avLst>
                <a:gd name="adj" fmla="val 25000"/>
              </a:avLst>
            </a:prstGeom>
            <a:solidFill>
              <a:srgbClr val="00B8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latin typeface="Tahoma" pitchFamily="34" charset="0"/>
              </a:endParaRPr>
            </a:p>
          </p:txBody>
        </p:sp>
        <p:sp>
          <p:nvSpPr>
            <p:cNvPr id="37896" name="AutoShape 8"/>
            <p:cNvSpPr>
              <a:spLocks noChangeArrowheads="1"/>
            </p:cNvSpPr>
            <p:nvPr/>
          </p:nvSpPr>
          <p:spPr bwMode="auto">
            <a:xfrm>
              <a:off x="3839" y="2427"/>
              <a:ext cx="211" cy="165"/>
            </a:xfrm>
            <a:prstGeom prst="sun">
              <a:avLst>
                <a:gd name="adj" fmla="val 25000"/>
              </a:avLst>
            </a:prstGeom>
            <a:solidFill>
              <a:srgbClr val="00B8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latin typeface="Tahoma" pitchFamily="34" charset="0"/>
              </a:endParaRPr>
            </a:p>
          </p:txBody>
        </p:sp>
      </p:grpSp>
      <p:sp>
        <p:nvSpPr>
          <p:cNvPr id="37893" name="Rectangle 9"/>
          <p:cNvSpPr>
            <a:spLocks noChangeArrowheads="1"/>
          </p:cNvSpPr>
          <p:nvPr/>
        </p:nvSpPr>
        <p:spPr bwMode="auto">
          <a:xfrm>
            <a:off x="395288" y="3106738"/>
            <a:ext cx="2438400" cy="1833562"/>
          </a:xfrm>
          <a:prstGeom prst="rect">
            <a:avLst/>
          </a:prstGeom>
          <a:noFill/>
          <a:ln>
            <a:noFill/>
          </a:ln>
          <a:effectLst/>
          <a:extLst>
            <a:ext uri="{909E8E84-426E-40DD-AFC4-6F175D3DCCD1}">
              <a14:hiddenFill xmlns:a14="http://schemas.microsoft.com/office/drawing/2010/main">
                <a:solidFill>
                  <a:srgbClr val="E6E6E6"/>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defTabSz="652463" eaLnBrk="0" hangingPunct="0">
              <a:spcBef>
                <a:spcPct val="20000"/>
              </a:spcBef>
              <a:buChar char="•"/>
              <a:defRPr sz="3200">
                <a:solidFill>
                  <a:schemeClr val="tx1"/>
                </a:solidFill>
                <a:latin typeface="Arial" pitchFamily="34" charset="0"/>
              </a:defRPr>
            </a:lvl1pPr>
            <a:lvl2pPr marL="717550" indent="-392113" defTabSz="652463" eaLnBrk="0" hangingPunct="0">
              <a:spcBef>
                <a:spcPct val="20000"/>
              </a:spcBef>
              <a:buChar char="–"/>
              <a:defRPr sz="2800">
                <a:solidFill>
                  <a:schemeClr val="tx1"/>
                </a:solidFill>
                <a:latin typeface="Arial" pitchFamily="34" charset="0"/>
              </a:defRPr>
            </a:lvl2pPr>
            <a:lvl3pPr marL="979488" indent="-392113" defTabSz="652463" eaLnBrk="0" hangingPunct="0">
              <a:spcBef>
                <a:spcPct val="20000"/>
              </a:spcBef>
              <a:buChar char="•"/>
              <a:defRPr sz="2400">
                <a:solidFill>
                  <a:schemeClr val="tx1"/>
                </a:solidFill>
                <a:latin typeface="Arial" pitchFamily="34" charset="0"/>
              </a:defRPr>
            </a:lvl3pPr>
            <a:lvl4pPr marL="1239838" indent="-392113" defTabSz="652463" eaLnBrk="0" hangingPunct="0">
              <a:spcBef>
                <a:spcPct val="20000"/>
              </a:spcBef>
              <a:buChar char="–"/>
              <a:defRPr sz="2000">
                <a:solidFill>
                  <a:schemeClr val="tx1"/>
                </a:solidFill>
                <a:latin typeface="Arial" pitchFamily="34" charset="0"/>
              </a:defRPr>
            </a:lvl4pPr>
            <a:lvl5pPr marL="1501775" indent="-392113" defTabSz="652463" eaLnBrk="0" hangingPunct="0">
              <a:spcBef>
                <a:spcPct val="20000"/>
              </a:spcBef>
              <a:buChar char="»"/>
              <a:defRPr sz="2000">
                <a:solidFill>
                  <a:schemeClr val="tx1"/>
                </a:solidFill>
                <a:latin typeface="Arial" pitchFamily="34" charset="0"/>
              </a:defRPr>
            </a:lvl5pPr>
            <a:lvl6pPr marL="1958975" indent="-392113" defTabSz="652463" eaLnBrk="0" fontAlgn="base" hangingPunct="0">
              <a:spcBef>
                <a:spcPct val="20000"/>
              </a:spcBef>
              <a:spcAft>
                <a:spcPct val="0"/>
              </a:spcAft>
              <a:buChar char="»"/>
              <a:defRPr sz="2000">
                <a:solidFill>
                  <a:schemeClr val="tx1"/>
                </a:solidFill>
                <a:latin typeface="Arial" pitchFamily="34" charset="0"/>
              </a:defRPr>
            </a:lvl6pPr>
            <a:lvl7pPr marL="2416175" indent="-392113" defTabSz="652463" eaLnBrk="0" fontAlgn="base" hangingPunct="0">
              <a:spcBef>
                <a:spcPct val="20000"/>
              </a:spcBef>
              <a:spcAft>
                <a:spcPct val="0"/>
              </a:spcAft>
              <a:buChar char="»"/>
              <a:defRPr sz="2000">
                <a:solidFill>
                  <a:schemeClr val="tx1"/>
                </a:solidFill>
                <a:latin typeface="Arial" pitchFamily="34" charset="0"/>
              </a:defRPr>
            </a:lvl7pPr>
            <a:lvl8pPr marL="2873375" indent="-392113" defTabSz="652463" eaLnBrk="0" fontAlgn="base" hangingPunct="0">
              <a:spcBef>
                <a:spcPct val="20000"/>
              </a:spcBef>
              <a:spcAft>
                <a:spcPct val="0"/>
              </a:spcAft>
              <a:buChar char="»"/>
              <a:defRPr sz="2000">
                <a:solidFill>
                  <a:schemeClr val="tx1"/>
                </a:solidFill>
                <a:latin typeface="Arial" pitchFamily="34" charset="0"/>
              </a:defRPr>
            </a:lvl8pPr>
            <a:lvl9pPr marL="3330575" indent="-392113" defTabSz="652463"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Clr>
                <a:srgbClr val="000000"/>
              </a:buClr>
              <a:buSzPct val="45000"/>
              <a:buFont typeface="StarBats"/>
              <a:buNone/>
            </a:pPr>
            <a:r>
              <a:rPr lang="it-IT" altLang="it-IT" sz="3600" i="1">
                <a:solidFill>
                  <a:srgbClr val="000000"/>
                </a:solidFill>
              </a:rPr>
              <a:t>Nucleus Accumbens</a:t>
            </a:r>
            <a:br>
              <a:rPr lang="it-IT" altLang="it-IT" sz="3600" i="1">
                <a:solidFill>
                  <a:srgbClr val="000000"/>
                </a:solidFill>
              </a:rPr>
            </a:br>
            <a:r>
              <a:rPr lang="it-IT" altLang="it-IT" sz="3600" i="1">
                <a:solidFill>
                  <a:srgbClr val="000000"/>
                </a:solidFill>
              </a:rPr>
              <a:t>(NAc)</a:t>
            </a:r>
            <a:br>
              <a:rPr lang="it-IT" altLang="it-IT" sz="3600" i="1">
                <a:solidFill>
                  <a:srgbClr val="000000"/>
                </a:solidFill>
              </a:rPr>
            </a:br>
            <a:r>
              <a:rPr lang="it-IT" altLang="it-IT" sz="3600" i="1">
                <a:solidFill>
                  <a:srgbClr val="000000"/>
                </a:solidFill>
              </a:rPr>
              <a:t/>
            </a:r>
            <a:br>
              <a:rPr lang="it-IT" altLang="it-IT" sz="3600" i="1">
                <a:solidFill>
                  <a:srgbClr val="000000"/>
                </a:solidFill>
              </a:rPr>
            </a:br>
            <a:r>
              <a:rPr lang="it-IT" altLang="it-IT" sz="3600" i="1">
                <a:solidFill>
                  <a:srgbClr val="000000"/>
                </a:solidFill>
              </a:rPr>
              <a:t>&amp;</a:t>
            </a:r>
            <a:br>
              <a:rPr lang="it-IT" altLang="it-IT" sz="3600" i="1">
                <a:solidFill>
                  <a:srgbClr val="000000"/>
                </a:solidFill>
              </a:rPr>
            </a:br>
            <a:r>
              <a:rPr lang="it-IT" altLang="it-IT" sz="3600" i="1">
                <a:solidFill>
                  <a:srgbClr val="000000"/>
                </a:solidFill>
              </a:rPr>
              <a:t/>
            </a:r>
            <a:br>
              <a:rPr lang="it-IT" altLang="it-IT" sz="3600" i="1">
                <a:solidFill>
                  <a:srgbClr val="000000"/>
                </a:solidFill>
              </a:rPr>
            </a:br>
            <a:r>
              <a:rPr lang="it-IT" altLang="it-IT" sz="3600" i="1">
                <a:solidFill>
                  <a:srgbClr val="000000"/>
                </a:solidFill>
              </a:rPr>
              <a:t>Ventral Tegmental Area (VTA)</a:t>
            </a:r>
            <a:endParaRPr lang="en-US" altLang="it-IT" sz="3600" i="1">
              <a:solidFill>
                <a:srgbClr val="000000"/>
              </a:solidFill>
            </a:endParaRPr>
          </a:p>
        </p:txBody>
      </p:sp>
      <p:sp>
        <p:nvSpPr>
          <p:cNvPr id="37894" name="Rectangle 10"/>
          <p:cNvSpPr>
            <a:spLocks noGrp="1" noChangeArrowheads="1"/>
          </p:cNvSpPr>
          <p:nvPr>
            <p:ph type="title"/>
          </p:nvPr>
        </p:nvSpPr>
        <p:spPr>
          <a:xfrm>
            <a:off x="17463" y="12700"/>
            <a:ext cx="8229600" cy="1143000"/>
          </a:xfrm>
        </p:spPr>
        <p:txBody>
          <a:bodyPr/>
          <a:lstStyle/>
          <a:p>
            <a:pPr algn="l" eaLnBrk="1" hangingPunct="1"/>
            <a:r>
              <a:rPr lang="it-IT" altLang="it-IT" smtClean="0"/>
              <a:t>human accumbens &amp; VTA</a:t>
            </a:r>
            <a:endParaRPr lang="en-US" altLang="it-IT"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71812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377859"/>
                                        </p:tgtEl>
                                        <p:attrNameLst>
                                          <p:attrName>style.visibility</p:attrName>
                                        </p:attrNameLst>
                                      </p:cBhvr>
                                      <p:to>
                                        <p:strVal val="visible"/>
                                      </p:to>
                                    </p:set>
                                    <p:animEffect transition="in" filter="fade">
                                      <p:cBhvr>
                                        <p:cTn id="11" dur="2000"/>
                                        <p:tgtEl>
                                          <p:spTgt spid="37785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377867"/>
                                        </p:tgtEl>
                                        <p:attrNameLst>
                                          <p:attrName>style.visibility</p:attrName>
                                        </p:attrNameLst>
                                      </p:cBhvr>
                                      <p:to>
                                        <p:strVal val="visible"/>
                                      </p:to>
                                    </p:set>
                                    <p:animEffect transition="in" filter="fade">
                                      <p:cBhvr>
                                        <p:cTn id="16" dur="2000"/>
                                        <p:tgtEl>
                                          <p:spTgt spid="37786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8"/>
          <p:cNvSpPr>
            <a:spLocks noGrp="1" noChangeArrowheads="1"/>
          </p:cNvSpPr>
          <p:nvPr>
            <p:ph type="title"/>
          </p:nvPr>
        </p:nvSpPr>
        <p:spPr>
          <a:xfrm>
            <a:off x="250825" y="5949950"/>
            <a:ext cx="6408738" cy="538163"/>
          </a:xfrm>
          <a:noFill/>
        </p:spPr>
        <p:txBody>
          <a:bodyPr anchor="t"/>
          <a:lstStyle/>
          <a:p>
            <a:pPr eaLnBrk="1" hangingPunct="1"/>
            <a:r>
              <a:rPr lang="it-IT" altLang="it-IT" smtClean="0">
                <a:solidFill>
                  <a:schemeClr val="bg1"/>
                </a:solidFill>
              </a:rPr>
              <a:t>sistema dopaminergico</a:t>
            </a:r>
            <a:endParaRPr lang="en-US" altLang="it-IT" smtClean="0">
              <a:solidFill>
                <a:schemeClr val="bg1"/>
              </a:solidFill>
            </a:endParaRPr>
          </a:p>
        </p:txBody>
      </p:sp>
      <p:graphicFrame>
        <p:nvGraphicFramePr>
          <p:cNvPr id="38915" name="Object 3"/>
          <p:cNvGraphicFramePr>
            <a:graphicFrameLocks noChangeAspect="1"/>
          </p:cNvGraphicFramePr>
          <p:nvPr/>
        </p:nvGraphicFramePr>
        <p:xfrm>
          <a:off x="2465388" y="0"/>
          <a:ext cx="6678612" cy="6753225"/>
        </p:xfrm>
        <a:graphic>
          <a:graphicData uri="http://schemas.openxmlformats.org/presentationml/2006/ole">
            <mc:AlternateContent xmlns:mc="http://schemas.openxmlformats.org/markup-compatibility/2006">
              <mc:Choice xmlns:v="urn:schemas-microsoft-com:vml" Requires="v">
                <p:oleObj spid="_x0000_s1036" name="CorelDRAW" r:id="rId5" imgW="6677025" imgH="6753225" progId="CorelDRAW.Graphic.9">
                  <p:embed/>
                </p:oleObj>
              </mc:Choice>
              <mc:Fallback>
                <p:oleObj name="CorelDRAW" r:id="rId5" imgW="6677025" imgH="6753225" progId="CorelDRAW.Graphic.9">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65388" y="0"/>
                        <a:ext cx="6678612" cy="67532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378884" name="Group 4"/>
          <p:cNvGrpSpPr>
            <a:grpSpLocks/>
          </p:cNvGrpSpPr>
          <p:nvPr/>
        </p:nvGrpSpPr>
        <p:grpSpPr bwMode="auto">
          <a:xfrm>
            <a:off x="4256088" y="841375"/>
            <a:ext cx="2573337" cy="2359025"/>
            <a:chOff x="2681" y="530"/>
            <a:chExt cx="1621" cy="1486"/>
          </a:xfrm>
        </p:grpSpPr>
        <p:sp>
          <p:nvSpPr>
            <p:cNvPr id="38923" name="Freeform 5"/>
            <p:cNvSpPr>
              <a:spLocks/>
            </p:cNvSpPr>
            <p:nvPr/>
          </p:nvSpPr>
          <p:spPr bwMode="auto">
            <a:xfrm>
              <a:off x="3843" y="698"/>
              <a:ext cx="459" cy="1318"/>
            </a:xfrm>
            <a:custGeom>
              <a:avLst/>
              <a:gdLst>
                <a:gd name="T0" fmla="*/ 333 w 459"/>
                <a:gd name="T1" fmla="*/ 1318 h 1318"/>
                <a:gd name="T2" fmla="*/ 148 w 459"/>
                <a:gd name="T3" fmla="*/ 1101 h 1318"/>
                <a:gd name="T4" fmla="*/ 46 w 459"/>
                <a:gd name="T5" fmla="*/ 923 h 1318"/>
                <a:gd name="T6" fmla="*/ 36 w 459"/>
                <a:gd name="T7" fmla="*/ 592 h 1318"/>
                <a:gd name="T8" fmla="*/ 260 w 459"/>
                <a:gd name="T9" fmla="*/ 163 h 1318"/>
                <a:gd name="T10" fmla="*/ 459 w 459"/>
                <a:gd name="T11" fmla="*/ 0 h 1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9" h="1318">
                  <a:moveTo>
                    <a:pt x="333" y="1318"/>
                  </a:moveTo>
                  <a:cubicBezTo>
                    <a:pt x="264" y="1242"/>
                    <a:pt x="196" y="1167"/>
                    <a:pt x="148" y="1101"/>
                  </a:cubicBezTo>
                  <a:cubicBezTo>
                    <a:pt x="100" y="1035"/>
                    <a:pt x="65" y="1008"/>
                    <a:pt x="46" y="923"/>
                  </a:cubicBezTo>
                  <a:cubicBezTo>
                    <a:pt x="27" y="838"/>
                    <a:pt x="0" y="719"/>
                    <a:pt x="36" y="592"/>
                  </a:cubicBezTo>
                  <a:cubicBezTo>
                    <a:pt x="72" y="465"/>
                    <a:pt x="190" y="262"/>
                    <a:pt x="260" y="163"/>
                  </a:cubicBezTo>
                  <a:cubicBezTo>
                    <a:pt x="330" y="64"/>
                    <a:pt x="394" y="32"/>
                    <a:pt x="459" y="0"/>
                  </a:cubicBezTo>
                </a:path>
              </a:pathLst>
            </a:custGeom>
            <a:noFill/>
            <a:ln w="28575" cap="flat" cmpd="sng">
              <a:solidFill>
                <a:srgbClr val="009999"/>
              </a:solidFill>
              <a:prstDash val="solid"/>
              <a:round/>
              <a:headEnd type="oval" w="med" len="med"/>
              <a:tailEnd type="triangle" w="med" len="med"/>
            </a:ln>
            <a:effectLst>
              <a:prstShdw prst="shdw17" dist="17961" dir="2700000">
                <a:srgbClr val="005C5C"/>
              </a:prstShdw>
            </a:effectLst>
            <a:extLst>
              <a:ext uri="{909E8E84-426E-40DD-AFC4-6F175D3DCCD1}">
                <a14:hiddenFill xmlns:a14="http://schemas.microsoft.com/office/drawing/2010/main">
                  <a:solidFill>
                    <a:srgbClr val="00B8FF"/>
                  </a:solidFill>
                </a14:hiddenFill>
              </a:ext>
            </a:extLst>
          </p:spPr>
          <p:txBody>
            <a:bodyPr/>
            <a:lstStyle/>
            <a:p>
              <a:pPr fontAlgn="base">
                <a:spcBef>
                  <a:spcPct val="0"/>
                </a:spcBef>
                <a:spcAft>
                  <a:spcPct val="0"/>
                </a:spcAft>
              </a:pPr>
              <a:endParaRPr lang="it-IT">
                <a:solidFill>
                  <a:srgbClr val="000000"/>
                </a:solidFill>
              </a:endParaRPr>
            </a:p>
          </p:txBody>
        </p:sp>
        <p:sp>
          <p:nvSpPr>
            <p:cNvPr id="38924" name="Freeform 6"/>
            <p:cNvSpPr>
              <a:spLocks/>
            </p:cNvSpPr>
            <p:nvPr/>
          </p:nvSpPr>
          <p:spPr bwMode="auto">
            <a:xfrm>
              <a:off x="3624" y="530"/>
              <a:ext cx="278" cy="1145"/>
            </a:xfrm>
            <a:custGeom>
              <a:avLst/>
              <a:gdLst>
                <a:gd name="T0" fmla="*/ 278 w 278"/>
                <a:gd name="T1" fmla="*/ 1145 h 1145"/>
                <a:gd name="T2" fmla="*/ 66 w 278"/>
                <a:gd name="T3" fmla="*/ 1004 h 1145"/>
                <a:gd name="T4" fmla="*/ 21 w 278"/>
                <a:gd name="T5" fmla="*/ 653 h 1145"/>
                <a:gd name="T6" fmla="*/ 194 w 278"/>
                <a:gd name="T7" fmla="*/ 0 h 11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8" h="1145">
                  <a:moveTo>
                    <a:pt x="278" y="1145"/>
                  </a:moveTo>
                  <a:cubicBezTo>
                    <a:pt x="242" y="1121"/>
                    <a:pt x="109" y="1086"/>
                    <a:pt x="66" y="1004"/>
                  </a:cubicBezTo>
                  <a:cubicBezTo>
                    <a:pt x="23" y="922"/>
                    <a:pt x="0" y="820"/>
                    <a:pt x="21" y="653"/>
                  </a:cubicBezTo>
                  <a:cubicBezTo>
                    <a:pt x="42" y="486"/>
                    <a:pt x="118" y="243"/>
                    <a:pt x="194" y="0"/>
                  </a:cubicBezTo>
                </a:path>
              </a:pathLst>
            </a:custGeom>
            <a:noFill/>
            <a:ln w="28575" cap="flat" cmpd="sng">
              <a:solidFill>
                <a:srgbClr val="009999"/>
              </a:solidFill>
              <a:prstDash val="solid"/>
              <a:round/>
              <a:headEnd type="none" w="med" len="med"/>
              <a:tailEnd type="triangle" w="med" len="med"/>
            </a:ln>
            <a:effectLst>
              <a:prstShdw prst="shdw17" dist="17961" dir="2700000">
                <a:srgbClr val="005C5C"/>
              </a:prstShdw>
            </a:effectLst>
            <a:extLst>
              <a:ext uri="{909E8E84-426E-40DD-AFC4-6F175D3DCCD1}">
                <a14:hiddenFill xmlns:a14="http://schemas.microsoft.com/office/drawing/2010/main">
                  <a:solidFill>
                    <a:srgbClr val="00B8FF"/>
                  </a:solidFill>
                </a14:hiddenFill>
              </a:ext>
            </a:extLst>
          </p:spPr>
          <p:txBody>
            <a:bodyPr/>
            <a:lstStyle/>
            <a:p>
              <a:pPr fontAlgn="base">
                <a:spcBef>
                  <a:spcPct val="0"/>
                </a:spcBef>
                <a:spcAft>
                  <a:spcPct val="0"/>
                </a:spcAft>
              </a:pPr>
              <a:endParaRPr lang="it-IT">
                <a:solidFill>
                  <a:srgbClr val="000000"/>
                </a:solidFill>
              </a:endParaRPr>
            </a:p>
          </p:txBody>
        </p:sp>
        <p:sp>
          <p:nvSpPr>
            <p:cNvPr id="38925" name="Freeform 7"/>
            <p:cNvSpPr>
              <a:spLocks/>
            </p:cNvSpPr>
            <p:nvPr/>
          </p:nvSpPr>
          <p:spPr bwMode="auto">
            <a:xfrm>
              <a:off x="3227" y="545"/>
              <a:ext cx="627" cy="1109"/>
            </a:xfrm>
            <a:custGeom>
              <a:avLst/>
              <a:gdLst>
                <a:gd name="T0" fmla="*/ 627 w 627"/>
                <a:gd name="T1" fmla="*/ 1109 h 1109"/>
                <a:gd name="T2" fmla="*/ 481 w 627"/>
                <a:gd name="T3" fmla="*/ 1049 h 1109"/>
                <a:gd name="T4" fmla="*/ 163 w 627"/>
                <a:gd name="T5" fmla="*/ 954 h 1109"/>
                <a:gd name="T6" fmla="*/ 56 w 627"/>
                <a:gd name="T7" fmla="*/ 638 h 1109"/>
                <a:gd name="T8" fmla="*/ 0 w 627"/>
                <a:gd name="T9" fmla="*/ 0 h 11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7" h="1109">
                  <a:moveTo>
                    <a:pt x="627" y="1109"/>
                  </a:moveTo>
                  <a:cubicBezTo>
                    <a:pt x="603" y="1099"/>
                    <a:pt x="558" y="1075"/>
                    <a:pt x="481" y="1049"/>
                  </a:cubicBezTo>
                  <a:cubicBezTo>
                    <a:pt x="404" y="1023"/>
                    <a:pt x="234" y="1023"/>
                    <a:pt x="163" y="954"/>
                  </a:cubicBezTo>
                  <a:cubicBezTo>
                    <a:pt x="92" y="885"/>
                    <a:pt x="83" y="797"/>
                    <a:pt x="56" y="638"/>
                  </a:cubicBezTo>
                  <a:cubicBezTo>
                    <a:pt x="29" y="479"/>
                    <a:pt x="14" y="239"/>
                    <a:pt x="0" y="0"/>
                  </a:cubicBezTo>
                </a:path>
              </a:pathLst>
            </a:custGeom>
            <a:noFill/>
            <a:ln w="28575" cap="flat" cmpd="sng">
              <a:solidFill>
                <a:srgbClr val="009999"/>
              </a:solidFill>
              <a:prstDash val="solid"/>
              <a:round/>
              <a:headEnd type="none" w="med" len="med"/>
              <a:tailEnd type="triangle" w="med" len="med"/>
            </a:ln>
            <a:effectLst>
              <a:prstShdw prst="shdw17" dist="17961" dir="2700000">
                <a:srgbClr val="005C5C"/>
              </a:prstShdw>
            </a:effectLst>
            <a:extLst>
              <a:ext uri="{909E8E84-426E-40DD-AFC4-6F175D3DCCD1}">
                <a14:hiddenFill xmlns:a14="http://schemas.microsoft.com/office/drawing/2010/main">
                  <a:solidFill>
                    <a:srgbClr val="00B8FF"/>
                  </a:solidFill>
                </a14:hiddenFill>
              </a:ext>
            </a:extLst>
          </p:spPr>
          <p:txBody>
            <a:bodyPr/>
            <a:lstStyle/>
            <a:p>
              <a:pPr fontAlgn="base">
                <a:spcBef>
                  <a:spcPct val="0"/>
                </a:spcBef>
                <a:spcAft>
                  <a:spcPct val="0"/>
                </a:spcAft>
              </a:pPr>
              <a:endParaRPr lang="it-IT">
                <a:solidFill>
                  <a:srgbClr val="000000"/>
                </a:solidFill>
              </a:endParaRPr>
            </a:p>
          </p:txBody>
        </p:sp>
        <p:sp>
          <p:nvSpPr>
            <p:cNvPr id="38926" name="Freeform 8"/>
            <p:cNvSpPr>
              <a:spLocks/>
            </p:cNvSpPr>
            <p:nvPr/>
          </p:nvSpPr>
          <p:spPr bwMode="auto">
            <a:xfrm>
              <a:off x="2681" y="1096"/>
              <a:ext cx="1008" cy="493"/>
            </a:xfrm>
            <a:custGeom>
              <a:avLst/>
              <a:gdLst>
                <a:gd name="T0" fmla="*/ 1008 w 1008"/>
                <a:gd name="T1" fmla="*/ 493 h 493"/>
                <a:gd name="T2" fmla="*/ 877 w 1008"/>
                <a:gd name="T3" fmla="*/ 464 h 493"/>
                <a:gd name="T4" fmla="*/ 306 w 1008"/>
                <a:gd name="T5" fmla="*/ 326 h 493"/>
                <a:gd name="T6" fmla="*/ 0 w 1008"/>
                <a:gd name="T7" fmla="*/ 0 h 49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8" h="493">
                  <a:moveTo>
                    <a:pt x="1008" y="493"/>
                  </a:moveTo>
                  <a:cubicBezTo>
                    <a:pt x="987" y="488"/>
                    <a:pt x="994" y="492"/>
                    <a:pt x="877" y="464"/>
                  </a:cubicBezTo>
                  <a:cubicBezTo>
                    <a:pt x="760" y="436"/>
                    <a:pt x="452" y="403"/>
                    <a:pt x="306" y="326"/>
                  </a:cubicBezTo>
                  <a:cubicBezTo>
                    <a:pt x="160" y="249"/>
                    <a:pt x="80" y="124"/>
                    <a:pt x="0" y="0"/>
                  </a:cubicBezTo>
                </a:path>
              </a:pathLst>
            </a:custGeom>
            <a:noFill/>
            <a:ln w="28575" cap="flat" cmpd="sng">
              <a:solidFill>
                <a:srgbClr val="009999"/>
              </a:solidFill>
              <a:prstDash val="solid"/>
              <a:round/>
              <a:headEnd type="none" w="med" len="med"/>
              <a:tailEnd type="triangle" w="med" len="med"/>
            </a:ln>
            <a:effectLst>
              <a:prstShdw prst="shdw17" dist="17961" dir="2700000">
                <a:srgbClr val="005C5C"/>
              </a:prstShdw>
            </a:effectLst>
            <a:extLst>
              <a:ext uri="{909E8E84-426E-40DD-AFC4-6F175D3DCCD1}">
                <a14:hiddenFill xmlns:a14="http://schemas.microsoft.com/office/drawing/2010/main">
                  <a:solidFill>
                    <a:srgbClr val="00B8FF"/>
                  </a:solidFill>
                </a14:hiddenFill>
              </a:ext>
            </a:extLst>
          </p:spPr>
          <p:txBody>
            <a:bodyPr/>
            <a:lstStyle/>
            <a:p>
              <a:pPr fontAlgn="base">
                <a:spcBef>
                  <a:spcPct val="0"/>
                </a:spcBef>
                <a:spcAft>
                  <a:spcPct val="0"/>
                </a:spcAft>
              </a:pPr>
              <a:endParaRPr lang="it-IT">
                <a:solidFill>
                  <a:srgbClr val="000000"/>
                </a:solidFill>
              </a:endParaRPr>
            </a:p>
          </p:txBody>
        </p:sp>
        <p:sp>
          <p:nvSpPr>
            <p:cNvPr id="38927" name="Freeform 9"/>
            <p:cNvSpPr>
              <a:spLocks/>
            </p:cNvSpPr>
            <p:nvPr/>
          </p:nvSpPr>
          <p:spPr bwMode="auto">
            <a:xfrm>
              <a:off x="3874" y="1188"/>
              <a:ext cx="173" cy="139"/>
            </a:xfrm>
            <a:custGeom>
              <a:avLst/>
              <a:gdLst>
                <a:gd name="T0" fmla="*/ 0 w 173"/>
                <a:gd name="T1" fmla="*/ 139 h 139"/>
                <a:gd name="T2" fmla="*/ 66 w 173"/>
                <a:gd name="T3" fmla="*/ 25 h 139"/>
                <a:gd name="T4" fmla="*/ 173 w 173"/>
                <a:gd name="T5" fmla="*/ 0 h 139"/>
                <a:gd name="T6" fmla="*/ 0 60000 65536"/>
                <a:gd name="T7" fmla="*/ 0 60000 65536"/>
                <a:gd name="T8" fmla="*/ 0 60000 65536"/>
              </a:gdLst>
              <a:ahLst/>
              <a:cxnLst>
                <a:cxn ang="T6">
                  <a:pos x="T0" y="T1"/>
                </a:cxn>
                <a:cxn ang="T7">
                  <a:pos x="T2" y="T3"/>
                </a:cxn>
                <a:cxn ang="T8">
                  <a:pos x="T4" y="T5"/>
                </a:cxn>
              </a:cxnLst>
              <a:rect l="0" t="0" r="r" b="b"/>
              <a:pathLst>
                <a:path w="173" h="139">
                  <a:moveTo>
                    <a:pt x="0" y="139"/>
                  </a:moveTo>
                  <a:cubicBezTo>
                    <a:pt x="11" y="120"/>
                    <a:pt x="37" y="48"/>
                    <a:pt x="66" y="25"/>
                  </a:cubicBezTo>
                  <a:cubicBezTo>
                    <a:pt x="95" y="2"/>
                    <a:pt x="133" y="3"/>
                    <a:pt x="173" y="0"/>
                  </a:cubicBezTo>
                </a:path>
              </a:pathLst>
            </a:custGeom>
            <a:noFill/>
            <a:ln w="28575" cap="flat" cmpd="sng">
              <a:solidFill>
                <a:srgbClr val="009999"/>
              </a:solidFill>
              <a:prstDash val="solid"/>
              <a:round/>
              <a:headEnd type="none" w="med" len="med"/>
              <a:tailEnd type="triangle" w="med" len="med"/>
            </a:ln>
            <a:effectLst>
              <a:prstShdw prst="shdw17" dist="17961" dir="2700000">
                <a:srgbClr val="005C5C"/>
              </a:prstShdw>
            </a:effectLst>
            <a:extLst>
              <a:ext uri="{909E8E84-426E-40DD-AFC4-6F175D3DCCD1}">
                <a14:hiddenFill xmlns:a14="http://schemas.microsoft.com/office/drawing/2010/main">
                  <a:solidFill>
                    <a:srgbClr val="00B8FF"/>
                  </a:solidFill>
                </a14:hiddenFill>
              </a:ext>
            </a:extLst>
          </p:spPr>
          <p:txBody>
            <a:bodyPr/>
            <a:lstStyle/>
            <a:p>
              <a:pPr fontAlgn="base">
                <a:spcBef>
                  <a:spcPct val="0"/>
                </a:spcBef>
                <a:spcAft>
                  <a:spcPct val="0"/>
                </a:spcAft>
              </a:pPr>
              <a:endParaRPr lang="it-IT">
                <a:solidFill>
                  <a:srgbClr val="000000"/>
                </a:solidFill>
              </a:endParaRPr>
            </a:p>
          </p:txBody>
        </p:sp>
        <p:sp>
          <p:nvSpPr>
            <p:cNvPr id="38928" name="Freeform 10"/>
            <p:cNvSpPr>
              <a:spLocks/>
            </p:cNvSpPr>
            <p:nvPr/>
          </p:nvSpPr>
          <p:spPr bwMode="auto">
            <a:xfrm>
              <a:off x="3648" y="1045"/>
              <a:ext cx="155" cy="155"/>
            </a:xfrm>
            <a:custGeom>
              <a:avLst/>
              <a:gdLst>
                <a:gd name="T0" fmla="*/ 0 w 155"/>
                <a:gd name="T1" fmla="*/ 155 h 155"/>
                <a:gd name="T2" fmla="*/ 48 w 155"/>
                <a:gd name="T3" fmla="*/ 41 h 155"/>
                <a:gd name="T4" fmla="*/ 155 w 155"/>
                <a:gd name="T5" fmla="*/ 0 h 155"/>
                <a:gd name="T6" fmla="*/ 0 60000 65536"/>
                <a:gd name="T7" fmla="*/ 0 60000 65536"/>
                <a:gd name="T8" fmla="*/ 0 60000 65536"/>
              </a:gdLst>
              <a:ahLst/>
              <a:cxnLst>
                <a:cxn ang="T6">
                  <a:pos x="T0" y="T1"/>
                </a:cxn>
                <a:cxn ang="T7">
                  <a:pos x="T2" y="T3"/>
                </a:cxn>
                <a:cxn ang="T8">
                  <a:pos x="T4" y="T5"/>
                </a:cxn>
              </a:cxnLst>
              <a:rect l="0" t="0" r="r" b="b"/>
              <a:pathLst>
                <a:path w="155" h="155">
                  <a:moveTo>
                    <a:pt x="0" y="155"/>
                  </a:moveTo>
                  <a:cubicBezTo>
                    <a:pt x="11" y="111"/>
                    <a:pt x="22" y="67"/>
                    <a:pt x="48" y="41"/>
                  </a:cubicBezTo>
                  <a:cubicBezTo>
                    <a:pt x="74" y="15"/>
                    <a:pt x="114" y="7"/>
                    <a:pt x="155" y="0"/>
                  </a:cubicBezTo>
                </a:path>
              </a:pathLst>
            </a:custGeom>
            <a:noFill/>
            <a:ln w="28575" cap="flat" cmpd="sng">
              <a:solidFill>
                <a:srgbClr val="009999"/>
              </a:solidFill>
              <a:prstDash val="solid"/>
              <a:round/>
              <a:headEnd type="none" w="med" len="med"/>
              <a:tailEnd type="triangle" w="med" len="med"/>
            </a:ln>
            <a:effectLst>
              <a:prstShdw prst="shdw17" dist="17961" dir="2700000">
                <a:srgbClr val="005C5C"/>
              </a:prstShdw>
            </a:effectLst>
            <a:extLst>
              <a:ext uri="{909E8E84-426E-40DD-AFC4-6F175D3DCCD1}">
                <a14:hiddenFill xmlns:a14="http://schemas.microsoft.com/office/drawing/2010/main">
                  <a:solidFill>
                    <a:srgbClr val="00B8FF"/>
                  </a:solidFill>
                </a14:hiddenFill>
              </a:ext>
            </a:extLst>
          </p:spPr>
          <p:txBody>
            <a:bodyPr/>
            <a:lstStyle/>
            <a:p>
              <a:pPr fontAlgn="base">
                <a:spcBef>
                  <a:spcPct val="0"/>
                </a:spcBef>
                <a:spcAft>
                  <a:spcPct val="0"/>
                </a:spcAft>
              </a:pPr>
              <a:endParaRPr lang="it-IT">
                <a:solidFill>
                  <a:srgbClr val="000000"/>
                </a:solidFill>
              </a:endParaRPr>
            </a:p>
          </p:txBody>
        </p:sp>
        <p:sp>
          <p:nvSpPr>
            <p:cNvPr id="38929" name="Freeform 11"/>
            <p:cNvSpPr>
              <a:spLocks/>
            </p:cNvSpPr>
            <p:nvPr/>
          </p:nvSpPr>
          <p:spPr bwMode="auto">
            <a:xfrm>
              <a:off x="3298" y="1040"/>
              <a:ext cx="148" cy="225"/>
            </a:xfrm>
            <a:custGeom>
              <a:avLst/>
              <a:gdLst>
                <a:gd name="T0" fmla="*/ 0 w 148"/>
                <a:gd name="T1" fmla="*/ 225 h 225"/>
                <a:gd name="T2" fmla="*/ 31 w 148"/>
                <a:gd name="T3" fmla="*/ 66 h 225"/>
                <a:gd name="T4" fmla="*/ 148 w 148"/>
                <a:gd name="T5" fmla="*/ 0 h 225"/>
                <a:gd name="T6" fmla="*/ 0 60000 65536"/>
                <a:gd name="T7" fmla="*/ 0 60000 65536"/>
                <a:gd name="T8" fmla="*/ 0 60000 65536"/>
              </a:gdLst>
              <a:ahLst/>
              <a:cxnLst>
                <a:cxn ang="T6">
                  <a:pos x="T0" y="T1"/>
                </a:cxn>
                <a:cxn ang="T7">
                  <a:pos x="T2" y="T3"/>
                </a:cxn>
                <a:cxn ang="T8">
                  <a:pos x="T4" y="T5"/>
                </a:cxn>
              </a:cxnLst>
              <a:rect l="0" t="0" r="r" b="b"/>
              <a:pathLst>
                <a:path w="148" h="225">
                  <a:moveTo>
                    <a:pt x="0" y="225"/>
                  </a:moveTo>
                  <a:cubicBezTo>
                    <a:pt x="5" y="199"/>
                    <a:pt x="6" y="104"/>
                    <a:pt x="31" y="66"/>
                  </a:cubicBezTo>
                  <a:cubicBezTo>
                    <a:pt x="56" y="28"/>
                    <a:pt x="100" y="15"/>
                    <a:pt x="148" y="0"/>
                  </a:cubicBezTo>
                </a:path>
              </a:pathLst>
            </a:custGeom>
            <a:noFill/>
            <a:ln w="28575" cap="flat" cmpd="sng">
              <a:solidFill>
                <a:srgbClr val="009999"/>
              </a:solidFill>
              <a:prstDash val="solid"/>
              <a:round/>
              <a:headEnd type="none" w="med" len="med"/>
              <a:tailEnd type="triangle" w="med" len="med"/>
            </a:ln>
            <a:effectLst>
              <a:prstShdw prst="shdw17" dist="17961" dir="2700000">
                <a:srgbClr val="005C5C"/>
              </a:prstShdw>
            </a:effectLst>
            <a:extLst>
              <a:ext uri="{909E8E84-426E-40DD-AFC4-6F175D3DCCD1}">
                <a14:hiddenFill xmlns:a14="http://schemas.microsoft.com/office/drawing/2010/main">
                  <a:solidFill>
                    <a:srgbClr val="00B8FF"/>
                  </a:solidFill>
                </a14:hiddenFill>
              </a:ext>
            </a:extLst>
          </p:spPr>
          <p:txBody>
            <a:bodyPr/>
            <a:lstStyle/>
            <a:p>
              <a:pPr fontAlgn="base">
                <a:spcBef>
                  <a:spcPct val="0"/>
                </a:spcBef>
                <a:spcAft>
                  <a:spcPct val="0"/>
                </a:spcAft>
              </a:pPr>
              <a:endParaRPr lang="it-IT">
                <a:solidFill>
                  <a:srgbClr val="000000"/>
                </a:solidFill>
              </a:endParaRPr>
            </a:p>
          </p:txBody>
        </p:sp>
      </p:grpSp>
      <p:sp>
        <p:nvSpPr>
          <p:cNvPr id="378892" name="Freeform 12"/>
          <p:cNvSpPr>
            <a:spLocks/>
          </p:cNvSpPr>
          <p:nvPr/>
        </p:nvSpPr>
        <p:spPr bwMode="auto">
          <a:xfrm>
            <a:off x="4637088" y="2751138"/>
            <a:ext cx="1990725" cy="227012"/>
          </a:xfrm>
          <a:custGeom>
            <a:avLst/>
            <a:gdLst>
              <a:gd name="T0" fmla="*/ 1254 w 1254"/>
              <a:gd name="T1" fmla="*/ 71 h 143"/>
              <a:gd name="T2" fmla="*/ 1014 w 1254"/>
              <a:gd name="T3" fmla="*/ 10 h 143"/>
              <a:gd name="T4" fmla="*/ 673 w 1254"/>
              <a:gd name="T5" fmla="*/ 10 h 143"/>
              <a:gd name="T6" fmla="*/ 408 w 1254"/>
              <a:gd name="T7" fmla="*/ 31 h 143"/>
              <a:gd name="T8" fmla="*/ 173 w 1254"/>
              <a:gd name="T9" fmla="*/ 87 h 143"/>
              <a:gd name="T10" fmla="*/ 0 w 1254"/>
              <a:gd name="T11" fmla="*/ 143 h 143"/>
            </a:gdLst>
            <a:ahLst/>
            <a:cxnLst>
              <a:cxn ang="0">
                <a:pos x="T0" y="T1"/>
              </a:cxn>
              <a:cxn ang="0">
                <a:pos x="T2" y="T3"/>
              </a:cxn>
              <a:cxn ang="0">
                <a:pos x="T4" y="T5"/>
              </a:cxn>
              <a:cxn ang="0">
                <a:pos x="T6" y="T7"/>
              </a:cxn>
              <a:cxn ang="0">
                <a:pos x="T8" y="T9"/>
              </a:cxn>
              <a:cxn ang="0">
                <a:pos x="T10" y="T11"/>
              </a:cxn>
            </a:cxnLst>
            <a:rect l="0" t="0" r="r" b="b"/>
            <a:pathLst>
              <a:path w="1254" h="143">
                <a:moveTo>
                  <a:pt x="1254" y="71"/>
                </a:moveTo>
                <a:cubicBezTo>
                  <a:pt x="1214" y="62"/>
                  <a:pt x="1111" y="20"/>
                  <a:pt x="1014" y="10"/>
                </a:cubicBezTo>
                <a:cubicBezTo>
                  <a:pt x="917" y="0"/>
                  <a:pt x="774" y="7"/>
                  <a:pt x="673" y="10"/>
                </a:cubicBezTo>
                <a:cubicBezTo>
                  <a:pt x="572" y="13"/>
                  <a:pt x="491" y="18"/>
                  <a:pt x="408" y="31"/>
                </a:cubicBezTo>
                <a:cubicBezTo>
                  <a:pt x="325" y="44"/>
                  <a:pt x="241" y="68"/>
                  <a:pt x="173" y="87"/>
                </a:cubicBezTo>
                <a:cubicBezTo>
                  <a:pt x="105" y="106"/>
                  <a:pt x="36" y="131"/>
                  <a:pt x="0" y="143"/>
                </a:cubicBezTo>
              </a:path>
            </a:pathLst>
          </a:custGeom>
          <a:noFill/>
          <a:ln w="28575" cmpd="sng">
            <a:solidFill>
              <a:schemeClr val="accent2"/>
            </a:solidFill>
            <a:round/>
            <a:headEnd type="oval" w="med" len="med"/>
            <a:tailEnd type="triangle" w="med" len="med"/>
          </a:ln>
          <a:effectLst>
            <a:prstShdw prst="shdw17" dist="17961" dir="2700000">
              <a:schemeClr val="accent2">
                <a:gamma/>
                <a:shade val="60000"/>
                <a:invGamma/>
              </a:schemeClr>
            </a:prstShdw>
          </a:effectLst>
          <a:extLst>
            <a:ext uri="{909E8E84-426E-40DD-AFC4-6F175D3DCCD1}">
              <a14:hiddenFill xmlns:a14="http://schemas.microsoft.com/office/drawing/2010/main">
                <a:solidFill>
                  <a:srgbClr val="00B8FF"/>
                </a:solidFill>
              </a14:hiddenFill>
            </a:ext>
          </a:extLst>
        </p:spPr>
        <p:txBody>
          <a:bodyPr/>
          <a:lstStyle/>
          <a:p>
            <a:pPr fontAlgn="base">
              <a:spcBef>
                <a:spcPct val="0"/>
              </a:spcBef>
              <a:spcAft>
                <a:spcPct val="0"/>
              </a:spcAft>
              <a:defRPr/>
            </a:pPr>
            <a:endParaRPr lang="it-IT">
              <a:solidFill>
                <a:srgbClr val="000000"/>
              </a:solidFill>
            </a:endParaRPr>
          </a:p>
        </p:txBody>
      </p:sp>
      <p:sp>
        <p:nvSpPr>
          <p:cNvPr id="38918" name="AutoShape 13"/>
          <p:cNvSpPr>
            <a:spLocks/>
          </p:cNvSpPr>
          <p:nvPr/>
        </p:nvSpPr>
        <p:spPr bwMode="auto">
          <a:xfrm>
            <a:off x="7269163" y="3886200"/>
            <a:ext cx="1189037" cy="685800"/>
          </a:xfrm>
          <a:prstGeom prst="borderCallout2">
            <a:avLst>
              <a:gd name="adj1" fmla="val 16667"/>
              <a:gd name="adj2" fmla="val -6407"/>
              <a:gd name="adj3" fmla="val 16667"/>
              <a:gd name="adj4" fmla="val -22296"/>
              <a:gd name="adj5" fmla="val -81019"/>
              <a:gd name="adj6" fmla="val -42190"/>
            </a:avLst>
          </a:prstGeom>
          <a:solidFill>
            <a:srgbClr val="FFFFCC"/>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2000">
                <a:solidFill>
                  <a:srgbClr val="000000"/>
                </a:solidFill>
                <a:latin typeface="Arial Narrow" pitchFamily="34" charset="0"/>
              </a:rPr>
              <a:t>sostanza nera</a:t>
            </a:r>
            <a:endParaRPr lang="en-US" altLang="it-IT" sz="2000">
              <a:solidFill>
                <a:srgbClr val="000000"/>
              </a:solidFill>
              <a:latin typeface="Arial Narrow" pitchFamily="34" charset="0"/>
            </a:endParaRPr>
          </a:p>
        </p:txBody>
      </p:sp>
      <p:sp>
        <p:nvSpPr>
          <p:cNvPr id="38919" name="AutoShape 14"/>
          <p:cNvSpPr>
            <a:spLocks/>
          </p:cNvSpPr>
          <p:nvPr/>
        </p:nvSpPr>
        <p:spPr bwMode="auto">
          <a:xfrm>
            <a:off x="2057400" y="838200"/>
            <a:ext cx="1189038" cy="685800"/>
          </a:xfrm>
          <a:prstGeom prst="borderCallout2">
            <a:avLst>
              <a:gd name="adj1" fmla="val 16667"/>
              <a:gd name="adj2" fmla="val 106407"/>
              <a:gd name="adj3" fmla="val 16667"/>
              <a:gd name="adj4" fmla="val 153940"/>
              <a:gd name="adj5" fmla="val 30093"/>
              <a:gd name="adj6" fmla="val 213486"/>
            </a:avLst>
          </a:prstGeom>
          <a:solidFill>
            <a:srgbClr val="FFFFCC"/>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2000">
                <a:solidFill>
                  <a:srgbClr val="000000"/>
                </a:solidFill>
                <a:latin typeface="Arial Narrow" pitchFamily="34" charset="0"/>
              </a:rPr>
              <a:t>nucleo caudato</a:t>
            </a:r>
            <a:endParaRPr lang="en-US" altLang="it-IT" sz="2000">
              <a:solidFill>
                <a:srgbClr val="000000"/>
              </a:solidFill>
              <a:latin typeface="Arial Narrow" pitchFamily="34" charset="0"/>
            </a:endParaRPr>
          </a:p>
        </p:txBody>
      </p:sp>
      <p:sp>
        <p:nvSpPr>
          <p:cNvPr id="38920" name="AutoShape 15"/>
          <p:cNvSpPr>
            <a:spLocks/>
          </p:cNvSpPr>
          <p:nvPr/>
        </p:nvSpPr>
        <p:spPr bwMode="auto">
          <a:xfrm>
            <a:off x="7315200" y="685800"/>
            <a:ext cx="1189038" cy="381000"/>
          </a:xfrm>
          <a:prstGeom prst="borderCallout2">
            <a:avLst>
              <a:gd name="adj1" fmla="val 30000"/>
              <a:gd name="adj2" fmla="val -6407"/>
              <a:gd name="adj3" fmla="val 30000"/>
              <a:gd name="adj4" fmla="val -67292"/>
              <a:gd name="adj5" fmla="val 252083"/>
              <a:gd name="adj6" fmla="val -101736"/>
            </a:avLst>
          </a:prstGeom>
          <a:solidFill>
            <a:srgbClr val="FFFFCC"/>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2000">
                <a:solidFill>
                  <a:srgbClr val="000000"/>
                </a:solidFill>
                <a:latin typeface="Arial Narrow" pitchFamily="34" charset="0"/>
              </a:rPr>
              <a:t>putamen</a:t>
            </a:r>
            <a:endParaRPr lang="en-US" altLang="it-IT" sz="2000">
              <a:solidFill>
                <a:srgbClr val="000000"/>
              </a:solidFill>
              <a:latin typeface="Arial Narrow" pitchFamily="34" charset="0"/>
            </a:endParaRPr>
          </a:p>
        </p:txBody>
      </p:sp>
      <p:sp>
        <p:nvSpPr>
          <p:cNvPr id="38921" name="AutoShape 16"/>
          <p:cNvSpPr>
            <a:spLocks/>
          </p:cNvSpPr>
          <p:nvPr/>
        </p:nvSpPr>
        <p:spPr bwMode="auto">
          <a:xfrm>
            <a:off x="1981200" y="2309813"/>
            <a:ext cx="1371600" cy="661987"/>
          </a:xfrm>
          <a:prstGeom prst="borderCallout2">
            <a:avLst>
              <a:gd name="adj1" fmla="val 17264"/>
              <a:gd name="adj2" fmla="val 105556"/>
              <a:gd name="adj3" fmla="val 17264"/>
              <a:gd name="adj4" fmla="val 166782"/>
              <a:gd name="adj5" fmla="val 99042"/>
              <a:gd name="adj6" fmla="val 189931"/>
            </a:avLst>
          </a:prstGeom>
          <a:solidFill>
            <a:srgbClr val="FFFFCC"/>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2000">
                <a:solidFill>
                  <a:srgbClr val="000000"/>
                </a:solidFill>
                <a:latin typeface="Arial Narrow" pitchFamily="34" charset="0"/>
              </a:rPr>
              <a:t>nucleo accumbens</a:t>
            </a:r>
            <a:endParaRPr lang="en-US" altLang="it-IT" sz="2000">
              <a:solidFill>
                <a:srgbClr val="000000"/>
              </a:solidFill>
              <a:latin typeface="Arial Narrow" pitchFamily="34" charset="0"/>
            </a:endParaRPr>
          </a:p>
        </p:txBody>
      </p:sp>
      <p:sp>
        <p:nvSpPr>
          <p:cNvPr id="38922" name="AutoShape 17"/>
          <p:cNvSpPr>
            <a:spLocks/>
          </p:cNvSpPr>
          <p:nvPr/>
        </p:nvSpPr>
        <p:spPr bwMode="auto">
          <a:xfrm>
            <a:off x="7543800" y="2508250"/>
            <a:ext cx="1143000" cy="990600"/>
          </a:xfrm>
          <a:prstGeom prst="borderCallout2">
            <a:avLst>
              <a:gd name="adj1" fmla="val 11537"/>
              <a:gd name="adj2" fmla="val -6667"/>
              <a:gd name="adj3" fmla="val 11537"/>
              <a:gd name="adj4" fmla="val -33750"/>
              <a:gd name="adj5" fmla="val 42306"/>
              <a:gd name="adj6" fmla="val -67917"/>
            </a:avLst>
          </a:prstGeom>
          <a:solidFill>
            <a:srgbClr val="FFFFCC"/>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2000">
                <a:solidFill>
                  <a:srgbClr val="000000"/>
                </a:solidFill>
                <a:latin typeface="Arial Narrow" pitchFamily="34" charset="0"/>
              </a:rPr>
              <a:t>area tegmentale ventrale</a:t>
            </a:r>
            <a:endParaRPr lang="en-US" altLang="it-IT" sz="2000">
              <a:solidFill>
                <a:srgbClr val="000000"/>
              </a:solidFill>
              <a:latin typeface="Arial Narrow" pitchFamily="34"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8479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4" fill="hold" nodeType="clickEffect">
                                  <p:stCondLst>
                                    <p:cond delay="0"/>
                                  </p:stCondLst>
                                  <p:childTnLst>
                                    <p:set>
                                      <p:cBhvr>
                                        <p:cTn id="10" dur="1" fill="hold">
                                          <p:stCondLst>
                                            <p:cond delay="0"/>
                                          </p:stCondLst>
                                        </p:cTn>
                                        <p:tgtEl>
                                          <p:spTgt spid="378884"/>
                                        </p:tgtEl>
                                        <p:attrNameLst>
                                          <p:attrName>style.visibility</p:attrName>
                                        </p:attrNameLst>
                                      </p:cBhvr>
                                      <p:to>
                                        <p:strVal val="visible"/>
                                      </p:to>
                                    </p:set>
                                    <p:animEffect transition="in" filter="wipe(down)">
                                      <p:cBhvr>
                                        <p:cTn id="11" dur="500"/>
                                        <p:tgtEl>
                                          <p:spTgt spid="37888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2" fill="hold" nodeType="clickEffect">
                                  <p:stCondLst>
                                    <p:cond delay="0"/>
                                  </p:stCondLst>
                                  <p:childTnLst>
                                    <p:set>
                                      <p:cBhvr>
                                        <p:cTn id="15" dur="1" fill="hold">
                                          <p:stCondLst>
                                            <p:cond delay="0"/>
                                          </p:stCondLst>
                                        </p:cTn>
                                        <p:tgtEl>
                                          <p:spTgt spid="378892"/>
                                        </p:tgtEl>
                                        <p:attrNameLst>
                                          <p:attrName>style.visibility</p:attrName>
                                        </p:attrNameLst>
                                      </p:cBhvr>
                                      <p:to>
                                        <p:strVal val="visible"/>
                                      </p:to>
                                    </p:set>
                                    <p:animEffect transition="in" filter="wipe(right)">
                                      <p:cBhvr>
                                        <p:cTn id="16" dur="500"/>
                                        <p:tgtEl>
                                          <p:spTgt spid="37889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026"/>
          <p:cNvSpPr>
            <a:spLocks noGrp="1" noChangeArrowheads="1"/>
          </p:cNvSpPr>
          <p:nvPr>
            <p:ph type="title"/>
          </p:nvPr>
        </p:nvSpPr>
        <p:spPr>
          <a:xfrm>
            <a:off x="457200" y="44450"/>
            <a:ext cx="8229600" cy="1008063"/>
          </a:xfrm>
        </p:spPr>
        <p:txBody>
          <a:bodyPr/>
          <a:lstStyle/>
          <a:p>
            <a:pPr eaLnBrk="1" hangingPunct="1"/>
            <a:r>
              <a:rPr lang="en-US" altLang="it-IT" smtClean="0"/>
              <a:t>il circuito della “ricompensa”</a:t>
            </a:r>
          </a:p>
        </p:txBody>
      </p:sp>
      <p:pic>
        <p:nvPicPr>
          <p:cNvPr id="39939" name="Picture 1027" descr="slide-04m"/>
          <p:cNvPicPr>
            <a:picLocks noChangeAspect="1" noChangeArrowheads="1"/>
          </p:cNvPicPr>
          <p:nvPr/>
        </p:nvPicPr>
        <p:blipFill>
          <a:blip r:embed="rId5">
            <a:extLst>
              <a:ext uri="{28A0092B-C50C-407E-A947-70E740481C1C}">
                <a14:useLocalDpi xmlns:a14="http://schemas.microsoft.com/office/drawing/2010/main" val="0"/>
              </a:ext>
            </a:extLst>
          </a:blip>
          <a:srcRect l="30820" t="38654" r="35065" b="21812"/>
          <a:stretch>
            <a:fillRect/>
          </a:stretch>
        </p:blipFill>
        <p:spPr bwMode="auto">
          <a:xfrm>
            <a:off x="2971800" y="1219200"/>
            <a:ext cx="617220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1028"/>
          <p:cNvSpPr txBox="1">
            <a:spLocks noChangeArrowheads="1"/>
          </p:cNvSpPr>
          <p:nvPr/>
        </p:nvSpPr>
        <p:spPr bwMode="auto">
          <a:xfrm>
            <a:off x="4724400" y="5867400"/>
            <a:ext cx="9985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fontAlgn="base">
              <a:spcBef>
                <a:spcPct val="20000"/>
              </a:spcBef>
              <a:spcAft>
                <a:spcPct val="0"/>
              </a:spcAft>
              <a:buClr>
                <a:srgbClr val="FFFFFF"/>
              </a:buClr>
              <a:buSzPct val="100000"/>
              <a:buFont typeface="Wingdings" pitchFamily="2" charset="2"/>
              <a:buNone/>
              <a:defRPr/>
            </a:pPr>
            <a:r>
              <a:rPr lang="it-IT" altLang="it-IT" sz="3600">
                <a:solidFill>
                  <a:srgbClr val="000000"/>
                </a:solidFill>
                <a:effectLst>
                  <a:outerShdw blurRad="38100" dist="38100" dir="2700000" algn="tl">
                    <a:srgbClr val="000000"/>
                  </a:outerShdw>
                </a:effectLst>
              </a:rPr>
              <a:t>VTA</a:t>
            </a:r>
            <a:endParaRPr lang="en-US" altLang="it-IT" sz="3600">
              <a:solidFill>
                <a:srgbClr val="000000"/>
              </a:solidFill>
              <a:effectLst>
                <a:outerShdw blurRad="38100" dist="38100" dir="2700000" algn="tl">
                  <a:srgbClr val="000000"/>
                </a:outerShdw>
              </a:effectLst>
            </a:endParaRPr>
          </a:p>
        </p:txBody>
      </p:sp>
      <p:sp>
        <p:nvSpPr>
          <p:cNvPr id="201733" name="Text Box 1029"/>
          <p:cNvSpPr txBox="1">
            <a:spLocks noChangeArrowheads="1"/>
          </p:cNvSpPr>
          <p:nvPr/>
        </p:nvSpPr>
        <p:spPr bwMode="auto">
          <a:xfrm>
            <a:off x="533400" y="4267200"/>
            <a:ext cx="24399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fontAlgn="base">
              <a:spcBef>
                <a:spcPct val="20000"/>
              </a:spcBef>
              <a:spcAft>
                <a:spcPct val="0"/>
              </a:spcAft>
              <a:buClr>
                <a:srgbClr val="FFFFFF"/>
              </a:buClr>
              <a:buSzPct val="100000"/>
              <a:buFont typeface="Wingdings" pitchFamily="2" charset="2"/>
              <a:buNone/>
              <a:defRPr/>
            </a:pPr>
            <a:r>
              <a:rPr lang="it-IT" altLang="it-IT" sz="3600">
                <a:solidFill>
                  <a:srgbClr val="000000"/>
                </a:solidFill>
                <a:effectLst>
                  <a:outerShdw blurRad="38100" dist="38100" dir="2700000" algn="tl">
                    <a:srgbClr val="000000"/>
                  </a:outerShdw>
                </a:effectLst>
              </a:rPr>
              <a:t>accumbens</a:t>
            </a:r>
            <a:endParaRPr lang="en-US" altLang="it-IT" sz="3600">
              <a:solidFill>
                <a:srgbClr val="000000"/>
              </a:solidFill>
              <a:effectLst>
                <a:outerShdw blurRad="38100" dist="38100" dir="2700000" algn="tl">
                  <a:srgbClr val="000000"/>
                </a:outerShdw>
              </a:effectLst>
            </a:endParaRPr>
          </a:p>
        </p:txBody>
      </p:sp>
      <p:grpSp>
        <p:nvGrpSpPr>
          <p:cNvPr id="201739" name="Group 1035"/>
          <p:cNvGrpSpPr>
            <a:grpSpLocks/>
          </p:cNvGrpSpPr>
          <p:nvPr/>
        </p:nvGrpSpPr>
        <p:grpSpPr bwMode="auto">
          <a:xfrm>
            <a:off x="4592638" y="2608263"/>
            <a:ext cx="2590800" cy="868362"/>
            <a:chOff x="2893" y="1643"/>
            <a:chExt cx="1632" cy="547"/>
          </a:xfrm>
        </p:grpSpPr>
        <p:sp>
          <p:nvSpPr>
            <p:cNvPr id="39951" name="Oval 1030"/>
            <p:cNvSpPr>
              <a:spLocks noChangeArrowheads="1"/>
            </p:cNvSpPr>
            <p:nvPr/>
          </p:nvSpPr>
          <p:spPr bwMode="auto">
            <a:xfrm>
              <a:off x="4324" y="1643"/>
              <a:ext cx="201" cy="207"/>
            </a:xfrm>
            <a:prstGeom prst="ellipse">
              <a:avLst/>
            </a:prstGeom>
            <a:solidFill>
              <a:srgbClr val="FFCC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latin typeface="Tahoma" pitchFamily="34" charset="0"/>
              </a:endParaRPr>
            </a:p>
          </p:txBody>
        </p:sp>
        <p:sp>
          <p:nvSpPr>
            <p:cNvPr id="39952" name="Freeform 1031"/>
            <p:cNvSpPr>
              <a:spLocks/>
            </p:cNvSpPr>
            <p:nvPr/>
          </p:nvSpPr>
          <p:spPr bwMode="auto">
            <a:xfrm>
              <a:off x="3024" y="1672"/>
              <a:ext cx="1344" cy="392"/>
            </a:xfrm>
            <a:custGeom>
              <a:avLst/>
              <a:gdLst>
                <a:gd name="T0" fmla="*/ 1210 w 1392"/>
                <a:gd name="T1" fmla="*/ 36 h 440"/>
                <a:gd name="T2" fmla="*/ 1168 w 1392"/>
                <a:gd name="T3" fmla="*/ 36 h 440"/>
                <a:gd name="T4" fmla="*/ 1001 w 1392"/>
                <a:gd name="T5" fmla="*/ 4 h 440"/>
                <a:gd name="T6" fmla="*/ 794 w 1392"/>
                <a:gd name="T7" fmla="*/ 4 h 440"/>
                <a:gd name="T8" fmla="*/ 581 w 1392"/>
                <a:gd name="T9" fmla="*/ 25 h 440"/>
                <a:gd name="T10" fmla="*/ 365 w 1392"/>
                <a:gd name="T11" fmla="*/ 81 h 440"/>
                <a:gd name="T12" fmla="*/ 143 w 1392"/>
                <a:gd name="T13" fmla="*/ 171 h 440"/>
                <a:gd name="T14" fmla="*/ 27 w 1392"/>
                <a:gd name="T15" fmla="*/ 256 h 440"/>
                <a:gd name="T16" fmla="*/ 0 w 1392"/>
                <a:gd name="T17" fmla="*/ 277 h 4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92" h="440">
                  <a:moveTo>
                    <a:pt x="1392" y="56"/>
                  </a:moveTo>
                  <a:cubicBezTo>
                    <a:pt x="1388" y="60"/>
                    <a:pt x="1384" y="64"/>
                    <a:pt x="1344" y="56"/>
                  </a:cubicBezTo>
                  <a:cubicBezTo>
                    <a:pt x="1304" y="48"/>
                    <a:pt x="1224" y="16"/>
                    <a:pt x="1152" y="8"/>
                  </a:cubicBezTo>
                  <a:cubicBezTo>
                    <a:pt x="1080" y="0"/>
                    <a:pt x="993" y="3"/>
                    <a:pt x="912" y="8"/>
                  </a:cubicBezTo>
                  <a:cubicBezTo>
                    <a:pt x="831" y="13"/>
                    <a:pt x="750" y="19"/>
                    <a:pt x="668" y="39"/>
                  </a:cubicBezTo>
                  <a:cubicBezTo>
                    <a:pt x="586" y="59"/>
                    <a:pt x="503" y="89"/>
                    <a:pt x="419" y="128"/>
                  </a:cubicBezTo>
                  <a:cubicBezTo>
                    <a:pt x="335" y="167"/>
                    <a:pt x="229" y="226"/>
                    <a:pt x="164" y="272"/>
                  </a:cubicBezTo>
                  <a:cubicBezTo>
                    <a:pt x="99" y="318"/>
                    <a:pt x="58" y="377"/>
                    <a:pt x="31" y="405"/>
                  </a:cubicBezTo>
                  <a:cubicBezTo>
                    <a:pt x="4" y="433"/>
                    <a:pt x="2" y="436"/>
                    <a:pt x="0" y="440"/>
                  </a:cubicBezTo>
                </a:path>
              </a:pathLst>
            </a:custGeom>
            <a:noFill/>
            <a:ln w="57150" cap="flat" cmpd="sng">
              <a:solidFill>
                <a:srgbClr val="FFCC66"/>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it-IT">
                <a:solidFill>
                  <a:srgbClr val="000000"/>
                </a:solidFill>
              </a:endParaRPr>
            </a:p>
          </p:txBody>
        </p:sp>
        <p:sp>
          <p:nvSpPr>
            <p:cNvPr id="39953" name="Line 1033"/>
            <p:cNvSpPr>
              <a:spLocks noChangeShapeType="1"/>
            </p:cNvSpPr>
            <p:nvPr/>
          </p:nvSpPr>
          <p:spPr bwMode="auto">
            <a:xfrm flipH="1">
              <a:off x="2893" y="2046"/>
              <a:ext cx="144" cy="0"/>
            </a:xfrm>
            <a:prstGeom prst="line">
              <a:avLst/>
            </a:prstGeom>
            <a:noFill/>
            <a:ln w="57150">
              <a:solidFill>
                <a:srgbClr val="FFCC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it-IT">
                <a:solidFill>
                  <a:srgbClr val="000000"/>
                </a:solidFill>
              </a:endParaRPr>
            </a:p>
          </p:txBody>
        </p:sp>
        <p:sp>
          <p:nvSpPr>
            <p:cNvPr id="39954" name="Line 1034"/>
            <p:cNvSpPr>
              <a:spLocks noChangeShapeType="1"/>
            </p:cNvSpPr>
            <p:nvPr/>
          </p:nvSpPr>
          <p:spPr bwMode="auto">
            <a:xfrm flipH="1">
              <a:off x="2989" y="2046"/>
              <a:ext cx="48" cy="144"/>
            </a:xfrm>
            <a:prstGeom prst="line">
              <a:avLst/>
            </a:prstGeom>
            <a:noFill/>
            <a:ln w="57150">
              <a:solidFill>
                <a:srgbClr val="FFCC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it-IT">
                <a:solidFill>
                  <a:srgbClr val="000000"/>
                </a:solidFill>
              </a:endParaRPr>
            </a:p>
          </p:txBody>
        </p:sp>
      </p:grpSp>
      <p:grpSp>
        <p:nvGrpSpPr>
          <p:cNvPr id="201745" name="Group 1041"/>
          <p:cNvGrpSpPr>
            <a:grpSpLocks/>
          </p:cNvGrpSpPr>
          <p:nvPr/>
        </p:nvGrpSpPr>
        <p:grpSpPr bwMode="auto">
          <a:xfrm>
            <a:off x="2446338" y="1973263"/>
            <a:ext cx="2247900" cy="1658937"/>
            <a:chOff x="1541" y="1243"/>
            <a:chExt cx="1416" cy="1045"/>
          </a:xfrm>
        </p:grpSpPr>
        <p:sp>
          <p:nvSpPr>
            <p:cNvPr id="39947" name="Oval 1037"/>
            <p:cNvSpPr>
              <a:spLocks noChangeArrowheads="1"/>
            </p:cNvSpPr>
            <p:nvPr/>
          </p:nvSpPr>
          <p:spPr bwMode="auto">
            <a:xfrm rot="1309414" flipV="1">
              <a:off x="2756" y="2081"/>
              <a:ext cx="201" cy="207"/>
            </a:xfrm>
            <a:prstGeom prst="ellipse">
              <a:avLst/>
            </a:prstGeom>
            <a:solidFill>
              <a:srgbClr val="FFCC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latin typeface="Tahoma" pitchFamily="34" charset="0"/>
              </a:endParaRPr>
            </a:p>
          </p:txBody>
        </p:sp>
        <p:sp>
          <p:nvSpPr>
            <p:cNvPr id="39948" name="Freeform 1038"/>
            <p:cNvSpPr>
              <a:spLocks/>
            </p:cNvSpPr>
            <p:nvPr/>
          </p:nvSpPr>
          <p:spPr bwMode="auto">
            <a:xfrm>
              <a:off x="1668" y="1369"/>
              <a:ext cx="1127" cy="817"/>
            </a:xfrm>
            <a:custGeom>
              <a:avLst/>
              <a:gdLst>
                <a:gd name="T0" fmla="*/ 1127 w 1127"/>
                <a:gd name="T1" fmla="*/ 817 h 817"/>
                <a:gd name="T2" fmla="*/ 1074 w 1127"/>
                <a:gd name="T3" fmla="*/ 774 h 817"/>
                <a:gd name="T4" fmla="*/ 902 w 1127"/>
                <a:gd name="T5" fmla="*/ 708 h 817"/>
                <a:gd name="T6" fmla="*/ 725 w 1127"/>
                <a:gd name="T7" fmla="*/ 636 h 817"/>
                <a:gd name="T8" fmla="*/ 525 w 1127"/>
                <a:gd name="T9" fmla="*/ 497 h 817"/>
                <a:gd name="T10" fmla="*/ 342 w 1127"/>
                <a:gd name="T11" fmla="*/ 353 h 817"/>
                <a:gd name="T12" fmla="*/ 143 w 1127"/>
                <a:gd name="T13" fmla="*/ 176 h 817"/>
                <a:gd name="T14" fmla="*/ 23 w 1127"/>
                <a:gd name="T15" fmla="*/ 40 h 817"/>
                <a:gd name="T16" fmla="*/ 7 w 1127"/>
                <a:gd name="T17" fmla="*/ 0 h 8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27" h="817">
                  <a:moveTo>
                    <a:pt x="1127" y="817"/>
                  </a:moveTo>
                  <a:cubicBezTo>
                    <a:pt x="1118" y="810"/>
                    <a:pt x="1112" y="792"/>
                    <a:pt x="1074" y="774"/>
                  </a:cubicBezTo>
                  <a:cubicBezTo>
                    <a:pt x="1036" y="756"/>
                    <a:pt x="960" y="731"/>
                    <a:pt x="902" y="708"/>
                  </a:cubicBezTo>
                  <a:cubicBezTo>
                    <a:pt x="844" y="685"/>
                    <a:pt x="788" y="671"/>
                    <a:pt x="725" y="636"/>
                  </a:cubicBezTo>
                  <a:cubicBezTo>
                    <a:pt x="662" y="601"/>
                    <a:pt x="589" y="544"/>
                    <a:pt x="525" y="497"/>
                  </a:cubicBezTo>
                  <a:cubicBezTo>
                    <a:pt x="461" y="450"/>
                    <a:pt x="406" y="406"/>
                    <a:pt x="342" y="353"/>
                  </a:cubicBezTo>
                  <a:cubicBezTo>
                    <a:pt x="278" y="300"/>
                    <a:pt x="196" y="228"/>
                    <a:pt x="143" y="176"/>
                  </a:cubicBezTo>
                  <a:cubicBezTo>
                    <a:pt x="90" y="124"/>
                    <a:pt x="46" y="69"/>
                    <a:pt x="23" y="40"/>
                  </a:cubicBezTo>
                  <a:cubicBezTo>
                    <a:pt x="0" y="11"/>
                    <a:pt x="7" y="4"/>
                    <a:pt x="7" y="0"/>
                  </a:cubicBezTo>
                </a:path>
              </a:pathLst>
            </a:custGeom>
            <a:noFill/>
            <a:ln w="57150" cap="flat" cmpd="sng">
              <a:solidFill>
                <a:srgbClr val="FFCC66"/>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it-IT">
                <a:solidFill>
                  <a:srgbClr val="000000"/>
                </a:solidFill>
              </a:endParaRPr>
            </a:p>
          </p:txBody>
        </p:sp>
        <p:sp>
          <p:nvSpPr>
            <p:cNvPr id="39949" name="Line 1039"/>
            <p:cNvSpPr>
              <a:spLocks noChangeShapeType="1"/>
            </p:cNvSpPr>
            <p:nvPr/>
          </p:nvSpPr>
          <p:spPr bwMode="auto">
            <a:xfrm rot="1309414" flipH="1" flipV="1">
              <a:off x="1541" y="1364"/>
              <a:ext cx="144" cy="0"/>
            </a:xfrm>
            <a:prstGeom prst="line">
              <a:avLst/>
            </a:prstGeom>
            <a:noFill/>
            <a:ln w="57150">
              <a:solidFill>
                <a:srgbClr val="FFCC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it-IT">
                <a:solidFill>
                  <a:srgbClr val="000000"/>
                </a:solidFill>
              </a:endParaRPr>
            </a:p>
          </p:txBody>
        </p:sp>
        <p:sp>
          <p:nvSpPr>
            <p:cNvPr id="39950" name="Line 1040"/>
            <p:cNvSpPr>
              <a:spLocks noChangeShapeType="1"/>
            </p:cNvSpPr>
            <p:nvPr/>
          </p:nvSpPr>
          <p:spPr bwMode="auto">
            <a:xfrm rot="1309414" flipH="1" flipV="1">
              <a:off x="1660" y="1243"/>
              <a:ext cx="48" cy="144"/>
            </a:xfrm>
            <a:prstGeom prst="line">
              <a:avLst/>
            </a:prstGeom>
            <a:noFill/>
            <a:ln w="57150">
              <a:solidFill>
                <a:srgbClr val="FFCC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it-IT">
                <a:solidFill>
                  <a:srgbClr val="000000"/>
                </a:solidFill>
              </a:endParaRPr>
            </a:p>
          </p:txBody>
        </p:sp>
      </p:grpSp>
      <p:sp>
        <p:nvSpPr>
          <p:cNvPr id="201746" name="Oval 1042"/>
          <p:cNvSpPr>
            <a:spLocks noChangeArrowheads="1"/>
          </p:cNvSpPr>
          <p:nvPr/>
        </p:nvSpPr>
        <p:spPr bwMode="auto">
          <a:xfrm>
            <a:off x="4114800" y="2819400"/>
            <a:ext cx="990600" cy="1143000"/>
          </a:xfrm>
          <a:prstGeom prst="ellipse">
            <a:avLst/>
          </a:prstGeom>
          <a:noFill/>
          <a:ln w="38100">
            <a:solidFill>
              <a:srgbClr val="66FF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latin typeface="Tahoma" pitchFamily="34" charset="0"/>
            </a:endParaRPr>
          </a:p>
        </p:txBody>
      </p:sp>
      <p:sp>
        <p:nvSpPr>
          <p:cNvPr id="201747" name="Text Box 1043"/>
          <p:cNvSpPr txBox="1">
            <a:spLocks noChangeArrowheads="1"/>
          </p:cNvSpPr>
          <p:nvPr/>
        </p:nvSpPr>
        <p:spPr bwMode="auto">
          <a:xfrm>
            <a:off x="4876800" y="1600200"/>
            <a:ext cx="22256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r" fontAlgn="base">
              <a:spcBef>
                <a:spcPct val="20000"/>
              </a:spcBef>
              <a:spcAft>
                <a:spcPct val="0"/>
              </a:spcAft>
              <a:buClr>
                <a:srgbClr val="FFFFFF"/>
              </a:buClr>
              <a:buSzPct val="100000"/>
              <a:buFont typeface="Wingdings" pitchFamily="2" charset="2"/>
              <a:buNone/>
              <a:defRPr/>
            </a:pPr>
            <a:r>
              <a:rPr lang="it-IT" altLang="it-IT" sz="2400">
                <a:solidFill>
                  <a:srgbClr val="000000"/>
                </a:solidFill>
                <a:effectLst>
                  <a:outerShdw blurRad="38100" dist="38100" dir="2700000" algn="tl">
                    <a:srgbClr val="000000"/>
                  </a:outerShdw>
                </a:effectLst>
              </a:rPr>
              <a:t>Neurone dopaminergico</a:t>
            </a:r>
            <a:endParaRPr lang="en-US" altLang="it-IT" sz="2400">
              <a:solidFill>
                <a:srgbClr val="000000"/>
              </a:solidFill>
              <a:effectLst>
                <a:outerShdw blurRad="38100" dist="38100" dir="2700000" algn="tl">
                  <a:srgbClr val="000000"/>
                </a:outerShdw>
              </a:effectLst>
            </a:endParaRPr>
          </a:p>
        </p:txBody>
      </p:sp>
      <p:sp>
        <p:nvSpPr>
          <p:cNvPr id="201748" name="Text Box 1044"/>
          <p:cNvSpPr txBox="1">
            <a:spLocks noChangeArrowheads="1"/>
          </p:cNvSpPr>
          <p:nvPr/>
        </p:nvSpPr>
        <p:spPr bwMode="auto">
          <a:xfrm>
            <a:off x="152400" y="1828800"/>
            <a:ext cx="2209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r" fontAlgn="base">
              <a:spcBef>
                <a:spcPct val="20000"/>
              </a:spcBef>
              <a:spcAft>
                <a:spcPct val="0"/>
              </a:spcAft>
              <a:buClr>
                <a:srgbClr val="FFFFFF"/>
              </a:buClr>
              <a:buSzPct val="100000"/>
              <a:buFont typeface="Wingdings" pitchFamily="2" charset="2"/>
              <a:buNone/>
              <a:defRPr/>
            </a:pPr>
            <a:r>
              <a:rPr lang="it-IT" altLang="it-IT" sz="2400">
                <a:solidFill>
                  <a:srgbClr val="000000"/>
                </a:solidFill>
                <a:effectLst>
                  <a:outerShdw blurRad="38100" dist="38100" dir="2700000" algn="tl">
                    <a:srgbClr val="000000"/>
                  </a:outerShdw>
                </a:effectLst>
              </a:rPr>
              <a:t>alla corteccia frontale</a:t>
            </a:r>
            <a:endParaRPr lang="en-US" altLang="it-IT" sz="2400">
              <a:solidFill>
                <a:srgbClr val="000000"/>
              </a:solidFill>
              <a:effectLst>
                <a:outerShdw blurRad="38100" dist="38100" dir="2700000" algn="tl">
                  <a:srgbClr val="000000"/>
                </a:outerShdw>
              </a:effectLst>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79854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2" fill="hold" nodeType="clickEffect">
                                  <p:stCondLst>
                                    <p:cond delay="0"/>
                                  </p:stCondLst>
                                  <p:childTnLst>
                                    <p:set>
                                      <p:cBhvr>
                                        <p:cTn id="10" dur="1" fill="hold">
                                          <p:stCondLst>
                                            <p:cond delay="0"/>
                                          </p:stCondLst>
                                        </p:cTn>
                                        <p:tgtEl>
                                          <p:spTgt spid="201739"/>
                                        </p:tgtEl>
                                        <p:attrNameLst>
                                          <p:attrName>style.visibility</p:attrName>
                                        </p:attrNameLst>
                                      </p:cBhvr>
                                      <p:to>
                                        <p:strVal val="visible"/>
                                      </p:to>
                                    </p:set>
                                    <p:animEffect transition="in" filter="wipe(right)">
                                      <p:cBhvr>
                                        <p:cTn id="11" dur="500"/>
                                        <p:tgtEl>
                                          <p:spTgt spid="201739"/>
                                        </p:tgtEl>
                                      </p:cBhvr>
                                    </p:animEffect>
                                  </p:childTnLst>
                                </p:cTn>
                              </p:par>
                            </p:childTnLst>
                          </p:cTn>
                        </p:par>
                        <p:par>
                          <p:cTn id="12" fill="hold" nodeType="afterGroup">
                            <p:stCondLst>
                              <p:cond delay="500"/>
                            </p:stCondLst>
                            <p:childTnLst>
                              <p:par>
                                <p:cTn id="13" presetID="9" presetClass="entr" presetSubtype="0" fill="hold" grpId="0" nodeType="afterEffect">
                                  <p:stCondLst>
                                    <p:cond delay="0"/>
                                  </p:stCondLst>
                                  <p:childTnLst>
                                    <p:set>
                                      <p:cBhvr>
                                        <p:cTn id="14" dur="1" fill="hold">
                                          <p:stCondLst>
                                            <p:cond delay="0"/>
                                          </p:stCondLst>
                                        </p:cTn>
                                        <p:tgtEl>
                                          <p:spTgt spid="201747"/>
                                        </p:tgtEl>
                                        <p:attrNameLst>
                                          <p:attrName>style.visibility</p:attrName>
                                        </p:attrNameLst>
                                      </p:cBhvr>
                                      <p:to>
                                        <p:strVal val="visible"/>
                                      </p:to>
                                    </p:set>
                                    <p:animEffect transition="in" filter="dissolve">
                                      <p:cBhvr>
                                        <p:cTn id="15" dur="500"/>
                                        <p:tgtEl>
                                          <p:spTgt spid="20174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2" fill="hold" nodeType="clickEffect">
                                  <p:stCondLst>
                                    <p:cond delay="0"/>
                                  </p:stCondLst>
                                  <p:childTnLst>
                                    <p:set>
                                      <p:cBhvr>
                                        <p:cTn id="19" dur="1" fill="hold">
                                          <p:stCondLst>
                                            <p:cond delay="0"/>
                                          </p:stCondLst>
                                        </p:cTn>
                                        <p:tgtEl>
                                          <p:spTgt spid="201745"/>
                                        </p:tgtEl>
                                        <p:attrNameLst>
                                          <p:attrName>style.visibility</p:attrName>
                                        </p:attrNameLst>
                                      </p:cBhvr>
                                      <p:to>
                                        <p:strVal val="visible"/>
                                      </p:to>
                                    </p:set>
                                    <p:animEffect transition="in" filter="wipe(right)">
                                      <p:cBhvr>
                                        <p:cTn id="20" dur="500"/>
                                        <p:tgtEl>
                                          <p:spTgt spid="201745"/>
                                        </p:tgtEl>
                                      </p:cBhvr>
                                    </p:animEffect>
                                  </p:childTnLst>
                                </p:cTn>
                              </p:par>
                            </p:childTnLst>
                          </p:cTn>
                        </p:par>
                        <p:par>
                          <p:cTn id="21" fill="hold" nodeType="afterGroup">
                            <p:stCondLst>
                              <p:cond delay="500"/>
                            </p:stCondLst>
                            <p:childTnLst>
                              <p:par>
                                <p:cTn id="22" presetID="9" presetClass="entr" presetSubtype="0" fill="hold" grpId="0" nodeType="afterEffect">
                                  <p:stCondLst>
                                    <p:cond delay="0"/>
                                  </p:stCondLst>
                                  <p:childTnLst>
                                    <p:set>
                                      <p:cBhvr>
                                        <p:cTn id="23" dur="1" fill="hold">
                                          <p:stCondLst>
                                            <p:cond delay="0"/>
                                          </p:stCondLst>
                                        </p:cTn>
                                        <p:tgtEl>
                                          <p:spTgt spid="201748"/>
                                        </p:tgtEl>
                                        <p:attrNameLst>
                                          <p:attrName>style.visibility</p:attrName>
                                        </p:attrNameLst>
                                      </p:cBhvr>
                                      <p:to>
                                        <p:strVal val="visible"/>
                                      </p:to>
                                    </p:set>
                                    <p:animEffect transition="in" filter="dissolve">
                                      <p:cBhvr>
                                        <p:cTn id="24" dur="500"/>
                                        <p:tgtEl>
                                          <p:spTgt spid="20174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201746"/>
                                        </p:tgtEl>
                                        <p:attrNameLst>
                                          <p:attrName>style.visibility</p:attrName>
                                        </p:attrNameLst>
                                      </p:cBhvr>
                                      <p:to>
                                        <p:strVal val="visible"/>
                                      </p:to>
                                    </p:set>
                                    <p:anim calcmode="lin" valueType="num">
                                      <p:cBhvr>
                                        <p:cTn id="29" dur="500" fill="hold"/>
                                        <p:tgtEl>
                                          <p:spTgt spid="201746"/>
                                        </p:tgtEl>
                                        <p:attrNameLst>
                                          <p:attrName>ppt_w</p:attrName>
                                        </p:attrNameLst>
                                      </p:cBhvr>
                                      <p:tavLst>
                                        <p:tav tm="0">
                                          <p:val>
                                            <p:fltVal val="0"/>
                                          </p:val>
                                        </p:tav>
                                        <p:tav tm="100000">
                                          <p:val>
                                            <p:strVal val="#ppt_w"/>
                                          </p:val>
                                        </p:tav>
                                      </p:tavLst>
                                    </p:anim>
                                    <p:anim calcmode="lin" valueType="num">
                                      <p:cBhvr>
                                        <p:cTn id="30" dur="500" fill="hold"/>
                                        <p:tgtEl>
                                          <p:spTgt spid="20174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3"/>
                </p:tgtEl>
              </p:cMediaNode>
            </p:audio>
          </p:childTnLst>
        </p:cTn>
      </p:par>
    </p:tnLst>
    <p:bldLst>
      <p:bldP spid="201746" grpId="0" animBg="1"/>
      <p:bldP spid="201747" grpId="0" autoUpdateAnimBg="0"/>
      <p:bldP spid="201748"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descr="slide-09"/>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t="5487" r="10185" b="5344"/>
          <a:stretch>
            <a:fillRect/>
          </a:stretch>
        </p:blipFill>
        <p:spPr bwMode="auto">
          <a:xfrm>
            <a:off x="1752600" y="152400"/>
            <a:ext cx="73914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5"/>
          <p:cNvSpPr txBox="1">
            <a:spLocks noChangeArrowheads="1"/>
          </p:cNvSpPr>
          <p:nvPr/>
        </p:nvSpPr>
        <p:spPr bwMode="auto">
          <a:xfrm>
            <a:off x="76200" y="4876800"/>
            <a:ext cx="57912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Aft>
                <a:spcPct val="0"/>
              </a:spcAft>
              <a:buClr>
                <a:srgbClr val="FFFFFF"/>
              </a:buClr>
              <a:buFont typeface="Wingdings" pitchFamily="2" charset="2"/>
              <a:buNone/>
            </a:pPr>
            <a:r>
              <a:rPr lang="it-IT" altLang="it-IT" sz="2800">
                <a:solidFill>
                  <a:srgbClr val="000000"/>
                </a:solidFill>
                <a:latin typeface="Tahoma" pitchFamily="34" charset="0"/>
              </a:rPr>
              <a:t>oggi sappiamo che la stimolazione provoca un aumento della quantità di dopamina rilasciata dai neuroni dell’area VTA nell’accumbens</a:t>
            </a:r>
            <a:endParaRPr lang="en-GB" altLang="it-IT" sz="2800">
              <a:solidFill>
                <a:srgbClr val="000000"/>
              </a:solidFill>
              <a:latin typeface="Tahoma"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6160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52400" y="152400"/>
            <a:ext cx="8991600" cy="609600"/>
          </a:xfrm>
        </p:spPr>
        <p:txBody>
          <a:bodyPr/>
          <a:lstStyle/>
          <a:p>
            <a:pPr eaLnBrk="1" hangingPunct="1"/>
            <a:r>
              <a:rPr lang="en-US" altLang="it-IT" sz="4000" smtClean="0"/>
              <a:t>Autosomministrazione di </a:t>
            </a:r>
            <a:r>
              <a:rPr lang="it-IT" altLang="it-IT" sz="4000" smtClean="0"/>
              <a:t>dopamina</a:t>
            </a:r>
            <a:endParaRPr lang="en-US" altLang="it-IT" sz="4000" smtClean="0"/>
          </a:p>
        </p:txBody>
      </p:sp>
      <p:pic>
        <p:nvPicPr>
          <p:cNvPr id="41987" name="Picture 3" descr="slide-08b"/>
          <p:cNvPicPr>
            <a:picLocks noChangeAspect="1" noChangeArrowheads="1"/>
          </p:cNvPicPr>
          <p:nvPr/>
        </p:nvPicPr>
        <p:blipFill>
          <a:blip r:embed="rId5">
            <a:extLst>
              <a:ext uri="{28A0092B-C50C-407E-A947-70E740481C1C}">
                <a14:useLocalDpi xmlns:a14="http://schemas.microsoft.com/office/drawing/2010/main" val="0"/>
              </a:ext>
            </a:extLst>
          </a:blip>
          <a:srcRect l="47169"/>
          <a:stretch>
            <a:fillRect/>
          </a:stretch>
        </p:blipFill>
        <p:spPr bwMode="auto">
          <a:xfrm>
            <a:off x="4648200" y="974725"/>
            <a:ext cx="4267200" cy="573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988" name="Group 4"/>
          <p:cNvGrpSpPr>
            <a:grpSpLocks/>
          </p:cNvGrpSpPr>
          <p:nvPr/>
        </p:nvGrpSpPr>
        <p:grpSpPr bwMode="auto">
          <a:xfrm>
            <a:off x="6705600" y="1981200"/>
            <a:ext cx="1600200" cy="609600"/>
            <a:chOff x="4224" y="1248"/>
            <a:chExt cx="1008" cy="384"/>
          </a:xfrm>
        </p:grpSpPr>
        <p:sp>
          <p:nvSpPr>
            <p:cNvPr id="259077" name="Rectangle 5"/>
            <p:cNvSpPr>
              <a:spLocks noChangeArrowheads="1"/>
            </p:cNvSpPr>
            <p:nvPr/>
          </p:nvSpPr>
          <p:spPr bwMode="auto">
            <a:xfrm>
              <a:off x="4224" y="1248"/>
              <a:ext cx="1008" cy="384"/>
            </a:xfrm>
            <a:prstGeom prst="rect">
              <a:avLst/>
            </a:prstGeom>
            <a:solidFill>
              <a:schemeClr val="tx1"/>
            </a:solidFill>
            <a:ln w="571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r" fontAlgn="base">
                <a:spcBef>
                  <a:spcPct val="20000"/>
                </a:spcBef>
                <a:spcAft>
                  <a:spcPct val="0"/>
                </a:spcAft>
                <a:buClr>
                  <a:srgbClr val="FFFFFF"/>
                </a:buClr>
                <a:buSzPct val="100000"/>
                <a:buFont typeface="Wingdings" pitchFamily="2" charset="2"/>
                <a:buNone/>
                <a:defRPr/>
              </a:pPr>
              <a:r>
                <a:rPr lang="it-IT" altLang="it-IT" sz="2400">
                  <a:solidFill>
                    <a:srgbClr val="000000"/>
                  </a:solidFill>
                  <a:effectLst>
                    <a:outerShdw blurRad="38100" dist="38100" dir="2700000" algn="tl">
                      <a:srgbClr val="C0C0C0"/>
                    </a:outerShdw>
                  </a:effectLst>
                </a:rPr>
                <a:t>mm</a:t>
              </a:r>
              <a:endParaRPr lang="en-US" altLang="it-IT" sz="2400">
                <a:solidFill>
                  <a:srgbClr val="000000"/>
                </a:solidFill>
                <a:effectLst>
                  <a:outerShdw blurRad="38100" dist="38100" dir="2700000" algn="tl">
                    <a:srgbClr val="C0C0C0"/>
                  </a:outerShdw>
                </a:effectLst>
              </a:endParaRPr>
            </a:p>
          </p:txBody>
        </p:sp>
        <p:sp>
          <p:nvSpPr>
            <p:cNvPr id="41991" name="Line 6"/>
            <p:cNvSpPr>
              <a:spLocks noChangeShapeType="1"/>
            </p:cNvSpPr>
            <p:nvPr/>
          </p:nvSpPr>
          <p:spPr bwMode="auto">
            <a:xfrm>
              <a:off x="4320" y="1488"/>
              <a:ext cx="0" cy="144"/>
            </a:xfrm>
            <a:prstGeom prst="line">
              <a:avLst/>
            </a:prstGeom>
            <a:noFill/>
            <a:ln w="571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it-IT">
                <a:solidFill>
                  <a:srgbClr val="000000"/>
                </a:solidFill>
              </a:endParaRPr>
            </a:p>
          </p:txBody>
        </p:sp>
        <p:sp>
          <p:nvSpPr>
            <p:cNvPr id="41992" name="Line 7"/>
            <p:cNvSpPr>
              <a:spLocks noChangeShapeType="1"/>
            </p:cNvSpPr>
            <p:nvPr/>
          </p:nvSpPr>
          <p:spPr bwMode="auto">
            <a:xfrm>
              <a:off x="4416" y="1488"/>
              <a:ext cx="0" cy="144"/>
            </a:xfrm>
            <a:prstGeom prst="line">
              <a:avLst/>
            </a:prstGeom>
            <a:noFill/>
            <a:ln w="571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it-IT">
                <a:solidFill>
                  <a:srgbClr val="000000"/>
                </a:solidFill>
              </a:endParaRPr>
            </a:p>
          </p:txBody>
        </p:sp>
        <p:sp>
          <p:nvSpPr>
            <p:cNvPr id="41993" name="Line 8"/>
            <p:cNvSpPr>
              <a:spLocks noChangeShapeType="1"/>
            </p:cNvSpPr>
            <p:nvPr/>
          </p:nvSpPr>
          <p:spPr bwMode="auto">
            <a:xfrm>
              <a:off x="4512" y="1488"/>
              <a:ext cx="0" cy="144"/>
            </a:xfrm>
            <a:prstGeom prst="line">
              <a:avLst/>
            </a:prstGeom>
            <a:noFill/>
            <a:ln w="571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it-IT">
                <a:solidFill>
                  <a:srgbClr val="000000"/>
                </a:solidFill>
              </a:endParaRPr>
            </a:p>
          </p:txBody>
        </p:sp>
        <p:sp>
          <p:nvSpPr>
            <p:cNvPr id="41994" name="Line 9"/>
            <p:cNvSpPr>
              <a:spLocks noChangeShapeType="1"/>
            </p:cNvSpPr>
            <p:nvPr/>
          </p:nvSpPr>
          <p:spPr bwMode="auto">
            <a:xfrm>
              <a:off x="4608" y="1488"/>
              <a:ext cx="0" cy="144"/>
            </a:xfrm>
            <a:prstGeom prst="line">
              <a:avLst/>
            </a:prstGeom>
            <a:noFill/>
            <a:ln w="571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it-IT">
                <a:solidFill>
                  <a:srgbClr val="000000"/>
                </a:solidFill>
              </a:endParaRPr>
            </a:p>
          </p:txBody>
        </p:sp>
        <p:sp>
          <p:nvSpPr>
            <p:cNvPr id="41995" name="Line 10"/>
            <p:cNvSpPr>
              <a:spLocks noChangeShapeType="1"/>
            </p:cNvSpPr>
            <p:nvPr/>
          </p:nvSpPr>
          <p:spPr bwMode="auto">
            <a:xfrm>
              <a:off x="4704" y="1488"/>
              <a:ext cx="0" cy="144"/>
            </a:xfrm>
            <a:prstGeom prst="line">
              <a:avLst/>
            </a:prstGeom>
            <a:noFill/>
            <a:ln w="571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it-IT">
                <a:solidFill>
                  <a:srgbClr val="000000"/>
                </a:solidFill>
              </a:endParaRPr>
            </a:p>
          </p:txBody>
        </p:sp>
      </p:grpSp>
      <p:sp>
        <p:nvSpPr>
          <p:cNvPr id="259083" name="Text Box 11"/>
          <p:cNvSpPr txBox="1">
            <a:spLocks noChangeArrowheads="1"/>
          </p:cNvSpPr>
          <p:nvPr/>
        </p:nvSpPr>
        <p:spPr bwMode="auto">
          <a:xfrm>
            <a:off x="304800" y="1655763"/>
            <a:ext cx="4191000" cy="436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447675" indent="-447675">
              <a:defRPr sz="2400">
                <a:solidFill>
                  <a:schemeClr val="tx1"/>
                </a:solidFill>
                <a:latin typeface="Arial Narrow" pitchFamily="34" charset="0"/>
              </a:defRPr>
            </a:lvl1pPr>
            <a:lvl2pPr marL="561975">
              <a:defRPr sz="2400">
                <a:solidFill>
                  <a:schemeClr val="tx1"/>
                </a:solidFill>
                <a:latin typeface="Arial Narrow" pitchFamily="34" charset="0"/>
              </a:defRPr>
            </a:lvl2pPr>
            <a:lvl3pPr>
              <a:defRPr sz="2400">
                <a:solidFill>
                  <a:schemeClr val="tx1"/>
                </a:solidFill>
                <a:latin typeface="Arial Narrow" pitchFamily="34" charset="0"/>
              </a:defRPr>
            </a:lvl3pPr>
            <a:lvl4pPr>
              <a:defRPr sz="2400">
                <a:solidFill>
                  <a:schemeClr val="tx1"/>
                </a:solidFill>
                <a:latin typeface="Arial Narrow" pitchFamily="34" charset="0"/>
              </a:defRPr>
            </a:lvl4pPr>
            <a:lvl5pPr>
              <a:defRPr sz="2400">
                <a:solidFill>
                  <a:schemeClr val="tx1"/>
                </a:solidFill>
                <a:latin typeface="Arial Narrow" pitchFamily="34" charset="0"/>
              </a:defRPr>
            </a:lvl5pPr>
            <a:lvl6pPr fontAlgn="base">
              <a:spcBef>
                <a:spcPct val="0"/>
              </a:spcBef>
              <a:spcAft>
                <a:spcPct val="0"/>
              </a:spcAft>
              <a:defRPr sz="2400">
                <a:solidFill>
                  <a:schemeClr val="tx1"/>
                </a:solidFill>
                <a:latin typeface="Arial Narrow" pitchFamily="34" charset="0"/>
              </a:defRPr>
            </a:lvl6pPr>
            <a:lvl7pPr fontAlgn="base">
              <a:spcBef>
                <a:spcPct val="0"/>
              </a:spcBef>
              <a:spcAft>
                <a:spcPct val="0"/>
              </a:spcAft>
              <a:defRPr sz="2400">
                <a:solidFill>
                  <a:schemeClr val="tx1"/>
                </a:solidFill>
                <a:latin typeface="Arial Narrow" pitchFamily="34" charset="0"/>
              </a:defRPr>
            </a:lvl7pPr>
            <a:lvl8pPr fontAlgn="base">
              <a:spcBef>
                <a:spcPct val="0"/>
              </a:spcBef>
              <a:spcAft>
                <a:spcPct val="0"/>
              </a:spcAft>
              <a:defRPr sz="2400">
                <a:solidFill>
                  <a:schemeClr val="tx1"/>
                </a:solidFill>
                <a:latin typeface="Arial Narrow" pitchFamily="34" charset="0"/>
              </a:defRPr>
            </a:lvl8pPr>
            <a:lvl9pPr fontAlgn="base">
              <a:spcBef>
                <a:spcPct val="0"/>
              </a:spcBef>
              <a:spcAft>
                <a:spcPct val="0"/>
              </a:spcAft>
              <a:defRPr sz="2400">
                <a:solidFill>
                  <a:schemeClr val="tx1"/>
                </a:solidFill>
                <a:latin typeface="Arial Narrow" pitchFamily="34" charset="0"/>
              </a:defRPr>
            </a:lvl9pPr>
          </a:lstStyle>
          <a:p>
            <a:pPr fontAlgn="base">
              <a:spcBef>
                <a:spcPct val="50000"/>
              </a:spcBef>
              <a:spcAft>
                <a:spcPct val="0"/>
              </a:spcAft>
              <a:buClr>
                <a:srgbClr val="FFFFFF"/>
              </a:buClr>
              <a:buSzPct val="100000"/>
              <a:buFont typeface="Wingdings" pitchFamily="2" charset="2"/>
              <a:buChar char="n"/>
              <a:defRPr/>
            </a:pPr>
            <a:r>
              <a:rPr lang="it-IT" altLang="it-IT" sz="2800" smtClean="0">
                <a:solidFill>
                  <a:srgbClr val="000000"/>
                </a:solidFill>
                <a:effectLst>
                  <a:outerShdw blurRad="38100" dist="38100" dir="2700000" algn="tl">
                    <a:srgbClr val="000000"/>
                  </a:outerShdw>
                </a:effectLst>
                <a:latin typeface="Tahoma" pitchFamily="34" charset="0"/>
              </a:rPr>
              <a:t>Il ratto si autosomministrerà dopamina...</a:t>
            </a:r>
          </a:p>
          <a:p>
            <a:pPr fontAlgn="base">
              <a:spcBef>
                <a:spcPct val="50000"/>
              </a:spcBef>
              <a:spcAft>
                <a:spcPct val="0"/>
              </a:spcAft>
              <a:buClr>
                <a:srgbClr val="FFFFFF"/>
              </a:buClr>
              <a:buSzPct val="100000"/>
              <a:buFont typeface="Wingdings" pitchFamily="2" charset="2"/>
              <a:buChar char="n"/>
              <a:defRPr/>
            </a:pPr>
            <a:r>
              <a:rPr lang="it-IT" altLang="it-IT" sz="2800" smtClean="0">
                <a:solidFill>
                  <a:srgbClr val="000000"/>
                </a:solidFill>
                <a:effectLst>
                  <a:outerShdw blurRad="38100" dist="38100" dir="2700000" algn="tl">
                    <a:srgbClr val="000000"/>
                  </a:outerShdw>
                </a:effectLst>
                <a:latin typeface="Tahoma" pitchFamily="34" charset="0"/>
              </a:rPr>
              <a:t>Ma solo se questa viene iniettata in VTA o accumbens</a:t>
            </a:r>
          </a:p>
          <a:p>
            <a:pPr fontAlgn="base">
              <a:spcBef>
                <a:spcPct val="50000"/>
              </a:spcBef>
              <a:spcAft>
                <a:spcPct val="0"/>
              </a:spcAft>
              <a:buClr>
                <a:srgbClr val="FFFFFF"/>
              </a:buClr>
              <a:buSzPct val="100000"/>
              <a:buFont typeface="Wingdings" pitchFamily="2" charset="2"/>
              <a:buChar char="n"/>
              <a:defRPr/>
            </a:pPr>
            <a:r>
              <a:rPr lang="it-IT" altLang="it-IT" sz="2800" smtClean="0">
                <a:solidFill>
                  <a:srgbClr val="000000"/>
                </a:solidFill>
                <a:effectLst>
                  <a:outerShdw blurRad="38100" dist="38100" dir="2700000" algn="tl">
                    <a:srgbClr val="000000"/>
                  </a:outerShdw>
                </a:effectLst>
                <a:latin typeface="Tahoma" pitchFamily="34" charset="0"/>
              </a:rPr>
              <a:t>Non si ottiene lo stesso effetto con altri neurotrasmettitori</a:t>
            </a:r>
            <a:endParaRPr lang="en-US" altLang="it-IT" sz="2800" smtClean="0">
              <a:solidFill>
                <a:srgbClr val="000000"/>
              </a:solidFill>
              <a:effectLst>
                <a:outerShdw blurRad="38100" dist="38100" dir="2700000" algn="tl">
                  <a:srgbClr val="000000"/>
                </a:outerShdw>
              </a:effectLst>
              <a:latin typeface="Tahoma"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438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259083">
                                            <p:txEl>
                                              <p:pRg st="0" end="0"/>
                                            </p:txEl>
                                          </p:spTgt>
                                        </p:tgtEl>
                                        <p:attrNameLst>
                                          <p:attrName>style.visibility</p:attrName>
                                        </p:attrNameLst>
                                      </p:cBhvr>
                                      <p:to>
                                        <p:strVal val="visible"/>
                                      </p:to>
                                    </p:set>
                                    <p:anim calcmode="lin" valueType="num">
                                      <p:cBhvr additive="base">
                                        <p:cTn id="11" dur="500" fill="hold"/>
                                        <p:tgtEl>
                                          <p:spTgt spid="25908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5908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59083">
                                            <p:txEl>
                                              <p:pRg st="1" end="1"/>
                                            </p:txEl>
                                          </p:spTgt>
                                        </p:tgtEl>
                                        <p:attrNameLst>
                                          <p:attrName>style.visibility</p:attrName>
                                        </p:attrNameLst>
                                      </p:cBhvr>
                                      <p:to>
                                        <p:strVal val="visible"/>
                                      </p:to>
                                    </p:set>
                                    <p:anim calcmode="lin" valueType="num">
                                      <p:cBhvr additive="base">
                                        <p:cTn id="17" dur="500" fill="hold"/>
                                        <p:tgtEl>
                                          <p:spTgt spid="259083">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5908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59083">
                                            <p:txEl>
                                              <p:pRg st="2" end="2"/>
                                            </p:txEl>
                                          </p:spTgt>
                                        </p:tgtEl>
                                        <p:attrNameLst>
                                          <p:attrName>style.visibility</p:attrName>
                                        </p:attrNameLst>
                                      </p:cBhvr>
                                      <p:to>
                                        <p:strVal val="visible"/>
                                      </p:to>
                                    </p:set>
                                    <p:anim calcmode="lin" valueType="num">
                                      <p:cBhvr additive="base">
                                        <p:cTn id="23" dur="500" fill="hold"/>
                                        <p:tgtEl>
                                          <p:spTgt spid="259083">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25908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
                </p:tgtEl>
              </p:cMediaNode>
            </p:audio>
          </p:childTnLst>
        </p:cTn>
      </p:par>
    </p:tnLst>
    <p:bldLst>
      <p:bldP spid="259083"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p:txBody>
          <a:bodyPr/>
          <a:lstStyle/>
          <a:p>
            <a:pPr eaLnBrk="1" hangingPunct="1"/>
            <a:r>
              <a:rPr lang="en-US" altLang="it-IT" smtClean="0"/>
              <a:t>L’importanza della </a:t>
            </a:r>
            <a:r>
              <a:rPr lang="en-US" altLang="it-IT" smtClean="0">
                <a:solidFill>
                  <a:srgbClr val="FFCC66"/>
                </a:solidFill>
              </a:rPr>
              <a:t>dopamina</a:t>
            </a:r>
          </a:p>
        </p:txBody>
      </p:sp>
      <p:sp>
        <p:nvSpPr>
          <p:cNvPr id="129027" name="Rectangle 1027"/>
          <p:cNvSpPr>
            <a:spLocks noGrp="1" noChangeArrowheads="1"/>
          </p:cNvSpPr>
          <p:nvPr>
            <p:ph type="body" idx="1"/>
          </p:nvPr>
        </p:nvSpPr>
        <p:spPr>
          <a:xfrm>
            <a:off x="609600" y="2362200"/>
            <a:ext cx="8305800" cy="4191000"/>
          </a:xfrm>
        </p:spPr>
        <p:txBody>
          <a:bodyPr/>
          <a:lstStyle/>
          <a:p>
            <a:pPr eaLnBrk="1" hangingPunct="1">
              <a:spcBef>
                <a:spcPct val="50000"/>
              </a:spcBef>
            </a:pPr>
            <a:r>
              <a:rPr lang="en-US" altLang="it-IT" sz="2800" smtClean="0"/>
              <a:t>In seguito all’autostimolazione, una maggiore quantit</a:t>
            </a:r>
            <a:r>
              <a:rPr lang="it-IT" altLang="it-IT" sz="2800" smtClean="0"/>
              <a:t>à di</a:t>
            </a:r>
            <a:r>
              <a:rPr lang="en-US" altLang="it-IT" sz="2800" smtClean="0"/>
              <a:t> dopamina </a:t>
            </a:r>
            <a:r>
              <a:rPr lang="it-IT" altLang="it-IT" sz="2800" smtClean="0"/>
              <a:t>viene rilasciata nel circuito</a:t>
            </a:r>
          </a:p>
          <a:p>
            <a:pPr eaLnBrk="1" hangingPunct="1">
              <a:spcBef>
                <a:spcPct val="50000"/>
              </a:spcBef>
            </a:pPr>
            <a:r>
              <a:rPr lang="it-IT" altLang="it-IT" sz="2800" smtClean="0"/>
              <a:t>Se il rilascio di dopamina viene impedito (o con un farmaco o lesionando il circuito) il ratto non preme la barra</a:t>
            </a:r>
          </a:p>
          <a:p>
            <a:pPr eaLnBrk="1" hangingPunct="1">
              <a:spcBef>
                <a:spcPct val="50000"/>
              </a:spcBef>
            </a:pPr>
            <a:r>
              <a:rPr lang="it-IT" altLang="it-IT" sz="2800" smtClean="0"/>
              <a:t>Dunque ora conosciamo (alcune delle) strutture anatomiche e le sostanze chimiche implicate nel sistema della ricompensa</a:t>
            </a:r>
            <a:endParaRPr lang="en-US" altLang="it-IT" sz="28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21648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902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29027">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290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129027"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p:cNvSpPr>
            <a:spLocks noChangeArrowheads="1"/>
          </p:cNvSpPr>
          <p:nvPr/>
        </p:nvSpPr>
        <p:spPr bwMode="auto">
          <a:xfrm>
            <a:off x="0" y="128588"/>
            <a:ext cx="9144000" cy="6646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a:solidFill>
                  <a:srgbClr val="000000"/>
                </a:solidFill>
              </a:rPr>
              <a:t>Studi nell’animale e nell’uomo hanno mostrato che la ricompensa aumenta il rilascio di dopamina nel nucleo accumbens, aumentando l’attività del medesimo (da Olds e Milner, anni ’50, alle neuroimmagini). </a:t>
            </a:r>
          </a:p>
          <a:p>
            <a:pPr algn="ctr" eaLnBrk="1" fontAlgn="base" hangingPunct="1">
              <a:spcBef>
                <a:spcPct val="0"/>
              </a:spcBef>
              <a:spcAft>
                <a:spcPct val="0"/>
              </a:spcAft>
              <a:buFontTx/>
              <a:buNone/>
            </a:pPr>
            <a:endParaRPr lang="it-IT" altLang="it-IT" sz="1000">
              <a:solidFill>
                <a:srgbClr val="000000"/>
              </a:solidFill>
            </a:endParaRPr>
          </a:p>
          <a:p>
            <a:pPr algn="ctr" eaLnBrk="1" fontAlgn="base" hangingPunct="1">
              <a:spcBef>
                <a:spcPct val="0"/>
              </a:spcBef>
              <a:spcAft>
                <a:spcPct val="0"/>
              </a:spcAft>
              <a:buFontTx/>
              <a:buNone/>
            </a:pPr>
            <a:r>
              <a:rPr lang="it-IT" altLang="it-IT">
                <a:solidFill>
                  <a:srgbClr val="000000"/>
                </a:solidFill>
              </a:rPr>
              <a:t>Ricompense “innate” o "naturali"</a:t>
            </a:r>
          </a:p>
          <a:p>
            <a:pPr algn="ctr" eaLnBrk="1" fontAlgn="base" hangingPunct="1">
              <a:spcBef>
                <a:spcPct val="0"/>
              </a:spcBef>
              <a:spcAft>
                <a:spcPct val="0"/>
              </a:spcAft>
              <a:buFontTx/>
              <a:buNone/>
            </a:pPr>
            <a:endParaRPr lang="it-IT" altLang="it-IT">
              <a:solidFill>
                <a:srgbClr val="000000"/>
              </a:solidFill>
            </a:endParaRPr>
          </a:p>
          <a:p>
            <a:pPr algn="ctr" eaLnBrk="1" fontAlgn="base" hangingPunct="1">
              <a:spcBef>
                <a:spcPct val="0"/>
              </a:spcBef>
              <a:spcAft>
                <a:spcPct val="0"/>
              </a:spcAft>
              <a:buFontTx/>
              <a:buNone/>
            </a:pPr>
            <a:r>
              <a:rPr lang="it-IT" altLang="it-IT">
                <a:solidFill>
                  <a:srgbClr val="000000"/>
                </a:solidFill>
              </a:rPr>
              <a:t>Cibo</a:t>
            </a:r>
          </a:p>
          <a:p>
            <a:pPr algn="ctr" eaLnBrk="1" fontAlgn="base" hangingPunct="1">
              <a:spcBef>
                <a:spcPct val="0"/>
              </a:spcBef>
              <a:spcAft>
                <a:spcPct val="0"/>
              </a:spcAft>
              <a:buFontTx/>
              <a:buNone/>
            </a:pPr>
            <a:r>
              <a:rPr lang="it-IT" altLang="it-IT">
                <a:solidFill>
                  <a:srgbClr val="000000"/>
                </a:solidFill>
              </a:rPr>
              <a:t>Acqua</a:t>
            </a:r>
          </a:p>
          <a:p>
            <a:pPr algn="ctr" eaLnBrk="1" fontAlgn="base" hangingPunct="1">
              <a:spcBef>
                <a:spcPct val="0"/>
              </a:spcBef>
              <a:spcAft>
                <a:spcPct val="0"/>
              </a:spcAft>
              <a:buFontTx/>
              <a:buNone/>
            </a:pPr>
            <a:r>
              <a:rPr lang="it-IT" altLang="it-IT">
                <a:solidFill>
                  <a:srgbClr val="000000"/>
                </a:solidFill>
              </a:rPr>
              <a:t>Riparo</a:t>
            </a:r>
          </a:p>
          <a:p>
            <a:pPr algn="ctr" eaLnBrk="1" fontAlgn="base" hangingPunct="1">
              <a:spcBef>
                <a:spcPct val="0"/>
              </a:spcBef>
              <a:spcAft>
                <a:spcPct val="0"/>
              </a:spcAft>
              <a:buFontTx/>
              <a:buNone/>
            </a:pPr>
            <a:r>
              <a:rPr lang="it-IT" altLang="it-IT">
                <a:solidFill>
                  <a:srgbClr val="000000"/>
                </a:solidFill>
              </a:rPr>
              <a:t>Caldo</a:t>
            </a:r>
          </a:p>
          <a:p>
            <a:pPr algn="ctr" eaLnBrk="1" fontAlgn="base" hangingPunct="1">
              <a:spcBef>
                <a:spcPct val="0"/>
              </a:spcBef>
              <a:spcAft>
                <a:spcPct val="0"/>
              </a:spcAft>
              <a:buFontTx/>
              <a:buNone/>
            </a:pPr>
            <a:r>
              <a:rPr lang="it-IT" altLang="it-IT">
                <a:solidFill>
                  <a:srgbClr val="000000"/>
                </a:solidFill>
              </a:rPr>
              <a:t>Compagno</a:t>
            </a:r>
          </a:p>
          <a:p>
            <a:pPr algn="ctr" eaLnBrk="1" fontAlgn="base" hangingPunct="1">
              <a:spcBef>
                <a:spcPct val="0"/>
              </a:spcBef>
              <a:spcAft>
                <a:spcPct val="0"/>
              </a:spcAft>
              <a:buFontTx/>
              <a:buNone/>
            </a:pPr>
            <a:endParaRPr lang="it-IT" altLang="it-IT">
              <a:solidFill>
                <a:srgbClr val="0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1751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1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373</TotalTime>
  <Words>480</Words>
  <Application>Microsoft Office PowerPoint</Application>
  <PresentationFormat>Presentazione su schermo (4:3)</PresentationFormat>
  <Paragraphs>54</Paragraphs>
  <Slides>10</Slides>
  <Notes>5</Notes>
  <HiddenSlides>0</HiddenSlides>
  <MMClips>10</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10</vt:i4>
      </vt:variant>
    </vt:vector>
  </HeadingPairs>
  <TitlesOfParts>
    <vt:vector size="12" baseType="lpstr">
      <vt:lpstr>1_Struttura predefinita</vt:lpstr>
      <vt:lpstr>CorelDRAW</vt:lpstr>
      <vt:lpstr>reward system</vt:lpstr>
      <vt:lpstr>il circuito della “ricompensa”</vt:lpstr>
      <vt:lpstr>human accumbens &amp; VTA</vt:lpstr>
      <vt:lpstr>sistema dopaminergico</vt:lpstr>
      <vt:lpstr>il circuito della “ricompensa”</vt:lpstr>
      <vt:lpstr>Presentazione standard di PowerPoint</vt:lpstr>
      <vt:lpstr>Autosomministrazione di dopamina</vt:lpstr>
      <vt:lpstr>L’importanza della dopamina</vt:lpstr>
      <vt:lpstr>Presentazione standard di PowerPoint</vt:lpstr>
      <vt:lpstr>Presentazione standard di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admin</dc:creator>
  <cp:lastModifiedBy>admin</cp:lastModifiedBy>
  <cp:revision>8</cp:revision>
  <dcterms:created xsi:type="dcterms:W3CDTF">2020-04-22T15:55:36Z</dcterms:created>
  <dcterms:modified xsi:type="dcterms:W3CDTF">2020-04-23T12:30:04Z</dcterms:modified>
</cp:coreProperties>
</file>