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0CAD6-890E-49A6-89C9-5CFE55F2C3D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129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B9CE2-BFA4-4030-B14E-6E09EAFC521A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96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26204-3F5B-4833-A756-61FE226F7D91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713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6C86E-BD55-4276-B9EB-7CD4C22F31E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930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66152-56AB-42B8-AFF0-E66AA21567C5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339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A0482-5D1B-4A0C-A227-0931D762AB4C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120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E6DEF-5273-4805-83BB-07F9FF1A59F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035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B480C-EBB9-446A-AB99-CE574FD4CFB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201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3D0EE-8413-44D3-B1CD-5977517D373A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089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66CB9-0127-4275-8BCB-52586C3E2456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065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BA1FC-14E2-4A00-B4CA-1E49FA3C64D1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976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E7956D-77CF-4652-9DFF-2E0FD1E54DA6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97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0" y="115888"/>
            <a:ext cx="9144000" cy="637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b="1">
                <a:solidFill>
                  <a:srgbClr val="000000"/>
                </a:solidFill>
              </a:rPr>
              <a:t>Dati nell’uomo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>
                <a:solidFill>
                  <a:srgbClr val="000000"/>
                </a:solidFill>
              </a:rPr>
              <a:t>In one experiment, the researchers investigated whether a polymorphism in the D</a:t>
            </a:r>
            <a:r>
              <a:rPr lang="it-IT" altLang="it-IT" sz="2800" baseline="-25000">
                <a:solidFill>
                  <a:srgbClr val="000000"/>
                </a:solidFill>
              </a:rPr>
              <a:t>4</a:t>
            </a:r>
            <a:r>
              <a:rPr lang="it-IT" altLang="it-IT" sz="2800">
                <a:solidFill>
                  <a:srgbClr val="000000"/>
                </a:solidFill>
              </a:rPr>
              <a:t> dopamine receptor gene (DRD</a:t>
            </a:r>
            <a:r>
              <a:rPr lang="it-IT" altLang="it-IT" sz="2800" baseline="-25000">
                <a:solidFill>
                  <a:srgbClr val="000000"/>
                </a:solidFill>
              </a:rPr>
              <a:t>4</a:t>
            </a:r>
            <a:r>
              <a:rPr lang="it-IT" altLang="it-IT" sz="2800">
                <a:solidFill>
                  <a:srgbClr val="000000"/>
                </a:solidFill>
              </a:rPr>
              <a:t>) affected craving after priming doses and drug cues.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8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>
                <a:solidFill>
                  <a:srgbClr val="000000"/>
                </a:solidFill>
              </a:rPr>
              <a:t>Participants were tested on two occasions, randomly assigned to receive three alcoholic drinks on the first session and three control drinks on the second session, or the reverse.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8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b="1">
                <a:solidFill>
                  <a:srgbClr val="000000"/>
                </a:solidFill>
              </a:rPr>
              <a:t>Individuals carrying the DRD</a:t>
            </a:r>
            <a:r>
              <a:rPr lang="it-IT" altLang="it-IT" sz="2800" b="1" baseline="-25000">
                <a:solidFill>
                  <a:srgbClr val="000000"/>
                </a:solidFill>
              </a:rPr>
              <a:t>4</a:t>
            </a:r>
            <a:r>
              <a:rPr lang="it-IT" altLang="it-IT" sz="2800" b="1">
                <a:solidFill>
                  <a:srgbClr val="000000"/>
                </a:solidFill>
              </a:rPr>
              <a:t> long (L) allele reported a stronger urge to drink in the alcohol condition than in the placebo condition.</a:t>
            </a:r>
            <a:r>
              <a:rPr lang="it-IT" altLang="it-IT" sz="2800">
                <a:solidFill>
                  <a:srgbClr val="000000"/>
                </a:solidFill>
              </a:rPr>
              <a:t> By contrast, individuals with two short DRD</a:t>
            </a:r>
            <a:r>
              <a:rPr lang="it-IT" altLang="it-IT" sz="2800" baseline="-25000">
                <a:solidFill>
                  <a:srgbClr val="000000"/>
                </a:solidFill>
              </a:rPr>
              <a:t>4</a:t>
            </a:r>
            <a:r>
              <a:rPr lang="it-IT" altLang="it-IT" sz="2800">
                <a:solidFill>
                  <a:srgbClr val="000000"/>
                </a:solidFill>
              </a:rPr>
              <a:t> alleles (S) reported no differences in the urge to drink between the two conditions.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6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0" y="836613"/>
            <a:ext cx="90328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600">
                <a:solidFill>
                  <a:srgbClr val="000000"/>
                </a:solidFill>
              </a:rPr>
              <a:t>These findings suggest that the DRD</a:t>
            </a:r>
            <a:r>
              <a:rPr lang="it-IT" altLang="it-IT" sz="3600" baseline="-25000">
                <a:solidFill>
                  <a:srgbClr val="000000"/>
                </a:solidFill>
              </a:rPr>
              <a:t>4</a:t>
            </a:r>
            <a:r>
              <a:rPr lang="it-IT" altLang="it-IT" sz="3600">
                <a:solidFill>
                  <a:srgbClr val="000000"/>
                </a:solidFill>
              </a:rPr>
              <a:t> polymorphism moderates craving after alcohol consumption, and indicate that DRD</a:t>
            </a:r>
            <a:r>
              <a:rPr lang="it-IT" altLang="it-IT" sz="3600" baseline="-25000">
                <a:solidFill>
                  <a:srgbClr val="000000"/>
                </a:solidFill>
              </a:rPr>
              <a:t>4</a:t>
            </a:r>
            <a:r>
              <a:rPr lang="it-IT" altLang="it-IT" sz="3600">
                <a:solidFill>
                  <a:srgbClr val="000000"/>
                </a:solidFill>
              </a:rPr>
              <a:t>*L individuals may be more susceptible to losing control over drinking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3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000">
                <a:solidFill>
                  <a:srgbClr val="000000"/>
                </a:solidFill>
              </a:rPr>
              <a:t>But the DRD</a:t>
            </a:r>
            <a:r>
              <a:rPr lang="it-IT" altLang="it-IT" sz="2000" baseline="-25000">
                <a:solidFill>
                  <a:srgbClr val="000000"/>
                </a:solidFill>
              </a:rPr>
              <a:t>4</a:t>
            </a:r>
            <a:r>
              <a:rPr lang="it-IT" altLang="it-IT" sz="2000">
                <a:solidFill>
                  <a:srgbClr val="000000"/>
                </a:solidFill>
              </a:rPr>
              <a:t> polymorphism is not simply a genetic risk for alcohol abuse. Individuals carrying the L allele also experience more craving and arousal after exposure to tobacco smoking cues, whereas DRD</a:t>
            </a:r>
            <a:r>
              <a:rPr lang="it-IT" altLang="it-IT" sz="2000" baseline="-25000">
                <a:solidFill>
                  <a:srgbClr val="000000"/>
                </a:solidFill>
              </a:rPr>
              <a:t>4</a:t>
            </a:r>
            <a:r>
              <a:rPr lang="it-IT" altLang="it-IT" sz="2000" baseline="30000">
                <a:solidFill>
                  <a:srgbClr val="000000"/>
                </a:solidFill>
              </a:rPr>
              <a:t>*</a:t>
            </a:r>
            <a:r>
              <a:rPr lang="it-IT" altLang="it-IT" sz="2000">
                <a:solidFill>
                  <a:srgbClr val="000000"/>
                </a:solidFill>
              </a:rPr>
              <a:t>S individuals do not.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0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This suggests that DRD</a:t>
            </a:r>
            <a:r>
              <a:rPr lang="it-IT" altLang="it-IT" sz="2400" baseline="-25000">
                <a:solidFill>
                  <a:srgbClr val="000000"/>
                </a:solidFill>
              </a:rPr>
              <a:t>4</a:t>
            </a:r>
            <a:r>
              <a:rPr lang="it-IT" altLang="it-IT" sz="2400">
                <a:solidFill>
                  <a:srgbClr val="000000"/>
                </a:solidFill>
              </a:rPr>
              <a:t> may influence the </a:t>
            </a:r>
            <a:r>
              <a:rPr lang="it-IT" altLang="it-IT" sz="2400" b="1">
                <a:solidFill>
                  <a:srgbClr val="000000"/>
                </a:solidFill>
              </a:rPr>
              <a:t>incentive salience of appetitive stimuli more generally</a:t>
            </a:r>
            <a:r>
              <a:rPr lang="it-IT" altLang="it-IT" sz="2400">
                <a:solidFill>
                  <a:srgbClr val="000000"/>
                </a:solidFill>
              </a:rPr>
              <a:t>, and offers a clue as to why different addictive disorders tend to co-occur in the same individuals.</a:t>
            </a:r>
            <a:endParaRPr lang="it-IT" altLang="it-IT" sz="2400" baseline="30000">
              <a:solidFill>
                <a:srgbClr val="000000"/>
              </a:solidFill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2781300"/>
            <a:ext cx="9324975" cy="379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3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4724"/>
            <a:ext cx="9144000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</a:rPr>
              <a:t>Association between the seven-repeat allele of the dopamine-4 receptor gene (DRD4) and spontaneous food intake in pre-school children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</a:rPr>
              <a:t>Patrícia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Pelufo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Silveira</a:t>
            </a:r>
            <a:r>
              <a:rPr lang="en-US" sz="2400" dirty="0">
                <a:solidFill>
                  <a:srgbClr val="000000"/>
                </a:solidFill>
              </a:rPr>
              <a:t> et al., 2014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Studies in adults show associations between the </a:t>
            </a:r>
            <a:r>
              <a:rPr lang="en-US" sz="2400" dirty="0" err="1">
                <a:solidFill>
                  <a:srgbClr val="000000"/>
                </a:solidFill>
              </a:rPr>
              <a:t>hypofunctional</a:t>
            </a:r>
            <a:r>
              <a:rPr lang="en-US" sz="2400" dirty="0">
                <a:solidFill>
                  <a:srgbClr val="000000"/>
                </a:solidFill>
              </a:rPr>
              <a:t> DRD4, increased eating </a:t>
            </a:r>
            <a:r>
              <a:rPr lang="en-US" sz="2400" dirty="0" err="1">
                <a:solidFill>
                  <a:srgbClr val="000000"/>
                </a:solidFill>
              </a:rPr>
              <a:t>behaviour</a:t>
            </a:r>
            <a:r>
              <a:rPr lang="en-US" sz="2400" dirty="0">
                <a:solidFill>
                  <a:srgbClr val="000000"/>
                </a:solidFill>
              </a:rPr>
              <a:t> and/or obesity, particularly in females.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</a:rPr>
              <a:t>Hypoyhesis</a:t>
            </a:r>
            <a:r>
              <a:rPr lang="en-US" sz="2400" dirty="0">
                <a:solidFill>
                  <a:srgbClr val="000000"/>
                </a:solidFill>
              </a:rPr>
              <a:t>: this polymorphism is associated with total caloric intake and/or food choices in </a:t>
            </a:r>
            <a:r>
              <a:rPr lang="en-US" sz="2400" dirty="0" err="1">
                <a:solidFill>
                  <a:srgbClr val="000000"/>
                </a:solidFill>
              </a:rPr>
              <a:t>pre-schoolers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150 four-year-old children taking part in a birth cohort study in Canada were administered a snack test meal in a laboratory setting. Mothers also filled out a food frequency questionnaire to address </a:t>
            </a:r>
            <a:r>
              <a:rPr lang="en-US" sz="2400" dirty="0" err="1">
                <a:solidFill>
                  <a:srgbClr val="000000"/>
                </a:solidFill>
              </a:rPr>
              <a:t>childrens</a:t>
            </a:r>
            <a:r>
              <a:rPr lang="en-US" sz="2400" dirty="0">
                <a:solidFill>
                  <a:srgbClr val="000000"/>
                </a:solidFill>
              </a:rPr>
              <a:t>’ habitual food consumption. </a:t>
            </a:r>
            <a:r>
              <a:rPr lang="en-US" sz="2400" b="1" dirty="0">
                <a:solidFill>
                  <a:srgbClr val="000000"/>
                </a:solidFill>
              </a:rPr>
              <a:t>Total caloric and individual macronutrient intakes during the snack meal and specific types of foods as reported in the food diaries were compared across genotypes, </a:t>
            </a:r>
            <a:r>
              <a:rPr lang="en-US" sz="2400" dirty="0">
                <a:solidFill>
                  <a:srgbClr val="000000"/>
                </a:solidFill>
              </a:rPr>
              <a:t>using current BMI as a co-variate.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</a:rPr>
              <a:t>Significant </a:t>
            </a:r>
            <a:r>
              <a:rPr lang="en-US" sz="3600" b="1" dirty="0">
                <a:solidFill>
                  <a:srgbClr val="000000"/>
                </a:solidFill>
              </a:rPr>
              <a:t>sex by genotype interactions </a:t>
            </a:r>
            <a:r>
              <a:rPr lang="en-US" sz="3600" dirty="0">
                <a:solidFill>
                  <a:srgbClr val="000000"/>
                </a:solidFill>
              </a:rPr>
              <a:t>for fat and protein intake during the snack test.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</a:rPr>
              <a:t>L-DRD4 influences macronutrient intakes </a:t>
            </a:r>
            <a:r>
              <a:rPr lang="en-US" sz="3600" dirty="0">
                <a:solidFill>
                  <a:srgbClr val="000000"/>
                </a:solidFill>
              </a:rPr>
              <a:t>and </a:t>
            </a:r>
            <a:r>
              <a:rPr lang="en-US" sz="3600" b="1" dirty="0">
                <a:solidFill>
                  <a:srgbClr val="000000"/>
                </a:solidFill>
              </a:rPr>
              <a:t>specific food choices </a:t>
            </a:r>
            <a:r>
              <a:rPr lang="en-US" sz="3600" dirty="0">
                <a:solidFill>
                  <a:srgbClr val="000000"/>
                </a:solidFill>
              </a:rPr>
              <a:t>as early as </a:t>
            </a:r>
            <a:r>
              <a:rPr lang="en-US" sz="3600" b="1" dirty="0">
                <a:solidFill>
                  <a:srgbClr val="000000"/>
                </a:solidFill>
              </a:rPr>
              <a:t>four years </a:t>
            </a:r>
            <a:r>
              <a:rPr lang="en-US" sz="3600" dirty="0">
                <a:solidFill>
                  <a:srgbClr val="000000"/>
                </a:solidFill>
              </a:rPr>
              <a:t>of age.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</a:rPr>
              <a:t>The specific pattern of results further suggests that </a:t>
            </a:r>
            <a:r>
              <a:rPr lang="en-US" sz="3600" b="1" dirty="0">
                <a:solidFill>
                  <a:srgbClr val="000000"/>
                </a:solidFill>
              </a:rPr>
              <a:t>prior associations between this allele and adult overeating/obesity </a:t>
            </a:r>
            <a:r>
              <a:rPr lang="en-US" sz="3600" dirty="0">
                <a:solidFill>
                  <a:srgbClr val="000000"/>
                </a:solidFill>
              </a:rPr>
              <a:t>may </a:t>
            </a:r>
            <a:r>
              <a:rPr lang="en-US" sz="3600" b="1" dirty="0">
                <a:solidFill>
                  <a:srgbClr val="000000"/>
                </a:solidFill>
              </a:rPr>
              <a:t>originate in food choices </a:t>
            </a:r>
            <a:r>
              <a:rPr lang="en-US" sz="3600" dirty="0">
                <a:solidFill>
                  <a:srgbClr val="000000"/>
                </a:solidFill>
              </a:rPr>
              <a:t>observable in the preschool years. </a:t>
            </a:r>
            <a:endParaRPr lang="it-IT" sz="3600" dirty="0">
              <a:solidFill>
                <a:srgbClr val="00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4925" y="152400"/>
            <a:ext cx="9083675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</a:rPr>
              <a:t>	</a:t>
            </a:r>
            <a:r>
              <a:rPr lang="it-IT" altLang="it-IT" sz="2400" b="1" dirty="0" err="1">
                <a:solidFill>
                  <a:srgbClr val="000000"/>
                </a:solidFill>
              </a:rPr>
              <a:t>Much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genetic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research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has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been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guided</a:t>
            </a:r>
            <a:r>
              <a:rPr lang="it-IT" altLang="it-IT" sz="2400" b="1" dirty="0">
                <a:solidFill>
                  <a:srgbClr val="000000"/>
                </a:solidFill>
              </a:rPr>
              <a:t> by the </a:t>
            </a:r>
            <a:r>
              <a:rPr lang="it-IT" altLang="it-IT" sz="2400" b="1" dirty="0" err="1">
                <a:solidFill>
                  <a:srgbClr val="000000"/>
                </a:solidFill>
              </a:rPr>
              <a:t>assumption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that</a:t>
            </a:r>
            <a:r>
              <a:rPr lang="it-IT" altLang="it-IT" sz="2400" b="1" baseline="30000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genes</a:t>
            </a:r>
            <a:r>
              <a:rPr lang="it-IT" altLang="it-IT" sz="2400" b="1" dirty="0">
                <a:solidFill>
                  <a:srgbClr val="000000"/>
                </a:solidFill>
              </a:rPr>
              <a:t> cause </a:t>
            </a:r>
            <a:r>
              <a:rPr lang="it-IT" altLang="it-IT" sz="2400" b="1" dirty="0" err="1">
                <a:solidFill>
                  <a:srgbClr val="000000"/>
                </a:solidFill>
              </a:rPr>
              <a:t>diseases</a:t>
            </a:r>
            <a:r>
              <a:rPr lang="it-IT" altLang="it-IT" sz="2400" b="1" dirty="0">
                <a:solidFill>
                  <a:srgbClr val="000000"/>
                </a:solidFill>
              </a:rPr>
              <a:t>, </a:t>
            </a:r>
            <a:r>
              <a:rPr lang="it-IT" altLang="it-IT" sz="2400" b="1" dirty="0" err="1">
                <a:solidFill>
                  <a:srgbClr val="000000"/>
                </a:solidFill>
              </a:rPr>
              <a:t>but</a:t>
            </a:r>
            <a:r>
              <a:rPr lang="it-IT" altLang="it-IT" sz="2400" b="1" dirty="0">
                <a:solidFill>
                  <a:srgbClr val="000000"/>
                </a:solidFill>
              </a:rPr>
              <a:t> the </a:t>
            </a:r>
            <a:r>
              <a:rPr lang="it-IT" altLang="it-IT" sz="2400" b="1" dirty="0" err="1">
                <a:solidFill>
                  <a:srgbClr val="000000"/>
                </a:solidFill>
              </a:rPr>
              <a:t>expectation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that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direct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paths</a:t>
            </a:r>
            <a:r>
              <a:rPr lang="it-IT" altLang="it-IT" sz="2400" b="1" baseline="30000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will</a:t>
            </a:r>
            <a:r>
              <a:rPr lang="it-IT" altLang="it-IT" sz="2400" b="1" dirty="0">
                <a:solidFill>
                  <a:srgbClr val="000000"/>
                </a:solidFill>
              </a:rPr>
              <a:t> be </a:t>
            </a:r>
            <a:r>
              <a:rPr lang="it-IT" altLang="it-IT" sz="2400" b="1" dirty="0" err="1">
                <a:solidFill>
                  <a:srgbClr val="000000"/>
                </a:solidFill>
              </a:rPr>
              <a:t>found</a:t>
            </a:r>
            <a:r>
              <a:rPr lang="it-IT" altLang="it-IT" sz="2400" b="1" dirty="0">
                <a:solidFill>
                  <a:srgbClr val="000000"/>
                </a:solidFill>
              </a:rPr>
              <a:t> from gene to </a:t>
            </a:r>
            <a:r>
              <a:rPr lang="it-IT" altLang="it-IT" sz="2400" b="1" dirty="0" err="1">
                <a:solidFill>
                  <a:srgbClr val="000000"/>
                </a:solidFill>
              </a:rPr>
              <a:t>disease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has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not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proven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fruitful</a:t>
            </a:r>
            <a:r>
              <a:rPr lang="it-IT" altLang="it-IT" sz="2400" b="1" dirty="0">
                <a:solidFill>
                  <a:srgbClr val="000000"/>
                </a:solidFill>
              </a:rPr>
              <a:t> for</a:t>
            </a:r>
            <a:r>
              <a:rPr lang="it-IT" altLang="it-IT" sz="2400" b="1" baseline="30000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complex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psychiatric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disorders</a:t>
            </a:r>
            <a:r>
              <a:rPr lang="it-IT" altLang="it-IT" sz="2400" b="1" dirty="0">
                <a:solidFill>
                  <a:srgbClr val="000000"/>
                </a:solidFill>
              </a:rPr>
              <a:t> or </a:t>
            </a:r>
            <a:r>
              <a:rPr lang="it-IT" altLang="it-IT" sz="2400" b="1" dirty="0" err="1">
                <a:solidFill>
                  <a:srgbClr val="000000"/>
                </a:solidFill>
              </a:rPr>
              <a:t>behavioural</a:t>
            </a:r>
            <a:r>
              <a:rPr lang="it-IT" altLang="it-IT" sz="2400" b="1" dirty="0">
                <a:solidFill>
                  <a:srgbClr val="000000"/>
                </a:solidFill>
              </a:rPr>
              <a:t> traits.</a:t>
            </a:r>
            <a:r>
              <a:rPr lang="it-IT" altLang="it-IT" sz="2400" dirty="0">
                <a:solidFill>
                  <a:srgbClr val="000000"/>
                </a:solidFill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</a:rPr>
              <a:t>	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dirty="0" err="1">
                <a:solidFill>
                  <a:srgbClr val="000000"/>
                </a:solidFill>
              </a:rPr>
              <a:t>Findings</a:t>
            </a:r>
            <a:r>
              <a:rPr lang="it-IT" altLang="it-IT" sz="2400" dirty="0">
                <a:solidFill>
                  <a:srgbClr val="000000"/>
                </a:solidFill>
              </a:rPr>
              <a:t> of G x E </a:t>
            </a:r>
            <a:r>
              <a:rPr lang="it-IT" altLang="it-IT" sz="2400" dirty="0" err="1">
                <a:solidFill>
                  <a:srgbClr val="000000"/>
                </a:solidFill>
              </a:rPr>
              <a:t>interaction</a:t>
            </a:r>
            <a:r>
              <a:rPr lang="it-IT" altLang="it-IT" sz="2400" baseline="30000" dirty="0">
                <a:solidFill>
                  <a:srgbClr val="000000"/>
                </a:solidFill>
              </a:rPr>
              <a:t> </a:t>
            </a:r>
            <a:r>
              <a:rPr lang="it-IT" altLang="it-IT" sz="2400" dirty="0">
                <a:solidFill>
                  <a:srgbClr val="000000"/>
                </a:solidFill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</a:rPr>
              <a:t>point</a:t>
            </a:r>
            <a:r>
              <a:rPr lang="it-IT" altLang="it-IT" sz="2400" baseline="30000" dirty="0">
                <a:solidFill>
                  <a:srgbClr val="000000"/>
                </a:solidFill>
              </a:rPr>
              <a:t> </a:t>
            </a:r>
            <a:r>
              <a:rPr lang="it-IT" altLang="it-IT" sz="2400" dirty="0">
                <a:solidFill>
                  <a:srgbClr val="000000"/>
                </a:solidFill>
              </a:rPr>
              <a:t>to a </a:t>
            </a:r>
            <a:r>
              <a:rPr lang="it-IT" altLang="it-IT" sz="2400" dirty="0" err="1">
                <a:solidFill>
                  <a:srgbClr val="000000"/>
                </a:solidFill>
              </a:rPr>
              <a:t>different</a:t>
            </a:r>
            <a:r>
              <a:rPr lang="it-IT" altLang="it-IT" sz="2400" dirty="0">
                <a:solidFill>
                  <a:srgbClr val="000000"/>
                </a:solidFill>
              </a:rPr>
              <a:t>, </a:t>
            </a:r>
            <a:r>
              <a:rPr lang="it-IT" altLang="it-IT" sz="2400" dirty="0" err="1">
                <a:solidFill>
                  <a:srgbClr val="000000"/>
                </a:solidFill>
              </a:rPr>
              <a:t>evolutionary</a:t>
            </a:r>
            <a:r>
              <a:rPr lang="it-IT" altLang="it-IT" sz="2400" dirty="0">
                <a:solidFill>
                  <a:srgbClr val="000000"/>
                </a:solidFill>
              </a:rPr>
              <a:t> model.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</a:rPr>
              <a:t>	</a:t>
            </a:r>
            <a:r>
              <a:rPr lang="it-IT" altLang="it-IT" sz="2400" b="1" dirty="0" err="1">
                <a:solidFill>
                  <a:srgbClr val="000000"/>
                </a:solidFill>
              </a:rPr>
              <a:t>This</a:t>
            </a:r>
            <a:r>
              <a:rPr lang="it-IT" altLang="it-IT" sz="2400" b="1" dirty="0">
                <a:solidFill>
                  <a:srgbClr val="000000"/>
                </a:solidFill>
              </a:rPr>
              <a:t> model </a:t>
            </a:r>
            <a:r>
              <a:rPr lang="it-IT" altLang="it-IT" sz="2400" b="1" dirty="0" err="1">
                <a:solidFill>
                  <a:srgbClr val="000000"/>
                </a:solidFill>
              </a:rPr>
              <a:t>assumes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that</a:t>
            </a:r>
            <a:r>
              <a:rPr lang="it-IT" altLang="it-IT" sz="2400" b="1" baseline="30000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genetic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variants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maintained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at</a:t>
            </a:r>
            <a:r>
              <a:rPr lang="it-IT" altLang="it-IT" sz="2400" b="1" dirty="0">
                <a:solidFill>
                  <a:srgbClr val="000000"/>
                </a:solidFill>
              </a:rPr>
              <a:t> high </a:t>
            </a:r>
            <a:r>
              <a:rPr lang="it-IT" altLang="it-IT" sz="2400" b="1" dirty="0" err="1">
                <a:solidFill>
                  <a:srgbClr val="000000"/>
                </a:solidFill>
              </a:rPr>
              <a:t>prevalence</a:t>
            </a:r>
            <a:r>
              <a:rPr lang="it-IT" altLang="it-IT" sz="2400" b="1" dirty="0">
                <a:solidFill>
                  <a:srgbClr val="000000"/>
                </a:solidFill>
              </a:rPr>
              <a:t> in the </a:t>
            </a:r>
            <a:r>
              <a:rPr lang="it-IT" altLang="it-IT" sz="2400" b="1" dirty="0" err="1">
                <a:solidFill>
                  <a:srgbClr val="000000"/>
                </a:solidFill>
              </a:rPr>
              <a:t>population</a:t>
            </a:r>
            <a:r>
              <a:rPr lang="it-IT" altLang="it-IT" sz="2400" b="1" baseline="30000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probably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act</a:t>
            </a:r>
            <a:r>
              <a:rPr lang="it-IT" altLang="it-IT" sz="2400" b="1" dirty="0">
                <a:solidFill>
                  <a:srgbClr val="000000"/>
                </a:solidFill>
              </a:rPr>
              <a:t> to </a:t>
            </a:r>
            <a:r>
              <a:rPr lang="it-IT" altLang="it-IT" sz="2400" b="1" dirty="0" err="1">
                <a:solidFill>
                  <a:srgbClr val="000000"/>
                </a:solidFill>
              </a:rPr>
              <a:t>promote</a:t>
            </a:r>
            <a:r>
              <a:rPr lang="it-IT" altLang="it-IT" sz="2400" b="1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organisms</a:t>
            </a:r>
            <a:r>
              <a:rPr lang="it-IT" altLang="it-IT" sz="2400" b="1" dirty="0">
                <a:solidFill>
                  <a:srgbClr val="000000"/>
                </a:solidFill>
              </a:rPr>
              <a:t>' </a:t>
            </a:r>
            <a:r>
              <a:rPr lang="it-IT" altLang="it-IT" sz="2400" b="1" dirty="0" err="1">
                <a:solidFill>
                  <a:srgbClr val="000000"/>
                </a:solidFill>
              </a:rPr>
              <a:t>resistance</a:t>
            </a:r>
            <a:r>
              <a:rPr lang="it-IT" altLang="it-IT" sz="2400" b="1" dirty="0">
                <a:solidFill>
                  <a:srgbClr val="000000"/>
                </a:solidFill>
              </a:rPr>
              <a:t> to </a:t>
            </a:r>
            <a:r>
              <a:rPr lang="it-IT" altLang="it-IT" sz="2400" b="1" dirty="0" err="1">
                <a:solidFill>
                  <a:srgbClr val="000000"/>
                </a:solidFill>
              </a:rPr>
              <a:t>environmental</a:t>
            </a:r>
            <a:r>
              <a:rPr lang="it-IT" altLang="it-IT" sz="2400" b="1" baseline="30000" dirty="0">
                <a:solidFill>
                  <a:srgbClr val="000000"/>
                </a:solidFill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</a:rPr>
              <a:t>pathogens</a:t>
            </a:r>
            <a:r>
              <a:rPr lang="it-IT" altLang="it-IT" sz="2400" b="1" dirty="0">
                <a:solidFill>
                  <a:srgbClr val="000000"/>
                </a:solidFill>
              </a:rPr>
              <a:t>.</a:t>
            </a:r>
            <a:r>
              <a:rPr lang="it-IT" altLang="it-IT" sz="2400" dirty="0">
                <a:solidFill>
                  <a:srgbClr val="000000"/>
                </a:solidFill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</a:rPr>
              <a:t>	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</a:rPr>
              <a:t>	</a:t>
            </a:r>
            <a:r>
              <a:rPr lang="it-IT" altLang="it-IT" sz="2400" dirty="0" err="1">
                <a:solidFill>
                  <a:srgbClr val="000000"/>
                </a:solidFill>
              </a:rPr>
              <a:t>They</a:t>
            </a:r>
            <a:r>
              <a:rPr lang="it-IT" altLang="it-IT" sz="2400" dirty="0">
                <a:solidFill>
                  <a:srgbClr val="000000"/>
                </a:solidFill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</a:rPr>
              <a:t>extend</a:t>
            </a:r>
            <a:r>
              <a:rPr lang="it-IT" altLang="it-IT" sz="2400" dirty="0">
                <a:solidFill>
                  <a:srgbClr val="000000"/>
                </a:solidFill>
              </a:rPr>
              <a:t> the </a:t>
            </a:r>
            <a:r>
              <a:rPr lang="it-IT" altLang="it-IT" sz="2400" dirty="0" err="1">
                <a:solidFill>
                  <a:srgbClr val="000000"/>
                </a:solidFill>
              </a:rPr>
              <a:t>concept</a:t>
            </a:r>
            <a:r>
              <a:rPr lang="it-IT" altLang="it-IT" sz="2400" dirty="0">
                <a:solidFill>
                  <a:srgbClr val="000000"/>
                </a:solidFill>
              </a:rPr>
              <a:t> of </a:t>
            </a:r>
            <a:r>
              <a:rPr lang="it-IT" altLang="it-IT" sz="2400" dirty="0" err="1">
                <a:solidFill>
                  <a:srgbClr val="000000"/>
                </a:solidFill>
              </a:rPr>
              <a:t>environmental</a:t>
            </a:r>
            <a:r>
              <a:rPr lang="it-IT" altLang="it-IT" sz="2400" dirty="0">
                <a:solidFill>
                  <a:srgbClr val="000000"/>
                </a:solidFill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</a:rPr>
              <a:t>pathogens</a:t>
            </a:r>
            <a:r>
              <a:rPr lang="it-IT" altLang="it-IT" sz="2400" baseline="30000" dirty="0">
                <a:solidFill>
                  <a:srgbClr val="000000"/>
                </a:solidFill>
              </a:rPr>
              <a:t> </a:t>
            </a:r>
            <a:r>
              <a:rPr lang="it-IT" altLang="it-IT" sz="2400" dirty="0">
                <a:solidFill>
                  <a:srgbClr val="000000"/>
                </a:solidFill>
              </a:rPr>
              <a:t>to include </a:t>
            </a:r>
            <a:r>
              <a:rPr lang="it-IT" altLang="it-IT" sz="2400" dirty="0" err="1">
                <a:solidFill>
                  <a:srgbClr val="000000"/>
                </a:solidFill>
              </a:rPr>
              <a:t>traumatic</a:t>
            </a:r>
            <a:r>
              <a:rPr lang="it-IT" altLang="it-IT" sz="2400" dirty="0">
                <a:solidFill>
                  <a:srgbClr val="000000"/>
                </a:solidFill>
              </a:rPr>
              <a:t>, </a:t>
            </a:r>
            <a:r>
              <a:rPr lang="it-IT" altLang="it-IT" sz="2400" dirty="0" err="1">
                <a:solidFill>
                  <a:srgbClr val="000000"/>
                </a:solidFill>
              </a:rPr>
              <a:t>stressful</a:t>
            </a:r>
            <a:r>
              <a:rPr lang="it-IT" altLang="it-IT" sz="2400" dirty="0">
                <a:solidFill>
                  <a:srgbClr val="000000"/>
                </a:solidFill>
              </a:rPr>
              <a:t> life </a:t>
            </a:r>
            <a:r>
              <a:rPr lang="it-IT" altLang="it-IT" sz="2400" dirty="0" err="1">
                <a:solidFill>
                  <a:srgbClr val="000000"/>
                </a:solidFill>
              </a:rPr>
              <a:t>experiences</a:t>
            </a:r>
            <a:r>
              <a:rPr lang="it-IT" altLang="it-IT" sz="2400" dirty="0">
                <a:solidFill>
                  <a:srgbClr val="000000"/>
                </a:solidFill>
              </a:rPr>
              <a:t> and propose</a:t>
            </a:r>
            <a:r>
              <a:rPr lang="it-IT" altLang="it-IT" sz="2400" baseline="30000" dirty="0">
                <a:solidFill>
                  <a:srgbClr val="000000"/>
                </a:solidFill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</a:rPr>
              <a:t>that</a:t>
            </a:r>
            <a:r>
              <a:rPr lang="it-IT" altLang="it-IT" sz="2400" dirty="0">
                <a:solidFill>
                  <a:srgbClr val="000000"/>
                </a:solidFill>
              </a:rPr>
              <a:t> the </a:t>
            </a:r>
            <a:r>
              <a:rPr lang="it-IT" altLang="it-IT" sz="2400" dirty="0" err="1">
                <a:solidFill>
                  <a:srgbClr val="000000"/>
                </a:solidFill>
              </a:rPr>
              <a:t>effects</a:t>
            </a:r>
            <a:r>
              <a:rPr lang="it-IT" altLang="it-IT" sz="2400" dirty="0">
                <a:solidFill>
                  <a:srgbClr val="000000"/>
                </a:solidFill>
              </a:rPr>
              <a:t> of </a:t>
            </a:r>
            <a:r>
              <a:rPr lang="it-IT" altLang="it-IT" sz="2400" dirty="0" err="1">
                <a:solidFill>
                  <a:srgbClr val="000000"/>
                </a:solidFill>
              </a:rPr>
              <a:t>genes</a:t>
            </a:r>
            <a:r>
              <a:rPr lang="it-IT" altLang="it-IT" sz="2400" dirty="0">
                <a:solidFill>
                  <a:srgbClr val="000000"/>
                </a:solidFill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</a:rPr>
              <a:t>may</a:t>
            </a:r>
            <a:r>
              <a:rPr lang="it-IT" altLang="it-IT" sz="2400" dirty="0">
                <a:solidFill>
                  <a:srgbClr val="000000"/>
                </a:solidFill>
              </a:rPr>
              <a:t> be </a:t>
            </a:r>
            <a:r>
              <a:rPr lang="it-IT" altLang="it-IT" sz="2400" dirty="0" err="1">
                <a:solidFill>
                  <a:srgbClr val="000000"/>
                </a:solidFill>
              </a:rPr>
              <a:t>uncovered</a:t>
            </a:r>
            <a:r>
              <a:rPr lang="it-IT" altLang="it-IT" sz="2400" dirty="0">
                <a:solidFill>
                  <a:srgbClr val="000000"/>
                </a:solidFill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</a:rPr>
              <a:t>when</a:t>
            </a:r>
            <a:r>
              <a:rPr lang="it-IT" altLang="it-IT" sz="2400" dirty="0">
                <a:solidFill>
                  <a:srgbClr val="000000"/>
                </a:solidFill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</a:rPr>
              <a:t>such</a:t>
            </a:r>
            <a:r>
              <a:rPr lang="it-IT" altLang="it-IT" sz="2400" dirty="0">
                <a:solidFill>
                  <a:srgbClr val="000000"/>
                </a:solidFill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</a:rPr>
              <a:t>pathogens</a:t>
            </a:r>
            <a:r>
              <a:rPr lang="it-IT" altLang="it-IT" sz="2400" baseline="30000" dirty="0">
                <a:solidFill>
                  <a:srgbClr val="000000"/>
                </a:solidFill>
              </a:rPr>
              <a:t> </a:t>
            </a:r>
            <a:r>
              <a:rPr lang="it-IT" altLang="it-IT" sz="2400" dirty="0">
                <a:solidFill>
                  <a:srgbClr val="000000"/>
                </a:solidFill>
              </a:rPr>
              <a:t>are </a:t>
            </a:r>
            <a:r>
              <a:rPr lang="it-IT" altLang="it-IT" sz="2400" dirty="0" err="1">
                <a:solidFill>
                  <a:srgbClr val="000000"/>
                </a:solidFill>
              </a:rPr>
              <a:t>measured</a:t>
            </a:r>
            <a:r>
              <a:rPr lang="it-IT" altLang="it-IT" sz="2400" dirty="0">
                <a:solidFill>
                  <a:srgbClr val="000000"/>
                </a:solidFill>
              </a:rPr>
              <a:t> (in </a:t>
            </a:r>
            <a:r>
              <a:rPr lang="it-IT" altLang="it-IT" sz="2400" dirty="0" err="1">
                <a:solidFill>
                  <a:srgbClr val="000000"/>
                </a:solidFill>
              </a:rPr>
              <a:t>naturalistic</a:t>
            </a:r>
            <a:r>
              <a:rPr lang="it-IT" altLang="it-IT" sz="2400" dirty="0">
                <a:solidFill>
                  <a:srgbClr val="000000"/>
                </a:solidFill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</a:rPr>
              <a:t>studies</a:t>
            </a:r>
            <a:r>
              <a:rPr lang="it-IT" altLang="it-IT" sz="2400" dirty="0">
                <a:solidFill>
                  <a:srgbClr val="000000"/>
                </a:solidFill>
              </a:rPr>
              <a:t>) or </a:t>
            </a:r>
            <a:r>
              <a:rPr lang="it-IT" altLang="it-IT" sz="2400" dirty="0" err="1">
                <a:solidFill>
                  <a:srgbClr val="000000"/>
                </a:solidFill>
              </a:rPr>
              <a:t>manipulated</a:t>
            </a:r>
            <a:r>
              <a:rPr lang="it-IT" altLang="it-IT" sz="2400" dirty="0">
                <a:solidFill>
                  <a:srgbClr val="000000"/>
                </a:solidFill>
              </a:rPr>
              <a:t> (in </a:t>
            </a:r>
            <a:r>
              <a:rPr lang="it-IT" altLang="it-IT" sz="2400" dirty="0" err="1">
                <a:solidFill>
                  <a:srgbClr val="000000"/>
                </a:solidFill>
              </a:rPr>
              <a:t>experimental</a:t>
            </a:r>
            <a:r>
              <a:rPr lang="it-IT" altLang="it-IT" sz="2400" baseline="30000" dirty="0">
                <a:solidFill>
                  <a:srgbClr val="000000"/>
                </a:solidFill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</a:rPr>
              <a:t>studies</a:t>
            </a:r>
            <a:r>
              <a:rPr lang="it-IT" altLang="it-IT" sz="2400" dirty="0">
                <a:solidFill>
                  <a:srgbClr val="000000"/>
                </a:solidFill>
              </a:rPr>
              <a:t>).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3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63513" y="115888"/>
            <a:ext cx="8816975" cy="649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</a:rPr>
              <a:t>Futura </a:t>
            </a:r>
            <a:r>
              <a:rPr lang="it-IT" altLang="it-IT" sz="2800" dirty="0" err="1">
                <a:solidFill>
                  <a:srgbClr val="000000"/>
                </a:solidFill>
              </a:rPr>
              <a:t>facenda</a:t>
            </a:r>
            <a:endParaRPr lang="it-IT" altLang="it-IT" sz="28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8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</a:rPr>
              <a:t>The </a:t>
            </a:r>
            <a:r>
              <a:rPr lang="it-IT" altLang="it-IT" sz="2800" dirty="0" err="1">
                <a:solidFill>
                  <a:srgbClr val="000000"/>
                </a:solidFill>
              </a:rPr>
              <a:t>characterization</a:t>
            </a:r>
            <a:r>
              <a:rPr lang="it-IT" altLang="it-IT" sz="2800" dirty="0">
                <a:solidFill>
                  <a:srgbClr val="000000"/>
                </a:solidFill>
              </a:rPr>
              <a:t> of </a:t>
            </a:r>
            <a:r>
              <a:rPr lang="it-IT" altLang="it-IT" sz="2800" dirty="0" err="1">
                <a:solidFill>
                  <a:srgbClr val="000000"/>
                </a:solidFill>
              </a:rPr>
              <a:t>subjects</a:t>
            </a:r>
            <a:r>
              <a:rPr lang="it-IT" altLang="it-IT" sz="2800" dirty="0">
                <a:solidFill>
                  <a:srgbClr val="000000"/>
                </a:solidFill>
              </a:rPr>
              <a:t>' </a:t>
            </a:r>
            <a:r>
              <a:rPr lang="it-IT" altLang="it-IT" sz="2800" dirty="0" err="1">
                <a:solidFill>
                  <a:srgbClr val="000000"/>
                </a:solidFill>
              </a:rPr>
              <a:t>genetic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vulnerability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as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opposed</a:t>
            </a:r>
            <a:r>
              <a:rPr lang="it-IT" altLang="it-IT" sz="2800" dirty="0">
                <a:solidFill>
                  <a:srgbClr val="000000"/>
                </a:solidFill>
              </a:rPr>
              <a:t> to </a:t>
            </a:r>
            <a:r>
              <a:rPr lang="it-IT" altLang="it-IT" sz="2800" dirty="0" err="1">
                <a:solidFill>
                  <a:srgbClr val="000000"/>
                </a:solidFill>
              </a:rPr>
              <a:t>their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resilience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needs</a:t>
            </a:r>
            <a:r>
              <a:rPr lang="it-IT" altLang="it-IT" sz="2800" dirty="0">
                <a:solidFill>
                  <a:srgbClr val="000000"/>
                </a:solidFill>
              </a:rPr>
              <a:t> to </a:t>
            </a:r>
            <a:r>
              <a:rPr lang="it-IT" altLang="it-IT" sz="2800" dirty="0" err="1">
                <a:solidFill>
                  <a:srgbClr val="000000"/>
                </a:solidFill>
              </a:rPr>
              <a:t>move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beyond</a:t>
            </a:r>
            <a:r>
              <a:rPr lang="it-IT" altLang="it-IT" sz="2800" dirty="0">
                <a:solidFill>
                  <a:srgbClr val="000000"/>
                </a:solidFill>
              </a:rPr>
              <a:t> single </a:t>
            </a:r>
            <a:r>
              <a:rPr lang="it-IT" altLang="it-IT" sz="2800" dirty="0" err="1">
                <a:solidFill>
                  <a:srgbClr val="000000"/>
                </a:solidFill>
              </a:rPr>
              <a:t>genetic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polymorphisms</a:t>
            </a:r>
            <a:r>
              <a:rPr lang="it-IT" altLang="it-IT" sz="2800" dirty="0">
                <a:solidFill>
                  <a:srgbClr val="000000"/>
                </a:solidFill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</a:rPr>
              <a:t>New </a:t>
            </a:r>
            <a:r>
              <a:rPr lang="it-IT" altLang="it-IT" sz="2800" dirty="0" err="1">
                <a:solidFill>
                  <a:srgbClr val="000000"/>
                </a:solidFill>
              </a:rPr>
              <a:t>approaches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will</a:t>
            </a:r>
            <a:r>
              <a:rPr lang="it-IT" altLang="it-IT" sz="2800" dirty="0">
                <a:solidFill>
                  <a:srgbClr val="000000"/>
                </a:solidFill>
              </a:rPr>
              <a:t> use information </a:t>
            </a:r>
            <a:r>
              <a:rPr lang="it-IT" altLang="it-IT" sz="2800" dirty="0" err="1">
                <a:solidFill>
                  <a:srgbClr val="000000"/>
                </a:solidFill>
              </a:rPr>
              <a:t>about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biological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pathways</a:t>
            </a:r>
            <a:r>
              <a:rPr lang="it-IT" altLang="it-IT" sz="2800" dirty="0">
                <a:solidFill>
                  <a:srgbClr val="000000"/>
                </a:solidFill>
              </a:rPr>
              <a:t> to </a:t>
            </a:r>
            <a:r>
              <a:rPr lang="it-IT" altLang="it-IT" sz="2800" dirty="0" err="1">
                <a:solidFill>
                  <a:srgbClr val="000000"/>
                </a:solidFill>
              </a:rPr>
              <a:t>identify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b="1" dirty="0">
                <a:solidFill>
                  <a:srgbClr val="000000"/>
                </a:solidFill>
              </a:rPr>
              <a:t>gene </a:t>
            </a:r>
            <a:r>
              <a:rPr lang="it-IT" altLang="it-IT" sz="2800" b="1" dirty="0" err="1">
                <a:solidFill>
                  <a:srgbClr val="000000"/>
                </a:solidFill>
              </a:rPr>
              <a:t>systems</a:t>
            </a:r>
            <a:r>
              <a:rPr lang="it-IT" altLang="it-IT" sz="2800" dirty="0">
                <a:solidFill>
                  <a:srgbClr val="000000"/>
                </a:solidFill>
              </a:rPr>
              <a:t> and </a:t>
            </a:r>
            <a:r>
              <a:rPr lang="it-IT" altLang="it-IT" sz="2800" dirty="0" err="1">
                <a:solidFill>
                  <a:srgbClr val="000000"/>
                </a:solidFill>
              </a:rPr>
              <a:t>study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b="1" dirty="0">
                <a:solidFill>
                  <a:srgbClr val="000000"/>
                </a:solidFill>
              </a:rPr>
              <a:t>sets of </a:t>
            </a:r>
            <a:r>
              <a:rPr lang="it-IT" altLang="it-IT" sz="2800" b="1" dirty="0" err="1">
                <a:solidFill>
                  <a:srgbClr val="000000"/>
                </a:solidFill>
              </a:rPr>
              <a:t>genetic</a:t>
            </a:r>
            <a:r>
              <a:rPr lang="it-IT" altLang="it-IT" sz="2800" b="1" dirty="0">
                <a:solidFill>
                  <a:srgbClr val="000000"/>
                </a:solidFill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</a:rPr>
              <a:t>polymorphisms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that</a:t>
            </a:r>
            <a:r>
              <a:rPr lang="it-IT" altLang="it-IT" sz="2800" dirty="0">
                <a:solidFill>
                  <a:srgbClr val="000000"/>
                </a:solidFill>
              </a:rPr>
              <a:t> are </a:t>
            </a:r>
            <a:r>
              <a:rPr lang="it-IT" altLang="it-IT" sz="2800" dirty="0" err="1">
                <a:solidFill>
                  <a:srgbClr val="000000"/>
                </a:solidFill>
              </a:rPr>
              <a:t>active</a:t>
            </a:r>
            <a:r>
              <a:rPr lang="it-IT" altLang="it-IT" sz="2800" dirty="0">
                <a:solidFill>
                  <a:srgbClr val="000000"/>
                </a:solidFill>
              </a:rPr>
              <a:t> in the </a:t>
            </a:r>
            <a:r>
              <a:rPr lang="it-IT" altLang="it-IT" sz="2800" dirty="0" err="1">
                <a:solidFill>
                  <a:srgbClr val="000000"/>
                </a:solidFill>
              </a:rPr>
              <a:t>pathophysiology</a:t>
            </a:r>
            <a:r>
              <a:rPr lang="it-IT" altLang="it-IT" sz="2800" dirty="0">
                <a:solidFill>
                  <a:srgbClr val="000000"/>
                </a:solidFill>
              </a:rPr>
              <a:t> of a </a:t>
            </a:r>
            <a:r>
              <a:rPr lang="it-IT" altLang="it-IT" sz="2800" dirty="0" err="1">
                <a:solidFill>
                  <a:srgbClr val="000000"/>
                </a:solidFill>
              </a:rPr>
              <a:t>disorder</a:t>
            </a:r>
            <a:r>
              <a:rPr lang="it-IT" altLang="it-IT" sz="2800" dirty="0">
                <a:solidFill>
                  <a:srgbClr val="000000"/>
                </a:solidFill>
              </a:rPr>
              <a:t>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</a:rPr>
              <a:t>For </a:t>
            </a:r>
            <a:r>
              <a:rPr lang="it-IT" altLang="it-IT" sz="2800" dirty="0" err="1">
                <a:solidFill>
                  <a:srgbClr val="000000"/>
                </a:solidFill>
              </a:rPr>
              <a:t>example</a:t>
            </a:r>
            <a:r>
              <a:rPr lang="it-IT" altLang="it-IT" sz="2800" dirty="0">
                <a:solidFill>
                  <a:srgbClr val="000000"/>
                </a:solidFill>
              </a:rPr>
              <a:t>, in relation to </a:t>
            </a:r>
            <a:r>
              <a:rPr lang="it-IT" altLang="it-IT" sz="2800" dirty="0" err="1">
                <a:solidFill>
                  <a:srgbClr val="000000"/>
                </a:solidFill>
              </a:rPr>
              <a:t>depression</a:t>
            </a:r>
            <a:r>
              <a:rPr lang="it-IT" altLang="it-IT" sz="2800" dirty="0">
                <a:solidFill>
                  <a:srgbClr val="000000"/>
                </a:solidFill>
              </a:rPr>
              <a:t>, information </a:t>
            </a:r>
            <a:r>
              <a:rPr lang="it-IT" altLang="it-IT" sz="2800" dirty="0" err="1">
                <a:solidFill>
                  <a:srgbClr val="000000"/>
                </a:solidFill>
              </a:rPr>
              <a:t>about</a:t>
            </a:r>
            <a:r>
              <a:rPr lang="it-IT" altLang="it-IT" sz="2800" dirty="0">
                <a:solidFill>
                  <a:srgbClr val="000000"/>
                </a:solidFill>
              </a:rPr>
              <a:t> the </a:t>
            </a:r>
            <a:r>
              <a:rPr lang="it-IT" altLang="it-IT" sz="2800" dirty="0" err="1">
                <a:solidFill>
                  <a:srgbClr val="000000"/>
                </a:solidFill>
              </a:rPr>
              <a:t>psychobiology</a:t>
            </a:r>
            <a:r>
              <a:rPr lang="it-IT" altLang="it-IT" sz="2800" dirty="0">
                <a:solidFill>
                  <a:srgbClr val="000000"/>
                </a:solidFill>
              </a:rPr>
              <a:t> of </a:t>
            </a:r>
            <a:r>
              <a:rPr lang="it-IT" altLang="it-IT" sz="2800" dirty="0" err="1">
                <a:solidFill>
                  <a:srgbClr val="000000"/>
                </a:solidFill>
              </a:rPr>
              <a:t>psycho</a:t>
            </a:r>
            <a:r>
              <a:rPr lang="it-IT" altLang="it-IT" sz="2800" dirty="0">
                <a:solidFill>
                  <a:srgbClr val="000000"/>
                </a:solidFill>
              </a:rPr>
              <a:t>-social stress can be </a:t>
            </a:r>
            <a:r>
              <a:rPr lang="it-IT" altLang="it-IT" sz="2800" dirty="0" err="1">
                <a:solidFill>
                  <a:srgbClr val="000000"/>
                </a:solidFill>
              </a:rPr>
              <a:t>used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as</a:t>
            </a:r>
            <a:r>
              <a:rPr lang="it-IT" altLang="it-IT" sz="2800" dirty="0">
                <a:solidFill>
                  <a:srgbClr val="000000"/>
                </a:solidFill>
              </a:rPr>
              <a:t> a first </a:t>
            </a:r>
            <a:r>
              <a:rPr lang="it-IT" altLang="it-IT" sz="2800" dirty="0" err="1">
                <a:solidFill>
                  <a:srgbClr val="000000"/>
                </a:solidFill>
              </a:rPr>
              <a:t>step</a:t>
            </a:r>
            <a:r>
              <a:rPr lang="it-IT" altLang="it-IT" sz="2800" dirty="0">
                <a:solidFill>
                  <a:srgbClr val="000000"/>
                </a:solidFill>
              </a:rPr>
              <a:t> to </a:t>
            </a:r>
            <a:r>
              <a:rPr lang="it-IT" altLang="it-IT" sz="2800" dirty="0" err="1">
                <a:solidFill>
                  <a:srgbClr val="000000"/>
                </a:solidFill>
              </a:rPr>
              <a:t>characterize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b="1" dirty="0">
                <a:solidFill>
                  <a:srgbClr val="000000"/>
                </a:solidFill>
              </a:rPr>
              <a:t>a set of </a:t>
            </a:r>
            <a:r>
              <a:rPr lang="it-IT" altLang="it-IT" sz="2800" b="1" dirty="0" err="1">
                <a:solidFill>
                  <a:srgbClr val="000000"/>
                </a:solidFill>
              </a:rPr>
              <a:t>genes</a:t>
            </a:r>
            <a:r>
              <a:rPr lang="it-IT" altLang="it-IT" sz="2800" b="1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that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define</a:t>
            </a:r>
            <a:r>
              <a:rPr lang="it-IT" altLang="it-IT" sz="2800" dirty="0">
                <a:solidFill>
                  <a:srgbClr val="000000"/>
                </a:solidFill>
              </a:rPr>
              <a:t> a </a:t>
            </a:r>
            <a:r>
              <a:rPr lang="it-IT" altLang="it-IT" sz="2800" dirty="0" err="1">
                <a:solidFill>
                  <a:srgbClr val="000000"/>
                </a:solidFill>
              </a:rPr>
              <a:t>genotype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that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is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vulnerable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as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opposed</a:t>
            </a:r>
            <a:r>
              <a:rPr lang="it-IT" altLang="it-IT" sz="2800" dirty="0">
                <a:solidFill>
                  <a:srgbClr val="000000"/>
                </a:solidFill>
              </a:rPr>
              <a:t> to </a:t>
            </a:r>
            <a:r>
              <a:rPr lang="it-IT" altLang="it-IT" sz="2800" dirty="0" err="1">
                <a:solidFill>
                  <a:srgbClr val="000000"/>
                </a:solidFill>
              </a:rPr>
              <a:t>resilient</a:t>
            </a:r>
            <a:r>
              <a:rPr lang="it-IT" altLang="it-IT" sz="2800" dirty="0">
                <a:solidFill>
                  <a:srgbClr val="000000"/>
                </a:solidFill>
              </a:rPr>
              <a:t> to </a:t>
            </a:r>
            <a:r>
              <a:rPr lang="it-IT" altLang="it-IT" sz="2800" dirty="0" err="1">
                <a:solidFill>
                  <a:srgbClr val="000000"/>
                </a:solidFill>
              </a:rPr>
              <a:t>stressful</a:t>
            </a:r>
            <a:r>
              <a:rPr lang="it-IT" altLang="it-IT" sz="2800" dirty="0">
                <a:solidFill>
                  <a:srgbClr val="000000"/>
                </a:solidFill>
              </a:rPr>
              <a:t> life </a:t>
            </a:r>
            <a:r>
              <a:rPr lang="it-IT" altLang="it-IT" sz="2800" dirty="0" err="1">
                <a:solidFill>
                  <a:srgbClr val="000000"/>
                </a:solidFill>
              </a:rPr>
              <a:t>events</a:t>
            </a:r>
            <a:r>
              <a:rPr lang="it-IT" altLang="it-IT" sz="2800" dirty="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0" y="4445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Hypothesis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>
                <a:solidFill>
                  <a:srgbClr val="000000"/>
                </a:solidFill>
              </a:rPr>
              <a:t> </a:t>
            </a:r>
            <a:r>
              <a:rPr lang="it-IT" altLang="it-IT" sz="3600" b="1">
                <a:solidFill>
                  <a:srgbClr val="000000"/>
                </a:solidFill>
              </a:rPr>
              <a:t>Some multifactorial</a:t>
            </a:r>
            <a:r>
              <a:rPr lang="it-IT" altLang="it-IT" sz="3600" b="1" baseline="30000">
                <a:solidFill>
                  <a:srgbClr val="000000"/>
                </a:solidFill>
              </a:rPr>
              <a:t> </a:t>
            </a:r>
            <a:r>
              <a:rPr lang="it-IT" altLang="it-IT" sz="3600" b="1">
                <a:solidFill>
                  <a:srgbClr val="000000"/>
                </a:solidFill>
              </a:rPr>
              <a:t>disorders, instead of resulting from variations in many genes</a:t>
            </a:r>
            <a:r>
              <a:rPr lang="it-IT" altLang="it-IT" sz="3600" b="1" baseline="30000">
                <a:solidFill>
                  <a:srgbClr val="000000"/>
                </a:solidFill>
              </a:rPr>
              <a:t> </a:t>
            </a:r>
            <a:r>
              <a:rPr lang="it-IT" altLang="it-IT" sz="3600" b="1">
                <a:solidFill>
                  <a:srgbClr val="000000"/>
                </a:solidFill>
              </a:rPr>
              <a:t>of small effect, may result from variations in fewer genes whose</a:t>
            </a:r>
            <a:r>
              <a:rPr lang="it-IT" altLang="it-IT" sz="3600" b="1" baseline="30000">
                <a:solidFill>
                  <a:srgbClr val="000000"/>
                </a:solidFill>
              </a:rPr>
              <a:t> </a:t>
            </a:r>
            <a:r>
              <a:rPr lang="it-IT" altLang="it-IT" sz="3600" b="1">
                <a:solidFill>
                  <a:srgbClr val="000000"/>
                </a:solidFill>
              </a:rPr>
              <a:t>effects are conditional on exposure to environmental risks.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3600" b="1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b="1">
                <a:solidFill>
                  <a:srgbClr val="FF3300"/>
                </a:solidFill>
              </a:rPr>
              <a:t>Necessity of implementing gene x environment interaction research protocols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b="1">
              <a:solidFill>
                <a:srgbClr val="FF33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b="1">
                <a:solidFill>
                  <a:srgbClr val="FF3300"/>
                </a:solidFill>
              </a:rPr>
              <a:t>Necessity of accurate phenotyping</a:t>
            </a:r>
            <a:endParaRPr lang="it-IT" altLang="it-IT" b="1">
              <a:solidFill>
                <a:srgbClr val="FF3300"/>
              </a:solidFill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5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545</Words>
  <Application>Microsoft Office PowerPoint</Application>
  <PresentationFormat>Presentazione su schermo (4:3)</PresentationFormat>
  <Paragraphs>42</Paragraphs>
  <Slides>8</Slides>
  <Notes>0</Notes>
  <HiddenSlides>0</HiddenSlides>
  <MMClips>8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admin</dc:creator>
  <cp:lastModifiedBy>admin</cp:lastModifiedBy>
  <cp:revision>1</cp:revision>
  <dcterms:created xsi:type="dcterms:W3CDTF">2020-04-27T14:55:32Z</dcterms:created>
  <dcterms:modified xsi:type="dcterms:W3CDTF">2020-04-27T14:56:26Z</dcterms:modified>
</cp:coreProperties>
</file>