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EABD8F-BFF4-4FDB-B4EB-EC0E03E0996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596803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1C50B3-6607-4925-B0BE-0DF3AD9FE13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038798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AE12BB-0B84-475D-993F-8CD5E3B248E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941474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AAFE4F-E0A1-409C-939A-8C3FDCA0AB2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032961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1AAD5F-BA30-422A-8EB3-9ABD8362AAF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739033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FAD7EA-0865-4D87-8BAB-E81DEBA3C68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523475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282081-5F4F-4C6F-B724-654D4C6AB83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984725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2DFA46-99A2-4FD7-BAFB-A5C4D728B2E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263829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644A2F-EF68-443F-929D-28288FF6BE9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152303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EDDC76-44DF-4A26-A171-549E456B674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35947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BC3198-CA72-4E4D-9460-3F83C4130B1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428654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5E0A306-EF1B-4FB3-9257-B50F801968D9}"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173283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26988"/>
            <a:ext cx="6048375" cy="4610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Rectangle 5"/>
          <p:cNvSpPr>
            <a:spLocks noChangeArrowheads="1"/>
          </p:cNvSpPr>
          <p:nvPr/>
        </p:nvSpPr>
        <p:spPr bwMode="auto">
          <a:xfrm>
            <a:off x="-61913" y="4581525"/>
            <a:ext cx="9324976"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400">
                <a:solidFill>
                  <a:srgbClr val="000000"/>
                </a:solidFill>
              </a:rPr>
              <a:t>In a typical auditory fear conditioning procedure, rats are habituated to the conditioning chamber but given no stimuli. During the conditioning session, the electric shock (US) is paired with the auditory-conditioned stimulus (CS) several times (usually 1–5). The effects of conditioning are then assessed in a test session during which the conditioned stimulus is presented alone. Most studies measure “freezing” behavior, which is an innate defensive response elicited by the conditioned stimulus after conditioning. An unpaired control group in which the conditioned stimulus and unconditioned stimulus are presented in a nonoverlapping manner is often used. The conditioned stimulus elicits little or no freezing prior to conditioning (not shown). Both the paired and unpaired group freeze during the training session due to the shock presentation. In the test session, the paired group exhibits considerably more conditioned stimulus-elicited freezing than the unpaired. Differences between the paired and unpaired group reflect the association that is learned as a result of conditioned-unconditioned stimuli pairing. </a:t>
            </a:r>
          </a:p>
        </p:txBody>
      </p:sp>
      <p:sp>
        <p:nvSpPr>
          <p:cNvPr id="22532" name="Text Box 6"/>
          <p:cNvSpPr txBox="1">
            <a:spLocks noChangeArrowheads="1"/>
          </p:cNvSpPr>
          <p:nvPr/>
        </p:nvSpPr>
        <p:spPr bwMode="auto">
          <a:xfrm>
            <a:off x="6300788" y="476250"/>
            <a:ext cx="2735262"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a:solidFill>
                  <a:srgbClr val="000000"/>
                </a:solidFill>
              </a:rPr>
              <a:t>L’accoppiamento CS-US è necessario e, una volta appresa, la risposta di paura si manifesta anche in contesti diversi</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6077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12700" y="2276475"/>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b="1">
                <a:solidFill>
                  <a:srgbClr val="000000"/>
                </a:solidFill>
              </a:rPr>
              <a:t>Cosa accade nell’amigdala quando si forma una memoria di paura condizionata?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9164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0" y="692150"/>
            <a:ext cx="914400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b="1" dirty="0">
                <a:solidFill>
                  <a:srgbClr val="000000"/>
                </a:solidFill>
              </a:rPr>
              <a:t>Lesioni dell’amigdala impediscono, sia nell’uomo che negli altri animali, la formazione di tracce di memoria di paura condizionata.</a:t>
            </a:r>
            <a:r>
              <a:rPr lang="it-IT" altLang="it-IT" dirty="0">
                <a:solidFill>
                  <a:srgbClr val="000000"/>
                </a:solidFill>
              </a:rPr>
              <a:t> </a:t>
            </a:r>
          </a:p>
          <a:p>
            <a:pPr algn="ctr" eaLnBrk="1" fontAlgn="base" hangingPunct="1">
              <a:spcBef>
                <a:spcPct val="0"/>
              </a:spcBef>
              <a:spcAft>
                <a:spcPct val="0"/>
              </a:spcAft>
              <a:buFontTx/>
              <a:buNone/>
            </a:pPr>
            <a:endParaRPr lang="it-IT" altLang="it-IT" dirty="0">
              <a:solidFill>
                <a:srgbClr val="000000"/>
              </a:solidFill>
            </a:endParaRPr>
          </a:p>
          <a:p>
            <a:pPr algn="ctr" eaLnBrk="1" fontAlgn="base" hangingPunct="1">
              <a:spcBef>
                <a:spcPct val="0"/>
              </a:spcBef>
              <a:spcAft>
                <a:spcPct val="0"/>
              </a:spcAft>
              <a:buFontTx/>
              <a:buNone/>
            </a:pPr>
            <a:r>
              <a:rPr lang="it-IT" altLang="it-IT" dirty="0">
                <a:solidFill>
                  <a:srgbClr val="000000"/>
                </a:solidFill>
              </a:rPr>
              <a:t>Questo significa che soggetti con lesioni dell’amigdala non imparano a reagire in maniera appropriata ad uno stimolo la cui apparizione dovrebbe invece avere valore predittivo per l’accadere di un evento negativo. </a:t>
            </a:r>
          </a:p>
          <a:p>
            <a:pPr algn="ctr" eaLnBrk="1" fontAlgn="base" hangingPunct="1">
              <a:spcBef>
                <a:spcPct val="0"/>
              </a:spcBef>
              <a:spcAft>
                <a:spcPct val="0"/>
              </a:spcAft>
              <a:buFontTx/>
              <a:buNone/>
            </a:pPr>
            <a:endParaRPr lang="it-IT" altLang="it-IT" dirty="0">
              <a:solidFill>
                <a:srgbClr val="000000"/>
              </a:solidFill>
            </a:endParaRPr>
          </a:p>
          <a:p>
            <a:pPr algn="ctr" eaLnBrk="1" fontAlgn="base" hangingPunct="1">
              <a:spcBef>
                <a:spcPct val="0"/>
              </a:spcBef>
              <a:spcAft>
                <a:spcPct val="0"/>
              </a:spcAft>
              <a:buFontTx/>
              <a:buNone/>
            </a:pPr>
            <a:endParaRPr lang="it-IT" altLang="it-IT" dirty="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2451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98425" y="4649788"/>
            <a:ext cx="9318625" cy="230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4923" tIns="72462" rIns="144923" bIns="72462">
            <a:spAutoFit/>
          </a:bodyPr>
          <a:lstStyle>
            <a:lvl1pPr defTabSz="1449388" eaLnBrk="0" hangingPunct="0">
              <a:spcBef>
                <a:spcPct val="20000"/>
              </a:spcBef>
              <a:buChar char="•"/>
              <a:defRPr sz="3200">
                <a:solidFill>
                  <a:schemeClr val="tx1"/>
                </a:solidFill>
                <a:latin typeface="Arial" charset="0"/>
              </a:defRPr>
            </a:lvl1pPr>
            <a:lvl2pPr marL="742950" indent="-285750" defTabSz="1449388" eaLnBrk="0" hangingPunct="0">
              <a:spcBef>
                <a:spcPct val="20000"/>
              </a:spcBef>
              <a:buChar char="–"/>
              <a:defRPr sz="2800">
                <a:solidFill>
                  <a:schemeClr val="tx1"/>
                </a:solidFill>
                <a:latin typeface="Arial" charset="0"/>
              </a:defRPr>
            </a:lvl2pPr>
            <a:lvl3pPr marL="1143000" indent="-228600" defTabSz="1449388" eaLnBrk="0" hangingPunct="0">
              <a:spcBef>
                <a:spcPct val="20000"/>
              </a:spcBef>
              <a:buChar char="•"/>
              <a:defRPr sz="2400">
                <a:solidFill>
                  <a:schemeClr val="tx1"/>
                </a:solidFill>
                <a:latin typeface="Arial" charset="0"/>
              </a:defRPr>
            </a:lvl3pPr>
            <a:lvl4pPr marL="1600200" indent="-228600" defTabSz="1449388" eaLnBrk="0" hangingPunct="0">
              <a:spcBef>
                <a:spcPct val="20000"/>
              </a:spcBef>
              <a:buChar char="–"/>
              <a:defRPr sz="2000">
                <a:solidFill>
                  <a:schemeClr val="tx1"/>
                </a:solidFill>
                <a:latin typeface="Arial" charset="0"/>
              </a:defRPr>
            </a:lvl4pPr>
            <a:lvl5pPr marL="2057400" indent="-228600" defTabSz="1449388" eaLnBrk="0" hangingPunct="0">
              <a:spcBef>
                <a:spcPct val="20000"/>
              </a:spcBef>
              <a:buChar char="»"/>
              <a:defRPr sz="2000">
                <a:solidFill>
                  <a:schemeClr val="tx1"/>
                </a:solidFill>
                <a:latin typeface="Arial" charset="0"/>
              </a:defRPr>
            </a:lvl5pPr>
            <a:lvl6pPr marL="2514600" indent="-228600" defTabSz="1449388" eaLnBrk="0" fontAlgn="base" hangingPunct="0">
              <a:spcBef>
                <a:spcPct val="20000"/>
              </a:spcBef>
              <a:spcAft>
                <a:spcPct val="0"/>
              </a:spcAft>
              <a:buChar char="»"/>
              <a:defRPr sz="2000">
                <a:solidFill>
                  <a:schemeClr val="tx1"/>
                </a:solidFill>
                <a:latin typeface="Arial" charset="0"/>
              </a:defRPr>
            </a:lvl6pPr>
            <a:lvl7pPr marL="2971800" indent="-228600" defTabSz="1449388" eaLnBrk="0" fontAlgn="base" hangingPunct="0">
              <a:spcBef>
                <a:spcPct val="20000"/>
              </a:spcBef>
              <a:spcAft>
                <a:spcPct val="0"/>
              </a:spcAft>
              <a:buChar char="»"/>
              <a:defRPr sz="2000">
                <a:solidFill>
                  <a:schemeClr val="tx1"/>
                </a:solidFill>
                <a:latin typeface="Arial" charset="0"/>
              </a:defRPr>
            </a:lvl7pPr>
            <a:lvl8pPr marL="3429000" indent="-228600" defTabSz="1449388" eaLnBrk="0" fontAlgn="base" hangingPunct="0">
              <a:spcBef>
                <a:spcPct val="20000"/>
              </a:spcBef>
              <a:spcAft>
                <a:spcPct val="0"/>
              </a:spcAft>
              <a:buChar char="»"/>
              <a:defRPr sz="2000">
                <a:solidFill>
                  <a:schemeClr val="tx1"/>
                </a:solidFill>
                <a:latin typeface="Arial" charset="0"/>
              </a:defRPr>
            </a:lvl8pPr>
            <a:lvl9pPr marL="3886200" indent="-228600" defTabSz="1449388"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400" dirty="0">
                <a:solidFill>
                  <a:srgbClr val="000000"/>
                </a:solidFill>
              </a:rPr>
              <a:t>Schema semplificato delle vie coinvolte nell’elaborazione di uno stimolo sensoriale (in questo caso acustico) con significato emozionale. Notare che l’informazione sensoriale è inviata </a:t>
            </a:r>
            <a:r>
              <a:rPr lang="it-IT" altLang="it-IT" sz="1400" dirty="0" smtClean="0">
                <a:solidFill>
                  <a:srgbClr val="000000"/>
                </a:solidFill>
              </a:rPr>
              <a:t>all’amigdala </a:t>
            </a:r>
            <a:r>
              <a:rPr lang="it-IT" altLang="it-IT" sz="1400" dirty="0" err="1" smtClean="0">
                <a:solidFill>
                  <a:srgbClr val="000000"/>
                </a:solidFill>
              </a:rPr>
              <a:t>basolaterale</a:t>
            </a:r>
            <a:r>
              <a:rPr lang="it-IT" altLang="it-IT" sz="1400" dirty="0" smtClean="0">
                <a:solidFill>
                  <a:srgbClr val="000000"/>
                </a:solidFill>
              </a:rPr>
              <a:t> (ABL</a:t>
            </a:r>
            <a:r>
              <a:rPr lang="it-IT" altLang="it-IT" sz="1400" dirty="0">
                <a:solidFill>
                  <a:srgbClr val="000000"/>
                </a:solidFill>
              </a:rPr>
              <a:t>) dell’amigdala attraverso due vie, una rapida e diretta dai nuclei sensoriali talamici ed una più lenta, ma accompagnata dalla cosciente percezione dello stimolo, che arriva dalle aree corticali acustiche. Particolarmente per le risposte a stimoli paurosi l’importanza dell’informazione che arriva all’amigdala dal talamo sta nel fatto che innesca risposte rapide che possono essere importanti in situazioni di pericolo. Il NBL proietta al nucleo centrale (NC), che costituisce l’uscita dell’amigdala e proietta all’ipotalamo ed a diversi nuclei del tronco dell’encefalo che controllano le risposte emozionali. Esso proietta anche ai nuclei colinergici del prosencefalo basale le cui proiezioni alla corteccia determinano una attivazione corticale generalizzata, detta </a:t>
            </a:r>
            <a:r>
              <a:rPr lang="it-IT" altLang="it-IT" sz="1400" dirty="0" err="1">
                <a:solidFill>
                  <a:srgbClr val="000000"/>
                </a:solidFill>
              </a:rPr>
              <a:t>arousal</a:t>
            </a:r>
            <a:r>
              <a:rPr lang="it-IT" altLang="it-IT" sz="1400" dirty="0">
                <a:solidFill>
                  <a:srgbClr val="000000"/>
                </a:solidFill>
              </a:rPr>
              <a:t>, e facilitano la modificazione dell’efficacia sinaptica (plasticità sinaptica). Adattata da </a:t>
            </a:r>
            <a:r>
              <a:rPr lang="it-IT" altLang="it-IT" sz="1400" dirty="0" err="1">
                <a:solidFill>
                  <a:srgbClr val="000000"/>
                </a:solidFill>
              </a:rPr>
              <a:t>LeDoux</a:t>
            </a:r>
            <a:r>
              <a:rPr lang="it-IT" altLang="it-IT" sz="1400" dirty="0">
                <a:solidFill>
                  <a:srgbClr val="000000"/>
                </a:solidFill>
              </a:rPr>
              <a:t>, 1992.</a:t>
            </a:r>
          </a:p>
        </p:txBody>
      </p:sp>
      <p:sp>
        <p:nvSpPr>
          <p:cNvPr id="23555" name="Line 4"/>
          <p:cNvSpPr>
            <a:spLocks noChangeShapeType="1"/>
          </p:cNvSpPr>
          <p:nvPr/>
        </p:nvSpPr>
        <p:spPr bwMode="auto">
          <a:xfrm flipV="1">
            <a:off x="7335838" y="2041525"/>
            <a:ext cx="523875" cy="1060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3556" name="Text Box 5"/>
          <p:cNvSpPr txBox="1">
            <a:spLocks noChangeArrowheads="1"/>
          </p:cNvSpPr>
          <p:nvPr/>
        </p:nvSpPr>
        <p:spPr bwMode="auto">
          <a:xfrm>
            <a:off x="817563" y="2697163"/>
            <a:ext cx="1254125"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923" tIns="72462" rIns="144923" bIns="72462">
            <a:spAutoFit/>
          </a:bodyPr>
          <a:lstStyle>
            <a:lvl1pPr defTabSz="1449388" eaLnBrk="0" hangingPunct="0">
              <a:spcBef>
                <a:spcPct val="20000"/>
              </a:spcBef>
              <a:buChar char="•"/>
              <a:defRPr sz="3200">
                <a:solidFill>
                  <a:schemeClr val="tx1"/>
                </a:solidFill>
                <a:latin typeface="Arial" charset="0"/>
              </a:defRPr>
            </a:lvl1pPr>
            <a:lvl2pPr marL="742950" indent="-285750" defTabSz="1449388" eaLnBrk="0" hangingPunct="0">
              <a:spcBef>
                <a:spcPct val="20000"/>
              </a:spcBef>
              <a:buChar char="–"/>
              <a:defRPr sz="2800">
                <a:solidFill>
                  <a:schemeClr val="tx1"/>
                </a:solidFill>
                <a:latin typeface="Arial" charset="0"/>
              </a:defRPr>
            </a:lvl2pPr>
            <a:lvl3pPr marL="1143000" indent="-228600" defTabSz="1449388" eaLnBrk="0" hangingPunct="0">
              <a:spcBef>
                <a:spcPct val="20000"/>
              </a:spcBef>
              <a:buChar char="•"/>
              <a:defRPr sz="2400">
                <a:solidFill>
                  <a:schemeClr val="tx1"/>
                </a:solidFill>
                <a:latin typeface="Arial" charset="0"/>
              </a:defRPr>
            </a:lvl3pPr>
            <a:lvl4pPr marL="1600200" indent="-228600" defTabSz="1449388" eaLnBrk="0" hangingPunct="0">
              <a:spcBef>
                <a:spcPct val="20000"/>
              </a:spcBef>
              <a:buChar char="–"/>
              <a:defRPr sz="2000">
                <a:solidFill>
                  <a:schemeClr val="tx1"/>
                </a:solidFill>
                <a:latin typeface="Arial" charset="0"/>
              </a:defRPr>
            </a:lvl4pPr>
            <a:lvl5pPr marL="2057400" indent="-228600" defTabSz="1449388" eaLnBrk="0" hangingPunct="0">
              <a:spcBef>
                <a:spcPct val="20000"/>
              </a:spcBef>
              <a:buChar char="»"/>
              <a:defRPr sz="2000">
                <a:solidFill>
                  <a:schemeClr val="tx1"/>
                </a:solidFill>
                <a:latin typeface="Arial" charset="0"/>
              </a:defRPr>
            </a:lvl5pPr>
            <a:lvl6pPr marL="2514600" indent="-228600" defTabSz="1449388" eaLnBrk="0" fontAlgn="base" hangingPunct="0">
              <a:spcBef>
                <a:spcPct val="20000"/>
              </a:spcBef>
              <a:spcAft>
                <a:spcPct val="0"/>
              </a:spcAft>
              <a:buChar char="»"/>
              <a:defRPr sz="2000">
                <a:solidFill>
                  <a:schemeClr val="tx1"/>
                </a:solidFill>
                <a:latin typeface="Arial" charset="0"/>
              </a:defRPr>
            </a:lvl6pPr>
            <a:lvl7pPr marL="2971800" indent="-228600" defTabSz="1449388" eaLnBrk="0" fontAlgn="base" hangingPunct="0">
              <a:spcBef>
                <a:spcPct val="20000"/>
              </a:spcBef>
              <a:spcAft>
                <a:spcPct val="0"/>
              </a:spcAft>
              <a:buChar char="»"/>
              <a:defRPr sz="2000">
                <a:solidFill>
                  <a:schemeClr val="tx1"/>
                </a:solidFill>
                <a:latin typeface="Arial" charset="0"/>
              </a:defRPr>
            </a:lvl7pPr>
            <a:lvl8pPr marL="3429000" indent="-228600" defTabSz="1449388" eaLnBrk="0" fontAlgn="base" hangingPunct="0">
              <a:spcBef>
                <a:spcPct val="20000"/>
              </a:spcBef>
              <a:spcAft>
                <a:spcPct val="0"/>
              </a:spcAft>
              <a:buChar char="»"/>
              <a:defRPr sz="2000">
                <a:solidFill>
                  <a:schemeClr val="tx1"/>
                </a:solidFill>
                <a:latin typeface="Arial" charset="0"/>
              </a:defRPr>
            </a:lvl8pPr>
            <a:lvl9pPr marL="3886200" indent="-228600" defTabSz="1449388"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400" b="1">
                <a:solidFill>
                  <a:srgbClr val="000000"/>
                </a:solidFill>
              </a:rPr>
              <a:t>Stimolo</a:t>
            </a:r>
          </a:p>
          <a:p>
            <a:pPr algn="ctr" eaLnBrk="1" fontAlgn="base" hangingPunct="1">
              <a:spcBef>
                <a:spcPct val="0"/>
              </a:spcBef>
              <a:spcAft>
                <a:spcPct val="0"/>
              </a:spcAft>
              <a:buFontTx/>
              <a:buNone/>
            </a:pPr>
            <a:r>
              <a:rPr lang="it-IT" altLang="it-IT" sz="1400" b="1">
                <a:solidFill>
                  <a:srgbClr val="000000"/>
                </a:solidFill>
              </a:rPr>
              <a:t>acustico</a:t>
            </a:r>
          </a:p>
          <a:p>
            <a:pPr algn="ctr" eaLnBrk="1" fontAlgn="base" hangingPunct="1">
              <a:spcBef>
                <a:spcPct val="0"/>
              </a:spcBef>
              <a:spcAft>
                <a:spcPct val="0"/>
              </a:spcAft>
              <a:buFontTx/>
              <a:buNone/>
            </a:pPr>
            <a:r>
              <a:rPr lang="it-IT" altLang="it-IT" sz="1400" b="1">
                <a:solidFill>
                  <a:srgbClr val="000000"/>
                </a:solidFill>
              </a:rPr>
              <a:t>emozionale</a:t>
            </a:r>
          </a:p>
        </p:txBody>
      </p:sp>
      <p:sp>
        <p:nvSpPr>
          <p:cNvPr id="23557" name="Text Box 6"/>
          <p:cNvSpPr txBox="1">
            <a:spLocks noChangeArrowheads="1"/>
          </p:cNvSpPr>
          <p:nvPr/>
        </p:nvSpPr>
        <p:spPr bwMode="auto">
          <a:xfrm>
            <a:off x="196850" y="1809750"/>
            <a:ext cx="2168525" cy="75088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4923" tIns="72462" rIns="144923" bIns="72462">
            <a:spAutoFit/>
          </a:bodyPr>
          <a:lstStyle>
            <a:lvl1pPr defTabSz="1449388" eaLnBrk="0" hangingPunct="0">
              <a:spcBef>
                <a:spcPct val="20000"/>
              </a:spcBef>
              <a:buChar char="•"/>
              <a:defRPr sz="3200">
                <a:solidFill>
                  <a:schemeClr val="tx1"/>
                </a:solidFill>
                <a:latin typeface="Arial" charset="0"/>
              </a:defRPr>
            </a:lvl1pPr>
            <a:lvl2pPr marL="742950" indent="-285750" defTabSz="1449388" eaLnBrk="0" hangingPunct="0">
              <a:spcBef>
                <a:spcPct val="20000"/>
              </a:spcBef>
              <a:buChar char="–"/>
              <a:defRPr sz="2800">
                <a:solidFill>
                  <a:schemeClr val="tx1"/>
                </a:solidFill>
                <a:latin typeface="Arial" charset="0"/>
              </a:defRPr>
            </a:lvl2pPr>
            <a:lvl3pPr marL="1143000" indent="-228600" defTabSz="1449388" eaLnBrk="0" hangingPunct="0">
              <a:spcBef>
                <a:spcPct val="20000"/>
              </a:spcBef>
              <a:buChar char="•"/>
              <a:defRPr sz="2400">
                <a:solidFill>
                  <a:schemeClr val="tx1"/>
                </a:solidFill>
                <a:latin typeface="Arial" charset="0"/>
              </a:defRPr>
            </a:lvl3pPr>
            <a:lvl4pPr marL="1600200" indent="-228600" defTabSz="1449388" eaLnBrk="0" hangingPunct="0">
              <a:spcBef>
                <a:spcPct val="20000"/>
              </a:spcBef>
              <a:buChar char="–"/>
              <a:defRPr sz="2000">
                <a:solidFill>
                  <a:schemeClr val="tx1"/>
                </a:solidFill>
                <a:latin typeface="Arial" charset="0"/>
              </a:defRPr>
            </a:lvl4pPr>
            <a:lvl5pPr marL="2057400" indent="-228600" defTabSz="1449388" eaLnBrk="0" hangingPunct="0">
              <a:spcBef>
                <a:spcPct val="20000"/>
              </a:spcBef>
              <a:buChar char="»"/>
              <a:defRPr sz="2000">
                <a:solidFill>
                  <a:schemeClr val="tx1"/>
                </a:solidFill>
                <a:latin typeface="Arial" charset="0"/>
              </a:defRPr>
            </a:lvl5pPr>
            <a:lvl6pPr marL="2514600" indent="-228600" defTabSz="1449388" eaLnBrk="0" fontAlgn="base" hangingPunct="0">
              <a:spcBef>
                <a:spcPct val="20000"/>
              </a:spcBef>
              <a:spcAft>
                <a:spcPct val="0"/>
              </a:spcAft>
              <a:buChar char="»"/>
              <a:defRPr sz="2000">
                <a:solidFill>
                  <a:schemeClr val="tx1"/>
                </a:solidFill>
                <a:latin typeface="Arial" charset="0"/>
              </a:defRPr>
            </a:lvl6pPr>
            <a:lvl7pPr marL="2971800" indent="-228600" defTabSz="1449388" eaLnBrk="0" fontAlgn="base" hangingPunct="0">
              <a:spcBef>
                <a:spcPct val="20000"/>
              </a:spcBef>
              <a:spcAft>
                <a:spcPct val="0"/>
              </a:spcAft>
              <a:buChar char="»"/>
              <a:defRPr sz="2000">
                <a:solidFill>
                  <a:schemeClr val="tx1"/>
                </a:solidFill>
                <a:latin typeface="Arial" charset="0"/>
              </a:defRPr>
            </a:lvl7pPr>
            <a:lvl8pPr marL="3429000" indent="-228600" defTabSz="1449388" eaLnBrk="0" fontAlgn="base" hangingPunct="0">
              <a:spcBef>
                <a:spcPct val="20000"/>
              </a:spcBef>
              <a:spcAft>
                <a:spcPct val="0"/>
              </a:spcAft>
              <a:buChar char="»"/>
              <a:defRPr sz="2000">
                <a:solidFill>
                  <a:schemeClr val="tx1"/>
                </a:solidFill>
                <a:latin typeface="Arial" charset="0"/>
              </a:defRPr>
            </a:lvl8pPr>
            <a:lvl9pPr marL="3886200" indent="-228600" defTabSz="1449388"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300" b="1">
                <a:solidFill>
                  <a:srgbClr val="000000"/>
                </a:solidFill>
              </a:rPr>
              <a:t>Nucleo genicolato mediale</a:t>
            </a:r>
          </a:p>
          <a:p>
            <a:pPr algn="ctr" eaLnBrk="1" fontAlgn="base" hangingPunct="1">
              <a:spcBef>
                <a:spcPct val="0"/>
              </a:spcBef>
              <a:spcAft>
                <a:spcPct val="0"/>
              </a:spcAft>
              <a:buFontTx/>
              <a:buNone/>
            </a:pPr>
            <a:r>
              <a:rPr lang="it-IT" altLang="it-IT" sz="1300" b="1">
                <a:solidFill>
                  <a:srgbClr val="000000"/>
                </a:solidFill>
              </a:rPr>
              <a:t>(parte ventrale)</a:t>
            </a:r>
          </a:p>
        </p:txBody>
      </p:sp>
      <p:sp>
        <p:nvSpPr>
          <p:cNvPr id="23558" name="Line 7"/>
          <p:cNvSpPr>
            <a:spLocks noChangeShapeType="1"/>
          </p:cNvSpPr>
          <p:nvPr/>
        </p:nvSpPr>
        <p:spPr bwMode="auto">
          <a:xfrm flipV="1">
            <a:off x="1436688" y="1101725"/>
            <a:ext cx="0" cy="70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3559" name="Text Box 8"/>
          <p:cNvSpPr txBox="1">
            <a:spLocks noChangeArrowheads="1"/>
          </p:cNvSpPr>
          <p:nvPr/>
        </p:nvSpPr>
        <p:spPr bwMode="auto">
          <a:xfrm>
            <a:off x="371475" y="571500"/>
            <a:ext cx="2168525" cy="5524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4923" tIns="72462" rIns="144923" bIns="72462">
            <a:spAutoFit/>
          </a:bodyPr>
          <a:lstStyle>
            <a:lvl1pPr defTabSz="1449388" eaLnBrk="0" hangingPunct="0">
              <a:spcBef>
                <a:spcPct val="20000"/>
              </a:spcBef>
              <a:buChar char="•"/>
              <a:defRPr sz="3200">
                <a:solidFill>
                  <a:schemeClr val="tx1"/>
                </a:solidFill>
                <a:latin typeface="Arial" charset="0"/>
              </a:defRPr>
            </a:lvl1pPr>
            <a:lvl2pPr marL="742950" indent="-285750" defTabSz="1449388" eaLnBrk="0" hangingPunct="0">
              <a:spcBef>
                <a:spcPct val="20000"/>
              </a:spcBef>
              <a:buChar char="–"/>
              <a:defRPr sz="2800">
                <a:solidFill>
                  <a:schemeClr val="tx1"/>
                </a:solidFill>
                <a:latin typeface="Arial" charset="0"/>
              </a:defRPr>
            </a:lvl2pPr>
            <a:lvl3pPr marL="1143000" indent="-228600" defTabSz="1449388" eaLnBrk="0" hangingPunct="0">
              <a:spcBef>
                <a:spcPct val="20000"/>
              </a:spcBef>
              <a:buChar char="•"/>
              <a:defRPr sz="2400">
                <a:solidFill>
                  <a:schemeClr val="tx1"/>
                </a:solidFill>
                <a:latin typeface="Arial" charset="0"/>
              </a:defRPr>
            </a:lvl3pPr>
            <a:lvl4pPr marL="1600200" indent="-228600" defTabSz="1449388" eaLnBrk="0" hangingPunct="0">
              <a:spcBef>
                <a:spcPct val="20000"/>
              </a:spcBef>
              <a:buChar char="–"/>
              <a:defRPr sz="2000">
                <a:solidFill>
                  <a:schemeClr val="tx1"/>
                </a:solidFill>
                <a:latin typeface="Arial" charset="0"/>
              </a:defRPr>
            </a:lvl4pPr>
            <a:lvl5pPr marL="2057400" indent="-228600" defTabSz="1449388" eaLnBrk="0" hangingPunct="0">
              <a:spcBef>
                <a:spcPct val="20000"/>
              </a:spcBef>
              <a:buChar char="»"/>
              <a:defRPr sz="2000">
                <a:solidFill>
                  <a:schemeClr val="tx1"/>
                </a:solidFill>
                <a:latin typeface="Arial" charset="0"/>
              </a:defRPr>
            </a:lvl5pPr>
            <a:lvl6pPr marL="2514600" indent="-228600" defTabSz="1449388" eaLnBrk="0" fontAlgn="base" hangingPunct="0">
              <a:spcBef>
                <a:spcPct val="20000"/>
              </a:spcBef>
              <a:spcAft>
                <a:spcPct val="0"/>
              </a:spcAft>
              <a:buChar char="»"/>
              <a:defRPr sz="2000">
                <a:solidFill>
                  <a:schemeClr val="tx1"/>
                </a:solidFill>
                <a:latin typeface="Arial" charset="0"/>
              </a:defRPr>
            </a:lvl6pPr>
            <a:lvl7pPr marL="2971800" indent="-228600" defTabSz="1449388" eaLnBrk="0" fontAlgn="base" hangingPunct="0">
              <a:spcBef>
                <a:spcPct val="20000"/>
              </a:spcBef>
              <a:spcAft>
                <a:spcPct val="0"/>
              </a:spcAft>
              <a:buChar char="»"/>
              <a:defRPr sz="2000">
                <a:solidFill>
                  <a:schemeClr val="tx1"/>
                </a:solidFill>
                <a:latin typeface="Arial" charset="0"/>
              </a:defRPr>
            </a:lvl7pPr>
            <a:lvl8pPr marL="3429000" indent="-228600" defTabSz="1449388" eaLnBrk="0" fontAlgn="base" hangingPunct="0">
              <a:spcBef>
                <a:spcPct val="20000"/>
              </a:spcBef>
              <a:spcAft>
                <a:spcPct val="0"/>
              </a:spcAft>
              <a:buChar char="»"/>
              <a:defRPr sz="2000">
                <a:solidFill>
                  <a:schemeClr val="tx1"/>
                </a:solidFill>
                <a:latin typeface="Arial" charset="0"/>
              </a:defRPr>
            </a:lvl8pPr>
            <a:lvl9pPr marL="3886200" indent="-228600" defTabSz="1449388"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300" b="1">
                <a:solidFill>
                  <a:srgbClr val="000000"/>
                </a:solidFill>
              </a:rPr>
              <a:t>Corteccia acustica primaria</a:t>
            </a:r>
          </a:p>
        </p:txBody>
      </p:sp>
      <p:sp>
        <p:nvSpPr>
          <p:cNvPr id="23560" name="Line 9"/>
          <p:cNvSpPr>
            <a:spLocks noChangeShapeType="1"/>
          </p:cNvSpPr>
          <p:nvPr/>
        </p:nvSpPr>
        <p:spPr bwMode="auto">
          <a:xfrm>
            <a:off x="2547938" y="836613"/>
            <a:ext cx="7794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3561" name="Line 10"/>
          <p:cNvSpPr>
            <a:spLocks noChangeShapeType="1"/>
          </p:cNvSpPr>
          <p:nvPr/>
        </p:nvSpPr>
        <p:spPr bwMode="auto">
          <a:xfrm>
            <a:off x="5529263" y="803275"/>
            <a:ext cx="7810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3562" name="Line 11"/>
          <p:cNvSpPr>
            <a:spLocks noChangeShapeType="1"/>
          </p:cNvSpPr>
          <p:nvPr/>
        </p:nvSpPr>
        <p:spPr bwMode="auto">
          <a:xfrm flipV="1">
            <a:off x="1416050" y="2482850"/>
            <a:ext cx="0" cy="2651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3563" name="Freeform 13"/>
          <p:cNvSpPr>
            <a:spLocks/>
          </p:cNvSpPr>
          <p:nvPr/>
        </p:nvSpPr>
        <p:spPr bwMode="auto">
          <a:xfrm>
            <a:off x="5246688" y="2725738"/>
            <a:ext cx="2786062" cy="736600"/>
          </a:xfrm>
          <a:custGeom>
            <a:avLst/>
            <a:gdLst>
              <a:gd name="T0" fmla="*/ 2147483647 w 768"/>
              <a:gd name="T1" fmla="*/ 2147483647 h 400"/>
              <a:gd name="T2" fmla="*/ 2147483647 w 768"/>
              <a:gd name="T3" fmla="*/ 2147483647 h 400"/>
              <a:gd name="T4" fmla="*/ 2147483647 w 768"/>
              <a:gd name="T5" fmla="*/ 2147483647 h 400"/>
              <a:gd name="T6" fmla="*/ 2147483647 w 768"/>
              <a:gd name="T7" fmla="*/ 2147483647 h 400"/>
              <a:gd name="T8" fmla="*/ 2147483647 w 768"/>
              <a:gd name="T9" fmla="*/ 2147483647 h 400"/>
              <a:gd name="T10" fmla="*/ 2147483647 w 768"/>
              <a:gd name="T11" fmla="*/ 2147483647 h 400"/>
              <a:gd name="T12" fmla="*/ 2147483647 w 768"/>
              <a:gd name="T13" fmla="*/ 2147483647 h 400"/>
              <a:gd name="T14" fmla="*/ 2147483647 w 768"/>
              <a:gd name="T15" fmla="*/ 2147483647 h 400"/>
              <a:gd name="T16" fmla="*/ 2147483647 w 768"/>
              <a:gd name="T17" fmla="*/ 2147483647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68" h="400">
                <a:moveTo>
                  <a:pt x="568" y="8"/>
                </a:moveTo>
                <a:cubicBezTo>
                  <a:pt x="512" y="0"/>
                  <a:pt x="480" y="0"/>
                  <a:pt x="424" y="8"/>
                </a:cubicBezTo>
                <a:cubicBezTo>
                  <a:pt x="368" y="16"/>
                  <a:pt x="288" y="24"/>
                  <a:pt x="232" y="56"/>
                </a:cubicBezTo>
                <a:cubicBezTo>
                  <a:pt x="176" y="88"/>
                  <a:pt x="120" y="152"/>
                  <a:pt x="88" y="200"/>
                </a:cubicBezTo>
                <a:cubicBezTo>
                  <a:pt x="56" y="248"/>
                  <a:pt x="0" y="312"/>
                  <a:pt x="40" y="344"/>
                </a:cubicBezTo>
                <a:cubicBezTo>
                  <a:pt x="80" y="376"/>
                  <a:pt x="232" y="400"/>
                  <a:pt x="328" y="392"/>
                </a:cubicBezTo>
                <a:cubicBezTo>
                  <a:pt x="424" y="384"/>
                  <a:pt x="544" y="352"/>
                  <a:pt x="616" y="296"/>
                </a:cubicBezTo>
                <a:cubicBezTo>
                  <a:pt x="688" y="240"/>
                  <a:pt x="768" y="104"/>
                  <a:pt x="760" y="56"/>
                </a:cubicBezTo>
                <a:cubicBezTo>
                  <a:pt x="752" y="8"/>
                  <a:pt x="624" y="16"/>
                  <a:pt x="568" y="8"/>
                </a:cubicBezTo>
                <a:close/>
              </a:path>
            </a:pathLst>
          </a:custGeom>
          <a:solidFill>
            <a:srgbClr val="DDDDDD"/>
          </a:solid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3564" name="Text Box 14"/>
          <p:cNvSpPr txBox="1">
            <a:spLocks noChangeArrowheads="1"/>
          </p:cNvSpPr>
          <p:nvPr/>
        </p:nvSpPr>
        <p:spPr bwMode="auto">
          <a:xfrm>
            <a:off x="4275138" y="3057525"/>
            <a:ext cx="1087437"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923" tIns="72462" rIns="144923" bIns="72462">
            <a:spAutoFit/>
          </a:bodyPr>
          <a:lstStyle>
            <a:lvl1pPr defTabSz="1449388" eaLnBrk="0" hangingPunct="0">
              <a:spcBef>
                <a:spcPct val="20000"/>
              </a:spcBef>
              <a:buChar char="•"/>
              <a:defRPr sz="3200">
                <a:solidFill>
                  <a:schemeClr val="tx1"/>
                </a:solidFill>
                <a:latin typeface="Arial" charset="0"/>
              </a:defRPr>
            </a:lvl1pPr>
            <a:lvl2pPr marL="742950" indent="-285750" defTabSz="1449388" eaLnBrk="0" hangingPunct="0">
              <a:spcBef>
                <a:spcPct val="20000"/>
              </a:spcBef>
              <a:buChar char="–"/>
              <a:defRPr sz="2800">
                <a:solidFill>
                  <a:schemeClr val="tx1"/>
                </a:solidFill>
                <a:latin typeface="Arial" charset="0"/>
              </a:defRPr>
            </a:lvl2pPr>
            <a:lvl3pPr marL="1143000" indent="-228600" defTabSz="1449388" eaLnBrk="0" hangingPunct="0">
              <a:spcBef>
                <a:spcPct val="20000"/>
              </a:spcBef>
              <a:buChar char="•"/>
              <a:defRPr sz="2400">
                <a:solidFill>
                  <a:schemeClr val="tx1"/>
                </a:solidFill>
                <a:latin typeface="Arial" charset="0"/>
              </a:defRPr>
            </a:lvl3pPr>
            <a:lvl4pPr marL="1600200" indent="-228600" defTabSz="1449388" eaLnBrk="0" hangingPunct="0">
              <a:spcBef>
                <a:spcPct val="20000"/>
              </a:spcBef>
              <a:buChar char="–"/>
              <a:defRPr sz="2000">
                <a:solidFill>
                  <a:schemeClr val="tx1"/>
                </a:solidFill>
                <a:latin typeface="Arial" charset="0"/>
              </a:defRPr>
            </a:lvl4pPr>
            <a:lvl5pPr marL="2057400" indent="-228600" defTabSz="1449388" eaLnBrk="0" hangingPunct="0">
              <a:spcBef>
                <a:spcPct val="20000"/>
              </a:spcBef>
              <a:buChar char="»"/>
              <a:defRPr sz="2000">
                <a:solidFill>
                  <a:schemeClr val="tx1"/>
                </a:solidFill>
                <a:latin typeface="Arial" charset="0"/>
              </a:defRPr>
            </a:lvl5pPr>
            <a:lvl6pPr marL="2514600" indent="-228600" defTabSz="1449388" eaLnBrk="0" fontAlgn="base" hangingPunct="0">
              <a:spcBef>
                <a:spcPct val="20000"/>
              </a:spcBef>
              <a:spcAft>
                <a:spcPct val="0"/>
              </a:spcAft>
              <a:buChar char="»"/>
              <a:defRPr sz="2000">
                <a:solidFill>
                  <a:schemeClr val="tx1"/>
                </a:solidFill>
                <a:latin typeface="Arial" charset="0"/>
              </a:defRPr>
            </a:lvl6pPr>
            <a:lvl7pPr marL="2971800" indent="-228600" defTabSz="1449388" eaLnBrk="0" fontAlgn="base" hangingPunct="0">
              <a:spcBef>
                <a:spcPct val="20000"/>
              </a:spcBef>
              <a:spcAft>
                <a:spcPct val="0"/>
              </a:spcAft>
              <a:buChar char="»"/>
              <a:defRPr sz="2000">
                <a:solidFill>
                  <a:schemeClr val="tx1"/>
                </a:solidFill>
                <a:latin typeface="Arial" charset="0"/>
              </a:defRPr>
            </a:lvl7pPr>
            <a:lvl8pPr marL="3429000" indent="-228600" defTabSz="1449388" eaLnBrk="0" fontAlgn="base" hangingPunct="0">
              <a:spcBef>
                <a:spcPct val="20000"/>
              </a:spcBef>
              <a:spcAft>
                <a:spcPct val="0"/>
              </a:spcAft>
              <a:buChar char="»"/>
              <a:defRPr sz="2000">
                <a:solidFill>
                  <a:schemeClr val="tx1"/>
                </a:solidFill>
                <a:latin typeface="Arial" charset="0"/>
              </a:defRPr>
            </a:lvl8pPr>
            <a:lvl9pPr marL="3886200" indent="-228600" defTabSz="1449388"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400" b="1">
                <a:solidFill>
                  <a:srgbClr val="000000"/>
                </a:solidFill>
              </a:rPr>
              <a:t>Amigdala</a:t>
            </a:r>
          </a:p>
        </p:txBody>
      </p:sp>
      <p:sp>
        <p:nvSpPr>
          <p:cNvPr id="23565" name="Oval 15"/>
          <p:cNvSpPr>
            <a:spLocks noChangeArrowheads="1"/>
          </p:cNvSpPr>
          <p:nvPr/>
        </p:nvSpPr>
        <p:spPr bwMode="auto">
          <a:xfrm>
            <a:off x="5616575" y="2968625"/>
            <a:ext cx="1131888" cy="442913"/>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3566" name="Oval 16"/>
          <p:cNvSpPr>
            <a:spLocks noChangeArrowheads="1"/>
          </p:cNvSpPr>
          <p:nvPr/>
        </p:nvSpPr>
        <p:spPr bwMode="auto">
          <a:xfrm>
            <a:off x="6900863" y="2814638"/>
            <a:ext cx="696912" cy="354012"/>
          </a:xfrm>
          <a:prstGeom prst="ellipse">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3567" name="Text Box 17"/>
          <p:cNvSpPr txBox="1">
            <a:spLocks noChangeArrowheads="1"/>
          </p:cNvSpPr>
          <p:nvPr/>
        </p:nvSpPr>
        <p:spPr bwMode="auto">
          <a:xfrm>
            <a:off x="5881205" y="3113088"/>
            <a:ext cx="661367" cy="361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923" tIns="72462" rIns="144923" bIns="72462">
            <a:spAutoFit/>
          </a:bodyPr>
          <a:lstStyle>
            <a:lvl1pPr defTabSz="1449388" eaLnBrk="0" hangingPunct="0">
              <a:spcBef>
                <a:spcPct val="20000"/>
              </a:spcBef>
              <a:buChar char="•"/>
              <a:defRPr sz="3200">
                <a:solidFill>
                  <a:schemeClr val="tx1"/>
                </a:solidFill>
                <a:latin typeface="Arial" charset="0"/>
              </a:defRPr>
            </a:lvl1pPr>
            <a:lvl2pPr marL="742950" indent="-285750" defTabSz="1449388" eaLnBrk="0" hangingPunct="0">
              <a:spcBef>
                <a:spcPct val="20000"/>
              </a:spcBef>
              <a:buChar char="–"/>
              <a:defRPr sz="2800">
                <a:solidFill>
                  <a:schemeClr val="tx1"/>
                </a:solidFill>
                <a:latin typeface="Arial" charset="0"/>
              </a:defRPr>
            </a:lvl2pPr>
            <a:lvl3pPr marL="1143000" indent="-228600" defTabSz="1449388" eaLnBrk="0" hangingPunct="0">
              <a:spcBef>
                <a:spcPct val="20000"/>
              </a:spcBef>
              <a:buChar char="•"/>
              <a:defRPr sz="2400">
                <a:solidFill>
                  <a:schemeClr val="tx1"/>
                </a:solidFill>
                <a:latin typeface="Arial" charset="0"/>
              </a:defRPr>
            </a:lvl3pPr>
            <a:lvl4pPr marL="1600200" indent="-228600" defTabSz="1449388" eaLnBrk="0" hangingPunct="0">
              <a:spcBef>
                <a:spcPct val="20000"/>
              </a:spcBef>
              <a:buChar char="–"/>
              <a:defRPr sz="2000">
                <a:solidFill>
                  <a:schemeClr val="tx1"/>
                </a:solidFill>
                <a:latin typeface="Arial" charset="0"/>
              </a:defRPr>
            </a:lvl4pPr>
            <a:lvl5pPr marL="2057400" indent="-228600" defTabSz="1449388" eaLnBrk="0" hangingPunct="0">
              <a:spcBef>
                <a:spcPct val="20000"/>
              </a:spcBef>
              <a:buChar char="»"/>
              <a:defRPr sz="2000">
                <a:solidFill>
                  <a:schemeClr val="tx1"/>
                </a:solidFill>
                <a:latin typeface="Arial" charset="0"/>
              </a:defRPr>
            </a:lvl5pPr>
            <a:lvl6pPr marL="2514600" indent="-228600" defTabSz="1449388" eaLnBrk="0" fontAlgn="base" hangingPunct="0">
              <a:spcBef>
                <a:spcPct val="20000"/>
              </a:spcBef>
              <a:spcAft>
                <a:spcPct val="0"/>
              </a:spcAft>
              <a:buChar char="»"/>
              <a:defRPr sz="2000">
                <a:solidFill>
                  <a:schemeClr val="tx1"/>
                </a:solidFill>
                <a:latin typeface="Arial" charset="0"/>
              </a:defRPr>
            </a:lvl6pPr>
            <a:lvl7pPr marL="2971800" indent="-228600" defTabSz="1449388" eaLnBrk="0" fontAlgn="base" hangingPunct="0">
              <a:spcBef>
                <a:spcPct val="20000"/>
              </a:spcBef>
              <a:spcAft>
                <a:spcPct val="0"/>
              </a:spcAft>
              <a:buChar char="»"/>
              <a:defRPr sz="2000">
                <a:solidFill>
                  <a:schemeClr val="tx1"/>
                </a:solidFill>
                <a:latin typeface="Arial" charset="0"/>
              </a:defRPr>
            </a:lvl7pPr>
            <a:lvl8pPr marL="3429000" indent="-228600" defTabSz="1449388" eaLnBrk="0" fontAlgn="base" hangingPunct="0">
              <a:spcBef>
                <a:spcPct val="20000"/>
              </a:spcBef>
              <a:spcAft>
                <a:spcPct val="0"/>
              </a:spcAft>
              <a:buChar char="»"/>
              <a:defRPr sz="2000">
                <a:solidFill>
                  <a:schemeClr val="tx1"/>
                </a:solidFill>
                <a:latin typeface="Arial" charset="0"/>
              </a:defRPr>
            </a:lvl8pPr>
            <a:lvl9pPr marL="3886200" indent="-228600" defTabSz="1449388"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400" b="1" dirty="0" smtClean="0">
                <a:solidFill>
                  <a:srgbClr val="000000"/>
                </a:solidFill>
              </a:rPr>
              <a:t>ABL</a:t>
            </a:r>
            <a:endParaRPr lang="it-IT" altLang="it-IT" sz="1400" b="1" dirty="0">
              <a:solidFill>
                <a:srgbClr val="000000"/>
              </a:solidFill>
            </a:endParaRPr>
          </a:p>
        </p:txBody>
      </p:sp>
      <p:sp>
        <p:nvSpPr>
          <p:cNvPr id="23568" name="Text Box 18"/>
          <p:cNvSpPr txBox="1">
            <a:spLocks noChangeArrowheads="1"/>
          </p:cNvSpPr>
          <p:nvPr/>
        </p:nvSpPr>
        <p:spPr bwMode="auto">
          <a:xfrm>
            <a:off x="6985000" y="2870200"/>
            <a:ext cx="544513"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4923" tIns="72462" rIns="144923" bIns="72462">
            <a:spAutoFit/>
          </a:bodyPr>
          <a:lstStyle>
            <a:lvl1pPr defTabSz="1449388" eaLnBrk="0" hangingPunct="0">
              <a:spcBef>
                <a:spcPct val="20000"/>
              </a:spcBef>
              <a:buChar char="•"/>
              <a:defRPr sz="3200">
                <a:solidFill>
                  <a:schemeClr val="tx1"/>
                </a:solidFill>
                <a:latin typeface="Arial" charset="0"/>
              </a:defRPr>
            </a:lvl1pPr>
            <a:lvl2pPr marL="742950" indent="-285750" defTabSz="1449388" eaLnBrk="0" hangingPunct="0">
              <a:spcBef>
                <a:spcPct val="20000"/>
              </a:spcBef>
              <a:buChar char="–"/>
              <a:defRPr sz="2800">
                <a:solidFill>
                  <a:schemeClr val="tx1"/>
                </a:solidFill>
                <a:latin typeface="Arial" charset="0"/>
              </a:defRPr>
            </a:lvl2pPr>
            <a:lvl3pPr marL="1143000" indent="-228600" defTabSz="1449388" eaLnBrk="0" hangingPunct="0">
              <a:spcBef>
                <a:spcPct val="20000"/>
              </a:spcBef>
              <a:buChar char="•"/>
              <a:defRPr sz="2400">
                <a:solidFill>
                  <a:schemeClr val="tx1"/>
                </a:solidFill>
                <a:latin typeface="Arial" charset="0"/>
              </a:defRPr>
            </a:lvl3pPr>
            <a:lvl4pPr marL="1600200" indent="-228600" defTabSz="1449388" eaLnBrk="0" hangingPunct="0">
              <a:spcBef>
                <a:spcPct val="20000"/>
              </a:spcBef>
              <a:buChar char="–"/>
              <a:defRPr sz="2000">
                <a:solidFill>
                  <a:schemeClr val="tx1"/>
                </a:solidFill>
                <a:latin typeface="Arial" charset="0"/>
              </a:defRPr>
            </a:lvl4pPr>
            <a:lvl5pPr marL="2057400" indent="-228600" defTabSz="1449388" eaLnBrk="0" hangingPunct="0">
              <a:spcBef>
                <a:spcPct val="20000"/>
              </a:spcBef>
              <a:buChar char="»"/>
              <a:defRPr sz="2000">
                <a:solidFill>
                  <a:schemeClr val="tx1"/>
                </a:solidFill>
                <a:latin typeface="Arial" charset="0"/>
              </a:defRPr>
            </a:lvl5pPr>
            <a:lvl6pPr marL="2514600" indent="-228600" defTabSz="1449388" eaLnBrk="0" fontAlgn="base" hangingPunct="0">
              <a:spcBef>
                <a:spcPct val="20000"/>
              </a:spcBef>
              <a:spcAft>
                <a:spcPct val="0"/>
              </a:spcAft>
              <a:buChar char="»"/>
              <a:defRPr sz="2000">
                <a:solidFill>
                  <a:schemeClr val="tx1"/>
                </a:solidFill>
                <a:latin typeface="Arial" charset="0"/>
              </a:defRPr>
            </a:lvl6pPr>
            <a:lvl7pPr marL="2971800" indent="-228600" defTabSz="1449388" eaLnBrk="0" fontAlgn="base" hangingPunct="0">
              <a:spcBef>
                <a:spcPct val="20000"/>
              </a:spcBef>
              <a:spcAft>
                <a:spcPct val="0"/>
              </a:spcAft>
              <a:buChar char="»"/>
              <a:defRPr sz="2000">
                <a:solidFill>
                  <a:schemeClr val="tx1"/>
                </a:solidFill>
                <a:latin typeface="Arial" charset="0"/>
              </a:defRPr>
            </a:lvl7pPr>
            <a:lvl8pPr marL="3429000" indent="-228600" defTabSz="1449388" eaLnBrk="0" fontAlgn="base" hangingPunct="0">
              <a:spcBef>
                <a:spcPct val="20000"/>
              </a:spcBef>
              <a:spcAft>
                <a:spcPct val="0"/>
              </a:spcAft>
              <a:buChar char="»"/>
              <a:defRPr sz="2000">
                <a:solidFill>
                  <a:schemeClr val="tx1"/>
                </a:solidFill>
                <a:latin typeface="Arial" charset="0"/>
              </a:defRPr>
            </a:lvl8pPr>
            <a:lvl9pPr marL="3886200" indent="-228600" defTabSz="1449388"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400" b="1">
                <a:solidFill>
                  <a:srgbClr val="000000"/>
                </a:solidFill>
              </a:rPr>
              <a:t>NC</a:t>
            </a:r>
          </a:p>
        </p:txBody>
      </p:sp>
      <p:sp>
        <p:nvSpPr>
          <p:cNvPr id="23569" name="Line 19"/>
          <p:cNvSpPr>
            <a:spLocks noChangeShapeType="1"/>
          </p:cNvSpPr>
          <p:nvPr/>
        </p:nvSpPr>
        <p:spPr bwMode="auto">
          <a:xfrm>
            <a:off x="4289425" y="2097088"/>
            <a:ext cx="1741488" cy="1060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3570" name="Text Box 20"/>
          <p:cNvSpPr txBox="1">
            <a:spLocks noChangeArrowheads="1"/>
          </p:cNvSpPr>
          <p:nvPr/>
        </p:nvSpPr>
        <p:spPr bwMode="auto">
          <a:xfrm>
            <a:off x="2593975" y="1798638"/>
            <a:ext cx="2170113" cy="750887"/>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4923" tIns="72462" rIns="144923" bIns="72462">
            <a:spAutoFit/>
          </a:bodyPr>
          <a:lstStyle>
            <a:lvl1pPr defTabSz="1449388" eaLnBrk="0" hangingPunct="0">
              <a:spcBef>
                <a:spcPct val="20000"/>
              </a:spcBef>
              <a:buChar char="•"/>
              <a:defRPr sz="3200">
                <a:solidFill>
                  <a:schemeClr val="tx1"/>
                </a:solidFill>
                <a:latin typeface="Arial" charset="0"/>
              </a:defRPr>
            </a:lvl1pPr>
            <a:lvl2pPr marL="742950" indent="-285750" defTabSz="1449388" eaLnBrk="0" hangingPunct="0">
              <a:spcBef>
                <a:spcPct val="20000"/>
              </a:spcBef>
              <a:buChar char="–"/>
              <a:defRPr sz="2800">
                <a:solidFill>
                  <a:schemeClr val="tx1"/>
                </a:solidFill>
                <a:latin typeface="Arial" charset="0"/>
              </a:defRPr>
            </a:lvl2pPr>
            <a:lvl3pPr marL="1143000" indent="-228600" defTabSz="1449388" eaLnBrk="0" hangingPunct="0">
              <a:spcBef>
                <a:spcPct val="20000"/>
              </a:spcBef>
              <a:buChar char="•"/>
              <a:defRPr sz="2400">
                <a:solidFill>
                  <a:schemeClr val="tx1"/>
                </a:solidFill>
                <a:latin typeface="Arial" charset="0"/>
              </a:defRPr>
            </a:lvl3pPr>
            <a:lvl4pPr marL="1600200" indent="-228600" defTabSz="1449388" eaLnBrk="0" hangingPunct="0">
              <a:spcBef>
                <a:spcPct val="20000"/>
              </a:spcBef>
              <a:buChar char="–"/>
              <a:defRPr sz="2000">
                <a:solidFill>
                  <a:schemeClr val="tx1"/>
                </a:solidFill>
                <a:latin typeface="Arial" charset="0"/>
              </a:defRPr>
            </a:lvl4pPr>
            <a:lvl5pPr marL="2057400" indent="-228600" defTabSz="1449388" eaLnBrk="0" hangingPunct="0">
              <a:spcBef>
                <a:spcPct val="20000"/>
              </a:spcBef>
              <a:buChar char="»"/>
              <a:defRPr sz="2000">
                <a:solidFill>
                  <a:schemeClr val="tx1"/>
                </a:solidFill>
                <a:latin typeface="Arial" charset="0"/>
              </a:defRPr>
            </a:lvl5pPr>
            <a:lvl6pPr marL="2514600" indent="-228600" defTabSz="1449388" eaLnBrk="0" fontAlgn="base" hangingPunct="0">
              <a:spcBef>
                <a:spcPct val="20000"/>
              </a:spcBef>
              <a:spcAft>
                <a:spcPct val="0"/>
              </a:spcAft>
              <a:buChar char="»"/>
              <a:defRPr sz="2000">
                <a:solidFill>
                  <a:schemeClr val="tx1"/>
                </a:solidFill>
                <a:latin typeface="Arial" charset="0"/>
              </a:defRPr>
            </a:lvl6pPr>
            <a:lvl7pPr marL="2971800" indent="-228600" defTabSz="1449388" eaLnBrk="0" fontAlgn="base" hangingPunct="0">
              <a:spcBef>
                <a:spcPct val="20000"/>
              </a:spcBef>
              <a:spcAft>
                <a:spcPct val="0"/>
              </a:spcAft>
              <a:buChar char="»"/>
              <a:defRPr sz="2000">
                <a:solidFill>
                  <a:schemeClr val="tx1"/>
                </a:solidFill>
                <a:latin typeface="Arial" charset="0"/>
              </a:defRPr>
            </a:lvl7pPr>
            <a:lvl8pPr marL="3429000" indent="-228600" defTabSz="1449388" eaLnBrk="0" fontAlgn="base" hangingPunct="0">
              <a:spcBef>
                <a:spcPct val="20000"/>
              </a:spcBef>
              <a:spcAft>
                <a:spcPct val="0"/>
              </a:spcAft>
              <a:buChar char="»"/>
              <a:defRPr sz="2000">
                <a:solidFill>
                  <a:schemeClr val="tx1"/>
                </a:solidFill>
                <a:latin typeface="Arial" charset="0"/>
              </a:defRPr>
            </a:lvl8pPr>
            <a:lvl9pPr marL="3886200" indent="-228600" defTabSz="1449388"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300" b="1">
                <a:solidFill>
                  <a:srgbClr val="000000"/>
                </a:solidFill>
              </a:rPr>
              <a:t>Nucleo genicolato mediale</a:t>
            </a:r>
          </a:p>
          <a:p>
            <a:pPr algn="ctr" eaLnBrk="1" fontAlgn="base" hangingPunct="1">
              <a:spcBef>
                <a:spcPct val="0"/>
              </a:spcBef>
              <a:spcAft>
                <a:spcPct val="0"/>
              </a:spcAft>
              <a:buFontTx/>
              <a:buNone/>
            </a:pPr>
            <a:r>
              <a:rPr lang="it-IT" altLang="it-IT" sz="1300" b="1">
                <a:solidFill>
                  <a:srgbClr val="000000"/>
                </a:solidFill>
              </a:rPr>
              <a:t>(parte mediale)</a:t>
            </a:r>
          </a:p>
        </p:txBody>
      </p:sp>
      <p:sp>
        <p:nvSpPr>
          <p:cNvPr id="23571" name="Line 21"/>
          <p:cNvSpPr>
            <a:spLocks noChangeShapeType="1"/>
          </p:cNvSpPr>
          <p:nvPr/>
        </p:nvSpPr>
        <p:spPr bwMode="auto">
          <a:xfrm flipH="1">
            <a:off x="6378575" y="781050"/>
            <a:ext cx="349250" cy="2387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3572" name="Line 22"/>
          <p:cNvSpPr>
            <a:spLocks noChangeShapeType="1"/>
          </p:cNvSpPr>
          <p:nvPr/>
        </p:nvSpPr>
        <p:spPr bwMode="auto">
          <a:xfrm>
            <a:off x="4986338" y="803275"/>
            <a:ext cx="1217612" cy="2298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3573" name="Line 23"/>
          <p:cNvSpPr>
            <a:spLocks noChangeShapeType="1"/>
          </p:cNvSpPr>
          <p:nvPr/>
        </p:nvSpPr>
        <p:spPr bwMode="auto">
          <a:xfrm flipV="1">
            <a:off x="6640513" y="2990850"/>
            <a:ext cx="347662" cy="17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3574" name="Line 24"/>
          <p:cNvSpPr>
            <a:spLocks noChangeShapeType="1"/>
          </p:cNvSpPr>
          <p:nvPr/>
        </p:nvSpPr>
        <p:spPr bwMode="auto">
          <a:xfrm flipV="1">
            <a:off x="8729663" y="273050"/>
            <a:ext cx="0" cy="1503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3575" name="Line 25"/>
          <p:cNvSpPr>
            <a:spLocks noChangeShapeType="1"/>
          </p:cNvSpPr>
          <p:nvPr/>
        </p:nvSpPr>
        <p:spPr bwMode="auto">
          <a:xfrm flipH="1">
            <a:off x="1589088" y="273050"/>
            <a:ext cx="71405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3576" name="Line 26"/>
          <p:cNvSpPr>
            <a:spLocks noChangeShapeType="1"/>
          </p:cNvSpPr>
          <p:nvPr/>
        </p:nvSpPr>
        <p:spPr bwMode="auto">
          <a:xfrm>
            <a:off x="1589088" y="273050"/>
            <a:ext cx="0" cy="2651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3577" name="Line 27"/>
          <p:cNvSpPr>
            <a:spLocks noChangeShapeType="1"/>
          </p:cNvSpPr>
          <p:nvPr/>
        </p:nvSpPr>
        <p:spPr bwMode="auto">
          <a:xfrm>
            <a:off x="4549775" y="273050"/>
            <a:ext cx="0" cy="2651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3578" name="Line 28"/>
          <p:cNvSpPr>
            <a:spLocks noChangeShapeType="1"/>
          </p:cNvSpPr>
          <p:nvPr/>
        </p:nvSpPr>
        <p:spPr bwMode="auto">
          <a:xfrm>
            <a:off x="7510463" y="273050"/>
            <a:ext cx="0" cy="2651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3579" name="Text Box 29"/>
          <p:cNvSpPr txBox="1">
            <a:spLocks noChangeArrowheads="1"/>
          </p:cNvSpPr>
          <p:nvPr/>
        </p:nvSpPr>
        <p:spPr bwMode="auto">
          <a:xfrm>
            <a:off x="6756400" y="1355725"/>
            <a:ext cx="2168525" cy="5524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4923" tIns="72462" rIns="144923" bIns="72462">
            <a:spAutoFit/>
          </a:bodyPr>
          <a:lstStyle>
            <a:lvl1pPr defTabSz="1449388" eaLnBrk="0" hangingPunct="0">
              <a:spcBef>
                <a:spcPct val="20000"/>
              </a:spcBef>
              <a:buChar char="•"/>
              <a:defRPr sz="3200">
                <a:solidFill>
                  <a:schemeClr val="tx1"/>
                </a:solidFill>
                <a:latin typeface="Arial" charset="0"/>
              </a:defRPr>
            </a:lvl1pPr>
            <a:lvl2pPr marL="742950" indent="-285750" defTabSz="1449388" eaLnBrk="0" hangingPunct="0">
              <a:spcBef>
                <a:spcPct val="20000"/>
              </a:spcBef>
              <a:buChar char="–"/>
              <a:defRPr sz="2800">
                <a:solidFill>
                  <a:schemeClr val="tx1"/>
                </a:solidFill>
                <a:latin typeface="Arial" charset="0"/>
              </a:defRPr>
            </a:lvl2pPr>
            <a:lvl3pPr marL="1143000" indent="-228600" defTabSz="1449388" eaLnBrk="0" hangingPunct="0">
              <a:spcBef>
                <a:spcPct val="20000"/>
              </a:spcBef>
              <a:buChar char="•"/>
              <a:defRPr sz="2400">
                <a:solidFill>
                  <a:schemeClr val="tx1"/>
                </a:solidFill>
                <a:latin typeface="Arial" charset="0"/>
              </a:defRPr>
            </a:lvl3pPr>
            <a:lvl4pPr marL="1600200" indent="-228600" defTabSz="1449388" eaLnBrk="0" hangingPunct="0">
              <a:spcBef>
                <a:spcPct val="20000"/>
              </a:spcBef>
              <a:buChar char="–"/>
              <a:defRPr sz="2000">
                <a:solidFill>
                  <a:schemeClr val="tx1"/>
                </a:solidFill>
                <a:latin typeface="Arial" charset="0"/>
              </a:defRPr>
            </a:lvl4pPr>
            <a:lvl5pPr marL="2057400" indent="-228600" defTabSz="1449388" eaLnBrk="0" hangingPunct="0">
              <a:spcBef>
                <a:spcPct val="20000"/>
              </a:spcBef>
              <a:buChar char="»"/>
              <a:defRPr sz="2000">
                <a:solidFill>
                  <a:schemeClr val="tx1"/>
                </a:solidFill>
                <a:latin typeface="Arial" charset="0"/>
              </a:defRPr>
            </a:lvl5pPr>
            <a:lvl6pPr marL="2514600" indent="-228600" defTabSz="1449388" eaLnBrk="0" fontAlgn="base" hangingPunct="0">
              <a:spcBef>
                <a:spcPct val="20000"/>
              </a:spcBef>
              <a:spcAft>
                <a:spcPct val="0"/>
              </a:spcAft>
              <a:buChar char="»"/>
              <a:defRPr sz="2000">
                <a:solidFill>
                  <a:schemeClr val="tx1"/>
                </a:solidFill>
                <a:latin typeface="Arial" charset="0"/>
              </a:defRPr>
            </a:lvl6pPr>
            <a:lvl7pPr marL="2971800" indent="-228600" defTabSz="1449388" eaLnBrk="0" fontAlgn="base" hangingPunct="0">
              <a:spcBef>
                <a:spcPct val="20000"/>
              </a:spcBef>
              <a:spcAft>
                <a:spcPct val="0"/>
              </a:spcAft>
              <a:buChar char="»"/>
              <a:defRPr sz="2000">
                <a:solidFill>
                  <a:schemeClr val="tx1"/>
                </a:solidFill>
                <a:latin typeface="Arial" charset="0"/>
              </a:defRPr>
            </a:lvl7pPr>
            <a:lvl8pPr marL="3429000" indent="-228600" defTabSz="1449388" eaLnBrk="0" fontAlgn="base" hangingPunct="0">
              <a:spcBef>
                <a:spcPct val="20000"/>
              </a:spcBef>
              <a:spcAft>
                <a:spcPct val="0"/>
              </a:spcAft>
              <a:buChar char="»"/>
              <a:defRPr sz="2000">
                <a:solidFill>
                  <a:schemeClr val="tx1"/>
                </a:solidFill>
                <a:latin typeface="Arial" charset="0"/>
              </a:defRPr>
            </a:lvl8pPr>
            <a:lvl9pPr marL="3886200" indent="-228600" defTabSz="1449388"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300" b="1">
                <a:solidFill>
                  <a:srgbClr val="000000"/>
                </a:solidFill>
              </a:rPr>
              <a:t>Nucleo colinergico del prosencefalo basale </a:t>
            </a:r>
          </a:p>
        </p:txBody>
      </p:sp>
      <p:sp>
        <p:nvSpPr>
          <p:cNvPr id="23580" name="Rectangle 30"/>
          <p:cNvSpPr>
            <a:spLocks noChangeArrowheads="1"/>
          </p:cNvSpPr>
          <p:nvPr/>
        </p:nvSpPr>
        <p:spPr bwMode="auto">
          <a:xfrm>
            <a:off x="109538" y="85725"/>
            <a:ext cx="8924925" cy="45624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3581" name="Line 31"/>
          <p:cNvSpPr>
            <a:spLocks noChangeShapeType="1"/>
          </p:cNvSpPr>
          <p:nvPr/>
        </p:nvSpPr>
        <p:spPr bwMode="auto">
          <a:xfrm flipH="1" flipV="1">
            <a:off x="2243138" y="1101725"/>
            <a:ext cx="1044575" cy="70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3582" name="Line 32"/>
          <p:cNvSpPr>
            <a:spLocks noChangeShapeType="1"/>
          </p:cNvSpPr>
          <p:nvPr/>
        </p:nvSpPr>
        <p:spPr bwMode="auto">
          <a:xfrm flipV="1">
            <a:off x="3787775" y="1090613"/>
            <a:ext cx="349250" cy="70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3583" name="Line 33"/>
          <p:cNvSpPr>
            <a:spLocks noChangeShapeType="1"/>
          </p:cNvSpPr>
          <p:nvPr/>
        </p:nvSpPr>
        <p:spPr bwMode="auto">
          <a:xfrm>
            <a:off x="7270750" y="3068638"/>
            <a:ext cx="0" cy="635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3584" name="Text Box 34"/>
          <p:cNvSpPr txBox="1">
            <a:spLocks noChangeArrowheads="1"/>
          </p:cNvSpPr>
          <p:nvPr/>
        </p:nvSpPr>
        <p:spPr bwMode="auto">
          <a:xfrm>
            <a:off x="5094288" y="3698875"/>
            <a:ext cx="3736975" cy="949325"/>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4923" tIns="72462" rIns="144923" bIns="72462">
            <a:spAutoFit/>
          </a:bodyPr>
          <a:lstStyle>
            <a:lvl1pPr defTabSz="1449388" eaLnBrk="0" hangingPunct="0">
              <a:spcBef>
                <a:spcPct val="20000"/>
              </a:spcBef>
              <a:buChar char="•"/>
              <a:defRPr sz="3200">
                <a:solidFill>
                  <a:schemeClr val="tx1"/>
                </a:solidFill>
                <a:latin typeface="Arial" charset="0"/>
              </a:defRPr>
            </a:lvl1pPr>
            <a:lvl2pPr marL="742950" indent="-285750" defTabSz="1449388" eaLnBrk="0" hangingPunct="0">
              <a:spcBef>
                <a:spcPct val="20000"/>
              </a:spcBef>
              <a:buChar char="–"/>
              <a:defRPr sz="2800">
                <a:solidFill>
                  <a:schemeClr val="tx1"/>
                </a:solidFill>
                <a:latin typeface="Arial" charset="0"/>
              </a:defRPr>
            </a:lvl2pPr>
            <a:lvl3pPr marL="1143000" indent="-228600" defTabSz="1449388" eaLnBrk="0" hangingPunct="0">
              <a:spcBef>
                <a:spcPct val="20000"/>
              </a:spcBef>
              <a:buChar char="•"/>
              <a:defRPr sz="2400">
                <a:solidFill>
                  <a:schemeClr val="tx1"/>
                </a:solidFill>
                <a:latin typeface="Arial" charset="0"/>
              </a:defRPr>
            </a:lvl3pPr>
            <a:lvl4pPr marL="1600200" indent="-228600" defTabSz="1449388" eaLnBrk="0" hangingPunct="0">
              <a:spcBef>
                <a:spcPct val="20000"/>
              </a:spcBef>
              <a:buChar char="–"/>
              <a:defRPr sz="2000">
                <a:solidFill>
                  <a:schemeClr val="tx1"/>
                </a:solidFill>
                <a:latin typeface="Arial" charset="0"/>
              </a:defRPr>
            </a:lvl4pPr>
            <a:lvl5pPr marL="2057400" indent="-228600" defTabSz="1449388" eaLnBrk="0" hangingPunct="0">
              <a:spcBef>
                <a:spcPct val="20000"/>
              </a:spcBef>
              <a:buChar char="»"/>
              <a:defRPr sz="2000">
                <a:solidFill>
                  <a:schemeClr val="tx1"/>
                </a:solidFill>
                <a:latin typeface="Arial" charset="0"/>
              </a:defRPr>
            </a:lvl5pPr>
            <a:lvl6pPr marL="2514600" indent="-228600" defTabSz="1449388" eaLnBrk="0" fontAlgn="base" hangingPunct="0">
              <a:spcBef>
                <a:spcPct val="20000"/>
              </a:spcBef>
              <a:spcAft>
                <a:spcPct val="0"/>
              </a:spcAft>
              <a:buChar char="»"/>
              <a:defRPr sz="2000">
                <a:solidFill>
                  <a:schemeClr val="tx1"/>
                </a:solidFill>
                <a:latin typeface="Arial" charset="0"/>
              </a:defRPr>
            </a:lvl6pPr>
            <a:lvl7pPr marL="2971800" indent="-228600" defTabSz="1449388" eaLnBrk="0" fontAlgn="base" hangingPunct="0">
              <a:spcBef>
                <a:spcPct val="20000"/>
              </a:spcBef>
              <a:spcAft>
                <a:spcPct val="0"/>
              </a:spcAft>
              <a:buChar char="»"/>
              <a:defRPr sz="2000">
                <a:solidFill>
                  <a:schemeClr val="tx1"/>
                </a:solidFill>
                <a:latin typeface="Arial" charset="0"/>
              </a:defRPr>
            </a:lvl7pPr>
            <a:lvl8pPr marL="3429000" indent="-228600" defTabSz="1449388" eaLnBrk="0" fontAlgn="base" hangingPunct="0">
              <a:spcBef>
                <a:spcPct val="20000"/>
              </a:spcBef>
              <a:spcAft>
                <a:spcPct val="0"/>
              </a:spcAft>
              <a:buChar char="»"/>
              <a:defRPr sz="2000">
                <a:solidFill>
                  <a:schemeClr val="tx1"/>
                </a:solidFill>
                <a:latin typeface="Arial" charset="0"/>
              </a:defRPr>
            </a:lvl8pPr>
            <a:lvl9pPr marL="3886200" indent="-228600" defTabSz="1449388"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300" b="1">
                <a:solidFill>
                  <a:srgbClr val="000000"/>
                </a:solidFill>
              </a:rPr>
              <a:t>Sistemi di controllo delle risposte emozionali</a:t>
            </a:r>
          </a:p>
          <a:p>
            <a:pPr algn="ctr" eaLnBrk="1" fontAlgn="base" hangingPunct="1">
              <a:spcBef>
                <a:spcPct val="0"/>
              </a:spcBef>
              <a:spcAft>
                <a:spcPct val="0"/>
              </a:spcAft>
              <a:buFontTx/>
              <a:buNone/>
            </a:pPr>
            <a:r>
              <a:rPr lang="it-IT" altLang="it-IT" sz="1300" b="1">
                <a:solidFill>
                  <a:srgbClr val="000000"/>
                </a:solidFill>
              </a:rPr>
              <a:t>(risposte comportamentali, risposte del SNA, risposte del sistema endocrino</a:t>
            </a:r>
          </a:p>
        </p:txBody>
      </p:sp>
      <p:sp>
        <p:nvSpPr>
          <p:cNvPr id="23585" name="Text Box 35"/>
          <p:cNvSpPr txBox="1">
            <a:spLocks noChangeArrowheads="1"/>
          </p:cNvSpPr>
          <p:nvPr/>
        </p:nvSpPr>
        <p:spPr bwMode="auto">
          <a:xfrm>
            <a:off x="3352800" y="549275"/>
            <a:ext cx="2170113" cy="5524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4923" tIns="72462" rIns="144923" bIns="72462">
            <a:spAutoFit/>
          </a:bodyPr>
          <a:lstStyle>
            <a:lvl1pPr defTabSz="1449388" eaLnBrk="0" hangingPunct="0">
              <a:spcBef>
                <a:spcPct val="20000"/>
              </a:spcBef>
              <a:buChar char="•"/>
              <a:defRPr sz="3200">
                <a:solidFill>
                  <a:schemeClr val="tx1"/>
                </a:solidFill>
                <a:latin typeface="Arial" charset="0"/>
              </a:defRPr>
            </a:lvl1pPr>
            <a:lvl2pPr marL="742950" indent="-285750" defTabSz="1449388" eaLnBrk="0" hangingPunct="0">
              <a:spcBef>
                <a:spcPct val="20000"/>
              </a:spcBef>
              <a:buChar char="–"/>
              <a:defRPr sz="2800">
                <a:solidFill>
                  <a:schemeClr val="tx1"/>
                </a:solidFill>
                <a:latin typeface="Arial" charset="0"/>
              </a:defRPr>
            </a:lvl2pPr>
            <a:lvl3pPr marL="1143000" indent="-228600" defTabSz="1449388" eaLnBrk="0" hangingPunct="0">
              <a:spcBef>
                <a:spcPct val="20000"/>
              </a:spcBef>
              <a:buChar char="•"/>
              <a:defRPr sz="2400">
                <a:solidFill>
                  <a:schemeClr val="tx1"/>
                </a:solidFill>
                <a:latin typeface="Arial" charset="0"/>
              </a:defRPr>
            </a:lvl3pPr>
            <a:lvl4pPr marL="1600200" indent="-228600" defTabSz="1449388" eaLnBrk="0" hangingPunct="0">
              <a:spcBef>
                <a:spcPct val="20000"/>
              </a:spcBef>
              <a:buChar char="–"/>
              <a:defRPr sz="2000">
                <a:solidFill>
                  <a:schemeClr val="tx1"/>
                </a:solidFill>
                <a:latin typeface="Arial" charset="0"/>
              </a:defRPr>
            </a:lvl4pPr>
            <a:lvl5pPr marL="2057400" indent="-228600" defTabSz="1449388" eaLnBrk="0" hangingPunct="0">
              <a:spcBef>
                <a:spcPct val="20000"/>
              </a:spcBef>
              <a:buChar char="»"/>
              <a:defRPr sz="2000">
                <a:solidFill>
                  <a:schemeClr val="tx1"/>
                </a:solidFill>
                <a:latin typeface="Arial" charset="0"/>
              </a:defRPr>
            </a:lvl5pPr>
            <a:lvl6pPr marL="2514600" indent="-228600" defTabSz="1449388" eaLnBrk="0" fontAlgn="base" hangingPunct="0">
              <a:spcBef>
                <a:spcPct val="20000"/>
              </a:spcBef>
              <a:spcAft>
                <a:spcPct val="0"/>
              </a:spcAft>
              <a:buChar char="»"/>
              <a:defRPr sz="2000">
                <a:solidFill>
                  <a:schemeClr val="tx1"/>
                </a:solidFill>
                <a:latin typeface="Arial" charset="0"/>
              </a:defRPr>
            </a:lvl6pPr>
            <a:lvl7pPr marL="2971800" indent="-228600" defTabSz="1449388" eaLnBrk="0" fontAlgn="base" hangingPunct="0">
              <a:spcBef>
                <a:spcPct val="20000"/>
              </a:spcBef>
              <a:spcAft>
                <a:spcPct val="0"/>
              </a:spcAft>
              <a:buChar char="»"/>
              <a:defRPr sz="2000">
                <a:solidFill>
                  <a:schemeClr val="tx1"/>
                </a:solidFill>
                <a:latin typeface="Arial" charset="0"/>
              </a:defRPr>
            </a:lvl7pPr>
            <a:lvl8pPr marL="3429000" indent="-228600" defTabSz="1449388" eaLnBrk="0" fontAlgn="base" hangingPunct="0">
              <a:spcBef>
                <a:spcPct val="20000"/>
              </a:spcBef>
              <a:spcAft>
                <a:spcPct val="0"/>
              </a:spcAft>
              <a:buChar char="»"/>
              <a:defRPr sz="2000">
                <a:solidFill>
                  <a:schemeClr val="tx1"/>
                </a:solidFill>
                <a:latin typeface="Arial" charset="0"/>
              </a:defRPr>
            </a:lvl8pPr>
            <a:lvl9pPr marL="3886200" indent="-228600" defTabSz="1449388"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300" b="1">
                <a:solidFill>
                  <a:srgbClr val="000000"/>
                </a:solidFill>
              </a:rPr>
              <a:t>Corteccia acustica associativa</a:t>
            </a:r>
          </a:p>
        </p:txBody>
      </p:sp>
      <p:sp>
        <p:nvSpPr>
          <p:cNvPr id="23586" name="Text Box 36"/>
          <p:cNvSpPr txBox="1">
            <a:spLocks noChangeArrowheads="1"/>
          </p:cNvSpPr>
          <p:nvPr/>
        </p:nvSpPr>
        <p:spPr bwMode="auto">
          <a:xfrm>
            <a:off x="6313488" y="527050"/>
            <a:ext cx="2170112" cy="5524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44923" tIns="72462" rIns="144923" bIns="72462">
            <a:spAutoFit/>
          </a:bodyPr>
          <a:lstStyle>
            <a:lvl1pPr defTabSz="1449388" eaLnBrk="0" hangingPunct="0">
              <a:spcBef>
                <a:spcPct val="20000"/>
              </a:spcBef>
              <a:buChar char="•"/>
              <a:defRPr sz="3200">
                <a:solidFill>
                  <a:schemeClr val="tx1"/>
                </a:solidFill>
                <a:latin typeface="Arial" charset="0"/>
              </a:defRPr>
            </a:lvl1pPr>
            <a:lvl2pPr marL="742950" indent="-285750" defTabSz="1449388" eaLnBrk="0" hangingPunct="0">
              <a:spcBef>
                <a:spcPct val="20000"/>
              </a:spcBef>
              <a:buChar char="–"/>
              <a:defRPr sz="2800">
                <a:solidFill>
                  <a:schemeClr val="tx1"/>
                </a:solidFill>
                <a:latin typeface="Arial" charset="0"/>
              </a:defRPr>
            </a:lvl2pPr>
            <a:lvl3pPr marL="1143000" indent="-228600" defTabSz="1449388" eaLnBrk="0" hangingPunct="0">
              <a:spcBef>
                <a:spcPct val="20000"/>
              </a:spcBef>
              <a:buChar char="•"/>
              <a:defRPr sz="2400">
                <a:solidFill>
                  <a:schemeClr val="tx1"/>
                </a:solidFill>
                <a:latin typeface="Arial" charset="0"/>
              </a:defRPr>
            </a:lvl3pPr>
            <a:lvl4pPr marL="1600200" indent="-228600" defTabSz="1449388" eaLnBrk="0" hangingPunct="0">
              <a:spcBef>
                <a:spcPct val="20000"/>
              </a:spcBef>
              <a:buChar char="–"/>
              <a:defRPr sz="2000">
                <a:solidFill>
                  <a:schemeClr val="tx1"/>
                </a:solidFill>
                <a:latin typeface="Arial" charset="0"/>
              </a:defRPr>
            </a:lvl4pPr>
            <a:lvl5pPr marL="2057400" indent="-228600" defTabSz="1449388" eaLnBrk="0" hangingPunct="0">
              <a:spcBef>
                <a:spcPct val="20000"/>
              </a:spcBef>
              <a:buChar char="»"/>
              <a:defRPr sz="2000">
                <a:solidFill>
                  <a:schemeClr val="tx1"/>
                </a:solidFill>
                <a:latin typeface="Arial" charset="0"/>
              </a:defRPr>
            </a:lvl5pPr>
            <a:lvl6pPr marL="2514600" indent="-228600" defTabSz="1449388" eaLnBrk="0" fontAlgn="base" hangingPunct="0">
              <a:spcBef>
                <a:spcPct val="20000"/>
              </a:spcBef>
              <a:spcAft>
                <a:spcPct val="0"/>
              </a:spcAft>
              <a:buChar char="»"/>
              <a:defRPr sz="2000">
                <a:solidFill>
                  <a:schemeClr val="tx1"/>
                </a:solidFill>
                <a:latin typeface="Arial" charset="0"/>
              </a:defRPr>
            </a:lvl6pPr>
            <a:lvl7pPr marL="2971800" indent="-228600" defTabSz="1449388" eaLnBrk="0" fontAlgn="base" hangingPunct="0">
              <a:spcBef>
                <a:spcPct val="20000"/>
              </a:spcBef>
              <a:spcAft>
                <a:spcPct val="0"/>
              </a:spcAft>
              <a:buChar char="»"/>
              <a:defRPr sz="2000">
                <a:solidFill>
                  <a:schemeClr val="tx1"/>
                </a:solidFill>
                <a:latin typeface="Arial" charset="0"/>
              </a:defRPr>
            </a:lvl7pPr>
            <a:lvl8pPr marL="3429000" indent="-228600" defTabSz="1449388" eaLnBrk="0" fontAlgn="base" hangingPunct="0">
              <a:spcBef>
                <a:spcPct val="20000"/>
              </a:spcBef>
              <a:spcAft>
                <a:spcPct val="0"/>
              </a:spcAft>
              <a:buChar char="»"/>
              <a:defRPr sz="2000">
                <a:solidFill>
                  <a:schemeClr val="tx1"/>
                </a:solidFill>
                <a:latin typeface="Arial" charset="0"/>
              </a:defRPr>
            </a:lvl8pPr>
            <a:lvl9pPr marL="3886200" indent="-228600" defTabSz="1449388"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300" b="1">
                <a:solidFill>
                  <a:srgbClr val="000000"/>
                </a:solidFill>
              </a:rPr>
              <a:t>Cortecce associative polimodali</a:t>
            </a:r>
          </a:p>
        </p:txBody>
      </p:sp>
      <p:sp>
        <p:nvSpPr>
          <p:cNvPr id="23587" name="Line 12"/>
          <p:cNvSpPr>
            <a:spLocks noChangeShapeType="1"/>
          </p:cNvSpPr>
          <p:nvPr/>
        </p:nvSpPr>
        <p:spPr bwMode="auto">
          <a:xfrm flipV="1">
            <a:off x="2112963" y="2482850"/>
            <a:ext cx="869950" cy="619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1026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260350"/>
            <a:ext cx="9144000" cy="610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800">
                <a:solidFill>
                  <a:srgbClr val="000000"/>
                </a:solidFill>
              </a:rPr>
              <a:t>Quindi, </a:t>
            </a:r>
            <a:r>
              <a:rPr lang="it-IT" altLang="it-IT" sz="2800" b="1">
                <a:solidFill>
                  <a:srgbClr val="000000"/>
                </a:solidFill>
              </a:rPr>
              <a:t>l’amigdala è in grado di mediare la componente corporea delle emozioni</a:t>
            </a:r>
            <a:r>
              <a:rPr lang="it-IT" altLang="it-IT" sz="2800">
                <a:solidFill>
                  <a:srgbClr val="000000"/>
                </a:solidFill>
              </a:rPr>
              <a:t> tramite le proiezioni del nucleo centrale: la maggior attività nel nucleo centrale, causata dalla maggior attività del nucleo laterale, determina, dopo il condizionamento alla paura, la maggior risposta allo stimolo condizionato.</a:t>
            </a:r>
          </a:p>
          <a:p>
            <a:pPr algn="ctr" eaLnBrk="1" fontAlgn="base" hangingPunct="1">
              <a:spcBef>
                <a:spcPct val="0"/>
              </a:spcBef>
              <a:spcAft>
                <a:spcPct val="0"/>
              </a:spcAft>
              <a:buFontTx/>
              <a:buNone/>
            </a:pPr>
            <a:endParaRPr lang="it-IT" altLang="it-IT" sz="900">
              <a:solidFill>
                <a:srgbClr val="000000"/>
              </a:solidFill>
            </a:endParaRPr>
          </a:p>
          <a:p>
            <a:pPr algn="ctr" eaLnBrk="1" fontAlgn="base" hangingPunct="1">
              <a:spcBef>
                <a:spcPct val="0"/>
              </a:spcBef>
              <a:spcAft>
                <a:spcPct val="0"/>
              </a:spcAft>
              <a:buFontTx/>
              <a:buNone/>
            </a:pPr>
            <a:endParaRPr lang="it-IT" altLang="it-IT" sz="900">
              <a:solidFill>
                <a:srgbClr val="000000"/>
              </a:solidFill>
            </a:endParaRPr>
          </a:p>
          <a:p>
            <a:pPr algn="ctr" eaLnBrk="1" fontAlgn="base" hangingPunct="1">
              <a:spcBef>
                <a:spcPct val="0"/>
              </a:spcBef>
              <a:spcAft>
                <a:spcPct val="0"/>
              </a:spcAft>
              <a:buFontTx/>
              <a:buNone/>
            </a:pPr>
            <a:r>
              <a:rPr lang="it-IT" altLang="it-IT" sz="2800">
                <a:solidFill>
                  <a:srgbClr val="000000"/>
                </a:solidFill>
              </a:rPr>
              <a:t>L’amigdala, attraverso le sue proiezioni all’ipotalamo ed al tronco dell’encefalo media </a:t>
            </a:r>
            <a:r>
              <a:rPr lang="it-IT" altLang="it-IT" sz="2800" b="1">
                <a:solidFill>
                  <a:srgbClr val="000000"/>
                </a:solidFill>
              </a:rPr>
              <a:t>le reazioni corporee, la parte inconscia di uno stato emozionale</a:t>
            </a:r>
            <a:r>
              <a:rPr lang="it-IT" altLang="it-IT" sz="2800">
                <a:solidFill>
                  <a:srgbClr val="000000"/>
                </a:solidFill>
              </a:rPr>
              <a:t>. </a:t>
            </a:r>
          </a:p>
          <a:p>
            <a:pPr algn="ctr" eaLnBrk="1" fontAlgn="base" hangingPunct="1">
              <a:spcBef>
                <a:spcPct val="0"/>
              </a:spcBef>
              <a:spcAft>
                <a:spcPct val="0"/>
              </a:spcAft>
              <a:buFontTx/>
              <a:buNone/>
            </a:pPr>
            <a:endParaRPr lang="it-IT" altLang="it-IT" sz="900">
              <a:solidFill>
                <a:srgbClr val="000000"/>
              </a:solidFill>
            </a:endParaRPr>
          </a:p>
          <a:p>
            <a:pPr algn="ctr" eaLnBrk="1" fontAlgn="base" hangingPunct="1">
              <a:spcBef>
                <a:spcPct val="0"/>
              </a:spcBef>
              <a:spcAft>
                <a:spcPct val="0"/>
              </a:spcAft>
              <a:buFontTx/>
              <a:buNone/>
            </a:pPr>
            <a:r>
              <a:rPr lang="it-IT" altLang="it-IT" sz="2800" b="1">
                <a:solidFill>
                  <a:srgbClr val="000000"/>
                </a:solidFill>
              </a:rPr>
              <a:t>L’amigdala è anche importante per l’esperienza cosciente delle emozioni</a:t>
            </a:r>
            <a:r>
              <a:rPr lang="it-IT" altLang="it-IT" sz="2800">
                <a:solidFill>
                  <a:srgbClr val="000000"/>
                </a:solidFill>
              </a:rPr>
              <a:t>: essa proietta infatti alle aree corticali associative, ed in particolare alla corteccia cingolata anteriore ed alla corteccia orbitofrontale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9329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0" y="0"/>
            <a:ext cx="9144000" cy="62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a:solidFill>
                  <a:srgbClr val="000000"/>
                </a:solidFill>
              </a:rPr>
              <a:t>E’ possibile evidenziare nell’uomo risposte emozionali a stimoli “non percepiti”?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 In un lavoro su soggetti normali, (Morris et al., 1999) è stata usata una procedura di rapida presentazione di due stimoli visivi in successione. In questo modo, la presentazione del secondo stimolo previene la percezione cosciente del primo (procedura di masking).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Gli stimoli erano costituiti da facce, alcune delle quali erano state accoppiate con un forte rumore per provocare una risposta di paura condizionata.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Ebbene, la presentazione di queste facce evocava sudorazione delle mani (risposta emozionale) sia quando esse venivano coscientemente percepite sia quando la loro percezione cosciente era prevenuta dal masking.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6740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5" descr="Z"/>
          <p:cNvSpPr>
            <a:spLocks noChangeAspect="1" noChangeArrowheads="1"/>
          </p:cNvSpPr>
          <p:nvPr/>
        </p:nvSpPr>
        <p:spPr bwMode="auto">
          <a:xfrm>
            <a:off x="4000500" y="3048000"/>
            <a:ext cx="114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26627" name="Picture 15" descr="happy-face-istock-45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549275"/>
            <a:ext cx="172878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6" descr="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4075" y="1557338"/>
            <a:ext cx="1328738"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Line 17"/>
          <p:cNvSpPr>
            <a:spLocks noChangeShapeType="1"/>
          </p:cNvSpPr>
          <p:nvPr/>
        </p:nvSpPr>
        <p:spPr bwMode="auto">
          <a:xfrm>
            <a:off x="323850" y="1557338"/>
            <a:ext cx="2087563" cy="15113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6630" name="Text Box 18"/>
          <p:cNvSpPr txBox="1">
            <a:spLocks noChangeArrowheads="1"/>
          </p:cNvSpPr>
          <p:nvPr/>
        </p:nvSpPr>
        <p:spPr bwMode="auto">
          <a:xfrm rot="2502793">
            <a:off x="900113" y="2420938"/>
            <a:ext cx="61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time</a:t>
            </a:r>
          </a:p>
        </p:txBody>
      </p:sp>
      <p:sp>
        <p:nvSpPr>
          <p:cNvPr id="26631" name="Text Box 19"/>
          <p:cNvSpPr txBox="1">
            <a:spLocks noChangeArrowheads="1"/>
          </p:cNvSpPr>
          <p:nvPr/>
        </p:nvSpPr>
        <p:spPr bwMode="auto">
          <a:xfrm>
            <a:off x="1403350" y="150813"/>
            <a:ext cx="1530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Presentation </a:t>
            </a:r>
          </a:p>
        </p:txBody>
      </p:sp>
      <p:sp>
        <p:nvSpPr>
          <p:cNvPr id="26632" name="Text Box 20"/>
          <p:cNvSpPr txBox="1">
            <a:spLocks noChangeArrowheads="1"/>
          </p:cNvSpPr>
          <p:nvPr/>
        </p:nvSpPr>
        <p:spPr bwMode="auto">
          <a:xfrm>
            <a:off x="5867400" y="150813"/>
            <a:ext cx="1339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Perception </a:t>
            </a:r>
          </a:p>
        </p:txBody>
      </p:sp>
      <p:pic>
        <p:nvPicPr>
          <p:cNvPr id="26633" name="Picture 21" descr="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981075"/>
            <a:ext cx="1328738"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22" descr="happy-face-istock-45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513" y="5084763"/>
            <a:ext cx="172878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23" descr="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650" y="3933825"/>
            <a:ext cx="1328738"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Line 24"/>
          <p:cNvSpPr>
            <a:spLocks noChangeShapeType="1"/>
          </p:cNvSpPr>
          <p:nvPr/>
        </p:nvSpPr>
        <p:spPr bwMode="auto">
          <a:xfrm>
            <a:off x="971550" y="5157788"/>
            <a:ext cx="2087563" cy="15113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6637" name="Text Box 25"/>
          <p:cNvSpPr txBox="1">
            <a:spLocks noChangeArrowheads="1"/>
          </p:cNvSpPr>
          <p:nvPr/>
        </p:nvSpPr>
        <p:spPr bwMode="auto">
          <a:xfrm rot="2502793">
            <a:off x="1547813" y="6021388"/>
            <a:ext cx="61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time</a:t>
            </a:r>
          </a:p>
        </p:txBody>
      </p:sp>
      <p:sp>
        <p:nvSpPr>
          <p:cNvPr id="26638" name="Text Box 26"/>
          <p:cNvSpPr txBox="1">
            <a:spLocks noChangeArrowheads="1"/>
          </p:cNvSpPr>
          <p:nvPr/>
        </p:nvSpPr>
        <p:spPr bwMode="auto">
          <a:xfrm>
            <a:off x="2051050" y="3751263"/>
            <a:ext cx="1530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Presentation </a:t>
            </a:r>
          </a:p>
        </p:txBody>
      </p:sp>
      <p:sp>
        <p:nvSpPr>
          <p:cNvPr id="26639" name="Text Box 27"/>
          <p:cNvSpPr txBox="1">
            <a:spLocks noChangeArrowheads="1"/>
          </p:cNvSpPr>
          <p:nvPr/>
        </p:nvSpPr>
        <p:spPr bwMode="auto">
          <a:xfrm>
            <a:off x="6515100" y="3751263"/>
            <a:ext cx="1339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Perception </a:t>
            </a:r>
          </a:p>
        </p:txBody>
      </p:sp>
      <p:pic>
        <p:nvPicPr>
          <p:cNvPr id="26640" name="Picture 29" descr="happy-face-istock-45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7763" y="4797425"/>
            <a:ext cx="172878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2914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4" descr="Z"/>
          <p:cNvSpPr>
            <a:spLocks noChangeAspect="1" noChangeArrowheads="1"/>
          </p:cNvSpPr>
          <p:nvPr/>
        </p:nvSpPr>
        <p:spPr bwMode="auto">
          <a:xfrm>
            <a:off x="4000500" y="3048000"/>
            <a:ext cx="114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27651" name="Picture 5" descr="happy-face-istock-45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549275"/>
            <a:ext cx="172878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6" descr="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4075" y="1557338"/>
            <a:ext cx="1328738"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Line 7"/>
          <p:cNvSpPr>
            <a:spLocks noChangeShapeType="1"/>
          </p:cNvSpPr>
          <p:nvPr/>
        </p:nvSpPr>
        <p:spPr bwMode="auto">
          <a:xfrm>
            <a:off x="323850" y="1557338"/>
            <a:ext cx="2087563" cy="15113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7654" name="Text Box 8"/>
          <p:cNvSpPr txBox="1">
            <a:spLocks noChangeArrowheads="1"/>
          </p:cNvSpPr>
          <p:nvPr/>
        </p:nvSpPr>
        <p:spPr bwMode="auto">
          <a:xfrm rot="2502793">
            <a:off x="900113" y="2420938"/>
            <a:ext cx="61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time</a:t>
            </a:r>
          </a:p>
        </p:txBody>
      </p:sp>
      <p:sp>
        <p:nvSpPr>
          <p:cNvPr id="27655" name="Text Box 9"/>
          <p:cNvSpPr txBox="1">
            <a:spLocks noChangeArrowheads="1"/>
          </p:cNvSpPr>
          <p:nvPr/>
        </p:nvSpPr>
        <p:spPr bwMode="auto">
          <a:xfrm>
            <a:off x="1403350" y="150813"/>
            <a:ext cx="1530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Presentation </a:t>
            </a:r>
          </a:p>
        </p:txBody>
      </p:sp>
      <p:sp>
        <p:nvSpPr>
          <p:cNvPr id="27656" name="Text Box 10"/>
          <p:cNvSpPr txBox="1">
            <a:spLocks noChangeArrowheads="1"/>
          </p:cNvSpPr>
          <p:nvPr/>
        </p:nvSpPr>
        <p:spPr bwMode="auto">
          <a:xfrm>
            <a:off x="5435600" y="150813"/>
            <a:ext cx="1339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Perception </a:t>
            </a:r>
          </a:p>
        </p:txBody>
      </p:sp>
      <p:pic>
        <p:nvPicPr>
          <p:cNvPr id="27657" name="Picture 11" descr="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5600" y="981075"/>
            <a:ext cx="1328738"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2" descr="happy-face-istock-45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513" y="5084763"/>
            <a:ext cx="172878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3" descr="0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650" y="3933825"/>
            <a:ext cx="1328738"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Line 14"/>
          <p:cNvSpPr>
            <a:spLocks noChangeShapeType="1"/>
          </p:cNvSpPr>
          <p:nvPr/>
        </p:nvSpPr>
        <p:spPr bwMode="auto">
          <a:xfrm>
            <a:off x="971550" y="5157788"/>
            <a:ext cx="2087563" cy="15113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7661" name="Text Box 15"/>
          <p:cNvSpPr txBox="1">
            <a:spLocks noChangeArrowheads="1"/>
          </p:cNvSpPr>
          <p:nvPr/>
        </p:nvSpPr>
        <p:spPr bwMode="auto">
          <a:xfrm rot="2502793">
            <a:off x="1547813" y="6021388"/>
            <a:ext cx="61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time</a:t>
            </a:r>
          </a:p>
        </p:txBody>
      </p:sp>
      <p:sp>
        <p:nvSpPr>
          <p:cNvPr id="27662" name="Text Box 16"/>
          <p:cNvSpPr txBox="1">
            <a:spLocks noChangeArrowheads="1"/>
          </p:cNvSpPr>
          <p:nvPr/>
        </p:nvSpPr>
        <p:spPr bwMode="auto">
          <a:xfrm>
            <a:off x="2051050" y="3429000"/>
            <a:ext cx="153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Presentation </a:t>
            </a:r>
          </a:p>
        </p:txBody>
      </p:sp>
      <p:sp>
        <p:nvSpPr>
          <p:cNvPr id="27663" name="Text Box 17"/>
          <p:cNvSpPr txBox="1">
            <a:spLocks noChangeArrowheads="1"/>
          </p:cNvSpPr>
          <p:nvPr/>
        </p:nvSpPr>
        <p:spPr bwMode="auto">
          <a:xfrm>
            <a:off x="5435600" y="3429000"/>
            <a:ext cx="1339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Perception </a:t>
            </a:r>
          </a:p>
        </p:txBody>
      </p:sp>
      <p:pic>
        <p:nvPicPr>
          <p:cNvPr id="27664" name="Picture 18" descr="happy-face-istock-45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263" y="4292600"/>
            <a:ext cx="172878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5" name="Text Box 19"/>
          <p:cNvSpPr txBox="1">
            <a:spLocks noChangeArrowheads="1"/>
          </p:cNvSpPr>
          <p:nvPr/>
        </p:nvSpPr>
        <p:spPr bwMode="auto">
          <a:xfrm>
            <a:off x="3419475" y="1773238"/>
            <a:ext cx="635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CS+</a:t>
            </a:r>
          </a:p>
        </p:txBody>
      </p:sp>
      <p:sp>
        <p:nvSpPr>
          <p:cNvPr id="27666" name="Text Box 20"/>
          <p:cNvSpPr txBox="1">
            <a:spLocks noChangeArrowheads="1"/>
          </p:cNvSpPr>
          <p:nvPr/>
        </p:nvSpPr>
        <p:spPr bwMode="auto">
          <a:xfrm>
            <a:off x="8104188" y="150813"/>
            <a:ext cx="66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fontAlgn="base" hangingPunct="1">
              <a:spcBef>
                <a:spcPct val="0"/>
              </a:spcBef>
              <a:spcAft>
                <a:spcPct val="0"/>
              </a:spcAft>
              <a:buFontTx/>
              <a:buNone/>
            </a:pPr>
            <a:r>
              <a:rPr lang="it-IT" altLang="it-IT" sz="1800">
                <a:solidFill>
                  <a:srgbClr val="000000"/>
                </a:solidFill>
              </a:rPr>
              <a:t>SCR</a:t>
            </a:r>
          </a:p>
        </p:txBody>
      </p:sp>
      <p:sp>
        <p:nvSpPr>
          <p:cNvPr id="27667" name="Line 21"/>
          <p:cNvSpPr>
            <a:spLocks noChangeShapeType="1"/>
          </p:cNvSpPr>
          <p:nvPr/>
        </p:nvSpPr>
        <p:spPr bwMode="auto">
          <a:xfrm flipV="1">
            <a:off x="8388350" y="1125538"/>
            <a:ext cx="0" cy="6477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7668" name="Text Box 22"/>
          <p:cNvSpPr txBox="1">
            <a:spLocks noChangeArrowheads="1"/>
          </p:cNvSpPr>
          <p:nvPr/>
        </p:nvSpPr>
        <p:spPr bwMode="auto">
          <a:xfrm>
            <a:off x="1908175" y="4292600"/>
            <a:ext cx="63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CS+</a:t>
            </a:r>
          </a:p>
        </p:txBody>
      </p:sp>
      <p:sp>
        <p:nvSpPr>
          <p:cNvPr id="27669" name="Text Box 23"/>
          <p:cNvSpPr txBox="1">
            <a:spLocks noChangeArrowheads="1"/>
          </p:cNvSpPr>
          <p:nvPr/>
        </p:nvSpPr>
        <p:spPr bwMode="auto">
          <a:xfrm>
            <a:off x="8248650" y="3429000"/>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fontAlgn="base" hangingPunct="1">
              <a:spcBef>
                <a:spcPct val="0"/>
              </a:spcBef>
              <a:spcAft>
                <a:spcPct val="0"/>
              </a:spcAft>
              <a:buFontTx/>
              <a:buNone/>
            </a:pPr>
            <a:r>
              <a:rPr lang="it-IT" altLang="it-IT" sz="1800">
                <a:solidFill>
                  <a:srgbClr val="000000"/>
                </a:solidFill>
              </a:rPr>
              <a:t>SCR</a:t>
            </a:r>
          </a:p>
        </p:txBody>
      </p:sp>
      <p:sp>
        <p:nvSpPr>
          <p:cNvPr id="27670" name="Line 24"/>
          <p:cNvSpPr>
            <a:spLocks noChangeShapeType="1"/>
          </p:cNvSpPr>
          <p:nvPr/>
        </p:nvSpPr>
        <p:spPr bwMode="auto">
          <a:xfrm flipV="1">
            <a:off x="8532813" y="4403725"/>
            <a:ext cx="0" cy="6477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625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2700" y="476250"/>
            <a:ext cx="9144000" cy="62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a:solidFill>
                  <a:srgbClr val="000000"/>
                </a:solidFill>
              </a:rPr>
              <a:t>Quindi, è possibile evocare una risposta emotiva con uno stimolo </a:t>
            </a:r>
            <a:r>
              <a:rPr lang="it-IT" altLang="it-IT" sz="2400" b="1">
                <a:solidFill>
                  <a:srgbClr val="000000"/>
                </a:solidFill>
              </a:rPr>
              <a:t>“non visto”.</a:t>
            </a:r>
            <a:r>
              <a:rPr lang="it-IT" altLang="it-IT" sz="2400">
                <a:solidFill>
                  <a:srgbClr val="000000"/>
                </a:solidFill>
              </a:rPr>
              <a:t>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In questo caso si attivava </a:t>
            </a:r>
            <a:r>
              <a:rPr lang="it-IT" altLang="it-IT" sz="2400" b="1">
                <a:solidFill>
                  <a:srgbClr val="000000"/>
                </a:solidFill>
              </a:rPr>
              <a:t>l’amigdala destra</a:t>
            </a:r>
            <a:r>
              <a:rPr lang="it-IT" altLang="it-IT" sz="2400">
                <a:solidFill>
                  <a:srgbClr val="000000"/>
                </a:solidFill>
              </a:rPr>
              <a:t> in correlazione con l’attivazione del collicolo superiore e del </a:t>
            </a:r>
            <a:r>
              <a:rPr lang="it-IT" altLang="it-IT" sz="2400" b="1">
                <a:solidFill>
                  <a:srgbClr val="000000"/>
                </a:solidFill>
              </a:rPr>
              <a:t>pulvinar</a:t>
            </a:r>
            <a:r>
              <a:rPr lang="it-IT" altLang="it-IT" sz="2400">
                <a:solidFill>
                  <a:srgbClr val="000000"/>
                </a:solidFill>
              </a:rPr>
              <a:t> (nucleo talamico) ed in correlazione negativa con la corteccia orbitofrontale e con l’area delle facce nella corteccia inferotemporale.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Quando invece lo stimolo condizionato veniva coscientemente percepito, l’attivazione dell’amigdala destra correlava positivamente con l’attivazione dell’ippocampo e del cervelletto e negativamente con quella del pulvinar.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L’amigdala sinistra non mostrava correlazione con l’attività del pulvinar. </a:t>
            </a:r>
          </a:p>
          <a:p>
            <a:pPr algn="ctr" eaLnBrk="1" fontAlgn="base" hangingPunct="1">
              <a:spcBef>
                <a:spcPct val="0"/>
              </a:spcBef>
              <a:spcAft>
                <a:spcPct val="0"/>
              </a:spcAft>
              <a:buFontTx/>
              <a:buNone/>
            </a:pPr>
            <a:endParaRPr lang="it-IT" altLang="it-IT" sz="24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448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654" y="1620539"/>
            <a:ext cx="9132346" cy="3970318"/>
          </a:xfrm>
          <a:prstGeom prst="rect">
            <a:avLst/>
          </a:prstGeom>
          <a:noFill/>
        </p:spPr>
        <p:txBody>
          <a:bodyPr wrap="square" rtlCol="0">
            <a:spAutoFit/>
          </a:bodyPr>
          <a:lstStyle/>
          <a:p>
            <a:pPr algn="ctr" fontAlgn="base">
              <a:spcBef>
                <a:spcPct val="0"/>
              </a:spcBef>
              <a:spcAft>
                <a:spcPct val="0"/>
              </a:spcAft>
            </a:pPr>
            <a:r>
              <a:rPr lang="it-IT" sz="3600" dirty="0">
                <a:solidFill>
                  <a:srgbClr val="000000"/>
                </a:solidFill>
              </a:rPr>
              <a:t>La </a:t>
            </a:r>
            <a:r>
              <a:rPr lang="it-IT" sz="3600" b="1" dirty="0">
                <a:solidFill>
                  <a:srgbClr val="000000"/>
                </a:solidFill>
              </a:rPr>
              <a:t>validità di facciata </a:t>
            </a:r>
            <a:r>
              <a:rPr lang="it-IT" sz="3600" dirty="0">
                <a:solidFill>
                  <a:srgbClr val="000000"/>
                </a:solidFill>
              </a:rPr>
              <a:t>dei modelli animali utilizzati negli studi con </a:t>
            </a:r>
            <a:r>
              <a:rPr lang="it-IT" sz="3600" dirty="0" err="1">
                <a:solidFill>
                  <a:srgbClr val="000000"/>
                </a:solidFill>
              </a:rPr>
              <a:t>fear</a:t>
            </a:r>
            <a:r>
              <a:rPr lang="it-IT" sz="3600" dirty="0">
                <a:solidFill>
                  <a:srgbClr val="000000"/>
                </a:solidFill>
              </a:rPr>
              <a:t> </a:t>
            </a:r>
            <a:r>
              <a:rPr lang="it-IT" sz="3600" dirty="0" err="1">
                <a:solidFill>
                  <a:srgbClr val="000000"/>
                </a:solidFill>
              </a:rPr>
              <a:t>conditioning</a:t>
            </a:r>
            <a:r>
              <a:rPr lang="it-IT" sz="3600" dirty="0">
                <a:solidFill>
                  <a:srgbClr val="000000"/>
                </a:solidFill>
              </a:rPr>
              <a:t> sembra buona: la risposta fisiologica alla presentazione dello SC coinvolge le stesse strutture nell’uomo e negli altri animali, amigdala e altre strutture del sistema limbico, SNA.</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153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TotalTime>
  <Words>854</Words>
  <Application>Microsoft Office PowerPoint</Application>
  <PresentationFormat>Presentazione su schermo (4:3)</PresentationFormat>
  <Paragraphs>60</Paragraphs>
  <Slides>10</Slides>
  <Notes>0</Notes>
  <HiddenSlides>0</HiddenSlides>
  <MMClips>10</MMClips>
  <ScaleCrop>false</ScaleCrop>
  <HeadingPairs>
    <vt:vector size="4" baseType="variant">
      <vt:variant>
        <vt:lpstr>Tema</vt:lpstr>
      </vt:variant>
      <vt:variant>
        <vt:i4>1</vt:i4>
      </vt:variant>
      <vt:variant>
        <vt:lpstr>Titoli diapositive</vt:lpstr>
      </vt:variant>
      <vt:variant>
        <vt:i4>10</vt:i4>
      </vt:variant>
    </vt:vector>
  </HeadingPairs>
  <TitlesOfParts>
    <vt:vector size="11"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2</cp:revision>
  <dcterms:created xsi:type="dcterms:W3CDTF">2020-04-29T15:43:54Z</dcterms:created>
  <dcterms:modified xsi:type="dcterms:W3CDTF">2020-04-29T15:45:16Z</dcterms:modified>
</cp:coreProperties>
</file>