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500"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EABD8F-BFF4-4FDB-B4EB-EC0E03E09969}"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481504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1C50B3-6607-4925-B0BE-0DF3AD9FE13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283978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AE12BB-0B84-475D-993F-8CD5E3B248E3}"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177241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AAFE4F-E0A1-409C-939A-8C3FDCA0AB2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477079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1AAD5F-BA30-422A-8EB3-9ABD8362AAFD}"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538451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FAD7EA-0865-4D87-8BAB-E81DEBA3C686}"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948125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2282081-5F4F-4C6F-B724-654D4C6AB83A}"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722493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2DFA46-99A2-4FD7-BAFB-A5C4D728B2E9}"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63475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C644A2F-EF68-443F-929D-28288FF6BE96}"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011008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EDDC76-44DF-4A26-A171-549E456B674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186636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BC3198-CA72-4E4D-9460-3F83C4130B1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095816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it-IT" alt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it-IT" alt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85E0A306-EF1B-4FB3-9257-B50F801968D9}" type="slidenum">
              <a:rPr lang="it-IT" altLang="it-IT">
                <a:solidFill>
                  <a:srgbClr val="000000"/>
                </a:solidFill>
              </a:rPr>
              <a:pPr fontAlgn="base">
                <a:spcBef>
                  <a:spcPct val="0"/>
                </a:spcBef>
                <a:spcAft>
                  <a:spcPct val="0"/>
                </a:spcAft>
                <a:defRPr/>
              </a:pPr>
              <a:t>‹N›</a:t>
            </a:fld>
            <a:endParaRPr lang="it-IT" altLang="it-IT">
              <a:solidFill>
                <a:srgbClr val="000000"/>
              </a:solidFill>
            </a:endParaRPr>
          </a:p>
        </p:txBody>
      </p:sp>
    </p:spTree>
    <p:extLst>
      <p:ext uri="{BB962C8B-B14F-4D97-AF65-F5344CB8AC3E}">
        <p14:creationId xmlns:p14="http://schemas.microsoft.com/office/powerpoint/2010/main" val="42373045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hyperlink" Target="ref_bib71','refp_19" TargetMode="External"/><Relationship Id="rId5" Type="http://schemas.openxmlformats.org/officeDocument/2006/relationships/hyperlink" Target="http://www.sciencedirect.com/science/article/pii/S0092867411012074#ref_bib71" TargetMode="External"/><Relationship Id="rId4" Type="http://schemas.openxmlformats.org/officeDocument/2006/relationships/hyperlink" Target="ref_bib156','refp_18"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hyperlink" Target="http://www.sciencedirect.com/science/article/pii/S0092867411012074#ref_bib192" TargetMode="External"/><Relationship Id="rId3" Type="http://schemas.openxmlformats.org/officeDocument/2006/relationships/slideLayout" Target="../slideLayouts/slideLayout7.xml"/><Relationship Id="rId7" Type="http://schemas.openxmlformats.org/officeDocument/2006/relationships/hyperlink" Target="ref_bib107','refp_50_2" TargetMode="Externa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hyperlink" Target="http://www.sciencedirect.com/science/article/pii/S0092867411012074#ref_bib107" TargetMode="External"/><Relationship Id="rId5" Type="http://schemas.openxmlformats.org/officeDocument/2006/relationships/hyperlink" Target="ref_bib8','refp_50_1" TargetMode="External"/><Relationship Id="rId10" Type="http://schemas.openxmlformats.org/officeDocument/2006/relationships/image" Target="../media/image2.png"/><Relationship Id="rId4" Type="http://schemas.openxmlformats.org/officeDocument/2006/relationships/hyperlink" Target="http://www.sciencedirect.com/science/article/pii/S0092867411012074#ref_bib8" TargetMode="External"/><Relationship Id="rId9" Type="http://schemas.openxmlformats.org/officeDocument/2006/relationships/hyperlink" Target="ref_bib192','refp_51"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ref_bib47','refp_54" TargetMode="External"/><Relationship Id="rId3" Type="http://schemas.openxmlformats.org/officeDocument/2006/relationships/slideLayout" Target="../slideLayouts/slideLayout7.xml"/><Relationship Id="rId7" Type="http://schemas.openxmlformats.org/officeDocument/2006/relationships/hyperlink" Target="http://www.sciencedirect.com/science/article/pii/S0092867411012074#ref_bib47" TargetMode="Externa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hyperlink" Target="ref_bib8','refp_53_2" TargetMode="External"/><Relationship Id="rId5" Type="http://schemas.openxmlformats.org/officeDocument/2006/relationships/hyperlink" Target="http://www.sciencedirect.com/science/article/pii/S0092867411012074#ref_bib8" TargetMode="External"/><Relationship Id="rId4" Type="http://schemas.openxmlformats.org/officeDocument/2006/relationships/hyperlink" Target="ref_bib23','refp_53_1" TargetMode="Externa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549275"/>
            <a:ext cx="4951413" cy="554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3" name="Rectangle 5"/>
          <p:cNvSpPr>
            <a:spLocks noChangeArrowheads="1"/>
          </p:cNvSpPr>
          <p:nvPr/>
        </p:nvSpPr>
        <p:spPr bwMode="auto">
          <a:xfrm>
            <a:off x="5364163" y="57150"/>
            <a:ext cx="3779837" cy="675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1600">
                <a:solidFill>
                  <a:srgbClr val="000000"/>
                </a:solidFill>
              </a:rPr>
              <a:t>Convergence of the auditory-conditioned stimulus and nociceptive unconditioned stimulus in the amygdala is essential for fear conditioning. </a:t>
            </a:r>
          </a:p>
          <a:p>
            <a:pPr eaLnBrk="1" fontAlgn="base" hangingPunct="1">
              <a:spcBef>
                <a:spcPct val="0"/>
              </a:spcBef>
              <a:spcAft>
                <a:spcPct val="0"/>
              </a:spcAft>
              <a:buFontTx/>
              <a:buNone/>
            </a:pPr>
            <a:endParaRPr lang="it-IT" altLang="it-IT" sz="900">
              <a:solidFill>
                <a:srgbClr val="000000"/>
              </a:solidFill>
            </a:endParaRPr>
          </a:p>
          <a:p>
            <a:pPr algn="ctr" eaLnBrk="1" fontAlgn="base" hangingPunct="1">
              <a:spcBef>
                <a:spcPct val="0"/>
              </a:spcBef>
              <a:spcAft>
                <a:spcPct val="0"/>
              </a:spcAft>
              <a:buFontTx/>
              <a:buNone/>
            </a:pPr>
            <a:r>
              <a:rPr lang="it-IT" altLang="it-IT" sz="1600" b="1">
                <a:solidFill>
                  <a:srgbClr val="000000"/>
                </a:solidFill>
              </a:rPr>
              <a:t>Convergence of conditioned and unconditioned stimuli occurs in lateral nucleus of the amygdala (LA), especially in the dorsal subnucleus (LAd), </a:t>
            </a:r>
            <a:r>
              <a:rPr lang="it-IT" altLang="it-IT" sz="1600" b="1" u="sng">
                <a:solidFill>
                  <a:srgbClr val="000000"/>
                </a:solidFill>
              </a:rPr>
              <a:t>leading to synaptic plasticity in LA</a:t>
            </a:r>
            <a:r>
              <a:rPr lang="it-IT" altLang="it-IT" sz="1600" b="1">
                <a:solidFill>
                  <a:srgbClr val="000000"/>
                </a:solidFill>
              </a:rPr>
              <a:t>. </a:t>
            </a:r>
          </a:p>
          <a:p>
            <a:pPr eaLnBrk="1" fontAlgn="base" hangingPunct="1">
              <a:spcBef>
                <a:spcPct val="0"/>
              </a:spcBef>
              <a:spcAft>
                <a:spcPct val="0"/>
              </a:spcAft>
              <a:buFontTx/>
              <a:buNone/>
            </a:pPr>
            <a:endParaRPr lang="it-IT" altLang="it-IT" sz="900" b="1">
              <a:solidFill>
                <a:srgbClr val="000000"/>
              </a:solidFill>
            </a:endParaRPr>
          </a:p>
          <a:p>
            <a:pPr eaLnBrk="1" fontAlgn="base" hangingPunct="1">
              <a:spcBef>
                <a:spcPct val="0"/>
              </a:spcBef>
              <a:spcAft>
                <a:spcPct val="0"/>
              </a:spcAft>
              <a:buFontTx/>
              <a:buNone/>
            </a:pPr>
            <a:r>
              <a:rPr lang="it-IT" altLang="it-IT" sz="1600" u="sng">
                <a:solidFill>
                  <a:srgbClr val="000000"/>
                </a:solidFill>
              </a:rPr>
              <a:t>Plasticity may also occur in the central nucleus (CE) and in the auditory thalamus</a:t>
            </a:r>
            <a:r>
              <a:rPr lang="it-IT" altLang="it-IT" sz="1600">
                <a:solidFill>
                  <a:srgbClr val="000000"/>
                </a:solidFill>
              </a:rPr>
              <a:t>. </a:t>
            </a:r>
          </a:p>
          <a:p>
            <a:pPr eaLnBrk="1" fontAlgn="base" hangingPunct="1">
              <a:spcBef>
                <a:spcPct val="0"/>
              </a:spcBef>
              <a:spcAft>
                <a:spcPct val="0"/>
              </a:spcAft>
              <a:buFontTx/>
              <a:buNone/>
            </a:pPr>
            <a:endParaRPr lang="it-IT" altLang="it-IT" sz="900">
              <a:solidFill>
                <a:srgbClr val="000000"/>
              </a:solidFill>
            </a:endParaRPr>
          </a:p>
          <a:p>
            <a:pPr algn="ctr" eaLnBrk="1" fontAlgn="base" hangingPunct="1">
              <a:spcBef>
                <a:spcPct val="0"/>
              </a:spcBef>
              <a:spcAft>
                <a:spcPct val="0"/>
              </a:spcAft>
              <a:buFontTx/>
              <a:buNone/>
            </a:pPr>
            <a:r>
              <a:rPr lang="it-IT" altLang="it-IT" sz="1600" b="1">
                <a:solidFill>
                  <a:srgbClr val="000000"/>
                </a:solidFill>
              </a:rPr>
              <a:t>LA connects with CE directly and indirectly by way of connections in the basal (B), accessory basal (AB), and intercalated cell masses (ICM).</a:t>
            </a:r>
            <a:r>
              <a:rPr lang="it-IT" altLang="it-IT" sz="1600">
                <a:solidFill>
                  <a:srgbClr val="000000"/>
                </a:solidFill>
              </a:rPr>
              <a:t> </a:t>
            </a:r>
          </a:p>
          <a:p>
            <a:pPr eaLnBrk="1" fontAlgn="base" hangingPunct="1">
              <a:spcBef>
                <a:spcPct val="0"/>
              </a:spcBef>
              <a:spcAft>
                <a:spcPct val="0"/>
              </a:spcAft>
              <a:buFontTx/>
              <a:buNone/>
            </a:pPr>
            <a:endParaRPr lang="it-IT" altLang="it-IT" sz="900">
              <a:solidFill>
                <a:srgbClr val="000000"/>
              </a:solidFill>
            </a:endParaRPr>
          </a:p>
          <a:p>
            <a:pPr eaLnBrk="1" fontAlgn="base" hangingPunct="1">
              <a:spcBef>
                <a:spcPct val="0"/>
              </a:spcBef>
              <a:spcAft>
                <a:spcPct val="0"/>
              </a:spcAft>
              <a:buFontTx/>
              <a:buNone/>
            </a:pPr>
            <a:r>
              <a:rPr lang="it-IT" altLang="it-IT" sz="1600">
                <a:solidFill>
                  <a:srgbClr val="000000"/>
                </a:solidFill>
              </a:rPr>
              <a:t>CE connects with hypothalamic and brainstem areas that control the expression of conditioned fear responses, including freezing and autonomic (ANS) and hormonal responses.</a:t>
            </a:r>
          </a:p>
          <a:p>
            <a:pPr eaLnBrk="1" fontAlgn="base" hangingPunct="1">
              <a:spcBef>
                <a:spcPct val="0"/>
              </a:spcBef>
              <a:spcAft>
                <a:spcPct val="0"/>
              </a:spcAft>
              <a:buFontTx/>
              <a:buNone/>
            </a:pPr>
            <a:endParaRPr lang="it-IT" altLang="it-IT" sz="1600">
              <a:solidFill>
                <a:srgbClr val="000000"/>
              </a:solidFill>
            </a:endParaRPr>
          </a:p>
          <a:p>
            <a:pPr eaLnBrk="1" fontAlgn="base" hangingPunct="1">
              <a:spcBef>
                <a:spcPct val="0"/>
              </a:spcBef>
              <a:spcAft>
                <a:spcPct val="0"/>
              </a:spcAft>
              <a:buFontTx/>
              <a:buNone/>
            </a:pPr>
            <a:r>
              <a:rPr lang="it-IT" altLang="it-IT" sz="1600">
                <a:solidFill>
                  <a:srgbClr val="000000"/>
                </a:solidFill>
              </a:rPr>
              <a:t>LeDoux, 2011</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3620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12700" y="39688"/>
            <a:ext cx="9144000" cy="666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400" b="1">
                <a:solidFill>
                  <a:srgbClr val="000000"/>
                </a:solidFill>
              </a:rPr>
              <a:t>In a Hebbian model of fear conditioning, strong depolarization of LA pyramidal cells evoked by the aversive unconditioned stimulus leads to strengthening of coactive conditioned stimulus inputs onto the same neurons (remember inception of false memories, Tonegawa’s paper 2014).</a:t>
            </a:r>
          </a:p>
          <a:p>
            <a:pPr algn="ctr" eaLnBrk="1" fontAlgn="base" hangingPunct="1">
              <a:spcBef>
                <a:spcPct val="0"/>
              </a:spcBef>
              <a:spcAft>
                <a:spcPct val="0"/>
              </a:spcAft>
              <a:buFontTx/>
              <a:buNone/>
            </a:pPr>
            <a:endParaRPr lang="it-IT" altLang="it-IT" sz="2400" b="1">
              <a:solidFill>
                <a:srgbClr val="000000"/>
              </a:solidFill>
            </a:endParaRPr>
          </a:p>
          <a:p>
            <a:pPr algn="ctr" eaLnBrk="1" fontAlgn="base" hangingPunct="1">
              <a:spcBef>
                <a:spcPct val="0"/>
              </a:spcBef>
              <a:spcAft>
                <a:spcPct val="0"/>
              </a:spcAft>
              <a:buFontTx/>
              <a:buNone/>
            </a:pPr>
            <a:r>
              <a:rPr lang="it-IT" altLang="it-IT" sz="2400">
                <a:solidFill>
                  <a:srgbClr val="000000"/>
                </a:solidFill>
              </a:rPr>
              <a:t>Existing data support the idea that LA associative plasticity and fear memory formation are triggered by unconditioned stimulus-induced activation of LA neurons. </a:t>
            </a: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r>
              <a:rPr lang="it-IT" altLang="it-IT" sz="2400">
                <a:solidFill>
                  <a:srgbClr val="000000"/>
                </a:solidFill>
              </a:rPr>
              <a:t>Thus, unconditioned stimulus-evoked depolarization is necessary for the enhancement of conditioned stimulus-elicited neural responses in LA after conditioned-unconditioned stimuli pairing (</a:t>
            </a:r>
            <a:r>
              <a:rPr lang="it-IT" altLang="it-IT" sz="2400">
                <a:solidFill>
                  <a:srgbClr val="000000"/>
                </a:solidFill>
                <a:hlinkMouseOver r:id="rId4"/>
              </a:rPr>
              <a:t>Rosenkranz and Grace, 200</a:t>
            </a:r>
            <a:r>
              <a:rPr lang="it-IT" altLang="it-IT" sz="2400">
                <a:solidFill>
                  <a:srgbClr val="000000"/>
                </a:solidFill>
              </a:rPr>
              <a:t>2), and pairing a conditioned stimulus with direct depolarization of LA pyramidal neurons as an unconditioned stimulus supports fear conditioning (</a:t>
            </a:r>
            <a:r>
              <a:rPr lang="it-IT" altLang="it-IT" sz="2400">
                <a:solidFill>
                  <a:srgbClr val="000000"/>
                </a:solidFill>
                <a:hlinkClick r:id="rId5"/>
                <a:hlinkMouseOver r:id="rId6"/>
              </a:rPr>
              <a:t>Johansen et al., 2010</a:t>
            </a:r>
            <a:r>
              <a:rPr lang="it-IT" altLang="it-IT" sz="2400">
                <a:solidFill>
                  <a:srgbClr val="000000"/>
                </a:solidFill>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1845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ChangeArrowheads="1"/>
          </p:cNvSpPr>
          <p:nvPr/>
        </p:nvSpPr>
        <p:spPr bwMode="auto">
          <a:xfrm>
            <a:off x="0" y="776288"/>
            <a:ext cx="91440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endParaRPr lang="it-IT" altLang="it-IT" sz="2800">
              <a:solidFill>
                <a:srgbClr val="000000"/>
              </a:solidFill>
            </a:endParaRPr>
          </a:p>
          <a:p>
            <a:pPr algn="ctr" eaLnBrk="1" fontAlgn="base" hangingPunct="1">
              <a:spcBef>
                <a:spcPct val="0"/>
              </a:spcBef>
              <a:spcAft>
                <a:spcPct val="0"/>
              </a:spcAft>
              <a:buFontTx/>
              <a:buNone/>
            </a:pPr>
            <a:r>
              <a:rPr lang="it-IT" altLang="it-IT" sz="2800">
                <a:solidFill>
                  <a:srgbClr val="000000"/>
                </a:solidFill>
              </a:rPr>
              <a:t>Though there is evidence that Hebbian plasticity in LA may not entirely explain fear conditioning, it is clear that </a:t>
            </a:r>
            <a:r>
              <a:rPr lang="it-IT" altLang="it-IT" sz="2800" b="1">
                <a:solidFill>
                  <a:srgbClr val="000000"/>
                </a:solidFill>
              </a:rPr>
              <a:t>synaptic plasticity at conditioned stimulus input pathways to the LA does occur with fear conditioning</a:t>
            </a:r>
            <a:r>
              <a:rPr lang="it-IT" altLang="it-IT" sz="2800">
                <a:solidFill>
                  <a:srgbClr val="000000"/>
                </a:solidFill>
              </a:rPr>
              <a:t>. </a:t>
            </a:r>
          </a:p>
          <a:p>
            <a:pPr algn="ctr" eaLnBrk="1" fontAlgn="base" hangingPunct="1">
              <a:spcBef>
                <a:spcPct val="0"/>
              </a:spcBef>
              <a:spcAft>
                <a:spcPct val="0"/>
              </a:spcAft>
              <a:buFontTx/>
              <a:buNone/>
            </a:pPr>
            <a:endParaRPr lang="it-IT" altLang="it-IT" sz="2800">
              <a:solidFill>
                <a:srgbClr val="000000"/>
              </a:solidFill>
            </a:endParaRPr>
          </a:p>
          <a:p>
            <a:pPr algn="ctr" eaLnBrk="1" fontAlgn="base" hangingPunct="1">
              <a:spcBef>
                <a:spcPct val="0"/>
              </a:spcBef>
              <a:spcAft>
                <a:spcPct val="0"/>
              </a:spcAft>
              <a:buFontTx/>
              <a:buNone/>
            </a:pPr>
            <a:r>
              <a:rPr lang="it-IT" altLang="it-IT" sz="2800">
                <a:solidFill>
                  <a:srgbClr val="000000"/>
                </a:solidFill>
              </a:rPr>
              <a:t>Supporting this, in vivo studies demonstrate an enhancement of auditory stimulus-evoked responses in LA neurons after fear conditioning.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280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0" y="92075"/>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FontTx/>
              <a:buNone/>
            </a:pPr>
            <a:r>
              <a:rPr lang="en-US" altLang="it-IT" sz="2400">
                <a:solidFill>
                  <a:srgbClr val="000000"/>
                </a:solidFill>
                <a:cs typeface="Arial" charset="0"/>
              </a:rPr>
              <a:t>Il condizionamento alla paura comporta variazioni della trasmissione sinaptica fra i neuroni nell’amigdala</a:t>
            </a:r>
          </a:p>
        </p:txBody>
      </p:sp>
      <p:pic>
        <p:nvPicPr>
          <p:cNvPr id="33795" name="Picture 3" descr="5518"/>
          <p:cNvPicPr>
            <a:picLocks noChangeAspect="1" noChangeArrowheads="1"/>
          </p:cNvPicPr>
          <p:nvPr/>
        </p:nvPicPr>
        <p:blipFill>
          <a:blip r:embed="rId4">
            <a:extLst>
              <a:ext uri="{28A0092B-C50C-407E-A947-70E740481C1C}">
                <a14:useLocalDpi xmlns:a14="http://schemas.microsoft.com/office/drawing/2010/main" val="0"/>
              </a:ext>
            </a:extLst>
          </a:blip>
          <a:srcRect l="34546" t="30055" r="31950"/>
          <a:stretch>
            <a:fillRect/>
          </a:stretch>
        </p:blipFill>
        <p:spPr bwMode="auto">
          <a:xfrm>
            <a:off x="2647950" y="1125538"/>
            <a:ext cx="384810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4"/>
          <p:cNvSpPr txBox="1">
            <a:spLocks noChangeArrowheads="1"/>
          </p:cNvSpPr>
          <p:nvPr/>
        </p:nvSpPr>
        <p:spPr bwMode="auto">
          <a:xfrm rot="-5400000">
            <a:off x="1197769" y="3245644"/>
            <a:ext cx="2508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800">
                <a:solidFill>
                  <a:srgbClr val="000000"/>
                </a:solidFill>
              </a:rPr>
              <a:t>Potenziali d’azione/sec</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4775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p:cNvPicPr>
            <a:picLocks noChangeAspect="1" noChangeArrowheads="1"/>
          </p:cNvPicPr>
          <p:nvPr/>
        </p:nvPicPr>
        <p:blipFill>
          <a:blip r:embed="rId4">
            <a:extLst>
              <a:ext uri="{28A0092B-C50C-407E-A947-70E740481C1C}">
                <a14:useLocalDpi xmlns:a14="http://schemas.microsoft.com/office/drawing/2010/main" val="0"/>
              </a:ext>
            </a:extLst>
          </a:blip>
          <a:srcRect t="34491"/>
          <a:stretch>
            <a:fillRect/>
          </a:stretch>
        </p:blipFill>
        <p:spPr bwMode="auto">
          <a:xfrm>
            <a:off x="0" y="312738"/>
            <a:ext cx="5724525"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9" name="Rectangle 6"/>
          <p:cNvSpPr>
            <a:spLocks noChangeArrowheads="1"/>
          </p:cNvSpPr>
          <p:nvPr/>
        </p:nvSpPr>
        <p:spPr bwMode="auto">
          <a:xfrm>
            <a:off x="5651500" y="261938"/>
            <a:ext cx="3492500" cy="462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000" b="1">
                <a:solidFill>
                  <a:srgbClr val="000000"/>
                </a:solidFill>
              </a:rPr>
              <a:t>Working Model of Molecular Processes in the amygdala Mediating Acquisition and Consolidation of Fear Memories</a:t>
            </a:r>
          </a:p>
          <a:p>
            <a:pPr algn="ctr" eaLnBrk="1" fontAlgn="base" hangingPunct="1">
              <a:spcBef>
                <a:spcPct val="0"/>
              </a:spcBef>
              <a:spcAft>
                <a:spcPct val="0"/>
              </a:spcAft>
              <a:buFontTx/>
              <a:buNone/>
            </a:pPr>
            <a:endParaRPr lang="it-IT" altLang="it-IT" sz="2000" b="1">
              <a:solidFill>
                <a:srgbClr val="000000"/>
              </a:solidFill>
            </a:endParaRPr>
          </a:p>
          <a:p>
            <a:pPr algn="ctr" eaLnBrk="1" fontAlgn="base" hangingPunct="1">
              <a:spcBef>
                <a:spcPct val="0"/>
              </a:spcBef>
              <a:spcAft>
                <a:spcPct val="0"/>
              </a:spcAft>
              <a:buFontTx/>
              <a:buNone/>
            </a:pPr>
            <a:r>
              <a:rPr lang="it-IT" altLang="it-IT" sz="1200">
                <a:solidFill>
                  <a:srgbClr val="000000"/>
                </a:solidFill>
              </a:rPr>
              <a:t>All dotted lines denote hypothetical pathways. </a:t>
            </a:r>
            <a:r>
              <a:rPr lang="it-IT" altLang="it-IT" sz="1400" b="1">
                <a:solidFill>
                  <a:srgbClr val="000000"/>
                </a:solidFill>
              </a:rPr>
              <a:t>Molecules and processes in blue are known to be involved in the </a:t>
            </a:r>
            <a:r>
              <a:rPr lang="it-IT" altLang="it-IT" sz="1400" b="1" u="sng">
                <a:solidFill>
                  <a:srgbClr val="000000"/>
                </a:solidFill>
              </a:rPr>
              <a:t>acquisition</a:t>
            </a:r>
            <a:r>
              <a:rPr lang="it-IT" altLang="it-IT" sz="1400" b="1">
                <a:solidFill>
                  <a:srgbClr val="000000"/>
                </a:solidFill>
              </a:rPr>
              <a:t> of fear conditioning.</a:t>
            </a:r>
            <a:r>
              <a:rPr lang="it-IT" altLang="it-IT" sz="1200" b="1">
                <a:solidFill>
                  <a:srgbClr val="000000"/>
                </a:solidFill>
              </a:rPr>
              <a:t> </a:t>
            </a:r>
          </a:p>
          <a:p>
            <a:pPr algn="ctr" eaLnBrk="1" fontAlgn="base" hangingPunct="1">
              <a:spcBef>
                <a:spcPct val="0"/>
              </a:spcBef>
              <a:spcAft>
                <a:spcPct val="0"/>
              </a:spcAft>
              <a:buFontTx/>
              <a:buNone/>
            </a:pPr>
            <a:r>
              <a:rPr lang="it-IT" altLang="it-IT" sz="1400" b="1">
                <a:solidFill>
                  <a:srgbClr val="000000"/>
                </a:solidFill>
              </a:rPr>
              <a:t>Molecules and process in black are known to be involved specifically in the </a:t>
            </a:r>
            <a:r>
              <a:rPr lang="it-IT" altLang="it-IT" sz="1400" b="1" u="sng">
                <a:solidFill>
                  <a:srgbClr val="000000"/>
                </a:solidFill>
              </a:rPr>
              <a:t>consolidation or maintenance</a:t>
            </a:r>
            <a:r>
              <a:rPr lang="it-IT" altLang="it-IT" sz="1400" b="1">
                <a:solidFill>
                  <a:srgbClr val="000000"/>
                </a:solidFill>
              </a:rPr>
              <a:t> of fear conditioning</a:t>
            </a:r>
            <a:r>
              <a:rPr lang="it-IT" altLang="it-IT" sz="1200" b="1">
                <a:solidFill>
                  <a:srgbClr val="000000"/>
                </a:solidFill>
              </a:rPr>
              <a:t>.</a:t>
            </a:r>
            <a:r>
              <a:rPr lang="it-IT" altLang="it-IT" sz="1200">
                <a:solidFill>
                  <a:srgbClr val="000000"/>
                </a:solidFill>
              </a:rPr>
              <a:t> </a:t>
            </a:r>
          </a:p>
          <a:p>
            <a:pPr algn="ctr" eaLnBrk="1" fontAlgn="base" hangingPunct="1">
              <a:spcBef>
                <a:spcPct val="0"/>
              </a:spcBef>
              <a:spcAft>
                <a:spcPct val="0"/>
              </a:spcAft>
              <a:buFontTx/>
              <a:buNone/>
            </a:pPr>
            <a:r>
              <a:rPr lang="it-IT" altLang="it-IT" sz="1200">
                <a:solidFill>
                  <a:srgbClr val="000000"/>
                </a:solidFill>
              </a:rPr>
              <a:t>Purple labels denote molecules or elements whose role is not established for fear conditioning but are part of an established intracellular signaling pathway. </a:t>
            </a:r>
          </a:p>
        </p:txBody>
      </p:sp>
      <p:sp>
        <p:nvSpPr>
          <p:cNvPr id="34820" name="Rectangle 7"/>
          <p:cNvSpPr>
            <a:spLocks noChangeArrowheads="1"/>
          </p:cNvSpPr>
          <p:nvPr/>
        </p:nvSpPr>
        <p:spPr bwMode="auto">
          <a:xfrm>
            <a:off x="0" y="5305425"/>
            <a:ext cx="91440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it-IT" altLang="it-IT" sz="1200">
                <a:solidFill>
                  <a:srgbClr val="000000"/>
                </a:solidFill>
              </a:rPr>
              <a:t>Abbreviations: AC, adenyl cyclase; AKAP, A-kinase anchoring protein; Arc, activity-regulated cytoskeletal-associated protein; β-AR, β-adrenergic receptor; BDNF, brain-derived neurotrophic factor; Ca2+, calcium; CaMKII, Ca2+/calmodulin (Cam)-dependent protein kinase II; CREB, cAMP response element (CRE) binding protein; GluA1, glutamate AMPA receptor subunit 1; GluA2/3, glutamate AMPA receptor subunit 2 and 3 heteromer; IP3, inositol 1,4,5-triphosphate; MAPK, mitogen-activated protein kinase; mGluR, metabotropic glutamate receptor; mTOR, mammalian target of rapamycin; NF-kB, nuclear factor κ light-chain enhancer of activated B cells; NMDAR, N-methyl-d-aspartate glutamate receptor; NO, nitric oxide; NOS, nitric oxide synthase; PI3-K, phosphatidylinositol-3 kinase; PKA, protein kinase A; PKC, protein kinase C; PKG, cGMP-dependent protein kinase; PKMζ, protein kinase M ζ; TrkB, tyrosine kinase B; VGCC, voltage-gated calcium channel.</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8208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58750" y="1365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endParaRPr lang="it-IT" altLang="it-IT" sz="2400">
              <a:solidFill>
                <a:srgbClr val="000000"/>
              </a:solidFill>
              <a:latin typeface="Times New Roman" pitchFamily="18" charset="0"/>
            </a:endParaRPr>
          </a:p>
        </p:txBody>
      </p:sp>
      <p:sp>
        <p:nvSpPr>
          <p:cNvPr id="35843" name="Text Box 3"/>
          <p:cNvSpPr txBox="1">
            <a:spLocks noChangeArrowheads="1"/>
          </p:cNvSpPr>
          <p:nvPr/>
        </p:nvSpPr>
        <p:spPr bwMode="auto">
          <a:xfrm>
            <a:off x="0" y="188913"/>
            <a:ext cx="9144000" cy="594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a:solidFill>
                  <a:srgbClr val="000000"/>
                </a:solidFill>
              </a:rPr>
              <a:t>L’apprendimento di risposte di paura condizionata coinvolge quindi cambiamenti duraturi dell’efficacia sinaptica di tipo potenziamento a lungo termine (LTP) nel nucleo laterale. </a:t>
            </a:r>
          </a:p>
          <a:p>
            <a:pPr algn="ctr" eaLnBrk="1" fontAlgn="base" hangingPunct="1">
              <a:spcBef>
                <a:spcPct val="0"/>
              </a:spcBef>
              <a:spcAft>
                <a:spcPct val="0"/>
              </a:spcAft>
              <a:buFontTx/>
              <a:buNone/>
            </a:pPr>
            <a:endParaRPr lang="it-IT" altLang="it-IT">
              <a:solidFill>
                <a:srgbClr val="000000"/>
              </a:solidFill>
            </a:endParaRPr>
          </a:p>
          <a:p>
            <a:pPr algn="ctr" eaLnBrk="1" fontAlgn="base" hangingPunct="1">
              <a:spcBef>
                <a:spcPct val="0"/>
              </a:spcBef>
              <a:spcAft>
                <a:spcPct val="0"/>
              </a:spcAft>
              <a:buFontTx/>
              <a:buNone/>
            </a:pPr>
            <a:r>
              <a:rPr lang="it-IT" altLang="it-IT">
                <a:solidFill>
                  <a:srgbClr val="000000"/>
                </a:solidFill>
              </a:rPr>
              <a:t>L’ipotesi è che l’attività evocata nel nucleo laterale dalla presentazione dello stimolo condizionato, quando appaiata con l’attività evocata dallo stimolo incondizionato, provochi un potenziamento della risposta allo stimolo condizionato (proprietà associativa di LTP). </a:t>
            </a:r>
          </a:p>
          <a:p>
            <a:pPr algn="ctr" eaLnBrk="1" fontAlgn="base" hangingPunct="1">
              <a:spcBef>
                <a:spcPct val="0"/>
              </a:spcBef>
              <a:spcAft>
                <a:spcPct val="0"/>
              </a:spcAft>
              <a:buFontTx/>
              <a:buNone/>
            </a:pPr>
            <a:endParaRPr lang="it-IT" altLang="it-IT">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9680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ChangeArrowheads="1"/>
          </p:cNvSpPr>
          <p:nvPr/>
        </p:nvSpPr>
        <p:spPr bwMode="auto">
          <a:xfrm>
            <a:off x="-12700" y="-66675"/>
            <a:ext cx="9144000" cy="67405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400" b="1">
                <a:solidFill>
                  <a:srgbClr val="000000"/>
                </a:solidFill>
              </a:rPr>
              <a:t>Monoamine Neuromodulatory-Dependent Mechanisms Involved in Fear Learning</a:t>
            </a:r>
          </a:p>
          <a:p>
            <a:pPr algn="ctr" eaLnBrk="1" fontAlgn="base" hangingPunct="1">
              <a:spcBef>
                <a:spcPct val="0"/>
              </a:spcBef>
              <a:spcAft>
                <a:spcPct val="0"/>
              </a:spcAft>
              <a:buFontTx/>
              <a:buNone/>
            </a:pPr>
            <a:endParaRPr lang="it-IT" altLang="it-IT" sz="2400" b="1">
              <a:solidFill>
                <a:srgbClr val="000000"/>
              </a:solidFill>
            </a:endParaRPr>
          </a:p>
          <a:p>
            <a:pPr algn="ctr" eaLnBrk="1" fontAlgn="base" hangingPunct="1">
              <a:spcBef>
                <a:spcPct val="0"/>
              </a:spcBef>
              <a:spcAft>
                <a:spcPct val="0"/>
              </a:spcAft>
              <a:buFontTx/>
              <a:buNone/>
            </a:pPr>
            <a:endParaRPr lang="it-IT" altLang="it-IT" sz="2400" b="1">
              <a:solidFill>
                <a:srgbClr val="000000"/>
              </a:solidFill>
            </a:endParaRPr>
          </a:p>
          <a:p>
            <a:pPr algn="ctr" eaLnBrk="1" fontAlgn="base" hangingPunct="1">
              <a:spcBef>
                <a:spcPct val="0"/>
              </a:spcBef>
              <a:spcAft>
                <a:spcPct val="0"/>
              </a:spcAft>
              <a:buFontTx/>
              <a:buNone/>
            </a:pPr>
            <a:r>
              <a:rPr lang="it-IT" altLang="it-IT" sz="2400">
                <a:solidFill>
                  <a:srgbClr val="000000"/>
                </a:solidFill>
              </a:rPr>
              <a:t>Though </a:t>
            </a:r>
            <a:r>
              <a:rPr lang="it-IT" altLang="it-IT" sz="2400" b="1">
                <a:solidFill>
                  <a:srgbClr val="000000"/>
                </a:solidFill>
              </a:rPr>
              <a:t>Hebbian plasticity</a:t>
            </a:r>
            <a:r>
              <a:rPr lang="it-IT" altLang="it-IT" sz="2400">
                <a:solidFill>
                  <a:srgbClr val="000000"/>
                </a:solidFill>
              </a:rPr>
              <a:t> may indeed occur during learning, it </a:t>
            </a:r>
            <a:r>
              <a:rPr lang="it-IT" altLang="it-IT" sz="2400" b="1">
                <a:solidFill>
                  <a:srgbClr val="000000"/>
                </a:solidFill>
              </a:rPr>
              <a:t>does not fully explain learning</a:t>
            </a:r>
            <a:r>
              <a:rPr lang="it-IT" altLang="it-IT" sz="2400">
                <a:solidFill>
                  <a:srgbClr val="000000"/>
                </a:solidFill>
              </a:rPr>
              <a:t> — </a:t>
            </a:r>
            <a:r>
              <a:rPr lang="it-IT" altLang="it-IT" sz="2400" u="sng">
                <a:solidFill>
                  <a:srgbClr val="FF0000"/>
                </a:solidFill>
              </a:rPr>
              <a:t>especially learning in highly charged emotional situations</a:t>
            </a:r>
            <a:r>
              <a:rPr lang="it-IT" altLang="it-IT" sz="2400">
                <a:solidFill>
                  <a:srgbClr val="000000"/>
                </a:solidFill>
              </a:rPr>
              <a:t>. </a:t>
            </a: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r>
              <a:rPr lang="it-IT" altLang="it-IT" sz="2400" b="1">
                <a:solidFill>
                  <a:srgbClr val="000000"/>
                </a:solidFill>
              </a:rPr>
              <a:t>It is generally thought that monoamine transmitters such as norepinepherine (NE) and dopamine (DA) that are released in emotional situations regulate glutamatergic transmission and Hebbian plasticity (for review, see </a:t>
            </a:r>
            <a:r>
              <a:rPr lang="it-IT" altLang="it-IT" sz="2400" b="1">
                <a:solidFill>
                  <a:srgbClr val="000000"/>
                </a:solidFill>
                <a:hlinkClick r:id="rId4"/>
                <a:hlinkMouseOver r:id="rId5"/>
              </a:rPr>
              <a:t>[Bailey et al., 2000] </a:t>
            </a:r>
            <a:r>
              <a:rPr lang="it-IT" altLang="it-IT" sz="2400" b="1">
                <a:solidFill>
                  <a:srgbClr val="000000"/>
                </a:solidFill>
              </a:rPr>
              <a:t>and </a:t>
            </a:r>
            <a:r>
              <a:rPr lang="it-IT" altLang="it-IT" sz="2400" b="1">
                <a:solidFill>
                  <a:srgbClr val="000000"/>
                </a:solidFill>
                <a:hlinkClick r:id="rId6"/>
                <a:hlinkMouseOver r:id="rId7"/>
              </a:rPr>
              <a:t>[McGaugh, </a:t>
            </a:r>
            <a:r>
              <a:rPr lang="it-IT" altLang="it-IT" sz="2400" b="1">
                <a:solidFill>
                  <a:srgbClr val="000000"/>
                </a:solidFill>
                <a:hlinkClick r:id="rId6"/>
                <a:hlinkMouseOver r:id="rId7" action="ppaction://hlinkfile"/>
              </a:rPr>
              <a:t>2000</a:t>
            </a:r>
            <a:r>
              <a:rPr lang="it-IT" altLang="it-IT" sz="2400" b="1">
                <a:solidFill>
                  <a:srgbClr val="000000"/>
                </a:solidFill>
                <a:hlinkClick r:id="rId6"/>
                <a:hlinkMouseOver r:id="rId7"/>
              </a:rPr>
              <a:t>] </a:t>
            </a:r>
            <a:r>
              <a:rPr lang="it-IT" altLang="it-IT" sz="2400" b="1">
                <a:solidFill>
                  <a:srgbClr val="000000"/>
                </a:solidFill>
              </a:rPr>
              <a:t>, and </a:t>
            </a:r>
            <a:r>
              <a:rPr lang="it-IT" altLang="it-IT" sz="2400" b="1">
                <a:solidFill>
                  <a:srgbClr val="000000"/>
                </a:solidFill>
                <a:hlinkClick r:id="rId8"/>
                <a:hlinkMouseOver r:id="rId9"/>
              </a:rPr>
              <a:t>Tully and Bolshakov, 2010</a:t>
            </a:r>
            <a:r>
              <a:rPr lang="it-IT" altLang="it-IT" sz="2400" b="1">
                <a:solidFill>
                  <a:srgbClr val="000000"/>
                </a:solidFill>
              </a:rPr>
              <a:t>). </a:t>
            </a:r>
          </a:p>
          <a:p>
            <a:pPr algn="ctr" eaLnBrk="1" fontAlgn="base" hangingPunct="1">
              <a:spcBef>
                <a:spcPct val="0"/>
              </a:spcBef>
              <a:spcAft>
                <a:spcPct val="0"/>
              </a:spcAft>
              <a:buFontTx/>
              <a:buNone/>
            </a:pPr>
            <a:endParaRPr lang="it-IT" altLang="it-IT" sz="2400" b="1">
              <a:solidFill>
                <a:srgbClr val="000000"/>
              </a:solidFill>
            </a:endParaRPr>
          </a:p>
          <a:p>
            <a:pPr algn="ctr" eaLnBrk="1" fontAlgn="base" hangingPunct="1">
              <a:spcBef>
                <a:spcPct val="0"/>
              </a:spcBef>
              <a:spcAft>
                <a:spcPct val="0"/>
              </a:spcAft>
              <a:buFontTx/>
              <a:buNone/>
            </a:pPr>
            <a:r>
              <a:rPr lang="it-IT" altLang="it-IT" sz="2400">
                <a:solidFill>
                  <a:srgbClr val="000000"/>
                </a:solidFill>
              </a:rPr>
              <a:t>The modulation of Hebbian plasticity (</a:t>
            </a:r>
            <a:r>
              <a:rPr lang="it-IT" altLang="it-IT" sz="2400" b="1">
                <a:solidFill>
                  <a:srgbClr val="000000"/>
                </a:solidFill>
              </a:rPr>
              <a:t>homosynaptic plasticity</a:t>
            </a:r>
            <a:r>
              <a:rPr lang="it-IT" altLang="it-IT" sz="2400">
                <a:solidFill>
                  <a:srgbClr val="000000"/>
                </a:solidFill>
              </a:rPr>
              <a:t>) by neuromodulators (such as monoamines) or plasticity that is independent of the specific pre-postsynaptic activity is called </a:t>
            </a:r>
            <a:r>
              <a:rPr lang="it-IT" altLang="it-IT" sz="2400" b="1" u="sng">
                <a:solidFill>
                  <a:srgbClr val="000000"/>
                </a:solidFill>
              </a:rPr>
              <a:t>heterosynaptic plasticity.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1103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0" y="-214313"/>
            <a:ext cx="9144000" cy="698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a:solidFill>
                  <a:srgbClr val="000000"/>
                </a:solidFill>
              </a:rPr>
              <a:t>Hebbian plasticity: what happens at a synapse affects whether it will be strengthened or not (homosynaptic plasticity).</a:t>
            </a:r>
          </a:p>
          <a:p>
            <a:pPr algn="ctr" eaLnBrk="1" fontAlgn="base" hangingPunct="1">
              <a:spcBef>
                <a:spcPct val="0"/>
              </a:spcBef>
              <a:spcAft>
                <a:spcPct val="0"/>
              </a:spcAft>
              <a:buFontTx/>
              <a:buNone/>
            </a:pPr>
            <a:r>
              <a:rPr lang="it-IT" altLang="it-IT">
                <a:solidFill>
                  <a:srgbClr val="000000"/>
                </a:solidFill>
              </a:rPr>
              <a:t>Eterosynaptic plasticity: plasticity at a synapse is affected by what happens (or happened) at other synapses.</a:t>
            </a:r>
          </a:p>
          <a:p>
            <a:pPr algn="ctr" eaLnBrk="1" fontAlgn="base" hangingPunct="1">
              <a:spcBef>
                <a:spcPct val="0"/>
              </a:spcBef>
              <a:spcAft>
                <a:spcPct val="0"/>
              </a:spcAft>
              <a:buFontTx/>
              <a:buNone/>
            </a:pPr>
            <a:endParaRPr lang="it-IT" altLang="it-IT" sz="2000">
              <a:solidFill>
                <a:srgbClr val="000000"/>
              </a:solidFill>
            </a:endParaRPr>
          </a:p>
          <a:p>
            <a:pPr algn="ctr" eaLnBrk="1" fontAlgn="base" hangingPunct="1">
              <a:spcBef>
                <a:spcPct val="0"/>
              </a:spcBef>
              <a:spcAft>
                <a:spcPct val="0"/>
              </a:spcAft>
              <a:buFontTx/>
              <a:buNone/>
            </a:pPr>
            <a:r>
              <a:rPr lang="it-IT" altLang="it-IT">
                <a:solidFill>
                  <a:srgbClr val="000000"/>
                </a:solidFill>
              </a:rPr>
              <a:t>Indeed, in a variety of model systems, it has been shown that monoamines modulate plasticity underlying memory formation (</a:t>
            </a:r>
            <a:r>
              <a:rPr lang="it-IT" altLang="it-IT">
                <a:solidFill>
                  <a:srgbClr val="000000"/>
                </a:solidFill>
                <a:hlinkMouseOver r:id="rId4"/>
              </a:rPr>
              <a:t>Carew et al., 1984]</a:t>
            </a:r>
            <a:r>
              <a:rPr lang="it-IT" altLang="it-IT">
                <a:solidFill>
                  <a:srgbClr val="000000"/>
                </a:solidFill>
              </a:rPr>
              <a:t> and </a:t>
            </a:r>
            <a:r>
              <a:rPr lang="it-IT" altLang="it-IT">
                <a:solidFill>
                  <a:srgbClr val="000000"/>
                </a:solidFill>
                <a:hlinkClick r:id="rId5"/>
                <a:hlinkMouseOver r:id="rId6"/>
              </a:rPr>
              <a:t>[Bailey et al., 2000] </a:t>
            </a:r>
            <a:r>
              <a:rPr lang="it-IT" altLang="it-IT">
                <a:solidFill>
                  <a:srgbClr val="000000"/>
                </a:solidFill>
              </a:rPr>
              <a:t>, and </a:t>
            </a:r>
            <a:r>
              <a:rPr lang="it-IT" altLang="it-IT">
                <a:solidFill>
                  <a:srgbClr val="000000"/>
                </a:solidFill>
                <a:hlinkClick r:id="rId7"/>
                <a:hlinkMouseOver r:id="rId8"/>
              </a:rPr>
              <a:t>Glanzman, 2010</a:t>
            </a:r>
            <a:r>
              <a:rPr lang="it-IT" altLang="it-IT">
                <a:solidFill>
                  <a:srgbClr val="000000"/>
                </a:solidFill>
              </a:rPr>
              <a:t> for review). </a:t>
            </a:r>
          </a:p>
          <a:p>
            <a:pPr algn="ctr" eaLnBrk="1" fontAlgn="base" hangingPunct="1">
              <a:spcBef>
                <a:spcPct val="0"/>
              </a:spcBef>
              <a:spcAft>
                <a:spcPct val="0"/>
              </a:spcAft>
              <a:buFontTx/>
              <a:buNone/>
            </a:pPr>
            <a:r>
              <a:rPr lang="it-IT" altLang="it-IT" b="1" u="sng">
                <a:solidFill>
                  <a:srgbClr val="000000"/>
                </a:solidFill>
              </a:rPr>
              <a:t>Neuromodulators also contribute to fear conditioning</a:t>
            </a:r>
            <a:r>
              <a:rPr lang="it-IT" altLang="it-IT" u="sng">
                <a:solidFill>
                  <a:srgbClr val="000000"/>
                </a:solidFill>
              </a:rPr>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8195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4"/>
          <p:cNvSpPr txBox="1">
            <a:spLocks noChangeArrowheads="1"/>
          </p:cNvSpPr>
          <p:nvPr/>
        </p:nvSpPr>
        <p:spPr bwMode="auto">
          <a:xfrm>
            <a:off x="0" y="549275"/>
            <a:ext cx="8964613" cy="564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it-IT" altLang="it-IT" sz="2800" b="1">
                <a:solidFill>
                  <a:srgbClr val="000000"/>
                </a:solidFill>
              </a:rPr>
              <a:t>Tono noradrenergico nell’amigdala alto: </a:t>
            </a:r>
          </a:p>
          <a:p>
            <a:pPr algn="ctr" eaLnBrk="1" fontAlgn="base" hangingPunct="1">
              <a:spcBef>
                <a:spcPct val="0"/>
              </a:spcBef>
              <a:spcAft>
                <a:spcPct val="0"/>
              </a:spcAft>
              <a:buFontTx/>
              <a:buNone/>
            </a:pPr>
            <a:r>
              <a:rPr lang="it-IT" altLang="it-IT" sz="2800" b="1">
                <a:solidFill>
                  <a:srgbClr val="000000"/>
                </a:solidFill>
              </a:rPr>
              <a:t>maggior probabilità che si inneschi e consolidi un potenziamento delle risposte dell’amigdala allo stimolo condizionato appaiato allo stimolo incondizionato.</a:t>
            </a:r>
          </a:p>
          <a:p>
            <a:pPr algn="ctr" eaLnBrk="1" fontAlgn="base" hangingPunct="1">
              <a:spcBef>
                <a:spcPct val="0"/>
              </a:spcBef>
              <a:spcAft>
                <a:spcPct val="0"/>
              </a:spcAft>
              <a:buFontTx/>
              <a:buNone/>
            </a:pPr>
            <a:endParaRPr lang="it-IT" altLang="it-IT" sz="2800">
              <a:solidFill>
                <a:srgbClr val="000000"/>
              </a:solidFill>
            </a:endParaRPr>
          </a:p>
          <a:p>
            <a:pPr algn="ctr" eaLnBrk="1" fontAlgn="base" hangingPunct="1">
              <a:spcBef>
                <a:spcPct val="0"/>
              </a:spcBef>
              <a:spcAft>
                <a:spcPct val="0"/>
              </a:spcAft>
              <a:buFontTx/>
              <a:buNone/>
            </a:pPr>
            <a:r>
              <a:rPr lang="it-IT" altLang="it-IT" sz="2800">
                <a:solidFill>
                  <a:srgbClr val="000000"/>
                </a:solidFill>
              </a:rPr>
              <a:t>Tono noradrenergico basso: si verifica l’opposto.</a:t>
            </a:r>
          </a:p>
          <a:p>
            <a:pPr algn="ctr" eaLnBrk="1" fontAlgn="base" hangingPunct="1">
              <a:spcBef>
                <a:spcPct val="0"/>
              </a:spcBef>
              <a:spcAft>
                <a:spcPct val="0"/>
              </a:spcAft>
              <a:buFontTx/>
              <a:buNone/>
            </a:pPr>
            <a:endParaRPr lang="it-IT" altLang="it-IT" sz="2800">
              <a:solidFill>
                <a:srgbClr val="000000"/>
              </a:solidFill>
            </a:endParaRPr>
          </a:p>
          <a:p>
            <a:pPr algn="ctr" eaLnBrk="1" fontAlgn="base" hangingPunct="1">
              <a:spcBef>
                <a:spcPct val="0"/>
              </a:spcBef>
              <a:spcAft>
                <a:spcPct val="0"/>
              </a:spcAft>
              <a:buFontTx/>
              <a:buNone/>
            </a:pPr>
            <a:r>
              <a:rPr lang="it-IT" altLang="it-IT" sz="2800">
                <a:solidFill>
                  <a:srgbClr val="000000"/>
                </a:solidFill>
              </a:rPr>
              <a:t>A quale stato comportamentale corrisponde un tono noradrenergico alto?</a:t>
            </a:r>
          </a:p>
          <a:p>
            <a:pPr algn="ctr" eaLnBrk="1" fontAlgn="base" hangingPunct="1">
              <a:spcBef>
                <a:spcPct val="0"/>
              </a:spcBef>
              <a:spcAft>
                <a:spcPct val="0"/>
              </a:spcAft>
              <a:buFontTx/>
              <a:buNone/>
            </a:pPr>
            <a:endParaRPr lang="it-IT" altLang="it-IT" sz="2800">
              <a:solidFill>
                <a:srgbClr val="000000"/>
              </a:solidFill>
            </a:endParaRPr>
          </a:p>
          <a:p>
            <a:pPr algn="ctr" eaLnBrk="1" fontAlgn="base" hangingPunct="1">
              <a:spcBef>
                <a:spcPct val="0"/>
              </a:spcBef>
              <a:spcAft>
                <a:spcPct val="0"/>
              </a:spcAft>
              <a:buFontTx/>
              <a:buNone/>
            </a:pPr>
            <a:endParaRPr lang="it-IT" altLang="it-IT" sz="2800">
              <a:solidFill>
                <a:srgbClr val="000000"/>
              </a:solidFill>
            </a:endParaRPr>
          </a:p>
          <a:p>
            <a:pPr algn="ctr" eaLnBrk="1" fontAlgn="base" hangingPunct="1">
              <a:spcBef>
                <a:spcPct val="0"/>
              </a:spcBef>
              <a:spcAft>
                <a:spcPct val="0"/>
              </a:spcAft>
              <a:buFontTx/>
              <a:buNone/>
            </a:pPr>
            <a:endParaRPr lang="it-IT" altLang="it-IT" sz="280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7408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TotalTime>
  <Words>643</Words>
  <Application>Microsoft Office PowerPoint</Application>
  <PresentationFormat>Presentazione su schermo (4:3)</PresentationFormat>
  <Paragraphs>51</Paragraphs>
  <Slides>9</Slides>
  <Notes>0</Notes>
  <HiddenSlides>0</HiddenSlides>
  <MMClips>9</MMClips>
  <ScaleCrop>false</ScaleCrop>
  <HeadingPairs>
    <vt:vector size="4" baseType="variant">
      <vt:variant>
        <vt:lpstr>Tema</vt:lpstr>
      </vt:variant>
      <vt:variant>
        <vt:i4>1</vt:i4>
      </vt:variant>
      <vt:variant>
        <vt:lpstr>Titoli diapositive</vt:lpstr>
      </vt:variant>
      <vt:variant>
        <vt:i4>9</vt:i4>
      </vt:variant>
    </vt:vector>
  </HeadingPairs>
  <TitlesOfParts>
    <vt:vector size="10" baseType="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3</cp:revision>
  <dcterms:created xsi:type="dcterms:W3CDTF">2020-04-29T17:37:37Z</dcterms:created>
  <dcterms:modified xsi:type="dcterms:W3CDTF">2020-04-29T17:47:11Z</dcterms:modified>
</cp:coreProperties>
</file>