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63" r:id="rId5"/>
    <p:sldId id="264" r:id="rId6"/>
    <p:sldId id="257" r:id="rId7"/>
    <p:sldId id="258" r:id="rId8"/>
    <p:sldId id="259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ABD8F-BFF4-4FDB-B4EB-EC0E03E099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C50B3-6607-4925-B0BE-0DF3AD9FE13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E12BB-0B84-475D-993F-8CD5E3B248E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AFE4F-E0A1-409C-939A-8C3FDCA0AB2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AD5F-BA30-422A-8EB3-9ABD8362AA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3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AD7EA-0865-4D87-8BAB-E81DEBA3C68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3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2081-5F4F-4C6F-B724-654D4C6AB83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2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FA46-99A2-4FD7-BAFB-A5C4D728B2E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2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44A2F-EF68-443F-929D-28288FF6BE9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0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DC76-44DF-4A26-A171-549E456B674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C3198-CA72-4E4D-9460-3F83C4130B1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2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0A306-EF1B-4FB3-9257-B50F801968D9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sellaDiTesto 1"/>
          <p:cNvSpPr txBox="1">
            <a:spLocks noChangeArrowheads="1"/>
          </p:cNvSpPr>
          <p:nvPr/>
        </p:nvSpPr>
        <p:spPr bwMode="auto">
          <a:xfrm>
            <a:off x="28575" y="1931988"/>
            <a:ext cx="91154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400">
                <a:solidFill>
                  <a:srgbClr val="000000"/>
                </a:solidFill>
              </a:rPr>
              <a:t>Recenti considerazioni di J Le Doux sui modelli animali e l’emozione di paura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33488"/>
            <a:ext cx="71199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asellaDiTesto 1"/>
          <p:cNvSpPr txBox="1">
            <a:spLocks noChangeArrowheads="1"/>
          </p:cNvSpPr>
          <p:nvPr/>
        </p:nvSpPr>
        <p:spPr bwMode="auto">
          <a:xfrm>
            <a:off x="2771775" y="6156325"/>
            <a:ext cx="349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J. Le Doux and the Amygdaloids</a:t>
            </a:r>
          </a:p>
        </p:txBody>
      </p:sp>
      <p:sp>
        <p:nvSpPr>
          <p:cNvPr id="49156" name="CasellaDiTesto 2"/>
          <p:cNvSpPr txBox="1">
            <a:spLocks noChangeArrowheads="1"/>
          </p:cNvSpPr>
          <p:nvPr/>
        </p:nvSpPr>
        <p:spPr bwMode="auto">
          <a:xfrm>
            <a:off x="190500" y="333375"/>
            <a:ext cx="8655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400">
                <a:solidFill>
                  <a:srgbClr val="000000"/>
                </a:solidFill>
              </a:rPr>
              <a:t>Fear is the most primitive emotion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1" t="8191" r="31932" b="70654"/>
          <a:stretch>
            <a:fillRect/>
          </a:stretch>
        </p:blipFill>
        <p:spPr bwMode="auto">
          <a:xfrm>
            <a:off x="1378953" y="2060847"/>
            <a:ext cx="6386094" cy="465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1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000000"/>
                </a:solidFill>
              </a:rPr>
              <a:t>Quello che misuriamo nei modelli animali è la paura che valutiamo nell’uomo?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4750" y="634738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000000"/>
                </a:solidFill>
              </a:rPr>
              <a:t>LeDoux</a:t>
            </a:r>
            <a:r>
              <a:rPr lang="it-IT" dirty="0">
                <a:solidFill>
                  <a:srgbClr val="000000"/>
                </a:solidFill>
              </a:rPr>
              <a:t> dixit, Pisa 2019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864" r="21185" b="62524"/>
          <a:stretch>
            <a:fillRect/>
          </a:stretch>
        </p:blipFill>
        <p:spPr bwMode="auto">
          <a:xfrm>
            <a:off x="1386603" y="188640"/>
            <a:ext cx="6723084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4750" y="634738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000000"/>
                </a:solidFill>
              </a:rPr>
              <a:t>LeDoux</a:t>
            </a:r>
            <a:r>
              <a:rPr lang="it-IT" dirty="0">
                <a:solidFill>
                  <a:srgbClr val="000000"/>
                </a:solidFill>
              </a:rPr>
              <a:t> dixit, Pisa 2019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17844"/>
            <a:ext cx="3672408" cy="554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26064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Se vi interessa questa riflessione, potete leggere questo libro di </a:t>
            </a:r>
            <a:r>
              <a:rPr lang="it-IT" dirty="0" err="1">
                <a:solidFill>
                  <a:srgbClr val="000000"/>
                </a:solidFill>
              </a:rPr>
              <a:t>LeDoux</a:t>
            </a:r>
            <a:r>
              <a:rPr lang="it-IT" dirty="0">
                <a:solidFill>
                  <a:srgbClr val="000000"/>
                </a:solidFill>
              </a:rPr>
              <a:t>, 2019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-14288" y="101600"/>
            <a:ext cx="9144001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 err="1">
                <a:solidFill>
                  <a:srgbClr val="000000"/>
                </a:solidFill>
              </a:rPr>
              <a:t>Recall</a:t>
            </a:r>
            <a:r>
              <a:rPr lang="it-IT" altLang="it-IT" sz="3600" b="1" dirty="0">
                <a:solidFill>
                  <a:srgbClr val="000000"/>
                </a:solidFill>
              </a:rPr>
              <a:t> of remote </a:t>
            </a:r>
            <a:r>
              <a:rPr lang="it-IT" altLang="it-IT" sz="3600" b="1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memories</a:t>
            </a:r>
            <a:endParaRPr lang="it-IT" altLang="it-IT" sz="36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Visual, </a:t>
            </a:r>
            <a:r>
              <a:rPr lang="it-IT" altLang="it-IT" sz="3600" dirty="0" err="1">
                <a:solidFill>
                  <a:srgbClr val="000000"/>
                </a:solidFill>
              </a:rPr>
              <a:t>acoustic</a:t>
            </a:r>
            <a:r>
              <a:rPr lang="it-IT" altLang="it-IT" sz="3600" dirty="0">
                <a:solidFill>
                  <a:srgbClr val="000000"/>
                </a:solidFill>
              </a:rPr>
              <a:t>, and </a:t>
            </a:r>
            <a:r>
              <a:rPr lang="it-IT" altLang="it-IT" sz="3600" dirty="0" err="1">
                <a:solidFill>
                  <a:srgbClr val="000000"/>
                </a:solidFill>
              </a:rPr>
              <a:t>olfactory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stimuli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associated</a:t>
            </a:r>
            <a:r>
              <a:rPr lang="it-IT" altLang="it-IT" sz="3600" dirty="0">
                <a:solidFill>
                  <a:srgbClr val="000000"/>
                </a:solidFill>
              </a:rPr>
              <a:t> with a </a:t>
            </a:r>
            <a:r>
              <a:rPr lang="it-IT" altLang="it-IT" sz="3600" dirty="0" err="1">
                <a:solidFill>
                  <a:srgbClr val="000000"/>
                </a:solidFill>
              </a:rPr>
              <a:t>highly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charged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emotional</a:t>
            </a:r>
            <a:r>
              <a:rPr lang="it-IT" altLang="it-IT" sz="3600" dirty="0">
                <a:solidFill>
                  <a:srgbClr val="000000"/>
                </a:solidFill>
              </a:rPr>
              <a:t> situation take on the </a:t>
            </a:r>
            <a:r>
              <a:rPr lang="it-IT" altLang="it-IT" sz="3600" dirty="0" err="1">
                <a:solidFill>
                  <a:srgbClr val="000000"/>
                </a:solidFill>
              </a:rPr>
              <a:t>affective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qualities</a:t>
            </a:r>
            <a:r>
              <a:rPr lang="it-IT" altLang="it-IT" sz="3600" dirty="0">
                <a:solidFill>
                  <a:srgbClr val="000000"/>
                </a:solidFill>
              </a:rPr>
              <a:t> of </a:t>
            </a:r>
            <a:r>
              <a:rPr lang="it-IT" altLang="it-IT" sz="3600" dirty="0" err="1">
                <a:solidFill>
                  <a:srgbClr val="000000"/>
                </a:solidFill>
              </a:rPr>
              <a:t>that</a:t>
            </a:r>
            <a:r>
              <a:rPr lang="it-IT" altLang="it-IT" sz="3600" dirty="0">
                <a:solidFill>
                  <a:srgbClr val="000000"/>
                </a:solidFill>
              </a:rPr>
              <a:t> situation.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 err="1">
                <a:solidFill>
                  <a:srgbClr val="000000"/>
                </a:solidFill>
              </a:rPr>
              <a:t>Where</a:t>
            </a:r>
            <a:r>
              <a:rPr lang="it-IT" altLang="it-IT" sz="3600" b="1" dirty="0">
                <a:solidFill>
                  <a:srgbClr val="000000"/>
                </a:solidFill>
              </a:rPr>
              <a:t>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emotional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meaning</a:t>
            </a:r>
            <a:r>
              <a:rPr lang="it-IT" altLang="it-IT" sz="3600" b="1" dirty="0">
                <a:solidFill>
                  <a:srgbClr val="000000"/>
                </a:solidFill>
              </a:rPr>
              <a:t> of a </a:t>
            </a:r>
            <a:r>
              <a:rPr lang="it-IT" altLang="it-IT" sz="3600" b="1" dirty="0" err="1">
                <a:solidFill>
                  <a:srgbClr val="000000"/>
                </a:solidFill>
              </a:rPr>
              <a:t>given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sensory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experience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is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stored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is</a:t>
            </a:r>
            <a:r>
              <a:rPr lang="it-IT" altLang="it-IT" sz="3600" b="1" dirty="0">
                <a:solidFill>
                  <a:srgbClr val="000000"/>
                </a:solidFill>
              </a:rPr>
              <a:t> a </a:t>
            </a:r>
            <a:r>
              <a:rPr lang="it-IT" altLang="it-IT" sz="3600" b="1" dirty="0" err="1">
                <a:solidFill>
                  <a:srgbClr val="000000"/>
                </a:solidFill>
              </a:rPr>
              <a:t>matter</a:t>
            </a:r>
            <a:r>
              <a:rPr lang="it-IT" altLang="it-IT" sz="3600" b="1" dirty="0">
                <a:solidFill>
                  <a:srgbClr val="000000"/>
                </a:solidFill>
              </a:rPr>
              <a:t> of </a:t>
            </a:r>
            <a:r>
              <a:rPr lang="it-IT" altLang="it-IT" sz="3600" b="1" dirty="0" err="1">
                <a:solidFill>
                  <a:srgbClr val="000000"/>
                </a:solidFill>
              </a:rPr>
              <a:t>debate</a:t>
            </a:r>
            <a:r>
              <a:rPr lang="it-IT" altLang="it-IT" sz="3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475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4562475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023938" y="4097338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</a:rPr>
              <a:t>Remote </a:t>
            </a: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6112107" y="419795"/>
            <a:ext cx="30591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La corteccia uditiva secondaria si attiva solo per il richiamo di memorie remote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6784975" y="4816475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Sacchetti 2010</a:t>
            </a:r>
          </a:p>
        </p:txBody>
      </p:sp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-22148" y="6021288"/>
            <a:ext cx="91661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L’amigdala si attiva anche per il richiamo di memorie remote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-14288" y="404813"/>
            <a:ext cx="9144001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dirty="0" err="1">
                <a:solidFill>
                  <a:srgbClr val="000000"/>
                </a:solidFill>
              </a:rPr>
              <a:t>Secondary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cortices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that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perform</a:t>
            </a:r>
            <a:endParaRPr lang="it-IT" altLang="it-IT" sz="24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</a:rPr>
              <a:t>high-</a:t>
            </a:r>
            <a:r>
              <a:rPr lang="it-IT" altLang="it-IT" sz="2400" b="1" dirty="0" err="1">
                <a:solidFill>
                  <a:srgbClr val="000000"/>
                </a:solidFill>
              </a:rPr>
              <a:t>level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sensory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analysis</a:t>
            </a:r>
            <a:r>
              <a:rPr lang="it-IT" altLang="it-IT" sz="2400" b="1" dirty="0">
                <a:solidFill>
                  <a:srgbClr val="000000"/>
                </a:solidFill>
              </a:rPr>
              <a:t> combine </a:t>
            </a:r>
            <a:r>
              <a:rPr lang="it-IT" altLang="it-IT" sz="2400" b="1" dirty="0" err="1">
                <a:solidFill>
                  <a:srgbClr val="000000"/>
                </a:solidFill>
              </a:rPr>
              <a:t>sensory</a:t>
            </a:r>
            <a:r>
              <a:rPr lang="it-IT" altLang="it-IT" sz="2400" b="1" dirty="0">
                <a:solidFill>
                  <a:srgbClr val="000000"/>
                </a:solidFill>
              </a:rPr>
              <a:t> processing and </a:t>
            </a:r>
            <a:r>
              <a:rPr lang="it-IT" altLang="it-IT" sz="2400" b="1" dirty="0" err="1">
                <a:solidFill>
                  <a:srgbClr val="000000"/>
                </a:solidFill>
              </a:rPr>
              <a:t>memory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plasticity</a:t>
            </a:r>
            <a:r>
              <a:rPr lang="it-IT" altLang="it-IT" sz="2400" b="1" dirty="0">
                <a:solidFill>
                  <a:srgbClr val="000000"/>
                </a:solidFill>
              </a:rPr>
              <a:t> to </a:t>
            </a:r>
            <a:r>
              <a:rPr lang="it-IT" altLang="it-IT" sz="2400" b="1" dirty="0" err="1">
                <a:solidFill>
                  <a:srgbClr val="FF0000"/>
                </a:solidFill>
              </a:rPr>
              <a:t>encode</a:t>
            </a:r>
            <a:r>
              <a:rPr lang="it-IT" altLang="it-IT" sz="2400" b="1" dirty="0">
                <a:solidFill>
                  <a:srgbClr val="FF0000"/>
                </a:solidFill>
              </a:rPr>
              <a:t> the </a:t>
            </a:r>
            <a:r>
              <a:rPr lang="it-IT" altLang="it-IT" sz="2400" b="1" dirty="0" err="1">
                <a:solidFill>
                  <a:srgbClr val="FF0000"/>
                </a:solidFill>
              </a:rPr>
              <a:t>behavioral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</a:rPr>
              <a:t>salience</a:t>
            </a:r>
            <a:r>
              <a:rPr lang="it-IT" altLang="it-IT" sz="2400" b="1" dirty="0">
                <a:solidFill>
                  <a:srgbClr val="FF0000"/>
                </a:solidFill>
              </a:rPr>
              <a:t> of </a:t>
            </a:r>
            <a:r>
              <a:rPr lang="it-IT" altLang="it-IT" sz="2400" b="1" dirty="0" err="1">
                <a:solidFill>
                  <a:srgbClr val="FF0000"/>
                </a:solidFill>
              </a:rPr>
              <a:t>perceiving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</a:rPr>
              <a:t>stimuli</a:t>
            </a:r>
            <a:r>
              <a:rPr lang="it-IT" altLang="it-IT" sz="2400" b="1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err="1">
                <a:solidFill>
                  <a:srgbClr val="000000"/>
                </a:solidFill>
              </a:rPr>
              <a:t>Such</a:t>
            </a:r>
            <a:r>
              <a:rPr lang="it-IT" altLang="it-IT" sz="2400" dirty="0">
                <a:solidFill>
                  <a:srgbClr val="000000"/>
                </a:solidFill>
              </a:rPr>
              <a:t> information </a:t>
            </a:r>
            <a:r>
              <a:rPr lang="it-IT" altLang="it-IT" sz="2400" dirty="0" err="1">
                <a:solidFill>
                  <a:srgbClr val="000000"/>
                </a:solidFill>
              </a:rPr>
              <a:t>becomes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widely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distributed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throughout</a:t>
            </a:r>
            <a:r>
              <a:rPr lang="it-IT" altLang="it-IT" sz="2400" dirty="0">
                <a:solidFill>
                  <a:srgbClr val="000000"/>
                </a:solidFill>
              </a:rPr>
              <a:t> the </a:t>
            </a:r>
            <a:r>
              <a:rPr lang="it-IT" altLang="it-IT" sz="2400" dirty="0" err="1">
                <a:solidFill>
                  <a:srgbClr val="000000"/>
                </a:solidFill>
              </a:rPr>
              <a:t>cortex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b="1" dirty="0" err="1">
                <a:solidFill>
                  <a:srgbClr val="000000"/>
                </a:solidFill>
              </a:rPr>
              <a:t>each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secondary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sensory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cortex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coding</a:t>
            </a:r>
            <a:r>
              <a:rPr lang="it-IT" altLang="it-IT" sz="2400" b="1" dirty="0">
                <a:solidFill>
                  <a:srgbClr val="000000"/>
                </a:solidFill>
              </a:rPr>
              <a:t>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valence</a:t>
            </a:r>
            <a:r>
              <a:rPr lang="it-IT" altLang="it-IT" sz="2400" b="1" dirty="0">
                <a:solidFill>
                  <a:srgbClr val="000000"/>
                </a:solidFill>
              </a:rPr>
              <a:t> of </a:t>
            </a:r>
            <a:r>
              <a:rPr lang="it-IT" altLang="it-IT" sz="2400" b="1" dirty="0" err="1">
                <a:solidFill>
                  <a:srgbClr val="000000"/>
                </a:solidFill>
              </a:rPr>
              <a:t>stimuli</a:t>
            </a:r>
            <a:r>
              <a:rPr lang="it-IT" altLang="it-IT" sz="2400" b="1" dirty="0">
                <a:solidFill>
                  <a:srgbClr val="000000"/>
                </a:solidFill>
              </a:rPr>
              <a:t> of a </a:t>
            </a:r>
            <a:r>
              <a:rPr lang="it-IT" altLang="it-IT" sz="2400" b="1" dirty="0" err="1">
                <a:solidFill>
                  <a:srgbClr val="000000"/>
                </a:solidFill>
              </a:rPr>
              <a:t>specific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modality</a:t>
            </a:r>
            <a:r>
              <a:rPr lang="it-IT" altLang="it-IT" sz="2400" dirty="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dirty="0" err="1">
                <a:solidFill>
                  <a:srgbClr val="000000"/>
                </a:solidFill>
              </a:rPr>
              <a:t>Such</a:t>
            </a:r>
            <a:r>
              <a:rPr lang="it-IT" altLang="it-IT" sz="2400" b="1" dirty="0">
                <a:solidFill>
                  <a:srgbClr val="000000"/>
                </a:solidFill>
              </a:rPr>
              <a:t> a </a:t>
            </a:r>
            <a:r>
              <a:rPr lang="it-IT" altLang="it-IT" sz="2400" b="1" dirty="0" err="1">
                <a:solidFill>
                  <a:srgbClr val="000000"/>
                </a:solidFill>
              </a:rPr>
              <a:t>memory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storage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mechanism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results</a:t>
            </a:r>
            <a:r>
              <a:rPr lang="it-IT" altLang="it-IT" sz="2400" b="1" dirty="0">
                <a:solidFill>
                  <a:srgbClr val="000000"/>
                </a:solidFill>
              </a:rPr>
              <a:t> in a </a:t>
            </a:r>
            <a:r>
              <a:rPr lang="it-IT" altLang="it-IT" sz="2400" b="1" dirty="0" err="1">
                <a:solidFill>
                  <a:srgbClr val="000000"/>
                </a:solidFill>
              </a:rPr>
              <a:t>synaptic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strengthening</a:t>
            </a:r>
            <a:r>
              <a:rPr lang="it-IT" altLang="it-IT" sz="2400" b="1" dirty="0">
                <a:solidFill>
                  <a:srgbClr val="000000"/>
                </a:solidFill>
              </a:rPr>
              <a:t> of </a:t>
            </a:r>
            <a:r>
              <a:rPr lang="it-IT" altLang="it-IT" sz="2400" b="1" dirty="0" err="1">
                <a:solidFill>
                  <a:srgbClr val="000000"/>
                </a:solidFill>
              </a:rPr>
              <a:t>corticocortical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connections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that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may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provide</a:t>
            </a:r>
            <a:r>
              <a:rPr lang="it-IT" altLang="it-IT" sz="2400" b="1" dirty="0">
                <a:solidFill>
                  <a:srgbClr val="000000"/>
                </a:solidFill>
              </a:rPr>
              <a:t>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integrated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view</a:t>
            </a:r>
            <a:r>
              <a:rPr lang="it-IT" altLang="it-IT" sz="2400" b="1" dirty="0">
                <a:solidFill>
                  <a:srgbClr val="000000"/>
                </a:solidFill>
              </a:rPr>
              <a:t> of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whole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emotional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experience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memory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recall</a:t>
            </a:r>
            <a:r>
              <a:rPr lang="it-IT" altLang="it-IT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207</Words>
  <Application>Microsoft Office PowerPoint</Application>
  <PresentationFormat>Presentazione su schermo (4:3)</PresentationFormat>
  <Paragraphs>23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2020-04-29T17:40:32Z</dcterms:created>
  <dcterms:modified xsi:type="dcterms:W3CDTF">2020-04-29T17:48:46Z</dcterms:modified>
</cp:coreProperties>
</file>