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5E64E9-A43B-4A2F-A741-4934FDE43D1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030349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857666-1652-4793-AC57-3A048C6595A6}"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169995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20B5A6-6935-4537-8BDE-C89405843DBA}"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100783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E269C2-9C68-40B2-B544-4876CFA2C26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128255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57C091-2B53-4D17-B5D6-674FF8A3C0E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535855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26E6BC-5C17-4776-B609-DC3B4B93ABD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889509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96A8C7-057B-4155-B00E-5FB615ECB35D}"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695286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77CAEE-C0DE-4519-873E-C44C5F638135}"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287053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2CFB5D-BE78-4B40-9C8B-25F7C1322417}"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975121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DBA4A5-95D5-4ADB-8312-B70F9716106B}"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331675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6AAD6-116A-4D8F-8AAE-96E9DFAFC2A3}"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057434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lt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lt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768C524B-BF9D-4FDC-8587-083B1A8D3EDA}" type="slidenum">
              <a:rPr lang="it-IT" altLang="it-IT">
                <a:solidFill>
                  <a:srgbClr val="000000"/>
                </a:solidFill>
              </a:rPr>
              <a:pPr fontAlgn="base">
                <a:spcBef>
                  <a:spcPct val="0"/>
                </a:spcBef>
                <a:spcAft>
                  <a:spcPct val="0"/>
                </a:spcAft>
                <a:defRPr/>
              </a:pPr>
              <a:t>‹N›</a:t>
            </a:fld>
            <a:endParaRPr lang="it-IT" altLang="it-IT">
              <a:solidFill>
                <a:srgbClr val="000000"/>
              </a:solidFill>
            </a:endParaRPr>
          </a:p>
        </p:txBody>
      </p:sp>
    </p:spTree>
    <p:extLst>
      <p:ext uri="{BB962C8B-B14F-4D97-AF65-F5344CB8AC3E}">
        <p14:creationId xmlns:p14="http://schemas.microsoft.com/office/powerpoint/2010/main" val="39730846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4"/>
          <p:cNvSpPr txBox="1">
            <a:spLocks noChangeArrowheads="1"/>
          </p:cNvSpPr>
          <p:nvPr/>
        </p:nvSpPr>
        <p:spPr bwMode="auto">
          <a:xfrm>
            <a:off x="2138363" y="2889250"/>
            <a:ext cx="48402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4000" b="1">
                <a:solidFill>
                  <a:srgbClr val="000000"/>
                </a:solidFill>
              </a:rPr>
              <a:t>Il riconsolidamento</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881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4"/>
          <p:cNvSpPr txBox="1">
            <a:spLocks noChangeArrowheads="1"/>
          </p:cNvSpPr>
          <p:nvPr/>
        </p:nvSpPr>
        <p:spPr bwMode="auto">
          <a:xfrm>
            <a:off x="0" y="-14288"/>
            <a:ext cx="9144000" cy="739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b="1">
                <a:solidFill>
                  <a:srgbClr val="000000"/>
                </a:solidFill>
              </a:rPr>
              <a:t>Il riconsolidamento</a:t>
            </a:r>
          </a:p>
          <a:p>
            <a:pPr algn="ctr" eaLnBrk="1" fontAlgn="base" hangingPunct="1">
              <a:spcBef>
                <a:spcPct val="0"/>
              </a:spcBef>
              <a:spcAft>
                <a:spcPct val="0"/>
              </a:spcAft>
              <a:buFontTx/>
              <a:buNone/>
            </a:pPr>
            <a:endParaRPr lang="it-IT" altLang="it-IT" b="1">
              <a:solidFill>
                <a:srgbClr val="000000"/>
              </a:solidFill>
            </a:endParaRPr>
          </a:p>
          <a:p>
            <a:pPr algn="ctr" eaLnBrk="1" fontAlgn="base" hangingPunct="1">
              <a:lnSpc>
                <a:spcPct val="120000"/>
              </a:lnSpc>
              <a:spcBef>
                <a:spcPct val="0"/>
              </a:spcBef>
              <a:spcAft>
                <a:spcPct val="0"/>
              </a:spcAft>
              <a:buFontTx/>
              <a:buNone/>
            </a:pPr>
            <a:r>
              <a:rPr lang="it-IT" altLang="it-IT">
                <a:solidFill>
                  <a:srgbClr val="000000"/>
                </a:solidFill>
              </a:rPr>
              <a:t>The </a:t>
            </a:r>
            <a:r>
              <a:rPr lang="it-IT" altLang="it-IT" b="1">
                <a:solidFill>
                  <a:srgbClr val="000000"/>
                </a:solidFill>
              </a:rPr>
              <a:t>classic view of memory</a:t>
            </a:r>
            <a:r>
              <a:rPr lang="it-IT" altLang="it-IT">
                <a:solidFill>
                  <a:srgbClr val="000000"/>
                </a:solidFill>
              </a:rPr>
              <a:t> suggests that immediately after learning, there is a period of time during which the memory is fragile and labile, but after sufficient time has passed the memory is, more or less, permanent. </a:t>
            </a:r>
          </a:p>
          <a:p>
            <a:pPr algn="ctr" eaLnBrk="1" fontAlgn="base" hangingPunct="1">
              <a:lnSpc>
                <a:spcPct val="120000"/>
              </a:lnSpc>
              <a:spcBef>
                <a:spcPct val="0"/>
              </a:spcBef>
              <a:spcAft>
                <a:spcPct val="0"/>
              </a:spcAft>
              <a:buFontTx/>
              <a:buNone/>
            </a:pPr>
            <a:endParaRPr lang="it-IT" altLang="it-IT">
              <a:solidFill>
                <a:srgbClr val="000000"/>
              </a:solidFill>
            </a:endParaRPr>
          </a:p>
          <a:p>
            <a:pPr algn="ctr" eaLnBrk="1" fontAlgn="base" hangingPunct="1">
              <a:lnSpc>
                <a:spcPct val="120000"/>
              </a:lnSpc>
              <a:spcBef>
                <a:spcPct val="0"/>
              </a:spcBef>
              <a:spcAft>
                <a:spcPct val="0"/>
              </a:spcAft>
              <a:buFontTx/>
              <a:buNone/>
            </a:pPr>
            <a:r>
              <a:rPr lang="it-IT" altLang="it-IT">
                <a:solidFill>
                  <a:srgbClr val="000000"/>
                </a:solidFill>
              </a:rPr>
              <a:t>During this </a:t>
            </a:r>
            <a:r>
              <a:rPr lang="it-IT" altLang="it-IT" b="1">
                <a:solidFill>
                  <a:srgbClr val="000000"/>
                </a:solidFill>
              </a:rPr>
              <a:t>consolidation</a:t>
            </a:r>
            <a:r>
              <a:rPr lang="it-IT" altLang="it-IT">
                <a:solidFill>
                  <a:srgbClr val="000000"/>
                </a:solidFill>
              </a:rPr>
              <a:t> period, it is possible to disrupt the formation of the memory, but once this time window has passed, the memory may be modified or inhibited, but not eliminated.</a:t>
            </a:r>
          </a:p>
          <a:p>
            <a:pPr algn="ctr" eaLnBrk="1" fontAlgn="base" hangingPunct="1">
              <a:spcBef>
                <a:spcPct val="0"/>
              </a:spcBef>
              <a:spcAft>
                <a:spcPct val="0"/>
              </a:spcAft>
              <a:buFontTx/>
              <a:buNone/>
            </a:pPr>
            <a:endParaRPr lang="it-IT" altLang="it-IT">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5498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0" y="-14288"/>
            <a:ext cx="9144000" cy="688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b="1">
                <a:solidFill>
                  <a:srgbClr val="000000"/>
                </a:solidFill>
              </a:rPr>
              <a:t>Il riconsolidamento</a:t>
            </a:r>
          </a:p>
          <a:p>
            <a:pPr algn="ctr" eaLnBrk="1" fontAlgn="base" hangingPunct="1">
              <a:spcBef>
                <a:spcPct val="0"/>
              </a:spcBef>
              <a:spcAft>
                <a:spcPct val="0"/>
              </a:spcAft>
              <a:buFontTx/>
              <a:buNone/>
            </a:pPr>
            <a:endParaRPr lang="it-IT" altLang="it-IT" sz="1800" b="1">
              <a:solidFill>
                <a:srgbClr val="000000"/>
              </a:solidFill>
            </a:endParaRPr>
          </a:p>
          <a:p>
            <a:pPr algn="ctr" eaLnBrk="1" fontAlgn="base" hangingPunct="1">
              <a:spcBef>
                <a:spcPct val="0"/>
              </a:spcBef>
              <a:spcAft>
                <a:spcPct val="0"/>
              </a:spcAft>
              <a:buFontTx/>
              <a:buNone/>
            </a:pPr>
            <a:r>
              <a:rPr lang="it-IT" altLang="it-IT">
                <a:solidFill>
                  <a:srgbClr val="000000"/>
                </a:solidFill>
              </a:rPr>
              <a:t>However, recent studies support an alternative view of memory in which </a:t>
            </a:r>
            <a:r>
              <a:rPr lang="it-IT" altLang="it-IT" b="1">
                <a:solidFill>
                  <a:srgbClr val="000000"/>
                </a:solidFill>
              </a:rPr>
              <a:t>every time a memory is retrieved, the underlying memory trace is once again labile and fragile, requiring another consolidation period called </a:t>
            </a:r>
            <a:r>
              <a:rPr lang="it-IT" altLang="it-IT" b="1">
                <a:solidFill>
                  <a:srgbClr val="FF0000"/>
                </a:solidFill>
              </a:rPr>
              <a:t>reconsolidation</a:t>
            </a:r>
            <a:r>
              <a:rPr lang="it-IT" altLang="it-IT">
                <a:solidFill>
                  <a:srgbClr val="000000"/>
                </a:solidFill>
              </a:rPr>
              <a:t>. </a:t>
            </a:r>
          </a:p>
          <a:p>
            <a:pPr algn="ctr" eaLnBrk="1" fontAlgn="base" hangingPunct="1">
              <a:spcBef>
                <a:spcPct val="0"/>
              </a:spcBef>
              <a:spcAft>
                <a:spcPct val="0"/>
              </a:spcAft>
              <a:buFontTx/>
              <a:buNone/>
            </a:pPr>
            <a:endParaRPr lang="it-IT" altLang="it-IT" sz="1200">
              <a:solidFill>
                <a:srgbClr val="000000"/>
              </a:solidFill>
            </a:endParaRPr>
          </a:p>
          <a:p>
            <a:pPr algn="ctr" eaLnBrk="1" fontAlgn="base" hangingPunct="1">
              <a:spcBef>
                <a:spcPct val="0"/>
              </a:spcBef>
              <a:spcAft>
                <a:spcPct val="0"/>
              </a:spcAft>
              <a:buFontTx/>
              <a:buNone/>
            </a:pPr>
            <a:r>
              <a:rPr lang="it-IT" altLang="it-IT" b="1">
                <a:solidFill>
                  <a:srgbClr val="000000"/>
                </a:solidFill>
              </a:rPr>
              <a:t>Given that fear memories can, at times, be maladaptive, contributing to fear or anxiety disorders, the possibility of disrupting an earlier acquired fear memory by blocking reconsolidation could have significant clinical implications.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910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9075"/>
            <a:ext cx="5715000" cy="641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51" name="Rectangle 4"/>
          <p:cNvSpPr>
            <a:spLocks noChangeArrowheads="1"/>
          </p:cNvSpPr>
          <p:nvPr/>
        </p:nvSpPr>
        <p:spPr bwMode="auto">
          <a:xfrm>
            <a:off x="3708400" y="404813"/>
            <a:ext cx="5421313"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000">
                <a:solidFill>
                  <a:srgbClr val="000000"/>
                </a:solidFill>
              </a:rPr>
              <a:t>The interest in reconsolidation was sparked by a finding by Nader et al (2000), showing that </a:t>
            </a:r>
            <a:r>
              <a:rPr lang="it-IT" altLang="it-IT" sz="2000" b="1">
                <a:solidFill>
                  <a:srgbClr val="000000"/>
                </a:solidFill>
              </a:rPr>
              <a:t>conditioned fear can be eliminated by blocking reconsolidation in the amygdala of a reactivated fear memory</a:t>
            </a:r>
            <a:r>
              <a:rPr lang="it-IT" altLang="it-IT" sz="2000">
                <a:solidFill>
                  <a:srgbClr val="000000"/>
                </a:solidFill>
              </a:rPr>
              <a:t>.</a:t>
            </a:r>
          </a:p>
          <a:p>
            <a:pPr algn="ctr" eaLnBrk="1" fontAlgn="base" hangingPunct="1">
              <a:spcBef>
                <a:spcPct val="0"/>
              </a:spcBef>
              <a:spcAft>
                <a:spcPct val="0"/>
              </a:spcAft>
              <a:buFontTx/>
              <a:buNone/>
            </a:pPr>
            <a:endParaRPr lang="it-IT" altLang="it-IT" sz="2000">
              <a:solidFill>
                <a:srgbClr val="000000"/>
              </a:solidFill>
            </a:endParaRPr>
          </a:p>
          <a:p>
            <a:pPr algn="ctr" eaLnBrk="1" fontAlgn="base" hangingPunct="1">
              <a:spcBef>
                <a:spcPct val="0"/>
              </a:spcBef>
              <a:spcAft>
                <a:spcPct val="0"/>
              </a:spcAft>
              <a:buFontTx/>
              <a:buNone/>
            </a:pPr>
            <a:endParaRPr lang="it-IT" altLang="it-IT" sz="2000">
              <a:solidFill>
                <a:srgbClr val="000000"/>
              </a:solidFill>
            </a:endParaRPr>
          </a:p>
        </p:txBody>
      </p:sp>
      <p:sp>
        <p:nvSpPr>
          <p:cNvPr id="78852" name="Rectangle 6"/>
          <p:cNvSpPr>
            <a:spLocks noChangeArrowheads="1"/>
          </p:cNvSpPr>
          <p:nvPr/>
        </p:nvSpPr>
        <p:spPr bwMode="auto">
          <a:xfrm>
            <a:off x="5867400" y="3644900"/>
            <a:ext cx="32766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2000">
                <a:solidFill>
                  <a:srgbClr val="000000"/>
                </a:solidFill>
              </a:rPr>
              <a:t>Fear memories undergo reconsolidation </a:t>
            </a:r>
            <a:r>
              <a:rPr lang="it-IT" altLang="it-IT" sz="2000" b="1">
                <a:solidFill>
                  <a:srgbClr val="000000"/>
                </a:solidFill>
              </a:rPr>
              <a:t>only</a:t>
            </a:r>
            <a:r>
              <a:rPr lang="it-IT" altLang="it-IT" sz="2000">
                <a:solidFill>
                  <a:srgbClr val="000000"/>
                </a:solidFill>
              </a:rPr>
              <a:t> when</a:t>
            </a:r>
          </a:p>
          <a:p>
            <a:pPr eaLnBrk="1" fontAlgn="base" hangingPunct="1">
              <a:spcBef>
                <a:spcPct val="0"/>
              </a:spcBef>
              <a:spcAft>
                <a:spcPct val="0"/>
              </a:spcAft>
              <a:buFontTx/>
              <a:buNone/>
            </a:pPr>
            <a:r>
              <a:rPr lang="it-IT" altLang="it-IT" sz="2000">
                <a:solidFill>
                  <a:srgbClr val="000000"/>
                </a:solidFill>
              </a:rPr>
              <a:t>they are retrieved and this reconsolidation process can be disrupted, </a:t>
            </a:r>
            <a:r>
              <a:rPr lang="it-IT" altLang="it-IT" sz="2000" b="1">
                <a:solidFill>
                  <a:srgbClr val="000000"/>
                </a:solidFill>
              </a:rPr>
              <a:t>essentially eliminating the earlier learned fear</a:t>
            </a:r>
            <a:r>
              <a:rPr lang="it-IT" altLang="it-IT" sz="2000">
                <a:solidFill>
                  <a:srgbClr val="000000"/>
                </a:solidFill>
              </a:rPr>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8196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TotalTime>
  <Words>217</Words>
  <Application>Microsoft Office PowerPoint</Application>
  <PresentationFormat>Presentazione su schermo (4:3)</PresentationFormat>
  <Paragraphs>14</Paragraphs>
  <Slides>4</Slides>
  <Notes>0</Notes>
  <HiddenSlides>0</HiddenSlides>
  <MMClips>4</MMClips>
  <ScaleCrop>false</ScaleCrop>
  <HeadingPairs>
    <vt:vector size="4" baseType="variant">
      <vt:variant>
        <vt:lpstr>Tema</vt:lpstr>
      </vt:variant>
      <vt:variant>
        <vt:i4>1</vt:i4>
      </vt:variant>
      <vt:variant>
        <vt:lpstr>Titoli diapositive</vt:lpstr>
      </vt:variant>
      <vt:variant>
        <vt:i4>4</vt:i4>
      </vt:variant>
    </vt:vector>
  </HeadingPairs>
  <TitlesOfParts>
    <vt:vector size="5" baseType="lpstr">
      <vt:lpstr>Struttura predefinita</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2</cp:revision>
  <dcterms:created xsi:type="dcterms:W3CDTF">2020-04-30T16:00:22Z</dcterms:created>
  <dcterms:modified xsi:type="dcterms:W3CDTF">2020-04-30T16:39:28Z</dcterms:modified>
</cp:coreProperties>
</file>