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5" d="100"/>
          <a:sy n="65" d="100"/>
        </p:scale>
        <p:origin x="-1500"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1581BC-24C5-4AB6-BF81-484F2D09229A}"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865683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8CA93C-2CB6-47FF-A33F-BF96AAB40581}"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4291454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03AD49-F9E7-462D-A0BE-9F9A2CF3C4D7}"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506409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472B43E-7013-4DDC-B000-0ECB5827CC90}"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084157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231F24-EA66-4BD3-ADF4-7A8227F84323}"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704581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7E5CB4-563E-4317-95A7-5377A5C03F0E}"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4110498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3AD3CA1-C453-4275-9BD4-3AD1C2737A6E}"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856266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D21C648-82C5-4BE0-A85F-87B58C382B04}"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469742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84F8E20-631D-4FED-8852-D95C355B5153}"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383605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A80265C-62C6-4671-9D0E-48919ADC008E}"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547496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628233-2469-415B-BCE9-F20C48AE3EF8}"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396517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it-IT" altLang="it-IT">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it-IT" altLang="it-IT">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45577989-62EE-4C7B-A18B-0F302882B159}" type="slidenum">
              <a:rPr lang="it-IT" altLang="it-IT">
                <a:solidFill>
                  <a:srgbClr val="000000"/>
                </a:solidFill>
              </a:rPr>
              <a:pPr fontAlgn="base">
                <a:spcBef>
                  <a:spcPct val="0"/>
                </a:spcBef>
                <a:spcAft>
                  <a:spcPct val="0"/>
                </a:spcAft>
                <a:defRPr/>
              </a:pPr>
              <a:t>‹N›</a:t>
            </a:fld>
            <a:endParaRPr lang="it-IT" altLang="it-IT">
              <a:solidFill>
                <a:srgbClr val="000000"/>
              </a:solidFill>
            </a:endParaRPr>
          </a:p>
        </p:txBody>
      </p:sp>
    </p:spTree>
    <p:extLst>
      <p:ext uri="{BB962C8B-B14F-4D97-AF65-F5344CB8AC3E}">
        <p14:creationId xmlns:p14="http://schemas.microsoft.com/office/powerpoint/2010/main" val="4080392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png"/><Relationship Id="rId5" Type="http://schemas.openxmlformats.org/officeDocument/2006/relationships/image" Target="../media/image10.wmf"/><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1.png"/><Relationship Id="rId4" Type="http://schemas.openxmlformats.org/officeDocument/2006/relationships/image" Target="../media/image11.w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1.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1.png"/><Relationship Id="rId4" Type="http://schemas.openxmlformats.org/officeDocument/2006/relationships/image" Target="../media/image13.w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1.png"/><Relationship Id="rId4" Type="http://schemas.openxmlformats.org/officeDocument/2006/relationships/image" Target="../media/image14.w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1.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1.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1.png"/><Relationship Id="rId4" Type="http://schemas.openxmlformats.org/officeDocument/2006/relationships/image" Target="../media/image8.w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ttangolo 1"/>
          <p:cNvSpPr>
            <a:spLocks noChangeArrowheads="1"/>
          </p:cNvSpPr>
          <p:nvPr/>
        </p:nvSpPr>
        <p:spPr bwMode="auto">
          <a:xfrm>
            <a:off x="107950" y="115888"/>
            <a:ext cx="8928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it-IT" sz="2800" b="1">
                <a:solidFill>
                  <a:srgbClr val="000000"/>
                </a:solidFill>
              </a:rPr>
              <a:t>Locus Coeruleus Norepinephrine Drives Stress-Induced Increases in Basolateral Amygdala Firing and Impairs Extinction Learning</a:t>
            </a:r>
          </a:p>
          <a:p>
            <a:pPr eaLnBrk="1" fontAlgn="base" hangingPunct="1">
              <a:spcBef>
                <a:spcPct val="0"/>
              </a:spcBef>
              <a:spcAft>
                <a:spcPct val="0"/>
              </a:spcAft>
            </a:pPr>
            <a:endParaRPr lang="en-US" altLang="it-IT">
              <a:solidFill>
                <a:srgbClr val="000000"/>
              </a:solidFill>
            </a:endParaRPr>
          </a:p>
          <a:p>
            <a:pPr eaLnBrk="1" fontAlgn="base" hangingPunct="1">
              <a:spcBef>
                <a:spcPct val="0"/>
              </a:spcBef>
              <a:spcAft>
                <a:spcPct val="0"/>
              </a:spcAft>
            </a:pPr>
            <a:r>
              <a:rPr lang="en-US" altLang="it-IT">
                <a:solidFill>
                  <a:srgbClr val="000000"/>
                </a:solidFill>
              </a:rPr>
              <a:t>Giustino et al., 2020 </a:t>
            </a:r>
            <a:endParaRPr lang="it-IT" altLang="it-IT">
              <a:solidFill>
                <a:srgbClr val="000000"/>
              </a:solidFill>
            </a:endParaRPr>
          </a:p>
        </p:txBody>
      </p:sp>
      <p:sp>
        <p:nvSpPr>
          <p:cNvPr id="159747" name="Rettangolo 2"/>
          <p:cNvSpPr>
            <a:spLocks noChangeArrowheads="1"/>
          </p:cNvSpPr>
          <p:nvPr/>
        </p:nvSpPr>
        <p:spPr bwMode="auto">
          <a:xfrm>
            <a:off x="0" y="2103438"/>
            <a:ext cx="9144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it-IT" sz="2400" b="1" dirty="0">
                <a:solidFill>
                  <a:srgbClr val="000000"/>
                </a:solidFill>
              </a:rPr>
              <a:t>Stress impairs extinction learning</a:t>
            </a:r>
            <a:r>
              <a:rPr lang="en-US" altLang="it-IT" sz="2400" dirty="0">
                <a:solidFill>
                  <a:srgbClr val="000000"/>
                </a:solidFill>
              </a:rPr>
              <a:t>, and these deficits depend, in part, on </a:t>
            </a:r>
            <a:r>
              <a:rPr lang="en-US" altLang="it-IT" sz="2400" b="1" dirty="0">
                <a:solidFill>
                  <a:srgbClr val="000000"/>
                </a:solidFill>
              </a:rPr>
              <a:t>stress-induced norepinephrine (NE) release </a:t>
            </a:r>
            <a:r>
              <a:rPr lang="en-US" altLang="it-IT" sz="2400" dirty="0">
                <a:solidFill>
                  <a:srgbClr val="000000"/>
                </a:solidFill>
              </a:rPr>
              <a:t>in the basolateral amygdala (BLA). </a:t>
            </a:r>
          </a:p>
          <a:p>
            <a:pPr algn="ctr" eaLnBrk="1" fontAlgn="base" hangingPunct="1">
              <a:spcBef>
                <a:spcPct val="0"/>
              </a:spcBef>
              <a:spcAft>
                <a:spcPct val="0"/>
              </a:spcAft>
            </a:pPr>
            <a:endParaRPr lang="en-US" altLang="it-IT" sz="2400" dirty="0">
              <a:solidFill>
                <a:srgbClr val="000000"/>
              </a:solidFill>
            </a:endParaRPr>
          </a:p>
          <a:p>
            <a:pPr algn="ctr" eaLnBrk="1" fontAlgn="base" hangingPunct="1">
              <a:spcBef>
                <a:spcPct val="0"/>
              </a:spcBef>
              <a:spcAft>
                <a:spcPct val="0"/>
              </a:spcAft>
            </a:pPr>
            <a:r>
              <a:rPr lang="en-US" altLang="it-IT" sz="2400" dirty="0">
                <a:solidFill>
                  <a:srgbClr val="000000"/>
                </a:solidFill>
              </a:rPr>
              <a:t>For example, systemic or intra-BLA administration of propranolol reduces the immediate extinction deficit (IED), an impairment in extinction learning that occurs when extinction trials are administered soon after fear conditioning.</a:t>
            </a:r>
          </a:p>
          <a:p>
            <a:pPr algn="ctr" eaLnBrk="1" fontAlgn="base" hangingPunct="1">
              <a:spcBef>
                <a:spcPct val="0"/>
              </a:spcBef>
              <a:spcAft>
                <a:spcPct val="0"/>
              </a:spcAft>
            </a:pPr>
            <a:endParaRPr lang="en-US" altLang="it-IT" sz="2400" dirty="0">
              <a:solidFill>
                <a:srgbClr val="000000"/>
              </a:solidFill>
            </a:endParaRPr>
          </a:p>
          <a:p>
            <a:pPr algn="ctr" eaLnBrk="1" fontAlgn="base" hangingPunct="1">
              <a:spcBef>
                <a:spcPct val="0"/>
              </a:spcBef>
              <a:spcAft>
                <a:spcPct val="0"/>
              </a:spcAft>
            </a:pPr>
            <a:r>
              <a:rPr lang="en-US" altLang="it-IT" sz="2400" dirty="0">
                <a:solidFill>
                  <a:srgbClr val="000000"/>
                </a:solidFill>
              </a:rPr>
              <a:t>This paper explored whether </a:t>
            </a:r>
            <a:r>
              <a:rPr lang="en-US" altLang="it-IT" sz="2400" b="1" dirty="0">
                <a:solidFill>
                  <a:srgbClr val="000000"/>
                </a:solidFill>
              </a:rPr>
              <a:t>locus </a:t>
            </a:r>
            <a:r>
              <a:rPr lang="en-US" altLang="it-IT" sz="2400" b="1" dirty="0" err="1">
                <a:solidFill>
                  <a:srgbClr val="000000"/>
                </a:solidFill>
              </a:rPr>
              <a:t>coeruleus</a:t>
            </a:r>
            <a:r>
              <a:rPr lang="en-US" altLang="it-IT" sz="2400" b="1" dirty="0">
                <a:solidFill>
                  <a:srgbClr val="000000"/>
                </a:solidFill>
              </a:rPr>
              <a:t> (LC)-NE regulates stress-induced changes in spike firing in the BLA </a:t>
            </a:r>
            <a:r>
              <a:rPr lang="en-US" altLang="it-IT" sz="2400" dirty="0">
                <a:solidFill>
                  <a:srgbClr val="000000"/>
                </a:solidFill>
              </a:rPr>
              <a:t>and consequent </a:t>
            </a:r>
            <a:r>
              <a:rPr lang="en-US" altLang="it-IT" sz="2400" b="1" dirty="0">
                <a:solidFill>
                  <a:srgbClr val="000000"/>
                </a:solidFill>
              </a:rPr>
              <a:t>extinction learning </a:t>
            </a:r>
            <a:r>
              <a:rPr lang="en-US" altLang="it-IT" sz="2400" dirty="0">
                <a:solidFill>
                  <a:srgbClr val="000000"/>
                </a:solidFill>
              </a:rPr>
              <a:t>impairments. </a:t>
            </a:r>
            <a:endParaRPr lang="it-IT" altLang="it-IT" sz="2400" dirty="0">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9717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ext Box 4"/>
          <p:cNvSpPr txBox="1">
            <a:spLocks noChangeArrowheads="1"/>
          </p:cNvSpPr>
          <p:nvPr/>
        </p:nvSpPr>
        <p:spPr bwMode="auto">
          <a:xfrm>
            <a:off x="250825" y="574675"/>
            <a:ext cx="295275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2400">
                <a:solidFill>
                  <a:srgbClr val="000000"/>
                </a:solidFill>
              </a:rPr>
              <a:t>I topi link (Crl1 KO) mancano delle reti perineuronali della matrice extracellulare</a:t>
            </a:r>
          </a:p>
        </p:txBody>
      </p:sp>
      <p:pic>
        <p:nvPicPr>
          <p:cNvPr id="17817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838" y="0"/>
            <a:ext cx="4926012" cy="319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818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35350"/>
            <a:ext cx="9144000" cy="323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5721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3150" y="908050"/>
            <a:ext cx="6997700" cy="547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9203" name="Text Box 5"/>
          <p:cNvSpPr txBox="1">
            <a:spLocks noChangeArrowheads="1"/>
          </p:cNvSpPr>
          <p:nvPr/>
        </p:nvSpPr>
        <p:spPr bwMode="auto">
          <a:xfrm>
            <a:off x="1095375" y="207963"/>
            <a:ext cx="6102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1800">
                <a:solidFill>
                  <a:srgbClr val="000000"/>
                </a:solidFill>
              </a:rPr>
              <a:t>Attivazione dell’amigdala dopo il primo giorno di estinzione</a:t>
            </a:r>
          </a:p>
        </p:txBody>
      </p:sp>
      <p:sp>
        <p:nvSpPr>
          <p:cNvPr id="179204" name="Rectangle 6"/>
          <p:cNvSpPr>
            <a:spLocks noChangeArrowheads="1"/>
          </p:cNvSpPr>
          <p:nvPr/>
        </p:nvSpPr>
        <p:spPr bwMode="auto">
          <a:xfrm>
            <a:off x="2000250" y="4546600"/>
            <a:ext cx="6121400" cy="649288"/>
          </a:xfrm>
          <a:prstGeom prst="rect">
            <a:avLst/>
          </a:prstGeom>
          <a:solidFill>
            <a:srgbClr val="B2B2B2">
              <a:alpha val="25098"/>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endParaRPr lang="it-IT" altLang="it-IT" sz="1800">
              <a:solidFill>
                <a:srgbClr val="000000"/>
              </a:solidFill>
            </a:endParaRPr>
          </a:p>
        </p:txBody>
      </p:sp>
      <p:sp>
        <p:nvSpPr>
          <p:cNvPr id="179205" name="Text Box 7"/>
          <p:cNvSpPr txBox="1">
            <a:spLocks noChangeArrowheads="1"/>
          </p:cNvSpPr>
          <p:nvPr/>
        </p:nvSpPr>
        <p:spPr bwMode="auto">
          <a:xfrm>
            <a:off x="2000250" y="4513263"/>
            <a:ext cx="3455988"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1400">
                <a:solidFill>
                  <a:srgbClr val="000000"/>
                </a:solidFill>
              </a:rPr>
              <a:t>Range of Zif positive cells in pseudoconditioned subjects (unpaired CS-US)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06449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731838"/>
            <a:ext cx="7848600" cy="538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0227" name="Text Box 5"/>
          <p:cNvSpPr txBox="1">
            <a:spLocks noChangeArrowheads="1"/>
          </p:cNvSpPr>
          <p:nvPr/>
        </p:nvSpPr>
        <p:spPr bwMode="auto">
          <a:xfrm>
            <a:off x="1095375" y="207963"/>
            <a:ext cx="6102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1800">
                <a:solidFill>
                  <a:srgbClr val="000000"/>
                </a:solidFill>
              </a:rPr>
              <a:t>Attivazione dell’amigdala dopo il primo giorno di estinzione</a:t>
            </a:r>
          </a:p>
        </p:txBody>
      </p:sp>
      <p:sp>
        <p:nvSpPr>
          <p:cNvPr id="180228" name="Rectangle 6"/>
          <p:cNvSpPr>
            <a:spLocks noChangeArrowheads="1"/>
          </p:cNvSpPr>
          <p:nvPr/>
        </p:nvSpPr>
        <p:spPr bwMode="auto">
          <a:xfrm>
            <a:off x="1763713" y="4724400"/>
            <a:ext cx="6121400" cy="649288"/>
          </a:xfrm>
          <a:prstGeom prst="rect">
            <a:avLst/>
          </a:prstGeom>
          <a:solidFill>
            <a:srgbClr val="B2B2B2">
              <a:alpha val="25098"/>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endParaRPr lang="it-IT" altLang="it-IT" sz="1800">
              <a:solidFill>
                <a:srgbClr val="000000"/>
              </a:solidFill>
            </a:endParaRPr>
          </a:p>
        </p:txBody>
      </p:sp>
      <p:sp>
        <p:nvSpPr>
          <p:cNvPr id="180229" name="Text Box 8"/>
          <p:cNvSpPr txBox="1">
            <a:spLocks noChangeArrowheads="1"/>
          </p:cNvSpPr>
          <p:nvPr/>
        </p:nvSpPr>
        <p:spPr bwMode="auto">
          <a:xfrm>
            <a:off x="1763713" y="4691063"/>
            <a:ext cx="3455987"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1400">
                <a:solidFill>
                  <a:srgbClr val="000000"/>
                </a:solidFill>
              </a:rPr>
              <a:t>Range of Zif positive cells in pseudoconditioned subjects (unpaired CS-US)</a:t>
            </a:r>
          </a:p>
        </p:txBody>
      </p:sp>
      <p:sp>
        <p:nvSpPr>
          <p:cNvPr id="180230" name="Text Box 9"/>
          <p:cNvSpPr txBox="1">
            <a:spLocks noChangeArrowheads="1"/>
          </p:cNvSpPr>
          <p:nvPr/>
        </p:nvSpPr>
        <p:spPr bwMode="auto">
          <a:xfrm>
            <a:off x="509588" y="6230938"/>
            <a:ext cx="8093075" cy="37623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1800">
                <a:solidFill>
                  <a:srgbClr val="000000"/>
                </a:solidFill>
              </a:rPr>
              <a:t>La riduzione dell’attivazione è a livello dell’ingresso all’amigdala, ovvero ad LA</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42301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0350"/>
            <a:ext cx="9144000" cy="354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1251" name="Text Box 5"/>
          <p:cNvSpPr txBox="1">
            <a:spLocks noChangeArrowheads="1"/>
          </p:cNvSpPr>
          <p:nvPr/>
        </p:nvSpPr>
        <p:spPr bwMode="auto">
          <a:xfrm>
            <a:off x="879475" y="4456113"/>
            <a:ext cx="3892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1800">
                <a:solidFill>
                  <a:srgbClr val="000000"/>
                </a:solidFill>
              </a:rPr>
              <a:t>Estinzione duratura nei topi Crtl1 KO</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5849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92150"/>
            <a:ext cx="9144000" cy="360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2275" name="Text Box 6"/>
          <p:cNvSpPr txBox="1">
            <a:spLocks noChangeArrowheads="1"/>
          </p:cNvSpPr>
          <p:nvPr/>
        </p:nvSpPr>
        <p:spPr bwMode="auto">
          <a:xfrm>
            <a:off x="679450" y="5084763"/>
            <a:ext cx="3892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1800">
                <a:solidFill>
                  <a:srgbClr val="000000"/>
                </a:solidFill>
              </a:rPr>
              <a:t>Estinzione duratura nei topi Crtl1 KO</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93372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ttangolo 1"/>
          <p:cNvSpPr>
            <a:spLocks noChangeArrowheads="1"/>
          </p:cNvSpPr>
          <p:nvPr/>
        </p:nvSpPr>
        <p:spPr bwMode="auto">
          <a:xfrm>
            <a:off x="0" y="115888"/>
            <a:ext cx="914400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it-IT" sz="2800" b="1">
                <a:solidFill>
                  <a:srgbClr val="000000"/>
                </a:solidFill>
              </a:rPr>
              <a:t>Fear conditioning alters BLA SPONTANEOUS spike firing rates </a:t>
            </a:r>
            <a:r>
              <a:rPr lang="en-US" altLang="it-IT" sz="2800">
                <a:solidFill>
                  <a:srgbClr val="000000"/>
                </a:solidFill>
              </a:rPr>
              <a:t>and these changes are </a:t>
            </a:r>
            <a:r>
              <a:rPr lang="en-US" altLang="it-IT" sz="2800" b="1">
                <a:solidFill>
                  <a:srgbClr val="000000"/>
                </a:solidFill>
              </a:rPr>
              <a:t>mitigated by systemic propranolol.</a:t>
            </a:r>
          </a:p>
        </p:txBody>
      </p:sp>
      <p:pic>
        <p:nvPicPr>
          <p:cNvPr id="160771" name="Picture 2"/>
          <p:cNvPicPr>
            <a:picLocks noChangeAspect="1" noChangeArrowheads="1"/>
          </p:cNvPicPr>
          <p:nvPr/>
        </p:nvPicPr>
        <p:blipFill>
          <a:blip r:embed="rId4">
            <a:extLst>
              <a:ext uri="{28A0092B-C50C-407E-A947-70E740481C1C}">
                <a14:useLocalDpi xmlns:a14="http://schemas.microsoft.com/office/drawing/2010/main" val="0"/>
              </a:ext>
            </a:extLst>
          </a:blip>
          <a:srcRect l="130" t="5521" r="63733" b="60162"/>
          <a:stretch>
            <a:fillRect/>
          </a:stretch>
        </p:blipFill>
        <p:spPr bwMode="auto">
          <a:xfrm>
            <a:off x="9525" y="1628775"/>
            <a:ext cx="3960813" cy="2525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0772" name="Picture 3"/>
          <p:cNvPicPr>
            <a:picLocks noChangeAspect="1" noChangeArrowheads="1"/>
          </p:cNvPicPr>
          <p:nvPr/>
        </p:nvPicPr>
        <p:blipFill>
          <a:blip r:embed="rId4">
            <a:extLst>
              <a:ext uri="{28A0092B-C50C-407E-A947-70E740481C1C}">
                <a14:useLocalDpi xmlns:a14="http://schemas.microsoft.com/office/drawing/2010/main" val="0"/>
              </a:ext>
            </a:extLst>
          </a:blip>
          <a:srcRect t="78012" b="13065"/>
          <a:stretch>
            <a:fillRect/>
          </a:stretch>
        </p:blipFill>
        <p:spPr bwMode="auto">
          <a:xfrm>
            <a:off x="0" y="5732463"/>
            <a:ext cx="9144000" cy="792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0773" name="Picture 4"/>
          <p:cNvPicPr>
            <a:picLocks noChangeAspect="1" noChangeArrowheads="1"/>
          </p:cNvPicPr>
          <p:nvPr/>
        </p:nvPicPr>
        <p:blipFill>
          <a:blip r:embed="rId5">
            <a:extLst>
              <a:ext uri="{28A0092B-C50C-407E-A947-70E740481C1C}">
                <a14:useLocalDpi xmlns:a14="http://schemas.microsoft.com/office/drawing/2010/main" val="0"/>
              </a:ext>
            </a:extLst>
          </a:blip>
          <a:srcRect t="50000"/>
          <a:stretch>
            <a:fillRect/>
          </a:stretch>
        </p:blipFill>
        <p:spPr bwMode="auto">
          <a:xfrm>
            <a:off x="3970338" y="2420938"/>
            <a:ext cx="4640262" cy="331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0774" name="CasellaDiTesto 2"/>
          <p:cNvSpPr txBox="1">
            <a:spLocks noChangeArrowheads="1"/>
          </p:cNvSpPr>
          <p:nvPr/>
        </p:nvSpPr>
        <p:spPr bwMode="auto">
          <a:xfrm>
            <a:off x="5003800" y="2060575"/>
            <a:ext cx="342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it-IT" altLang="it-IT">
                <a:solidFill>
                  <a:srgbClr val="000000"/>
                </a:solidFill>
              </a:rPr>
              <a:t>Spontaneous BLA neuron firing</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8764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ttangolo 1"/>
          <p:cNvSpPr>
            <a:spLocks noChangeArrowheads="1"/>
          </p:cNvSpPr>
          <p:nvPr/>
        </p:nvSpPr>
        <p:spPr bwMode="auto">
          <a:xfrm>
            <a:off x="0" y="115888"/>
            <a:ext cx="9144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it-IT" sz="3200" b="1" dirty="0" err="1">
                <a:solidFill>
                  <a:srgbClr val="000000"/>
                </a:solidFill>
              </a:rPr>
              <a:t>Chemogenetic</a:t>
            </a:r>
            <a:r>
              <a:rPr lang="en-US" altLang="it-IT" sz="3200" b="1" dirty="0">
                <a:solidFill>
                  <a:srgbClr val="000000"/>
                </a:solidFill>
              </a:rPr>
              <a:t> activation of LC </a:t>
            </a:r>
            <a:r>
              <a:rPr lang="en-US" altLang="it-IT" sz="3200" dirty="0">
                <a:solidFill>
                  <a:srgbClr val="000000"/>
                </a:solidFill>
              </a:rPr>
              <a:t>fosters </a:t>
            </a:r>
            <a:r>
              <a:rPr lang="en-US" altLang="it-IT" sz="3200" b="1" dirty="0">
                <a:solidFill>
                  <a:srgbClr val="000000"/>
                </a:solidFill>
              </a:rPr>
              <a:t>increases in BLA spike firing </a:t>
            </a:r>
            <a:r>
              <a:rPr lang="en-US" altLang="it-IT" sz="3200" dirty="0">
                <a:solidFill>
                  <a:srgbClr val="000000"/>
                </a:solidFill>
              </a:rPr>
              <a:t>after weak </a:t>
            </a:r>
            <a:r>
              <a:rPr lang="en-US" altLang="it-IT" sz="3200" dirty="0" err="1">
                <a:solidFill>
                  <a:srgbClr val="000000"/>
                </a:solidFill>
              </a:rPr>
              <a:t>footshock</a:t>
            </a:r>
            <a:r>
              <a:rPr lang="en-US" altLang="it-IT" sz="3200" dirty="0">
                <a:solidFill>
                  <a:srgbClr val="000000"/>
                </a:solidFill>
              </a:rPr>
              <a:t>. </a:t>
            </a:r>
            <a:endParaRPr lang="it-IT" altLang="it-IT" sz="3200" dirty="0">
              <a:solidFill>
                <a:srgbClr val="000000"/>
              </a:solidFill>
            </a:endParaRPr>
          </a:p>
        </p:txBody>
      </p:sp>
      <p:pic>
        <p:nvPicPr>
          <p:cNvPr id="161795" name="Picture 2"/>
          <p:cNvPicPr>
            <a:picLocks noChangeAspect="1" noChangeArrowheads="1"/>
          </p:cNvPicPr>
          <p:nvPr/>
        </p:nvPicPr>
        <p:blipFill>
          <a:blip r:embed="rId4">
            <a:extLst>
              <a:ext uri="{28A0092B-C50C-407E-A947-70E740481C1C}">
                <a14:useLocalDpi xmlns:a14="http://schemas.microsoft.com/office/drawing/2010/main" val="0"/>
              </a:ext>
            </a:extLst>
          </a:blip>
          <a:srcRect r="63040" b="62267"/>
          <a:stretch>
            <a:fillRect/>
          </a:stretch>
        </p:blipFill>
        <p:spPr bwMode="auto">
          <a:xfrm>
            <a:off x="-25400" y="1727200"/>
            <a:ext cx="3951288" cy="259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1796" name="Picture 3"/>
          <p:cNvPicPr>
            <a:picLocks noChangeAspect="1" noChangeArrowheads="1"/>
          </p:cNvPicPr>
          <p:nvPr/>
        </p:nvPicPr>
        <p:blipFill>
          <a:blip r:embed="rId4">
            <a:extLst>
              <a:ext uri="{28A0092B-C50C-407E-A947-70E740481C1C}">
                <a14:useLocalDpi xmlns:a14="http://schemas.microsoft.com/office/drawing/2010/main" val="0"/>
              </a:ext>
            </a:extLst>
          </a:blip>
          <a:srcRect t="76431" b="10098"/>
          <a:stretch>
            <a:fillRect/>
          </a:stretch>
        </p:blipFill>
        <p:spPr bwMode="auto">
          <a:xfrm>
            <a:off x="-25400" y="5373688"/>
            <a:ext cx="9026525" cy="1225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1797" name="Picture 4"/>
          <p:cNvPicPr>
            <a:picLocks noChangeAspect="1" noChangeArrowheads="1"/>
          </p:cNvPicPr>
          <p:nvPr/>
        </p:nvPicPr>
        <p:blipFill>
          <a:blip r:embed="rId5">
            <a:extLst>
              <a:ext uri="{28A0092B-C50C-407E-A947-70E740481C1C}">
                <a14:useLocalDpi xmlns:a14="http://schemas.microsoft.com/office/drawing/2010/main" val="0"/>
              </a:ext>
            </a:extLst>
          </a:blip>
          <a:srcRect t="50000"/>
          <a:stretch>
            <a:fillRect/>
          </a:stretch>
        </p:blipFill>
        <p:spPr bwMode="auto">
          <a:xfrm>
            <a:off x="3635375" y="1916113"/>
            <a:ext cx="5040313" cy="330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971600" y="5805264"/>
            <a:ext cx="1224136" cy="1811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FFFF"/>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7436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ttangolo 1"/>
          <p:cNvSpPr>
            <a:spLocks noChangeArrowheads="1"/>
          </p:cNvSpPr>
          <p:nvPr/>
        </p:nvSpPr>
        <p:spPr bwMode="auto">
          <a:xfrm>
            <a:off x="-28575" y="115888"/>
            <a:ext cx="914400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it-IT" sz="3200" dirty="0" err="1">
                <a:solidFill>
                  <a:srgbClr val="000000"/>
                </a:solidFill>
              </a:rPr>
              <a:t>Chemogenetic</a:t>
            </a:r>
            <a:r>
              <a:rPr lang="en-US" altLang="it-IT" sz="3200" dirty="0">
                <a:solidFill>
                  <a:srgbClr val="000000"/>
                </a:solidFill>
              </a:rPr>
              <a:t> </a:t>
            </a:r>
            <a:r>
              <a:rPr lang="en-US" altLang="it-IT" sz="3200" b="1" dirty="0">
                <a:solidFill>
                  <a:srgbClr val="000000"/>
                </a:solidFill>
              </a:rPr>
              <a:t>activation of LC </a:t>
            </a:r>
            <a:r>
              <a:rPr lang="en-US" altLang="it-IT" sz="3200" dirty="0">
                <a:solidFill>
                  <a:srgbClr val="000000"/>
                </a:solidFill>
              </a:rPr>
              <a:t>is sufficient to induce an </a:t>
            </a:r>
            <a:r>
              <a:rPr lang="en-US" altLang="it-IT" sz="3200" b="1" dirty="0">
                <a:solidFill>
                  <a:srgbClr val="000000"/>
                </a:solidFill>
              </a:rPr>
              <a:t>immediate extinction deficit  </a:t>
            </a:r>
            <a:r>
              <a:rPr lang="en-US" altLang="it-IT" sz="3200" dirty="0">
                <a:solidFill>
                  <a:srgbClr val="000000"/>
                </a:solidFill>
              </a:rPr>
              <a:t>following a </a:t>
            </a:r>
            <a:r>
              <a:rPr lang="en-US" altLang="it-IT" sz="3200" b="1" dirty="0">
                <a:solidFill>
                  <a:srgbClr val="000000"/>
                </a:solidFill>
              </a:rPr>
              <a:t>weak conditioning </a:t>
            </a:r>
            <a:r>
              <a:rPr lang="en-US" altLang="it-IT" sz="3200" dirty="0">
                <a:solidFill>
                  <a:srgbClr val="000000"/>
                </a:solidFill>
              </a:rPr>
              <a:t>procedure (single US-CS pairing, normally not inducing IED)</a:t>
            </a:r>
            <a:endParaRPr lang="it-IT" altLang="it-IT" sz="3200" dirty="0">
              <a:solidFill>
                <a:srgbClr val="000000"/>
              </a:solidFill>
            </a:endParaRPr>
          </a:p>
        </p:txBody>
      </p:sp>
      <p:pic>
        <p:nvPicPr>
          <p:cNvPr id="1628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2492375"/>
            <a:ext cx="9399588" cy="4137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0867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ttangolo 1"/>
          <p:cNvSpPr>
            <a:spLocks noChangeArrowheads="1"/>
          </p:cNvSpPr>
          <p:nvPr/>
        </p:nvSpPr>
        <p:spPr bwMode="auto">
          <a:xfrm>
            <a:off x="-23813" y="11113"/>
            <a:ext cx="9167813"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it-IT" sz="3200" b="1">
                <a:solidFill>
                  <a:srgbClr val="000000"/>
                </a:solidFill>
              </a:rPr>
              <a:t>Extinction deficit produced </a:t>
            </a:r>
            <a:r>
              <a:rPr lang="en-US" altLang="it-IT" sz="3200">
                <a:solidFill>
                  <a:srgbClr val="000000"/>
                </a:solidFill>
              </a:rPr>
              <a:t>by chemogenetic </a:t>
            </a:r>
            <a:r>
              <a:rPr lang="en-US" altLang="it-IT" sz="3200" b="1">
                <a:solidFill>
                  <a:srgbClr val="000000"/>
                </a:solidFill>
              </a:rPr>
              <a:t>LC activation </a:t>
            </a:r>
            <a:r>
              <a:rPr lang="en-US" altLang="it-IT" sz="3200">
                <a:solidFill>
                  <a:srgbClr val="000000"/>
                </a:solidFill>
              </a:rPr>
              <a:t>is mediated by </a:t>
            </a:r>
            <a:r>
              <a:rPr lang="en-US" altLang="it-IT" sz="3200" b="1">
                <a:solidFill>
                  <a:srgbClr val="000000"/>
                </a:solidFill>
              </a:rPr>
              <a:t>BLA</a:t>
            </a:r>
            <a:r>
              <a:rPr lang="en-US" altLang="it-IT" sz="3200">
                <a:solidFill>
                  <a:srgbClr val="000000"/>
                </a:solidFill>
              </a:rPr>
              <a:t> </a:t>
            </a:r>
            <a:r>
              <a:rPr lang="en-US" altLang="it-IT" sz="3200" b="1">
                <a:solidFill>
                  <a:srgbClr val="000000"/>
                </a:solidFill>
                <a:latin typeface="Symbol" pitchFamily="18" charset="2"/>
              </a:rPr>
              <a:t>b</a:t>
            </a:r>
            <a:r>
              <a:rPr lang="en-US" altLang="it-IT" sz="3200" b="1">
                <a:solidFill>
                  <a:srgbClr val="000000"/>
                </a:solidFill>
              </a:rPr>
              <a:t>-adrenoceptors</a:t>
            </a:r>
            <a:r>
              <a:rPr lang="en-US" altLang="it-IT" sz="3200">
                <a:solidFill>
                  <a:srgbClr val="000000"/>
                </a:solidFill>
              </a:rPr>
              <a:t>.</a:t>
            </a:r>
            <a:endParaRPr lang="it-IT" altLang="it-IT" sz="3200">
              <a:solidFill>
                <a:srgbClr val="000000"/>
              </a:solidFill>
            </a:endParaRPr>
          </a:p>
        </p:txBody>
      </p:sp>
      <p:pic>
        <p:nvPicPr>
          <p:cNvPr id="16384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595438"/>
            <a:ext cx="7586663" cy="526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17373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404664"/>
            <a:ext cx="9129252" cy="3970318"/>
          </a:xfrm>
          <a:prstGeom prst="rect">
            <a:avLst/>
          </a:prstGeom>
          <a:noFill/>
        </p:spPr>
        <p:txBody>
          <a:bodyPr wrap="square" rtlCol="0">
            <a:spAutoFit/>
          </a:bodyPr>
          <a:lstStyle/>
          <a:p>
            <a:pPr algn="ctr"/>
            <a:r>
              <a:rPr lang="it-IT" sz="3600" dirty="0">
                <a:solidFill>
                  <a:srgbClr val="000000"/>
                </a:solidFill>
              </a:rPr>
              <a:t>Quindi un elevato tono noradrenergico rende BLA iperattiva e </a:t>
            </a:r>
            <a:r>
              <a:rPr lang="it-IT" sz="3600" dirty="0" err="1">
                <a:solidFill>
                  <a:srgbClr val="000000"/>
                </a:solidFill>
              </a:rPr>
              <a:t>iperresponsiva</a:t>
            </a:r>
            <a:r>
              <a:rPr lang="it-IT" sz="3600" dirty="0">
                <a:solidFill>
                  <a:srgbClr val="000000"/>
                </a:solidFill>
              </a:rPr>
              <a:t> agli effetti di uno </a:t>
            </a:r>
            <a:r>
              <a:rPr lang="it-IT" sz="3600" dirty="0" err="1">
                <a:solidFill>
                  <a:srgbClr val="000000"/>
                </a:solidFill>
              </a:rPr>
              <a:t>stressor</a:t>
            </a:r>
            <a:r>
              <a:rPr lang="it-IT" sz="3600" dirty="0">
                <a:solidFill>
                  <a:srgbClr val="000000"/>
                </a:solidFill>
              </a:rPr>
              <a:t>, vanificando il controllo della </a:t>
            </a:r>
            <a:r>
              <a:rPr lang="it-IT" sz="3600" dirty="0" err="1">
                <a:solidFill>
                  <a:srgbClr val="000000"/>
                </a:solidFill>
              </a:rPr>
              <a:t>vmPFC</a:t>
            </a:r>
            <a:r>
              <a:rPr lang="it-IT" sz="3600" dirty="0">
                <a:solidFill>
                  <a:srgbClr val="000000"/>
                </a:solidFill>
              </a:rPr>
              <a:t> (in particolare IL) sulla trasmissione eccitatoria ed inibitoria da BLA verso </a:t>
            </a:r>
            <a:r>
              <a:rPr lang="it-IT" sz="3600" dirty="0" err="1">
                <a:solidFill>
                  <a:srgbClr val="000000"/>
                </a:solidFill>
              </a:rPr>
              <a:t>CEm</a:t>
            </a:r>
            <a:r>
              <a:rPr lang="it-IT" sz="3600" dirty="0">
                <a:solidFill>
                  <a:srgbClr val="000000"/>
                </a:solidFill>
              </a:rPr>
              <a:t> e potenziando addirittura un effetto inibitorio di </a:t>
            </a:r>
            <a:r>
              <a:rPr lang="it-IT" sz="3600" dirty="0" err="1">
                <a:solidFill>
                  <a:srgbClr val="000000"/>
                </a:solidFill>
              </a:rPr>
              <a:t>CEm</a:t>
            </a:r>
            <a:r>
              <a:rPr lang="it-IT" sz="3600" dirty="0">
                <a:solidFill>
                  <a:srgbClr val="000000"/>
                </a:solidFill>
              </a:rPr>
              <a:t> sulla IL</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8420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ext Box 4"/>
          <p:cNvSpPr txBox="1">
            <a:spLocks noChangeArrowheads="1"/>
          </p:cNvSpPr>
          <p:nvPr/>
        </p:nvSpPr>
        <p:spPr bwMode="auto">
          <a:xfrm>
            <a:off x="1572737" y="2347913"/>
            <a:ext cx="597471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4000" dirty="0">
                <a:solidFill>
                  <a:srgbClr val="000000"/>
                </a:solidFill>
              </a:rPr>
              <a:t>Ontogenesi ed estinzione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339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4"/>
          <p:cNvSpPr>
            <a:spLocks noChangeArrowheads="1"/>
          </p:cNvSpPr>
          <p:nvPr/>
        </p:nvSpPr>
        <p:spPr bwMode="auto">
          <a:xfrm>
            <a:off x="0" y="-122044"/>
            <a:ext cx="91440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2800" dirty="0">
                <a:solidFill>
                  <a:srgbClr val="000000"/>
                </a:solidFill>
              </a:rPr>
              <a:t> Come già visto, la risposta emotiva può riapparire dopo estinzione </a:t>
            </a:r>
            <a:endParaRPr lang="it-IT" altLang="it-IT" sz="800" dirty="0">
              <a:solidFill>
                <a:srgbClr val="000000"/>
              </a:solidFill>
            </a:endParaRPr>
          </a:p>
          <a:p>
            <a:pPr algn="ctr" eaLnBrk="1" fontAlgn="base" hangingPunct="1">
              <a:spcBef>
                <a:spcPct val="0"/>
              </a:spcBef>
              <a:spcAft>
                <a:spcPct val="0"/>
              </a:spcAft>
              <a:buFontTx/>
              <a:buNone/>
            </a:pPr>
            <a:endParaRPr lang="it-IT" altLang="it-IT" sz="800" dirty="0">
              <a:solidFill>
                <a:srgbClr val="000000"/>
              </a:solidFill>
            </a:endParaRPr>
          </a:p>
          <a:p>
            <a:pPr algn="ctr" eaLnBrk="1" fontAlgn="base" hangingPunct="1">
              <a:spcBef>
                <a:spcPct val="0"/>
              </a:spcBef>
              <a:spcAft>
                <a:spcPct val="0"/>
              </a:spcAft>
              <a:buFontTx/>
              <a:buNone/>
            </a:pPr>
            <a:r>
              <a:rPr lang="it-IT" altLang="it-IT" b="1" dirty="0">
                <a:solidFill>
                  <a:srgbClr val="000000"/>
                </a:solidFill>
              </a:rPr>
              <a:t>Nell’età giovanile l’estinzione </a:t>
            </a:r>
            <a:r>
              <a:rPr lang="it-IT" altLang="it-IT" dirty="0">
                <a:solidFill>
                  <a:srgbClr val="000000"/>
                </a:solidFill>
              </a:rPr>
              <a:t>sembra invece avere un </a:t>
            </a:r>
            <a:r>
              <a:rPr lang="it-IT" altLang="it-IT" b="1" dirty="0">
                <a:solidFill>
                  <a:srgbClr val="000000"/>
                </a:solidFill>
              </a:rPr>
              <a:t>effetto permanente </a:t>
            </a:r>
            <a:r>
              <a:rPr lang="it-IT" altLang="it-IT" dirty="0">
                <a:solidFill>
                  <a:srgbClr val="000000"/>
                </a:solidFill>
              </a:rPr>
              <a:t>che porta alla </a:t>
            </a:r>
            <a:r>
              <a:rPr lang="it-IT" altLang="it-IT" b="1" dirty="0">
                <a:solidFill>
                  <a:srgbClr val="000000"/>
                </a:solidFill>
              </a:rPr>
              <a:t>cancellazione</a:t>
            </a:r>
            <a:r>
              <a:rPr lang="it-IT" altLang="it-IT" dirty="0">
                <a:solidFill>
                  <a:srgbClr val="000000"/>
                </a:solidFill>
              </a:rPr>
              <a:t> della traccia associativa precedentemente acquisita</a:t>
            </a:r>
          </a:p>
        </p:txBody>
      </p:sp>
      <p:pic>
        <p:nvPicPr>
          <p:cNvPr id="176131"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8490" b="30981"/>
          <a:stretch/>
        </p:blipFill>
        <p:spPr bwMode="auto">
          <a:xfrm>
            <a:off x="813637" y="2924944"/>
            <a:ext cx="7574787" cy="3933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6279113" y="6488668"/>
            <a:ext cx="2864887" cy="369332"/>
          </a:xfrm>
          <a:prstGeom prst="rect">
            <a:avLst/>
          </a:prstGeom>
        </p:spPr>
        <p:txBody>
          <a:bodyPr wrap="none">
            <a:spAutoFit/>
          </a:bodyPr>
          <a:lstStyle/>
          <a:p>
            <a:r>
              <a:rPr lang="it-IT" dirty="0">
                <a:solidFill>
                  <a:srgbClr val="000000"/>
                </a:solidFill>
              </a:rPr>
              <a:t>(</a:t>
            </a:r>
            <a:r>
              <a:rPr lang="it-IT" dirty="0" err="1">
                <a:solidFill>
                  <a:srgbClr val="000000"/>
                </a:solidFill>
              </a:rPr>
              <a:t>Kim</a:t>
            </a:r>
            <a:r>
              <a:rPr lang="it-IT" dirty="0">
                <a:solidFill>
                  <a:srgbClr val="000000"/>
                </a:solidFill>
              </a:rPr>
              <a:t> e Richardson, 2008)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7502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4"/>
          <p:cNvSpPr>
            <a:spLocks noChangeArrowheads="1"/>
          </p:cNvSpPr>
          <p:nvPr/>
        </p:nvSpPr>
        <p:spPr bwMode="auto">
          <a:xfrm>
            <a:off x="0" y="96838"/>
            <a:ext cx="9144000" cy="642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a:solidFill>
                  <a:srgbClr val="000000"/>
                </a:solidFill>
              </a:rPr>
              <a:t>Il cambiamento molecolare che porta alla mancanza di effetto duraturo dell’estinzione potrebbe essere costituito dalla maturazione della matrice extracellulare (ECM) nell’amigdala (Gogolla et al., 2009). </a:t>
            </a:r>
          </a:p>
          <a:p>
            <a:pPr algn="ctr" eaLnBrk="1" fontAlgn="base" hangingPunct="1">
              <a:spcBef>
                <a:spcPct val="0"/>
              </a:spcBef>
              <a:spcAft>
                <a:spcPct val="0"/>
              </a:spcAft>
              <a:buFontTx/>
              <a:buNone/>
            </a:pPr>
            <a:endParaRPr lang="it-IT" altLang="it-IT">
              <a:solidFill>
                <a:srgbClr val="000000"/>
              </a:solidFill>
            </a:endParaRPr>
          </a:p>
          <a:p>
            <a:pPr algn="ctr" eaLnBrk="1" fontAlgn="base" hangingPunct="1">
              <a:spcBef>
                <a:spcPct val="0"/>
              </a:spcBef>
              <a:spcAft>
                <a:spcPct val="0"/>
              </a:spcAft>
              <a:buFontTx/>
              <a:buNone/>
            </a:pPr>
            <a:r>
              <a:rPr lang="it-IT" altLang="it-IT">
                <a:solidFill>
                  <a:srgbClr val="000000"/>
                </a:solidFill>
              </a:rPr>
              <a:t>Non è escluso un ruolo della maturazione della corteccia prefrontale, che prenderebbe, con il procedere della maturazione, il ruolo di guida nel processo di estinzione, conducendo al processo di inibizione, ma non di cancellazione, della traccia di memoria di paura condizionata.</a:t>
            </a:r>
          </a:p>
          <a:p>
            <a:pPr algn="ctr" eaLnBrk="1" fontAlgn="base" hangingPunct="1">
              <a:spcBef>
                <a:spcPct val="0"/>
              </a:spcBef>
              <a:spcAft>
                <a:spcPct val="0"/>
              </a:spcAft>
              <a:buFontTx/>
              <a:buNone/>
            </a:pPr>
            <a:endParaRPr lang="it-IT" altLang="it-IT">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85702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TotalTime>
  <Words>421</Words>
  <Application>Microsoft Office PowerPoint</Application>
  <PresentationFormat>Presentazione su schermo (4:3)</PresentationFormat>
  <Paragraphs>30</Paragraphs>
  <Slides>14</Slides>
  <Notes>0</Notes>
  <HiddenSlides>0</HiddenSlides>
  <MMClips>14</MMClips>
  <ScaleCrop>false</ScaleCrop>
  <HeadingPairs>
    <vt:vector size="4" baseType="variant">
      <vt:variant>
        <vt:lpstr>Tema</vt:lpstr>
      </vt:variant>
      <vt:variant>
        <vt:i4>1</vt:i4>
      </vt:variant>
      <vt:variant>
        <vt:lpstr>Titoli diapositive</vt:lpstr>
      </vt:variant>
      <vt:variant>
        <vt:i4>14</vt:i4>
      </vt:variant>
    </vt:vector>
  </HeadingPairs>
  <TitlesOfParts>
    <vt:vector size="15" baseType="lpstr">
      <vt:lpstr>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admin</dc:creator>
  <cp:lastModifiedBy>admin</cp:lastModifiedBy>
  <cp:revision>1</cp:revision>
  <dcterms:created xsi:type="dcterms:W3CDTF">2020-05-05T17:13:38Z</dcterms:created>
  <dcterms:modified xsi:type="dcterms:W3CDTF">2020-05-05T17:19:21Z</dcterms:modified>
</cp:coreProperties>
</file>