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wa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7" r:id="rId2"/>
    <p:sldId id="258" r:id="rId3"/>
    <p:sldId id="259" r:id="rId4"/>
    <p:sldId id="260" r:id="rId5"/>
    <p:sldId id="261" r:id="rId6"/>
    <p:sldId id="262" r:id="rId7"/>
    <p:sldId id="263" r:id="rId8"/>
    <p:sldId id="264" r:id="rId9"/>
    <p:sldId id="265" r:id="rId10"/>
    <p:sldId id="266" r:id="rId11"/>
    <p:sldId id="267" r:id="rId12"/>
    <p:sldId id="268" r:id="rId13"/>
  </p:sldIdLst>
  <p:sldSz cx="9144000" cy="6858000" type="screen4x3"/>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94660"/>
  </p:normalViewPr>
  <p:slideViewPr>
    <p:cSldViewPr>
      <p:cViewPr varScale="1">
        <p:scale>
          <a:sx n="65" d="100"/>
          <a:sy n="65" d="100"/>
        </p:scale>
        <p:origin x="-1452" y="-96"/>
      </p:cViewPr>
      <p:guideLst>
        <p:guide orient="horz" pos="2160"/>
        <p:guide pos="2880"/>
      </p:guideLst>
    </p:cSldViewPr>
  </p:slideViewPr>
  <p:notesTextViewPr>
    <p:cViewPr>
      <p:scale>
        <a:sx n="1" d="1"/>
        <a:sy n="1" d="1"/>
      </p:scale>
      <p:origin x="0" y="0"/>
    </p:cViewPr>
  </p:notesTextViewPr>
  <p:sorterViewPr>
    <p:cViewPr>
      <p:scale>
        <a:sx n="100" d="100"/>
        <a:sy n="100" d="100"/>
      </p:scale>
      <p:origin x="0" y="54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it-IT" smtClean="0"/>
              <a:t>Fare clic per modificare lo stile del sottotitolo dello schema</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ltLang="it-IT">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it-IT" altLang="it-IT">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F1581BC-24C5-4AB6-BF81-484F2D09229A}" type="slidenum">
              <a:rPr lang="it-IT" altLang="it-IT">
                <a:solidFill>
                  <a:srgbClr val="000000"/>
                </a:solidFill>
              </a:rPr>
              <a:pPr>
                <a:defRPr/>
              </a:pPr>
              <a:t>‹N›</a:t>
            </a:fld>
            <a:endParaRPr lang="it-IT" altLang="it-IT">
              <a:solidFill>
                <a:srgbClr val="000000"/>
              </a:solidFill>
            </a:endParaRPr>
          </a:p>
        </p:txBody>
      </p:sp>
    </p:spTree>
    <p:extLst>
      <p:ext uri="{BB962C8B-B14F-4D97-AF65-F5344CB8AC3E}">
        <p14:creationId xmlns:p14="http://schemas.microsoft.com/office/powerpoint/2010/main" val="38390957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ltLang="it-IT">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it-IT" altLang="it-IT">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48CA93C-2CB6-47FF-A33F-BF96AAB40581}" type="slidenum">
              <a:rPr lang="it-IT" altLang="it-IT">
                <a:solidFill>
                  <a:srgbClr val="000000"/>
                </a:solidFill>
              </a:rPr>
              <a:pPr>
                <a:defRPr/>
              </a:pPr>
              <a:t>‹N›</a:t>
            </a:fld>
            <a:endParaRPr lang="it-IT" altLang="it-IT">
              <a:solidFill>
                <a:srgbClr val="000000"/>
              </a:solidFill>
            </a:endParaRPr>
          </a:p>
        </p:txBody>
      </p:sp>
    </p:spTree>
    <p:extLst>
      <p:ext uri="{BB962C8B-B14F-4D97-AF65-F5344CB8AC3E}">
        <p14:creationId xmlns:p14="http://schemas.microsoft.com/office/powerpoint/2010/main" val="3997111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ltLang="it-IT">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it-IT" altLang="it-IT">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703AD49-F9E7-462D-A0BE-9F9A2CF3C4D7}" type="slidenum">
              <a:rPr lang="it-IT" altLang="it-IT">
                <a:solidFill>
                  <a:srgbClr val="000000"/>
                </a:solidFill>
              </a:rPr>
              <a:pPr>
                <a:defRPr/>
              </a:pPr>
              <a:t>‹N›</a:t>
            </a:fld>
            <a:endParaRPr lang="it-IT" altLang="it-IT">
              <a:solidFill>
                <a:srgbClr val="000000"/>
              </a:solidFill>
            </a:endParaRPr>
          </a:p>
        </p:txBody>
      </p:sp>
    </p:spTree>
    <p:extLst>
      <p:ext uri="{BB962C8B-B14F-4D97-AF65-F5344CB8AC3E}">
        <p14:creationId xmlns:p14="http://schemas.microsoft.com/office/powerpoint/2010/main" val="13273145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ltLang="it-IT">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it-IT" altLang="it-IT">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472B43E-7013-4DDC-B000-0ECB5827CC90}" type="slidenum">
              <a:rPr lang="it-IT" altLang="it-IT">
                <a:solidFill>
                  <a:srgbClr val="000000"/>
                </a:solidFill>
              </a:rPr>
              <a:pPr>
                <a:defRPr/>
              </a:pPr>
              <a:t>‹N›</a:t>
            </a:fld>
            <a:endParaRPr lang="it-IT" altLang="it-IT">
              <a:solidFill>
                <a:srgbClr val="000000"/>
              </a:solidFill>
            </a:endParaRPr>
          </a:p>
        </p:txBody>
      </p:sp>
    </p:spTree>
    <p:extLst>
      <p:ext uri="{BB962C8B-B14F-4D97-AF65-F5344CB8AC3E}">
        <p14:creationId xmlns:p14="http://schemas.microsoft.com/office/powerpoint/2010/main" val="14101881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smtClean="0"/>
              <a:t>Fare clic per modificare stili del testo dello schema</a:t>
            </a:r>
          </a:p>
        </p:txBody>
      </p:sp>
      <p:sp>
        <p:nvSpPr>
          <p:cNvPr id="4" name="Rectangle 4"/>
          <p:cNvSpPr>
            <a:spLocks noGrp="1" noChangeArrowheads="1"/>
          </p:cNvSpPr>
          <p:nvPr>
            <p:ph type="dt" sz="half" idx="10"/>
          </p:nvPr>
        </p:nvSpPr>
        <p:spPr>
          <a:ln/>
        </p:spPr>
        <p:txBody>
          <a:bodyPr/>
          <a:lstStyle>
            <a:lvl1pPr>
              <a:defRPr/>
            </a:lvl1pPr>
          </a:lstStyle>
          <a:p>
            <a:pPr>
              <a:defRPr/>
            </a:pPr>
            <a:endParaRPr lang="it-IT" altLang="it-IT">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it-IT" altLang="it-IT">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5231F24-EA66-4BD3-ADF4-7A8227F84323}" type="slidenum">
              <a:rPr lang="it-IT" altLang="it-IT">
                <a:solidFill>
                  <a:srgbClr val="000000"/>
                </a:solidFill>
              </a:rPr>
              <a:pPr>
                <a:defRPr/>
              </a:pPr>
              <a:t>‹N›</a:t>
            </a:fld>
            <a:endParaRPr lang="it-IT" altLang="it-IT">
              <a:solidFill>
                <a:srgbClr val="000000"/>
              </a:solidFill>
            </a:endParaRPr>
          </a:p>
        </p:txBody>
      </p:sp>
    </p:spTree>
    <p:extLst>
      <p:ext uri="{BB962C8B-B14F-4D97-AF65-F5344CB8AC3E}">
        <p14:creationId xmlns:p14="http://schemas.microsoft.com/office/powerpoint/2010/main" val="792326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Rectangle 4"/>
          <p:cNvSpPr>
            <a:spLocks noGrp="1" noChangeArrowheads="1"/>
          </p:cNvSpPr>
          <p:nvPr>
            <p:ph type="dt" sz="half" idx="10"/>
          </p:nvPr>
        </p:nvSpPr>
        <p:spPr>
          <a:ln/>
        </p:spPr>
        <p:txBody>
          <a:bodyPr/>
          <a:lstStyle>
            <a:lvl1pPr>
              <a:defRPr/>
            </a:lvl1pPr>
          </a:lstStyle>
          <a:p>
            <a:pPr>
              <a:defRPr/>
            </a:pPr>
            <a:endParaRPr lang="it-IT" altLang="it-IT">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it-IT" altLang="it-IT">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77E5CB4-563E-4317-95A7-5377A5C03F0E}" type="slidenum">
              <a:rPr lang="it-IT" altLang="it-IT">
                <a:solidFill>
                  <a:srgbClr val="000000"/>
                </a:solidFill>
              </a:rPr>
              <a:pPr>
                <a:defRPr/>
              </a:pPr>
              <a:t>‹N›</a:t>
            </a:fld>
            <a:endParaRPr lang="it-IT" altLang="it-IT">
              <a:solidFill>
                <a:srgbClr val="000000"/>
              </a:solidFill>
            </a:endParaRPr>
          </a:p>
        </p:txBody>
      </p:sp>
    </p:spTree>
    <p:extLst>
      <p:ext uri="{BB962C8B-B14F-4D97-AF65-F5344CB8AC3E}">
        <p14:creationId xmlns:p14="http://schemas.microsoft.com/office/powerpoint/2010/main" val="10535710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Rectangle 4"/>
          <p:cNvSpPr>
            <a:spLocks noGrp="1" noChangeArrowheads="1"/>
          </p:cNvSpPr>
          <p:nvPr>
            <p:ph type="dt" sz="half" idx="10"/>
          </p:nvPr>
        </p:nvSpPr>
        <p:spPr>
          <a:ln/>
        </p:spPr>
        <p:txBody>
          <a:bodyPr/>
          <a:lstStyle>
            <a:lvl1pPr>
              <a:defRPr/>
            </a:lvl1pPr>
          </a:lstStyle>
          <a:p>
            <a:pPr>
              <a:defRPr/>
            </a:pPr>
            <a:endParaRPr lang="it-IT" altLang="it-IT">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it-IT" altLang="it-IT">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73AD3CA1-C453-4275-9BD4-3AD1C2737A6E}" type="slidenum">
              <a:rPr lang="it-IT" altLang="it-IT">
                <a:solidFill>
                  <a:srgbClr val="000000"/>
                </a:solidFill>
              </a:rPr>
              <a:pPr>
                <a:defRPr/>
              </a:pPr>
              <a:t>‹N›</a:t>
            </a:fld>
            <a:endParaRPr lang="it-IT" altLang="it-IT">
              <a:solidFill>
                <a:srgbClr val="000000"/>
              </a:solidFill>
            </a:endParaRPr>
          </a:p>
        </p:txBody>
      </p:sp>
    </p:spTree>
    <p:extLst>
      <p:ext uri="{BB962C8B-B14F-4D97-AF65-F5344CB8AC3E}">
        <p14:creationId xmlns:p14="http://schemas.microsoft.com/office/powerpoint/2010/main" val="25317647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Rectangle 4"/>
          <p:cNvSpPr>
            <a:spLocks noGrp="1" noChangeArrowheads="1"/>
          </p:cNvSpPr>
          <p:nvPr>
            <p:ph type="dt" sz="half" idx="10"/>
          </p:nvPr>
        </p:nvSpPr>
        <p:spPr>
          <a:ln/>
        </p:spPr>
        <p:txBody>
          <a:bodyPr/>
          <a:lstStyle>
            <a:lvl1pPr>
              <a:defRPr/>
            </a:lvl1pPr>
          </a:lstStyle>
          <a:p>
            <a:pPr>
              <a:defRPr/>
            </a:pPr>
            <a:endParaRPr lang="it-IT" altLang="it-IT">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it-IT" altLang="it-IT">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DD21C648-82C5-4BE0-A85F-87B58C382B04}" type="slidenum">
              <a:rPr lang="it-IT" altLang="it-IT">
                <a:solidFill>
                  <a:srgbClr val="000000"/>
                </a:solidFill>
              </a:rPr>
              <a:pPr>
                <a:defRPr/>
              </a:pPr>
              <a:t>‹N›</a:t>
            </a:fld>
            <a:endParaRPr lang="it-IT" altLang="it-IT">
              <a:solidFill>
                <a:srgbClr val="000000"/>
              </a:solidFill>
            </a:endParaRPr>
          </a:p>
        </p:txBody>
      </p:sp>
    </p:spTree>
    <p:extLst>
      <p:ext uri="{BB962C8B-B14F-4D97-AF65-F5344CB8AC3E}">
        <p14:creationId xmlns:p14="http://schemas.microsoft.com/office/powerpoint/2010/main" val="10053371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it-IT" altLang="it-IT">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it-IT" altLang="it-IT">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984F8E20-631D-4FED-8852-D95C355B5153}" type="slidenum">
              <a:rPr lang="it-IT" altLang="it-IT">
                <a:solidFill>
                  <a:srgbClr val="000000"/>
                </a:solidFill>
              </a:rPr>
              <a:pPr>
                <a:defRPr/>
              </a:pPr>
              <a:t>‹N›</a:t>
            </a:fld>
            <a:endParaRPr lang="it-IT" altLang="it-IT">
              <a:solidFill>
                <a:srgbClr val="000000"/>
              </a:solidFill>
            </a:endParaRPr>
          </a:p>
        </p:txBody>
      </p:sp>
    </p:spTree>
    <p:extLst>
      <p:ext uri="{BB962C8B-B14F-4D97-AF65-F5344CB8AC3E}">
        <p14:creationId xmlns:p14="http://schemas.microsoft.com/office/powerpoint/2010/main" val="35789778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it-IT" altLang="it-IT">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it-IT" altLang="it-IT">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6A80265C-62C6-4671-9D0E-48919ADC008E}" type="slidenum">
              <a:rPr lang="it-IT" altLang="it-IT">
                <a:solidFill>
                  <a:srgbClr val="000000"/>
                </a:solidFill>
              </a:rPr>
              <a:pPr>
                <a:defRPr/>
              </a:pPr>
              <a:t>‹N›</a:t>
            </a:fld>
            <a:endParaRPr lang="it-IT" altLang="it-IT">
              <a:solidFill>
                <a:srgbClr val="000000"/>
              </a:solidFill>
            </a:endParaRPr>
          </a:p>
        </p:txBody>
      </p:sp>
    </p:spTree>
    <p:extLst>
      <p:ext uri="{BB962C8B-B14F-4D97-AF65-F5344CB8AC3E}">
        <p14:creationId xmlns:p14="http://schemas.microsoft.com/office/powerpoint/2010/main" val="24680545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smtClean="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it-IT" altLang="it-IT">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it-IT" altLang="it-IT">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6628233-2469-415B-BCE9-F20C48AE3EF8}" type="slidenum">
              <a:rPr lang="it-IT" altLang="it-IT">
                <a:solidFill>
                  <a:srgbClr val="000000"/>
                </a:solidFill>
              </a:rPr>
              <a:pPr>
                <a:defRPr/>
              </a:pPr>
              <a:t>‹N›</a:t>
            </a:fld>
            <a:endParaRPr lang="it-IT" altLang="it-IT">
              <a:solidFill>
                <a:srgbClr val="000000"/>
              </a:solidFill>
            </a:endParaRPr>
          </a:p>
        </p:txBody>
      </p:sp>
    </p:spTree>
    <p:extLst>
      <p:ext uri="{BB962C8B-B14F-4D97-AF65-F5344CB8AC3E}">
        <p14:creationId xmlns:p14="http://schemas.microsoft.com/office/powerpoint/2010/main" val="23133735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it-IT" altLang="it-IT" smtClean="0"/>
              <a:t>Fare clic per modificare lo stile del titolo</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it-IT" altLang="it-IT" smtClean="0"/>
              <a:t>Fare clic per modificare gli stili del testo dello schema</a:t>
            </a:r>
          </a:p>
          <a:p>
            <a:pPr lvl="1"/>
            <a:r>
              <a:rPr lang="it-IT" altLang="it-IT" smtClean="0"/>
              <a:t>Secondo livello</a:t>
            </a:r>
          </a:p>
          <a:p>
            <a:pPr lvl="2"/>
            <a:r>
              <a:rPr lang="it-IT" altLang="it-IT" smtClean="0"/>
              <a:t>Terzo livello</a:t>
            </a:r>
          </a:p>
          <a:p>
            <a:pPr lvl="3"/>
            <a:r>
              <a:rPr lang="it-IT" altLang="it-IT" smtClean="0"/>
              <a:t>Quarto livello</a:t>
            </a:r>
          </a:p>
          <a:p>
            <a:pPr lvl="4"/>
            <a:r>
              <a:rPr lang="it-IT" altLang="it-IT" smtClean="0"/>
              <a:t>Quinto livello</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defRPr/>
            </a:pPr>
            <a:endParaRPr lang="it-IT" altLang="it-IT">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defRPr/>
            </a:pPr>
            <a:endParaRPr lang="it-IT" altLang="it-IT">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defRPr/>
            </a:pPr>
            <a:fld id="{45577989-62EE-4C7B-A18B-0F302882B159}" type="slidenum">
              <a:rPr lang="it-IT" altLang="it-IT">
                <a:solidFill>
                  <a:srgbClr val="000000"/>
                </a:solidFill>
              </a:rPr>
              <a:pPr fontAlgn="base">
                <a:spcBef>
                  <a:spcPct val="0"/>
                </a:spcBef>
                <a:spcAft>
                  <a:spcPct val="0"/>
                </a:spcAft>
                <a:defRPr/>
              </a:pPr>
              <a:t>‹N›</a:t>
            </a:fld>
            <a:endParaRPr lang="it-IT" altLang="it-IT">
              <a:solidFill>
                <a:srgbClr val="000000"/>
              </a:solidFill>
            </a:endParaRPr>
          </a:p>
        </p:txBody>
      </p:sp>
    </p:spTree>
    <p:extLst>
      <p:ext uri="{BB962C8B-B14F-4D97-AF65-F5344CB8AC3E}">
        <p14:creationId xmlns:p14="http://schemas.microsoft.com/office/powerpoint/2010/main" val="212200734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wav"/><Relationship Id="rId1" Type="http://schemas.microsoft.com/office/2007/relationships/media" Target="../media/media1.wav"/><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wav"/><Relationship Id="rId1" Type="http://schemas.microsoft.com/office/2007/relationships/media" Target="../media/media10.wav"/><Relationship Id="rId6" Type="http://schemas.openxmlformats.org/officeDocument/2006/relationships/image" Target="../media/image1.png"/><Relationship Id="rId5" Type="http://schemas.openxmlformats.org/officeDocument/2006/relationships/image" Target="../media/image4.png"/><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1.wav"/><Relationship Id="rId1" Type="http://schemas.microsoft.com/office/2007/relationships/media" Target="../media/media11.wav"/><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2.wav"/><Relationship Id="rId1" Type="http://schemas.microsoft.com/office/2007/relationships/media" Target="../media/media12.wav"/><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wav"/><Relationship Id="rId1" Type="http://schemas.microsoft.com/office/2007/relationships/media" Target="../media/media2.wav"/><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wav"/><Relationship Id="rId1" Type="http://schemas.microsoft.com/office/2007/relationships/media" Target="../media/media3.wav"/><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wav"/><Relationship Id="rId1" Type="http://schemas.microsoft.com/office/2007/relationships/media" Target="../media/media4.wav"/><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8" Type="http://schemas.openxmlformats.org/officeDocument/2006/relationships/hyperlink" Target="http://www.ncbi.nlm.nih.gov/pubmed?term=Monfils%20MH%5bAuthor%5d&amp;cauthor=true&amp;cauthor_uid=24277809" TargetMode="External"/><Relationship Id="rId3" Type="http://schemas.openxmlformats.org/officeDocument/2006/relationships/slideLayout" Target="../slideLayouts/slideLayout7.xml"/><Relationship Id="rId7" Type="http://schemas.openxmlformats.org/officeDocument/2006/relationships/hyperlink" Target="http://www.ncbi.nlm.nih.gov/pubmed?term=Ledoux%20JE%5bAuthor%5d&amp;cauthor=true&amp;cauthor_uid=24277809" TargetMode="External"/><Relationship Id="rId2" Type="http://schemas.openxmlformats.org/officeDocument/2006/relationships/audio" Target="../media/media5.wav"/><Relationship Id="rId1" Type="http://schemas.microsoft.com/office/2007/relationships/media" Target="../media/media5.wav"/><Relationship Id="rId6" Type="http://schemas.openxmlformats.org/officeDocument/2006/relationships/hyperlink" Target="http://www.ncbi.nlm.nih.gov/pubmed?term=Kanen%20JW%5bAuthor%5d&amp;cauthor=true&amp;cauthor_uid=24277809" TargetMode="External"/><Relationship Id="rId5" Type="http://schemas.openxmlformats.org/officeDocument/2006/relationships/hyperlink" Target="http://www.ncbi.nlm.nih.gov/pubmed?term=Schiller%20D%5bAuthor%5d&amp;cauthor=true&amp;cauthor_uid=24277809" TargetMode="External"/><Relationship Id="rId10" Type="http://schemas.openxmlformats.org/officeDocument/2006/relationships/image" Target="../media/image1.png"/><Relationship Id="rId4" Type="http://schemas.openxmlformats.org/officeDocument/2006/relationships/hyperlink" Target="http://www.ncbi.nlm.nih.gov/pubmed/24277809" TargetMode="External"/><Relationship Id="rId9" Type="http://schemas.openxmlformats.org/officeDocument/2006/relationships/hyperlink" Target="http://www.ncbi.nlm.nih.gov/pubmed?term=Phelps%20EA%5bAuthor%5d&amp;cauthor=true&amp;cauthor_uid=24277809" TargetMode="Externa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wav"/><Relationship Id="rId1" Type="http://schemas.microsoft.com/office/2007/relationships/media" Target="../media/media6.wav"/><Relationship Id="rId4" Type="http://schemas.openxmlformats.org/officeDocument/2006/relationships/image" Target="../media/image1.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wav"/><Relationship Id="rId1" Type="http://schemas.microsoft.com/office/2007/relationships/media" Target="../media/media7.wav"/><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wav"/><Relationship Id="rId1" Type="http://schemas.microsoft.com/office/2007/relationships/media" Target="../media/media8.wav"/><Relationship Id="rId4" Type="http://schemas.openxmlformats.org/officeDocument/2006/relationships/image" Target="../media/image1.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wav"/><Relationship Id="rId1" Type="http://schemas.microsoft.com/office/2007/relationships/media" Target="../media/media9.wav"/><Relationship Id="rId5" Type="http://schemas.openxmlformats.org/officeDocument/2006/relationships/image" Target="../media/image1.png"/><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8" name="Rectangle 4"/>
          <p:cNvSpPr>
            <a:spLocks noChangeArrowheads="1"/>
          </p:cNvSpPr>
          <p:nvPr/>
        </p:nvSpPr>
        <p:spPr bwMode="auto">
          <a:xfrm>
            <a:off x="-50800" y="366623"/>
            <a:ext cx="9210675" cy="61247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fontAlgn="base" hangingPunct="1">
              <a:spcBef>
                <a:spcPct val="0"/>
              </a:spcBef>
              <a:spcAft>
                <a:spcPct val="0"/>
              </a:spcAft>
              <a:buFontTx/>
              <a:buNone/>
            </a:pPr>
            <a:r>
              <a:rPr lang="it-IT" altLang="it-IT" sz="2800" dirty="0">
                <a:solidFill>
                  <a:srgbClr val="000000"/>
                </a:solidFill>
              </a:rPr>
              <a:t>The </a:t>
            </a:r>
            <a:r>
              <a:rPr lang="it-IT" altLang="it-IT" sz="2800" dirty="0" err="1">
                <a:solidFill>
                  <a:srgbClr val="000000"/>
                </a:solidFill>
              </a:rPr>
              <a:t>present</a:t>
            </a:r>
            <a:r>
              <a:rPr lang="it-IT" altLang="it-IT" sz="2800" dirty="0">
                <a:solidFill>
                  <a:srgbClr val="000000"/>
                </a:solidFill>
              </a:rPr>
              <a:t> </a:t>
            </a:r>
            <a:r>
              <a:rPr lang="it-IT" altLang="it-IT" sz="2800" dirty="0" err="1">
                <a:solidFill>
                  <a:srgbClr val="000000"/>
                </a:solidFill>
              </a:rPr>
              <a:t>findings</a:t>
            </a:r>
            <a:r>
              <a:rPr lang="it-IT" altLang="it-IT" sz="2800" dirty="0">
                <a:solidFill>
                  <a:srgbClr val="000000"/>
                </a:solidFill>
              </a:rPr>
              <a:t> </a:t>
            </a:r>
            <a:r>
              <a:rPr lang="it-IT" altLang="it-IT" sz="2800" dirty="0" err="1">
                <a:solidFill>
                  <a:srgbClr val="000000"/>
                </a:solidFill>
              </a:rPr>
              <a:t>suggest</a:t>
            </a:r>
            <a:r>
              <a:rPr lang="it-IT" altLang="it-IT" sz="2800" dirty="0">
                <a:solidFill>
                  <a:srgbClr val="000000"/>
                </a:solidFill>
              </a:rPr>
              <a:t> a new </a:t>
            </a:r>
            <a:r>
              <a:rPr lang="it-IT" altLang="it-IT" sz="2800" dirty="0" err="1">
                <a:solidFill>
                  <a:srgbClr val="000000"/>
                </a:solidFill>
              </a:rPr>
              <a:t>technique</a:t>
            </a:r>
            <a:r>
              <a:rPr lang="it-IT" altLang="it-IT" sz="2800" dirty="0">
                <a:solidFill>
                  <a:srgbClr val="000000"/>
                </a:solidFill>
              </a:rPr>
              <a:t> to target </a:t>
            </a:r>
            <a:r>
              <a:rPr lang="it-IT" altLang="it-IT" sz="2800" dirty="0" err="1">
                <a:solidFill>
                  <a:srgbClr val="000000"/>
                </a:solidFill>
              </a:rPr>
              <a:t>specific</a:t>
            </a:r>
            <a:r>
              <a:rPr lang="it-IT" altLang="it-IT" sz="2800" dirty="0">
                <a:solidFill>
                  <a:srgbClr val="000000"/>
                </a:solidFill>
              </a:rPr>
              <a:t> </a:t>
            </a:r>
            <a:r>
              <a:rPr lang="it-IT" altLang="it-IT" sz="2800" dirty="0" err="1">
                <a:solidFill>
                  <a:srgbClr val="000000"/>
                </a:solidFill>
              </a:rPr>
              <a:t>fear</a:t>
            </a:r>
            <a:r>
              <a:rPr lang="it-IT" altLang="it-IT" sz="2800" dirty="0">
                <a:solidFill>
                  <a:srgbClr val="000000"/>
                </a:solidFill>
              </a:rPr>
              <a:t> </a:t>
            </a:r>
            <a:r>
              <a:rPr lang="it-IT" altLang="it-IT" sz="2800" dirty="0" err="1">
                <a:solidFill>
                  <a:srgbClr val="000000"/>
                </a:solidFill>
              </a:rPr>
              <a:t>memories</a:t>
            </a:r>
            <a:r>
              <a:rPr lang="it-IT" altLang="it-IT" sz="2800" dirty="0">
                <a:solidFill>
                  <a:srgbClr val="000000"/>
                </a:solidFill>
              </a:rPr>
              <a:t> and </a:t>
            </a:r>
            <a:r>
              <a:rPr lang="it-IT" altLang="it-IT" sz="2800" dirty="0" err="1">
                <a:solidFill>
                  <a:srgbClr val="000000"/>
                </a:solidFill>
              </a:rPr>
              <a:t>prevent</a:t>
            </a:r>
            <a:r>
              <a:rPr lang="it-IT" altLang="it-IT" sz="2800" dirty="0">
                <a:solidFill>
                  <a:srgbClr val="000000"/>
                </a:solidFill>
              </a:rPr>
              <a:t> the </a:t>
            </a:r>
            <a:r>
              <a:rPr lang="it-IT" altLang="it-IT" sz="2800" dirty="0" err="1">
                <a:solidFill>
                  <a:srgbClr val="000000"/>
                </a:solidFill>
              </a:rPr>
              <a:t>return</a:t>
            </a:r>
            <a:r>
              <a:rPr lang="it-IT" altLang="it-IT" sz="2800" dirty="0">
                <a:solidFill>
                  <a:srgbClr val="000000"/>
                </a:solidFill>
              </a:rPr>
              <a:t> of </a:t>
            </a:r>
            <a:r>
              <a:rPr lang="it-IT" altLang="it-IT" sz="2800" dirty="0" err="1">
                <a:solidFill>
                  <a:srgbClr val="000000"/>
                </a:solidFill>
              </a:rPr>
              <a:t>fear</a:t>
            </a:r>
            <a:r>
              <a:rPr lang="it-IT" altLang="it-IT" sz="2800" dirty="0">
                <a:solidFill>
                  <a:srgbClr val="000000"/>
                </a:solidFill>
              </a:rPr>
              <a:t> </a:t>
            </a:r>
            <a:r>
              <a:rPr lang="it-IT" altLang="it-IT" sz="2800" dirty="0" err="1">
                <a:solidFill>
                  <a:srgbClr val="000000"/>
                </a:solidFill>
              </a:rPr>
              <a:t>after</a:t>
            </a:r>
            <a:r>
              <a:rPr lang="it-IT" altLang="it-IT" sz="2800" dirty="0">
                <a:solidFill>
                  <a:srgbClr val="000000"/>
                </a:solidFill>
              </a:rPr>
              <a:t> </a:t>
            </a:r>
            <a:r>
              <a:rPr lang="it-IT" altLang="it-IT" sz="2800" dirty="0" err="1">
                <a:solidFill>
                  <a:srgbClr val="000000"/>
                </a:solidFill>
              </a:rPr>
              <a:t>extinction</a:t>
            </a:r>
            <a:r>
              <a:rPr lang="it-IT" altLang="it-IT" sz="2800" dirty="0">
                <a:solidFill>
                  <a:srgbClr val="000000"/>
                </a:solidFill>
              </a:rPr>
              <a:t> training. </a:t>
            </a:r>
          </a:p>
          <a:p>
            <a:pPr algn="ctr" eaLnBrk="1" fontAlgn="base" hangingPunct="1">
              <a:spcBef>
                <a:spcPct val="0"/>
              </a:spcBef>
              <a:spcAft>
                <a:spcPct val="0"/>
              </a:spcAft>
              <a:buFontTx/>
              <a:buNone/>
            </a:pPr>
            <a:endParaRPr lang="it-IT" altLang="it-IT" sz="2800" dirty="0">
              <a:solidFill>
                <a:srgbClr val="000000"/>
              </a:solidFill>
            </a:endParaRPr>
          </a:p>
          <a:p>
            <a:pPr algn="ctr" eaLnBrk="1" fontAlgn="base" hangingPunct="1">
              <a:spcBef>
                <a:spcPct val="0"/>
              </a:spcBef>
              <a:spcAft>
                <a:spcPct val="0"/>
              </a:spcAft>
              <a:buFontTx/>
              <a:buNone/>
            </a:pPr>
            <a:r>
              <a:rPr lang="it-IT" altLang="it-IT" sz="2800" dirty="0">
                <a:solidFill>
                  <a:srgbClr val="000000"/>
                </a:solidFill>
              </a:rPr>
              <a:t>Using </a:t>
            </a:r>
            <a:r>
              <a:rPr lang="it-IT" altLang="it-IT" sz="2800" dirty="0" err="1">
                <a:solidFill>
                  <a:srgbClr val="000000"/>
                </a:solidFill>
              </a:rPr>
              <a:t>two</a:t>
            </a:r>
            <a:r>
              <a:rPr lang="it-IT" altLang="it-IT" sz="2800" dirty="0">
                <a:solidFill>
                  <a:srgbClr val="000000"/>
                </a:solidFill>
              </a:rPr>
              <a:t> </a:t>
            </a:r>
            <a:r>
              <a:rPr lang="it-IT" altLang="it-IT" sz="2800" dirty="0" err="1">
                <a:solidFill>
                  <a:srgbClr val="000000"/>
                </a:solidFill>
              </a:rPr>
              <a:t>recovery</a:t>
            </a:r>
            <a:r>
              <a:rPr lang="it-IT" altLang="it-IT" sz="2800" dirty="0">
                <a:solidFill>
                  <a:srgbClr val="000000"/>
                </a:solidFill>
              </a:rPr>
              <a:t> </a:t>
            </a:r>
            <a:r>
              <a:rPr lang="it-IT" altLang="it-IT" sz="2800" dirty="0" err="1">
                <a:solidFill>
                  <a:srgbClr val="000000"/>
                </a:solidFill>
              </a:rPr>
              <a:t>assays</a:t>
            </a:r>
            <a:r>
              <a:rPr lang="it-IT" altLang="it-IT" sz="2800" dirty="0">
                <a:solidFill>
                  <a:srgbClr val="000000"/>
                </a:solidFill>
              </a:rPr>
              <a:t>, the </a:t>
            </a:r>
            <a:r>
              <a:rPr lang="it-IT" altLang="it-IT" sz="2800" dirty="0" err="1">
                <a:solidFill>
                  <a:srgbClr val="000000"/>
                </a:solidFill>
              </a:rPr>
              <a:t>authors</a:t>
            </a:r>
            <a:r>
              <a:rPr lang="it-IT" altLang="it-IT" sz="2800" dirty="0">
                <a:solidFill>
                  <a:srgbClr val="000000"/>
                </a:solidFill>
              </a:rPr>
              <a:t> </a:t>
            </a:r>
            <a:r>
              <a:rPr lang="it-IT" altLang="it-IT" sz="2800" dirty="0" err="1">
                <a:solidFill>
                  <a:srgbClr val="000000"/>
                </a:solidFill>
              </a:rPr>
              <a:t>demonstrated</a:t>
            </a:r>
            <a:r>
              <a:rPr lang="it-IT" altLang="it-IT" sz="2800" dirty="0">
                <a:solidFill>
                  <a:srgbClr val="000000"/>
                </a:solidFill>
              </a:rPr>
              <a:t> </a:t>
            </a:r>
            <a:r>
              <a:rPr lang="it-IT" altLang="it-IT" sz="2800" dirty="0" err="1">
                <a:solidFill>
                  <a:srgbClr val="000000"/>
                </a:solidFill>
              </a:rPr>
              <a:t>that</a:t>
            </a:r>
            <a:r>
              <a:rPr lang="it-IT" altLang="it-IT" sz="2800" dirty="0">
                <a:solidFill>
                  <a:srgbClr val="000000"/>
                </a:solidFill>
              </a:rPr>
              <a:t> </a:t>
            </a:r>
            <a:r>
              <a:rPr lang="it-IT" altLang="it-IT" sz="2800" dirty="0" err="1">
                <a:solidFill>
                  <a:srgbClr val="000000"/>
                </a:solidFill>
              </a:rPr>
              <a:t>extinction</a:t>
            </a:r>
            <a:r>
              <a:rPr lang="it-IT" altLang="it-IT" sz="2800" dirty="0">
                <a:solidFill>
                  <a:srgbClr val="000000"/>
                </a:solidFill>
              </a:rPr>
              <a:t> </a:t>
            </a:r>
            <a:r>
              <a:rPr lang="it-IT" altLang="it-IT" sz="2800" dirty="0" err="1">
                <a:solidFill>
                  <a:srgbClr val="000000"/>
                </a:solidFill>
              </a:rPr>
              <a:t>conducted</a:t>
            </a:r>
            <a:r>
              <a:rPr lang="it-IT" altLang="it-IT" sz="2800" dirty="0">
                <a:solidFill>
                  <a:srgbClr val="000000"/>
                </a:solidFill>
              </a:rPr>
              <a:t> </a:t>
            </a:r>
            <a:r>
              <a:rPr lang="it-IT" altLang="it-IT" sz="2800" dirty="0" err="1">
                <a:solidFill>
                  <a:srgbClr val="000000"/>
                </a:solidFill>
              </a:rPr>
              <a:t>during</a:t>
            </a:r>
            <a:r>
              <a:rPr lang="it-IT" altLang="it-IT" sz="2800" dirty="0">
                <a:solidFill>
                  <a:srgbClr val="000000"/>
                </a:solidFill>
              </a:rPr>
              <a:t> the </a:t>
            </a:r>
            <a:r>
              <a:rPr lang="it-IT" altLang="it-IT" sz="2800" dirty="0" err="1">
                <a:solidFill>
                  <a:srgbClr val="000000"/>
                </a:solidFill>
              </a:rPr>
              <a:t>reconsolidation</a:t>
            </a:r>
            <a:r>
              <a:rPr lang="it-IT" altLang="it-IT" sz="2800" dirty="0">
                <a:solidFill>
                  <a:srgbClr val="000000"/>
                </a:solidFill>
              </a:rPr>
              <a:t> </a:t>
            </a:r>
            <a:r>
              <a:rPr lang="it-IT" altLang="it-IT" sz="2800" dirty="0" err="1">
                <a:solidFill>
                  <a:srgbClr val="000000"/>
                </a:solidFill>
              </a:rPr>
              <a:t>window</a:t>
            </a:r>
            <a:r>
              <a:rPr lang="it-IT" altLang="it-IT" sz="2800" dirty="0">
                <a:solidFill>
                  <a:srgbClr val="000000"/>
                </a:solidFill>
              </a:rPr>
              <a:t> of an </a:t>
            </a:r>
            <a:r>
              <a:rPr lang="it-IT" altLang="it-IT" sz="2800" dirty="0" err="1">
                <a:solidFill>
                  <a:srgbClr val="000000"/>
                </a:solidFill>
              </a:rPr>
              <a:t>old</a:t>
            </a:r>
            <a:r>
              <a:rPr lang="it-IT" altLang="it-IT" sz="2800" dirty="0">
                <a:solidFill>
                  <a:srgbClr val="000000"/>
                </a:solidFill>
              </a:rPr>
              <a:t> </a:t>
            </a:r>
            <a:r>
              <a:rPr lang="it-IT" altLang="it-IT" sz="2800" dirty="0" err="1">
                <a:solidFill>
                  <a:srgbClr val="000000"/>
                </a:solidFill>
              </a:rPr>
              <a:t>fear</a:t>
            </a:r>
            <a:r>
              <a:rPr lang="it-IT" altLang="it-IT" sz="2800" dirty="0">
                <a:solidFill>
                  <a:srgbClr val="000000"/>
                </a:solidFill>
              </a:rPr>
              <a:t> </a:t>
            </a:r>
            <a:r>
              <a:rPr lang="it-IT" altLang="it-IT" sz="2800" dirty="0" err="1">
                <a:solidFill>
                  <a:srgbClr val="000000"/>
                </a:solidFill>
              </a:rPr>
              <a:t>memory</a:t>
            </a:r>
            <a:r>
              <a:rPr lang="it-IT" altLang="it-IT" sz="2800" dirty="0">
                <a:solidFill>
                  <a:srgbClr val="000000"/>
                </a:solidFill>
              </a:rPr>
              <a:t> </a:t>
            </a:r>
            <a:r>
              <a:rPr lang="it-IT" altLang="it-IT" sz="2800" dirty="0" err="1">
                <a:solidFill>
                  <a:srgbClr val="000000"/>
                </a:solidFill>
              </a:rPr>
              <a:t>prevented</a:t>
            </a:r>
            <a:r>
              <a:rPr lang="it-IT" altLang="it-IT" sz="2800" dirty="0">
                <a:solidFill>
                  <a:srgbClr val="000000"/>
                </a:solidFill>
              </a:rPr>
              <a:t> the </a:t>
            </a:r>
            <a:r>
              <a:rPr lang="it-IT" altLang="it-IT" sz="2800" dirty="0" err="1">
                <a:solidFill>
                  <a:srgbClr val="000000"/>
                </a:solidFill>
              </a:rPr>
              <a:t>spontaneous</a:t>
            </a:r>
            <a:r>
              <a:rPr lang="it-IT" altLang="it-IT" sz="2800" dirty="0">
                <a:solidFill>
                  <a:srgbClr val="000000"/>
                </a:solidFill>
              </a:rPr>
              <a:t> </a:t>
            </a:r>
            <a:r>
              <a:rPr lang="it-IT" altLang="it-IT" sz="2800" dirty="0" err="1">
                <a:solidFill>
                  <a:srgbClr val="000000"/>
                </a:solidFill>
              </a:rPr>
              <a:t>recovery</a:t>
            </a:r>
            <a:r>
              <a:rPr lang="it-IT" altLang="it-IT" sz="2800" dirty="0">
                <a:solidFill>
                  <a:srgbClr val="000000"/>
                </a:solidFill>
              </a:rPr>
              <a:t> or the </a:t>
            </a:r>
            <a:r>
              <a:rPr lang="it-IT" altLang="it-IT" sz="2800" dirty="0" err="1">
                <a:solidFill>
                  <a:srgbClr val="000000"/>
                </a:solidFill>
              </a:rPr>
              <a:t>reinstatement</a:t>
            </a:r>
            <a:r>
              <a:rPr lang="it-IT" altLang="it-IT" sz="2800" dirty="0">
                <a:solidFill>
                  <a:srgbClr val="000000"/>
                </a:solidFill>
              </a:rPr>
              <a:t> of </a:t>
            </a:r>
            <a:r>
              <a:rPr lang="it-IT" altLang="it-IT" sz="2800" dirty="0" err="1">
                <a:solidFill>
                  <a:srgbClr val="000000"/>
                </a:solidFill>
              </a:rPr>
              <a:t>fear</a:t>
            </a:r>
            <a:r>
              <a:rPr lang="it-IT" altLang="it-IT" sz="2800" dirty="0">
                <a:solidFill>
                  <a:srgbClr val="000000"/>
                </a:solidFill>
              </a:rPr>
              <a:t> </a:t>
            </a:r>
            <a:r>
              <a:rPr lang="it-IT" altLang="it-IT" sz="2800" dirty="0" err="1">
                <a:solidFill>
                  <a:srgbClr val="000000"/>
                </a:solidFill>
              </a:rPr>
              <a:t>responses</a:t>
            </a:r>
            <a:r>
              <a:rPr lang="it-IT" altLang="it-IT" sz="2800" dirty="0">
                <a:solidFill>
                  <a:srgbClr val="000000"/>
                </a:solidFill>
              </a:rPr>
              <a:t>, an </a:t>
            </a:r>
            <a:r>
              <a:rPr lang="it-IT" altLang="it-IT" sz="2800" b="1" dirty="0" err="1">
                <a:solidFill>
                  <a:srgbClr val="000000"/>
                </a:solidFill>
              </a:rPr>
              <a:t>effect</a:t>
            </a:r>
            <a:r>
              <a:rPr lang="it-IT" altLang="it-IT" sz="2800" b="1" dirty="0">
                <a:solidFill>
                  <a:srgbClr val="000000"/>
                </a:solidFill>
              </a:rPr>
              <a:t> </a:t>
            </a:r>
            <a:r>
              <a:rPr lang="it-IT" altLang="it-IT" sz="2800" b="1" dirty="0" err="1">
                <a:solidFill>
                  <a:srgbClr val="000000"/>
                </a:solidFill>
              </a:rPr>
              <a:t>that</a:t>
            </a:r>
            <a:r>
              <a:rPr lang="it-IT" altLang="it-IT" sz="2800" b="1" dirty="0">
                <a:solidFill>
                  <a:srgbClr val="000000"/>
                </a:solidFill>
              </a:rPr>
              <a:t> </a:t>
            </a:r>
            <a:r>
              <a:rPr lang="it-IT" altLang="it-IT" sz="2800" b="1" dirty="0" err="1">
                <a:solidFill>
                  <a:srgbClr val="000000"/>
                </a:solidFill>
              </a:rPr>
              <a:t>was</a:t>
            </a:r>
            <a:r>
              <a:rPr lang="it-IT" altLang="it-IT" sz="2800" b="1" dirty="0">
                <a:solidFill>
                  <a:srgbClr val="000000"/>
                </a:solidFill>
              </a:rPr>
              <a:t> </a:t>
            </a:r>
            <a:r>
              <a:rPr lang="it-IT" altLang="it-IT" sz="2800" b="1" dirty="0" err="1">
                <a:solidFill>
                  <a:srgbClr val="000000"/>
                </a:solidFill>
              </a:rPr>
              <a:t>maintained</a:t>
            </a:r>
            <a:r>
              <a:rPr lang="it-IT" altLang="it-IT" sz="2800" b="1" dirty="0">
                <a:solidFill>
                  <a:srgbClr val="000000"/>
                </a:solidFill>
              </a:rPr>
              <a:t> a </a:t>
            </a:r>
            <a:r>
              <a:rPr lang="it-IT" altLang="it-IT" sz="2800" b="1" dirty="0" err="1">
                <a:solidFill>
                  <a:srgbClr val="000000"/>
                </a:solidFill>
              </a:rPr>
              <a:t>year</a:t>
            </a:r>
            <a:r>
              <a:rPr lang="it-IT" altLang="it-IT" sz="2800" b="1" dirty="0">
                <a:solidFill>
                  <a:srgbClr val="000000"/>
                </a:solidFill>
              </a:rPr>
              <a:t> </a:t>
            </a:r>
            <a:r>
              <a:rPr lang="it-IT" altLang="it-IT" sz="2800" b="1" dirty="0" err="1">
                <a:solidFill>
                  <a:srgbClr val="000000"/>
                </a:solidFill>
              </a:rPr>
              <a:t>later</a:t>
            </a:r>
            <a:r>
              <a:rPr lang="it-IT" altLang="it-IT" sz="2800" b="1" dirty="0">
                <a:solidFill>
                  <a:srgbClr val="000000"/>
                </a:solidFill>
              </a:rPr>
              <a:t>.</a:t>
            </a:r>
            <a:r>
              <a:rPr lang="it-IT" altLang="it-IT" sz="2800" dirty="0">
                <a:solidFill>
                  <a:srgbClr val="000000"/>
                </a:solidFill>
              </a:rPr>
              <a:t> </a:t>
            </a:r>
          </a:p>
          <a:p>
            <a:pPr algn="ctr" eaLnBrk="1" fontAlgn="base" hangingPunct="1">
              <a:spcBef>
                <a:spcPct val="0"/>
              </a:spcBef>
              <a:spcAft>
                <a:spcPct val="0"/>
              </a:spcAft>
              <a:buFontTx/>
              <a:buNone/>
            </a:pPr>
            <a:endParaRPr lang="it-IT" altLang="it-IT" sz="2800" dirty="0">
              <a:solidFill>
                <a:srgbClr val="000000"/>
              </a:solidFill>
            </a:endParaRPr>
          </a:p>
          <a:p>
            <a:pPr algn="ctr" eaLnBrk="1" fontAlgn="base" hangingPunct="1">
              <a:spcBef>
                <a:spcPct val="0"/>
              </a:spcBef>
              <a:spcAft>
                <a:spcPct val="0"/>
              </a:spcAft>
              <a:buFontTx/>
              <a:buNone/>
            </a:pPr>
            <a:r>
              <a:rPr lang="it-IT" altLang="it-IT" sz="2800" dirty="0" err="1">
                <a:solidFill>
                  <a:srgbClr val="000000"/>
                </a:solidFill>
              </a:rPr>
              <a:t>Moreover</a:t>
            </a:r>
            <a:r>
              <a:rPr lang="it-IT" altLang="it-IT" sz="2800" dirty="0">
                <a:solidFill>
                  <a:srgbClr val="000000"/>
                </a:solidFill>
              </a:rPr>
              <a:t>, </a:t>
            </a:r>
            <a:r>
              <a:rPr lang="it-IT" altLang="it-IT" sz="2800" dirty="0" err="1">
                <a:solidFill>
                  <a:srgbClr val="000000"/>
                </a:solidFill>
              </a:rPr>
              <a:t>this</a:t>
            </a:r>
            <a:r>
              <a:rPr lang="it-IT" altLang="it-IT" sz="2800" dirty="0">
                <a:solidFill>
                  <a:srgbClr val="000000"/>
                </a:solidFill>
              </a:rPr>
              <a:t> </a:t>
            </a:r>
            <a:r>
              <a:rPr lang="it-IT" altLang="it-IT" sz="2800" dirty="0" err="1">
                <a:solidFill>
                  <a:srgbClr val="000000"/>
                </a:solidFill>
              </a:rPr>
              <a:t>manipulation</a:t>
            </a:r>
            <a:r>
              <a:rPr lang="it-IT" altLang="it-IT" sz="2800" dirty="0">
                <a:solidFill>
                  <a:srgbClr val="000000"/>
                </a:solidFill>
              </a:rPr>
              <a:t> </a:t>
            </a:r>
            <a:r>
              <a:rPr lang="it-IT" altLang="it-IT" sz="2800" dirty="0" err="1">
                <a:solidFill>
                  <a:srgbClr val="000000"/>
                </a:solidFill>
              </a:rPr>
              <a:t>selectively</a:t>
            </a:r>
            <a:r>
              <a:rPr lang="it-IT" altLang="it-IT" sz="2800" dirty="0">
                <a:solidFill>
                  <a:srgbClr val="000000"/>
                </a:solidFill>
              </a:rPr>
              <a:t> </a:t>
            </a:r>
            <a:r>
              <a:rPr lang="it-IT" altLang="it-IT" sz="2800" dirty="0" err="1">
                <a:solidFill>
                  <a:srgbClr val="000000"/>
                </a:solidFill>
              </a:rPr>
              <a:t>affected</a:t>
            </a:r>
            <a:r>
              <a:rPr lang="it-IT" altLang="it-IT" sz="2800" dirty="0">
                <a:solidFill>
                  <a:srgbClr val="000000"/>
                </a:solidFill>
              </a:rPr>
              <a:t> </a:t>
            </a:r>
            <a:r>
              <a:rPr lang="it-IT" altLang="it-IT" sz="2800" dirty="0" err="1">
                <a:solidFill>
                  <a:srgbClr val="000000"/>
                </a:solidFill>
              </a:rPr>
              <a:t>only</a:t>
            </a:r>
            <a:r>
              <a:rPr lang="it-IT" altLang="it-IT" sz="2800" dirty="0">
                <a:solidFill>
                  <a:srgbClr val="000000"/>
                </a:solidFill>
              </a:rPr>
              <a:t> the </a:t>
            </a:r>
            <a:r>
              <a:rPr lang="it-IT" altLang="it-IT" sz="2800" dirty="0" err="1">
                <a:solidFill>
                  <a:srgbClr val="000000"/>
                </a:solidFill>
              </a:rPr>
              <a:t>reactivated</a:t>
            </a:r>
            <a:r>
              <a:rPr lang="it-IT" altLang="it-IT" sz="2800" dirty="0">
                <a:solidFill>
                  <a:srgbClr val="000000"/>
                </a:solidFill>
              </a:rPr>
              <a:t> </a:t>
            </a:r>
            <a:r>
              <a:rPr lang="it-IT" altLang="it-IT" sz="2800" dirty="0" err="1">
                <a:solidFill>
                  <a:srgbClr val="000000"/>
                </a:solidFill>
              </a:rPr>
              <a:t>conditioned</a:t>
            </a:r>
            <a:r>
              <a:rPr lang="it-IT" altLang="it-IT" sz="2800" dirty="0">
                <a:solidFill>
                  <a:srgbClr val="000000"/>
                </a:solidFill>
              </a:rPr>
              <a:t> </a:t>
            </a:r>
            <a:r>
              <a:rPr lang="it-IT" altLang="it-IT" sz="2800" dirty="0" err="1">
                <a:solidFill>
                  <a:srgbClr val="000000"/>
                </a:solidFill>
              </a:rPr>
              <a:t>stimulus</a:t>
            </a:r>
            <a:r>
              <a:rPr lang="it-IT" altLang="it-IT" sz="2800" dirty="0">
                <a:solidFill>
                  <a:srgbClr val="000000"/>
                </a:solidFill>
              </a:rPr>
              <a:t> </a:t>
            </a:r>
            <a:r>
              <a:rPr lang="it-IT" altLang="it-IT" sz="2800" dirty="0" err="1">
                <a:solidFill>
                  <a:srgbClr val="000000"/>
                </a:solidFill>
              </a:rPr>
              <a:t>while</a:t>
            </a:r>
            <a:r>
              <a:rPr lang="it-IT" altLang="it-IT" sz="2800" dirty="0">
                <a:solidFill>
                  <a:srgbClr val="000000"/>
                </a:solidFill>
              </a:rPr>
              <a:t> </a:t>
            </a:r>
            <a:r>
              <a:rPr lang="it-IT" altLang="it-IT" sz="2800" dirty="0" err="1">
                <a:solidFill>
                  <a:srgbClr val="000000"/>
                </a:solidFill>
              </a:rPr>
              <a:t>leaving</a:t>
            </a:r>
            <a:r>
              <a:rPr lang="it-IT" altLang="it-IT" sz="2800" dirty="0">
                <a:solidFill>
                  <a:srgbClr val="000000"/>
                </a:solidFill>
              </a:rPr>
              <a:t> </a:t>
            </a:r>
            <a:r>
              <a:rPr lang="it-IT" altLang="it-IT" sz="2800" dirty="0" err="1">
                <a:solidFill>
                  <a:srgbClr val="000000"/>
                </a:solidFill>
              </a:rPr>
              <a:t>fear</a:t>
            </a:r>
            <a:r>
              <a:rPr lang="it-IT" altLang="it-IT" sz="2800" dirty="0">
                <a:solidFill>
                  <a:srgbClr val="000000"/>
                </a:solidFill>
              </a:rPr>
              <a:t> </a:t>
            </a:r>
            <a:r>
              <a:rPr lang="it-IT" altLang="it-IT" sz="2800" dirty="0" err="1">
                <a:solidFill>
                  <a:srgbClr val="000000"/>
                </a:solidFill>
              </a:rPr>
              <a:t>memory</a:t>
            </a:r>
            <a:r>
              <a:rPr lang="it-IT" altLang="it-IT" sz="2800" dirty="0">
                <a:solidFill>
                  <a:srgbClr val="000000"/>
                </a:solidFill>
              </a:rPr>
              <a:t> to the </a:t>
            </a:r>
            <a:r>
              <a:rPr lang="it-IT" altLang="it-IT" sz="2800" dirty="0" err="1">
                <a:solidFill>
                  <a:srgbClr val="000000"/>
                </a:solidFill>
              </a:rPr>
              <a:t>other</a:t>
            </a:r>
            <a:r>
              <a:rPr lang="it-IT" altLang="it-IT" sz="2800" dirty="0">
                <a:solidFill>
                  <a:srgbClr val="000000"/>
                </a:solidFill>
              </a:rPr>
              <a:t> non-</a:t>
            </a:r>
            <a:r>
              <a:rPr lang="it-IT" altLang="it-IT" sz="2800" dirty="0" err="1">
                <a:solidFill>
                  <a:srgbClr val="000000"/>
                </a:solidFill>
              </a:rPr>
              <a:t>reactivated</a:t>
            </a:r>
            <a:r>
              <a:rPr lang="it-IT" altLang="it-IT" sz="2800" dirty="0">
                <a:solidFill>
                  <a:srgbClr val="000000"/>
                </a:solidFill>
              </a:rPr>
              <a:t> </a:t>
            </a:r>
            <a:r>
              <a:rPr lang="it-IT" altLang="it-IT" sz="2800" dirty="0" err="1">
                <a:solidFill>
                  <a:srgbClr val="000000"/>
                </a:solidFill>
              </a:rPr>
              <a:t>conditioned</a:t>
            </a:r>
            <a:r>
              <a:rPr lang="it-IT" altLang="it-IT" sz="2800" dirty="0">
                <a:solidFill>
                  <a:srgbClr val="000000"/>
                </a:solidFill>
              </a:rPr>
              <a:t> </a:t>
            </a:r>
            <a:r>
              <a:rPr lang="it-IT" altLang="it-IT" sz="2800" dirty="0" err="1">
                <a:solidFill>
                  <a:srgbClr val="000000"/>
                </a:solidFill>
              </a:rPr>
              <a:t>stimulus</a:t>
            </a:r>
            <a:r>
              <a:rPr lang="it-IT" altLang="it-IT" sz="2800" dirty="0">
                <a:solidFill>
                  <a:srgbClr val="000000"/>
                </a:solidFill>
              </a:rPr>
              <a:t> </a:t>
            </a:r>
            <a:r>
              <a:rPr lang="it-IT" altLang="it-IT" sz="2800" dirty="0" err="1">
                <a:solidFill>
                  <a:srgbClr val="000000"/>
                </a:solidFill>
              </a:rPr>
              <a:t>intact</a:t>
            </a:r>
            <a:r>
              <a:rPr lang="it-IT" altLang="it-IT" sz="2800" dirty="0">
                <a:solidFill>
                  <a:srgbClr val="000000"/>
                </a:solidFill>
              </a:rPr>
              <a:t>. </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4565991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811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5288" y="41275"/>
            <a:ext cx="8497887" cy="24780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8115"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0825" y="2500313"/>
            <a:ext cx="8239125" cy="43529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7369386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8" name="Rettangolo 1"/>
          <p:cNvSpPr>
            <a:spLocks noChangeArrowheads="1"/>
          </p:cNvSpPr>
          <p:nvPr/>
        </p:nvSpPr>
        <p:spPr bwMode="auto">
          <a:xfrm>
            <a:off x="323850" y="692150"/>
            <a:ext cx="8712200" cy="4524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fontAlgn="base" hangingPunct="1">
              <a:spcBef>
                <a:spcPct val="0"/>
              </a:spcBef>
              <a:spcAft>
                <a:spcPct val="0"/>
              </a:spcAft>
              <a:buFontTx/>
              <a:buNone/>
            </a:pPr>
            <a:r>
              <a:rPr lang="it-IT" altLang="it-IT" sz="3600" dirty="0" err="1">
                <a:solidFill>
                  <a:srgbClr val="000000"/>
                </a:solidFill>
              </a:rPr>
              <a:t>Regarding</a:t>
            </a:r>
            <a:r>
              <a:rPr lang="it-IT" altLang="it-IT" sz="3600" dirty="0">
                <a:solidFill>
                  <a:srgbClr val="000000"/>
                </a:solidFill>
              </a:rPr>
              <a:t> BOLD-</a:t>
            </a:r>
            <a:r>
              <a:rPr lang="it-IT" altLang="it-IT" sz="3600" dirty="0" err="1">
                <a:solidFill>
                  <a:srgbClr val="000000"/>
                </a:solidFill>
              </a:rPr>
              <a:t>responses</a:t>
            </a:r>
            <a:r>
              <a:rPr lang="it-IT" altLang="it-IT" sz="3600" dirty="0">
                <a:solidFill>
                  <a:srgbClr val="000000"/>
                </a:solidFill>
              </a:rPr>
              <a:t>, no </a:t>
            </a:r>
            <a:r>
              <a:rPr lang="it-IT" altLang="it-IT" sz="3600" dirty="0" err="1">
                <a:solidFill>
                  <a:srgbClr val="000000"/>
                </a:solidFill>
              </a:rPr>
              <a:t>significant</a:t>
            </a:r>
            <a:r>
              <a:rPr lang="it-IT" altLang="it-IT" sz="3600" dirty="0">
                <a:solidFill>
                  <a:srgbClr val="000000"/>
                </a:solidFill>
              </a:rPr>
              <a:t> </a:t>
            </a:r>
            <a:r>
              <a:rPr lang="it-IT" altLang="it-IT" sz="3600" dirty="0" err="1">
                <a:solidFill>
                  <a:srgbClr val="000000"/>
                </a:solidFill>
              </a:rPr>
              <a:t>differences</a:t>
            </a:r>
            <a:r>
              <a:rPr lang="it-IT" altLang="it-IT" sz="3600" dirty="0">
                <a:solidFill>
                  <a:srgbClr val="000000"/>
                </a:solidFill>
              </a:rPr>
              <a:t> </a:t>
            </a:r>
            <a:r>
              <a:rPr lang="it-IT" altLang="it-IT" sz="3600" dirty="0" err="1">
                <a:solidFill>
                  <a:srgbClr val="000000"/>
                </a:solidFill>
              </a:rPr>
              <a:t>between</a:t>
            </a:r>
            <a:r>
              <a:rPr lang="it-IT" altLang="it-IT" sz="3600" dirty="0">
                <a:solidFill>
                  <a:srgbClr val="000000"/>
                </a:solidFill>
              </a:rPr>
              <a:t> </a:t>
            </a:r>
            <a:r>
              <a:rPr lang="it-IT" altLang="it-IT" sz="3600" dirty="0" err="1">
                <a:solidFill>
                  <a:srgbClr val="000000"/>
                </a:solidFill>
              </a:rPr>
              <a:t>CS+rem</a:t>
            </a:r>
            <a:r>
              <a:rPr lang="it-IT" altLang="it-IT" sz="3600" dirty="0">
                <a:solidFill>
                  <a:srgbClr val="000000"/>
                </a:solidFill>
              </a:rPr>
              <a:t> and </a:t>
            </a:r>
            <a:r>
              <a:rPr lang="it-IT" altLang="it-IT" sz="3600" dirty="0" err="1">
                <a:solidFill>
                  <a:srgbClr val="000000"/>
                </a:solidFill>
              </a:rPr>
              <a:t>CS+non-rem</a:t>
            </a:r>
            <a:r>
              <a:rPr lang="it-IT" altLang="it-IT" sz="3600" dirty="0">
                <a:solidFill>
                  <a:srgbClr val="000000"/>
                </a:solidFill>
              </a:rPr>
              <a:t> </a:t>
            </a:r>
            <a:r>
              <a:rPr lang="it-IT" altLang="it-IT" sz="3600" dirty="0" err="1">
                <a:solidFill>
                  <a:srgbClr val="000000"/>
                </a:solidFill>
              </a:rPr>
              <a:t>were</a:t>
            </a:r>
            <a:r>
              <a:rPr lang="it-IT" altLang="it-IT" sz="3600" dirty="0">
                <a:solidFill>
                  <a:srgbClr val="000000"/>
                </a:solidFill>
              </a:rPr>
              <a:t> </a:t>
            </a:r>
            <a:r>
              <a:rPr lang="it-IT" altLang="it-IT" sz="3600" dirty="0" err="1">
                <a:solidFill>
                  <a:srgbClr val="000000"/>
                </a:solidFill>
              </a:rPr>
              <a:t>found</a:t>
            </a:r>
            <a:r>
              <a:rPr lang="it-IT" altLang="it-IT" sz="3600" dirty="0">
                <a:solidFill>
                  <a:srgbClr val="000000"/>
                </a:solidFill>
              </a:rPr>
              <a:t> in </a:t>
            </a:r>
            <a:r>
              <a:rPr lang="it-IT" altLang="it-IT" sz="3600" dirty="0" err="1">
                <a:solidFill>
                  <a:srgbClr val="000000"/>
                </a:solidFill>
              </a:rPr>
              <a:t>region</a:t>
            </a:r>
            <a:r>
              <a:rPr lang="it-IT" altLang="it-IT" sz="3600" dirty="0">
                <a:solidFill>
                  <a:srgbClr val="000000"/>
                </a:solidFill>
              </a:rPr>
              <a:t> of </a:t>
            </a:r>
            <a:r>
              <a:rPr lang="it-IT" altLang="it-IT" sz="3600" dirty="0" err="1">
                <a:solidFill>
                  <a:srgbClr val="000000"/>
                </a:solidFill>
              </a:rPr>
              <a:t>interest</a:t>
            </a:r>
            <a:r>
              <a:rPr lang="it-IT" altLang="it-IT" sz="3600" dirty="0">
                <a:solidFill>
                  <a:srgbClr val="000000"/>
                </a:solidFill>
              </a:rPr>
              <a:t> (ROI)-</a:t>
            </a:r>
            <a:r>
              <a:rPr lang="it-IT" altLang="it-IT" sz="3600" dirty="0" err="1">
                <a:solidFill>
                  <a:srgbClr val="000000"/>
                </a:solidFill>
              </a:rPr>
              <a:t>analyses</a:t>
            </a:r>
            <a:r>
              <a:rPr lang="it-IT" altLang="it-IT" sz="3600" dirty="0">
                <a:solidFill>
                  <a:srgbClr val="000000"/>
                </a:solidFill>
              </a:rPr>
              <a:t> (</a:t>
            </a:r>
            <a:r>
              <a:rPr lang="it-IT" altLang="it-IT" sz="3600" dirty="0" err="1">
                <a:solidFill>
                  <a:srgbClr val="000000"/>
                </a:solidFill>
              </a:rPr>
              <a:t>amygdala</a:t>
            </a:r>
            <a:r>
              <a:rPr lang="it-IT" altLang="it-IT" sz="3600" dirty="0">
                <a:solidFill>
                  <a:srgbClr val="000000"/>
                </a:solidFill>
              </a:rPr>
              <a:t>, </a:t>
            </a:r>
            <a:r>
              <a:rPr lang="it-IT" altLang="it-IT" sz="3600" dirty="0" err="1">
                <a:solidFill>
                  <a:srgbClr val="000000"/>
                </a:solidFill>
              </a:rPr>
              <a:t>ventromedial</a:t>
            </a:r>
            <a:r>
              <a:rPr lang="it-IT" altLang="it-IT" sz="3600" dirty="0">
                <a:solidFill>
                  <a:srgbClr val="000000"/>
                </a:solidFill>
              </a:rPr>
              <a:t> </a:t>
            </a:r>
            <a:r>
              <a:rPr lang="it-IT" altLang="it-IT" sz="3600" dirty="0" err="1">
                <a:solidFill>
                  <a:srgbClr val="000000"/>
                </a:solidFill>
              </a:rPr>
              <a:t>prefrontal</a:t>
            </a:r>
            <a:r>
              <a:rPr lang="it-IT" altLang="it-IT" sz="3600" dirty="0">
                <a:solidFill>
                  <a:srgbClr val="000000"/>
                </a:solidFill>
              </a:rPr>
              <a:t> </a:t>
            </a:r>
            <a:r>
              <a:rPr lang="it-IT" altLang="it-IT" sz="3600" dirty="0" err="1">
                <a:solidFill>
                  <a:srgbClr val="000000"/>
                </a:solidFill>
              </a:rPr>
              <a:t>cortex</a:t>
            </a:r>
            <a:r>
              <a:rPr lang="it-IT" altLang="it-IT" sz="3600" dirty="0">
                <a:solidFill>
                  <a:srgbClr val="000000"/>
                </a:solidFill>
              </a:rPr>
              <a:t>) </a:t>
            </a:r>
            <a:r>
              <a:rPr lang="it-IT" altLang="it-IT" sz="3600" dirty="0" err="1">
                <a:solidFill>
                  <a:srgbClr val="000000"/>
                </a:solidFill>
              </a:rPr>
              <a:t>during</a:t>
            </a:r>
            <a:r>
              <a:rPr lang="it-IT" altLang="it-IT" sz="3600" dirty="0">
                <a:solidFill>
                  <a:srgbClr val="000000"/>
                </a:solidFill>
              </a:rPr>
              <a:t> </a:t>
            </a:r>
            <a:r>
              <a:rPr lang="it-IT" altLang="it-IT" sz="3600" dirty="0" err="1">
                <a:solidFill>
                  <a:srgbClr val="000000"/>
                </a:solidFill>
              </a:rPr>
              <a:t>extinction</a:t>
            </a:r>
            <a:r>
              <a:rPr lang="it-IT" altLang="it-IT" sz="3600" dirty="0">
                <a:solidFill>
                  <a:srgbClr val="000000"/>
                </a:solidFill>
              </a:rPr>
              <a:t> </a:t>
            </a:r>
            <a:r>
              <a:rPr lang="it-IT" altLang="it-IT" sz="3600" dirty="0" err="1">
                <a:solidFill>
                  <a:srgbClr val="000000"/>
                </a:solidFill>
              </a:rPr>
              <a:t>learning</a:t>
            </a:r>
            <a:r>
              <a:rPr lang="it-IT" altLang="it-IT" sz="3600" dirty="0">
                <a:solidFill>
                  <a:srgbClr val="000000"/>
                </a:solidFill>
              </a:rPr>
              <a:t> and </a:t>
            </a:r>
            <a:r>
              <a:rPr lang="it-IT" altLang="it-IT" sz="3600" dirty="0" err="1">
                <a:solidFill>
                  <a:srgbClr val="000000"/>
                </a:solidFill>
              </a:rPr>
              <a:t>both</a:t>
            </a:r>
            <a:r>
              <a:rPr lang="it-IT" altLang="it-IT" sz="3600" dirty="0">
                <a:solidFill>
                  <a:srgbClr val="000000"/>
                </a:solidFill>
              </a:rPr>
              <a:t> re-</a:t>
            </a:r>
            <a:r>
              <a:rPr lang="it-IT" altLang="it-IT" sz="3600" dirty="0" err="1">
                <a:solidFill>
                  <a:srgbClr val="000000"/>
                </a:solidFill>
              </a:rPr>
              <a:t>extinction</a:t>
            </a:r>
            <a:r>
              <a:rPr lang="it-IT" altLang="it-IT" sz="3600" dirty="0">
                <a:solidFill>
                  <a:srgbClr val="000000"/>
                </a:solidFill>
              </a:rPr>
              <a:t> sessions. </a:t>
            </a:r>
            <a:br>
              <a:rPr lang="it-IT" altLang="it-IT" sz="3600" dirty="0">
                <a:solidFill>
                  <a:srgbClr val="000000"/>
                </a:solidFill>
              </a:rPr>
            </a:br>
            <a:endParaRPr lang="it-IT" altLang="it-IT" sz="3600" dirty="0">
              <a:solidFill>
                <a:srgbClr val="000000"/>
              </a:solidFill>
            </a:endParaRP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0558370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2" name="Rettangolo 1"/>
          <p:cNvSpPr>
            <a:spLocks noChangeArrowheads="1"/>
          </p:cNvSpPr>
          <p:nvPr/>
        </p:nvSpPr>
        <p:spPr bwMode="auto">
          <a:xfrm>
            <a:off x="-7938" y="0"/>
            <a:ext cx="9144001" cy="67403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fontAlgn="base" hangingPunct="1">
              <a:spcBef>
                <a:spcPct val="0"/>
              </a:spcBef>
              <a:spcAft>
                <a:spcPct val="0"/>
              </a:spcAft>
              <a:buFontTx/>
              <a:buNone/>
            </a:pPr>
            <a:r>
              <a:rPr lang="en-US" altLang="it-IT" sz="2400" dirty="0">
                <a:solidFill>
                  <a:srgbClr val="000000"/>
                </a:solidFill>
              </a:rPr>
              <a:t>The present results do not argue against the phenomenon of blocking the return of fear in general. Various animal and human studies found successful blocking of the return of fear (</a:t>
            </a:r>
            <a:r>
              <a:rPr lang="en-US" altLang="it-IT" sz="2400" dirty="0" err="1">
                <a:solidFill>
                  <a:srgbClr val="000000"/>
                </a:solidFill>
              </a:rPr>
              <a:t>Agren</a:t>
            </a:r>
            <a:r>
              <a:rPr lang="en-US" altLang="it-IT" sz="2400" dirty="0">
                <a:solidFill>
                  <a:srgbClr val="000000"/>
                </a:solidFill>
              </a:rPr>
              <a:t>, 2014; Johnson &amp; Casey, 2015; </a:t>
            </a:r>
            <a:r>
              <a:rPr lang="en-US" altLang="it-IT" sz="2400" dirty="0" err="1">
                <a:solidFill>
                  <a:srgbClr val="000000"/>
                </a:solidFill>
              </a:rPr>
              <a:t>Kindt</a:t>
            </a:r>
            <a:r>
              <a:rPr lang="en-US" altLang="it-IT" sz="2400" dirty="0">
                <a:solidFill>
                  <a:srgbClr val="000000"/>
                </a:solidFill>
              </a:rPr>
              <a:t> et al., 2009; Liu et al., 2014;</a:t>
            </a:r>
            <a:br>
              <a:rPr lang="en-US" altLang="it-IT" sz="2400" dirty="0">
                <a:solidFill>
                  <a:srgbClr val="000000"/>
                </a:solidFill>
              </a:rPr>
            </a:br>
            <a:r>
              <a:rPr lang="en-US" altLang="it-IT" sz="2400" dirty="0">
                <a:solidFill>
                  <a:srgbClr val="000000"/>
                </a:solidFill>
              </a:rPr>
              <a:t>Nader et al., 2000; Schiller et al., 2010, 2013).</a:t>
            </a:r>
          </a:p>
          <a:p>
            <a:pPr algn="ctr" eaLnBrk="1" fontAlgn="base" hangingPunct="1">
              <a:spcBef>
                <a:spcPct val="0"/>
              </a:spcBef>
              <a:spcAft>
                <a:spcPct val="0"/>
              </a:spcAft>
              <a:buFontTx/>
              <a:buNone/>
            </a:pPr>
            <a:endParaRPr lang="en-US" altLang="it-IT" sz="2400" dirty="0">
              <a:solidFill>
                <a:srgbClr val="000000"/>
              </a:solidFill>
            </a:endParaRPr>
          </a:p>
          <a:p>
            <a:pPr algn="ctr" eaLnBrk="1" fontAlgn="base" hangingPunct="1">
              <a:spcBef>
                <a:spcPct val="0"/>
              </a:spcBef>
              <a:spcAft>
                <a:spcPct val="0"/>
              </a:spcAft>
              <a:buFontTx/>
              <a:buNone/>
            </a:pPr>
            <a:r>
              <a:rPr lang="en-US" altLang="it-IT" sz="2400" dirty="0">
                <a:solidFill>
                  <a:srgbClr val="000000"/>
                </a:solidFill>
              </a:rPr>
              <a:t>Nevertheless, the unexpected (null) results may</a:t>
            </a:r>
            <a:br>
              <a:rPr lang="en-US" altLang="it-IT" sz="2400" dirty="0">
                <a:solidFill>
                  <a:srgbClr val="000000"/>
                </a:solidFill>
              </a:rPr>
            </a:br>
            <a:r>
              <a:rPr lang="en-US" altLang="it-IT" sz="2400" dirty="0">
                <a:solidFill>
                  <a:srgbClr val="000000"/>
                </a:solidFill>
              </a:rPr>
              <a:t>support the view that the reported effects may exist in specific</a:t>
            </a:r>
            <a:br>
              <a:rPr lang="en-US" altLang="it-IT" sz="2400" dirty="0">
                <a:solidFill>
                  <a:srgbClr val="000000"/>
                </a:solidFill>
              </a:rPr>
            </a:br>
            <a:r>
              <a:rPr lang="en-US" altLang="it-IT" sz="2400" dirty="0">
                <a:solidFill>
                  <a:srgbClr val="000000"/>
                </a:solidFill>
              </a:rPr>
              <a:t>constellations only and may require specific parameters,</a:t>
            </a:r>
            <a:br>
              <a:rPr lang="en-US" altLang="it-IT" sz="2400" dirty="0">
                <a:solidFill>
                  <a:srgbClr val="000000"/>
                </a:solidFill>
              </a:rPr>
            </a:br>
            <a:r>
              <a:rPr lang="en-US" altLang="it-IT" sz="2400" dirty="0">
                <a:solidFill>
                  <a:srgbClr val="000000"/>
                </a:solidFill>
              </a:rPr>
              <a:t>which are not entirely clear to date (</a:t>
            </a:r>
            <a:r>
              <a:rPr lang="en-US" altLang="it-IT" sz="2400" dirty="0" err="1">
                <a:solidFill>
                  <a:srgbClr val="000000"/>
                </a:solidFill>
              </a:rPr>
              <a:t>Agren</a:t>
            </a:r>
            <a:r>
              <a:rPr lang="en-US" altLang="it-IT" sz="2400" dirty="0">
                <a:solidFill>
                  <a:srgbClr val="000000"/>
                </a:solidFill>
              </a:rPr>
              <a:t>, 2014; </a:t>
            </a:r>
            <a:r>
              <a:rPr lang="en-US" altLang="it-IT" sz="2400" dirty="0" err="1">
                <a:solidFill>
                  <a:srgbClr val="000000"/>
                </a:solidFill>
              </a:rPr>
              <a:t>Golkar</a:t>
            </a:r>
            <a:r>
              <a:rPr lang="en-US" altLang="it-IT" sz="2400" dirty="0">
                <a:solidFill>
                  <a:srgbClr val="000000"/>
                </a:solidFill>
              </a:rPr>
              <a:t> et al.,</a:t>
            </a:r>
            <a:br>
              <a:rPr lang="en-US" altLang="it-IT" sz="2400" dirty="0">
                <a:solidFill>
                  <a:srgbClr val="000000"/>
                </a:solidFill>
              </a:rPr>
            </a:br>
            <a:r>
              <a:rPr lang="en-US" altLang="it-IT" sz="2400" dirty="0">
                <a:solidFill>
                  <a:srgbClr val="000000"/>
                </a:solidFill>
              </a:rPr>
              <a:t>2012). </a:t>
            </a:r>
          </a:p>
          <a:p>
            <a:pPr algn="ctr" eaLnBrk="1" fontAlgn="base" hangingPunct="1">
              <a:spcBef>
                <a:spcPct val="0"/>
              </a:spcBef>
              <a:spcAft>
                <a:spcPct val="0"/>
              </a:spcAft>
              <a:buFontTx/>
              <a:buNone/>
            </a:pPr>
            <a:r>
              <a:rPr lang="en-US" altLang="it-IT" sz="2400" dirty="0">
                <a:solidFill>
                  <a:srgbClr val="000000"/>
                </a:solidFill>
              </a:rPr>
              <a:t>For instance, Schiller and colleagues also reported data</a:t>
            </a:r>
            <a:br>
              <a:rPr lang="en-US" altLang="it-IT" sz="2400" dirty="0">
                <a:solidFill>
                  <a:srgbClr val="000000"/>
                </a:solidFill>
              </a:rPr>
            </a:br>
            <a:r>
              <a:rPr lang="en-US" altLang="it-IT" sz="2400" dirty="0">
                <a:solidFill>
                  <a:srgbClr val="000000"/>
                </a:solidFill>
              </a:rPr>
              <a:t>of subjects without successfully blocked return of fear</a:t>
            </a:r>
            <a:br>
              <a:rPr lang="en-US" altLang="it-IT" sz="2400" dirty="0">
                <a:solidFill>
                  <a:srgbClr val="000000"/>
                </a:solidFill>
              </a:rPr>
            </a:br>
            <a:r>
              <a:rPr lang="en-US" altLang="it-IT" sz="2400" dirty="0">
                <a:solidFill>
                  <a:srgbClr val="000000"/>
                </a:solidFill>
              </a:rPr>
              <a:t>(Schiller et al., 2013). </a:t>
            </a:r>
          </a:p>
          <a:p>
            <a:pPr algn="ctr" eaLnBrk="1" fontAlgn="base" hangingPunct="1">
              <a:spcBef>
                <a:spcPct val="0"/>
              </a:spcBef>
              <a:spcAft>
                <a:spcPct val="0"/>
              </a:spcAft>
              <a:buFontTx/>
              <a:buNone/>
            </a:pPr>
            <a:endParaRPr lang="en-US" altLang="it-IT" sz="2400" dirty="0">
              <a:solidFill>
                <a:srgbClr val="000000"/>
              </a:solidFill>
            </a:endParaRPr>
          </a:p>
          <a:p>
            <a:pPr algn="ctr" eaLnBrk="1" fontAlgn="base" hangingPunct="1">
              <a:spcBef>
                <a:spcPct val="0"/>
              </a:spcBef>
              <a:spcAft>
                <a:spcPct val="0"/>
              </a:spcAft>
              <a:buFontTx/>
              <a:buNone/>
            </a:pPr>
            <a:r>
              <a:rPr lang="en-US" altLang="it-IT" sz="2400" dirty="0">
                <a:solidFill>
                  <a:srgbClr val="000000"/>
                </a:solidFill>
              </a:rPr>
              <a:t>Therefore, future studies may help to</a:t>
            </a:r>
            <a:br>
              <a:rPr lang="en-US" altLang="it-IT" sz="2400" dirty="0">
                <a:solidFill>
                  <a:srgbClr val="000000"/>
                </a:solidFill>
              </a:rPr>
            </a:br>
            <a:r>
              <a:rPr lang="en-US" altLang="it-IT" sz="2400" dirty="0">
                <a:solidFill>
                  <a:srgbClr val="000000"/>
                </a:solidFill>
              </a:rPr>
              <a:t>give more insight into the impact and boundaries and the</a:t>
            </a:r>
            <a:br>
              <a:rPr lang="en-US" altLang="it-IT" sz="2400" dirty="0">
                <a:solidFill>
                  <a:srgbClr val="000000"/>
                </a:solidFill>
              </a:rPr>
            </a:br>
            <a:r>
              <a:rPr lang="en-US" altLang="it-IT" sz="2400" dirty="0">
                <a:solidFill>
                  <a:srgbClr val="000000"/>
                </a:solidFill>
              </a:rPr>
              <a:t>opportunity for blocking the return of fear more efficiently.</a:t>
            </a:r>
            <a:endParaRPr lang="it-IT" altLang="it-IT" sz="2400" dirty="0">
              <a:solidFill>
                <a:srgbClr val="000000"/>
              </a:solidFill>
            </a:endParaRP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4397055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Rectangle 4"/>
          <p:cNvSpPr>
            <a:spLocks noChangeArrowheads="1"/>
          </p:cNvSpPr>
          <p:nvPr/>
        </p:nvSpPr>
        <p:spPr bwMode="auto">
          <a:xfrm>
            <a:off x="0" y="279400"/>
            <a:ext cx="9144000" cy="629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fontAlgn="base" hangingPunct="1">
              <a:spcBef>
                <a:spcPct val="0"/>
              </a:spcBef>
              <a:spcAft>
                <a:spcPct val="0"/>
              </a:spcAft>
              <a:buFontTx/>
              <a:buNone/>
            </a:pPr>
            <a:r>
              <a:rPr lang="it-IT" altLang="it-IT" sz="2400">
                <a:solidFill>
                  <a:srgbClr val="000000"/>
                </a:solidFill>
              </a:rPr>
              <a:t>The current results also suggest that timing may have a more important role in the control of fear than previously appreciated. Standard extinction training, without previous memory reactivation, also triggers the fear memory. </a:t>
            </a:r>
          </a:p>
          <a:p>
            <a:pPr algn="ctr" eaLnBrk="1" fontAlgn="base" hangingPunct="1">
              <a:spcBef>
                <a:spcPct val="0"/>
              </a:spcBef>
              <a:spcAft>
                <a:spcPct val="0"/>
              </a:spcAft>
              <a:buFontTx/>
              <a:buNone/>
            </a:pPr>
            <a:endParaRPr lang="it-IT" altLang="it-IT" sz="2400">
              <a:solidFill>
                <a:srgbClr val="000000"/>
              </a:solidFill>
            </a:endParaRPr>
          </a:p>
          <a:p>
            <a:pPr algn="ctr" eaLnBrk="1" fontAlgn="base" hangingPunct="1">
              <a:spcBef>
                <a:spcPct val="0"/>
              </a:spcBef>
              <a:spcAft>
                <a:spcPct val="0"/>
              </a:spcAft>
              <a:buFontTx/>
              <a:buNone/>
            </a:pPr>
            <a:r>
              <a:rPr lang="it-IT" altLang="it-IT" sz="2400">
                <a:solidFill>
                  <a:srgbClr val="000000"/>
                </a:solidFill>
              </a:rPr>
              <a:t>Given this, one might expect mere extinction training to have similar effects. That is, the first trial of extinction might serve as the reminder cue triggering the reconsolidation cascade, which is immediately followed by extinction. However, there is abundant evidence that during standard extinction training the non-reinforced presentations of the fear-eliciting cue induce new inhibitory learning, which competes for expression with the initial fear learning, resulting in the recovery of fear responses in some.</a:t>
            </a:r>
          </a:p>
          <a:p>
            <a:pPr algn="ctr" eaLnBrk="1" fontAlgn="base" hangingPunct="1">
              <a:spcBef>
                <a:spcPct val="0"/>
              </a:spcBef>
              <a:spcAft>
                <a:spcPct val="0"/>
              </a:spcAft>
              <a:buFontTx/>
              <a:buNone/>
            </a:pPr>
            <a:endParaRPr lang="it-IT" altLang="it-IT" sz="2400">
              <a:solidFill>
                <a:srgbClr val="000000"/>
              </a:solidFill>
            </a:endParaRPr>
          </a:p>
          <a:p>
            <a:pPr algn="ctr" eaLnBrk="1" fontAlgn="base" hangingPunct="1">
              <a:spcBef>
                <a:spcPct val="0"/>
              </a:spcBef>
              <a:spcAft>
                <a:spcPct val="0"/>
              </a:spcAft>
              <a:buFontTx/>
              <a:buNone/>
            </a:pPr>
            <a:r>
              <a:rPr lang="it-IT" altLang="it-IT" sz="2400" b="1">
                <a:solidFill>
                  <a:srgbClr val="000000"/>
                </a:solidFill>
              </a:rPr>
              <a:t>Schiller et al  findings indicate that the timing of extinction relative to the reactivation of the memory can capitalize on reconsolidation mechanisms. </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0225054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Rectangle 4"/>
          <p:cNvSpPr>
            <a:spLocks noChangeArrowheads="1"/>
          </p:cNvSpPr>
          <p:nvPr/>
        </p:nvSpPr>
        <p:spPr bwMode="auto">
          <a:xfrm>
            <a:off x="0" y="822325"/>
            <a:ext cx="9144000" cy="5216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fontAlgn="base" hangingPunct="1">
              <a:spcBef>
                <a:spcPct val="0"/>
              </a:spcBef>
              <a:spcAft>
                <a:spcPct val="0"/>
              </a:spcAft>
              <a:buFontTx/>
              <a:buNone/>
            </a:pPr>
            <a:endParaRPr lang="it-IT" altLang="it-IT" sz="2800" b="1">
              <a:solidFill>
                <a:srgbClr val="000000"/>
              </a:solidFill>
            </a:endParaRPr>
          </a:p>
          <a:p>
            <a:pPr algn="ctr" eaLnBrk="1" fontAlgn="base" hangingPunct="1">
              <a:spcBef>
                <a:spcPct val="0"/>
              </a:spcBef>
              <a:spcAft>
                <a:spcPct val="0"/>
              </a:spcAft>
              <a:buFontTx/>
              <a:buNone/>
            </a:pPr>
            <a:r>
              <a:rPr lang="it-IT" altLang="it-IT" sz="2800">
                <a:solidFill>
                  <a:srgbClr val="000000"/>
                </a:solidFill>
              </a:rPr>
              <a:t>Two factors may be important determinants in this process:</a:t>
            </a:r>
          </a:p>
          <a:p>
            <a:pPr algn="ctr" eaLnBrk="1" fontAlgn="base" hangingPunct="1">
              <a:spcBef>
                <a:spcPct val="0"/>
              </a:spcBef>
              <a:spcAft>
                <a:spcPct val="0"/>
              </a:spcAft>
              <a:buFontTx/>
              <a:buNone/>
            </a:pPr>
            <a:endParaRPr lang="it-IT" altLang="it-IT" sz="2800">
              <a:solidFill>
                <a:srgbClr val="000000"/>
              </a:solidFill>
            </a:endParaRPr>
          </a:p>
          <a:p>
            <a:pPr algn="ctr" eaLnBrk="1" fontAlgn="base" hangingPunct="1">
              <a:spcBef>
                <a:spcPct val="0"/>
              </a:spcBef>
              <a:spcAft>
                <a:spcPct val="0"/>
              </a:spcAft>
              <a:buFontTx/>
              <a:buNone/>
            </a:pPr>
            <a:r>
              <a:rPr lang="it-IT" altLang="it-IT" sz="2800">
                <a:solidFill>
                  <a:srgbClr val="000000"/>
                </a:solidFill>
              </a:rPr>
              <a:t>the timing of extinction training relative to retrieval, </a:t>
            </a:r>
          </a:p>
          <a:p>
            <a:pPr algn="ctr" eaLnBrk="1" fontAlgn="base" hangingPunct="1">
              <a:spcBef>
                <a:spcPct val="0"/>
              </a:spcBef>
              <a:spcAft>
                <a:spcPct val="0"/>
              </a:spcAft>
              <a:buFontTx/>
              <a:buNone/>
            </a:pPr>
            <a:r>
              <a:rPr lang="it-IT" altLang="it-IT" sz="2800">
                <a:solidFill>
                  <a:srgbClr val="000000"/>
                </a:solidFill>
              </a:rPr>
              <a:t>and/or the chunking of the conditioned stimulus presentations during extinction relative to reactivation (that is, the fact that they are massed relative to the single retrieval trial during the reconsolidation phase). </a:t>
            </a:r>
          </a:p>
          <a:p>
            <a:pPr algn="ctr" eaLnBrk="1" fontAlgn="base" hangingPunct="1">
              <a:spcBef>
                <a:spcPct val="0"/>
              </a:spcBef>
              <a:spcAft>
                <a:spcPct val="0"/>
              </a:spcAft>
              <a:buFontTx/>
              <a:buNone/>
            </a:pPr>
            <a:endParaRPr lang="it-IT" altLang="it-IT" sz="2800">
              <a:solidFill>
                <a:srgbClr val="000000"/>
              </a:solidFill>
            </a:endParaRPr>
          </a:p>
          <a:p>
            <a:pPr algn="ctr" eaLnBrk="1" fontAlgn="base" hangingPunct="1">
              <a:spcBef>
                <a:spcPct val="0"/>
              </a:spcBef>
              <a:spcAft>
                <a:spcPct val="0"/>
              </a:spcAft>
              <a:buFontTx/>
              <a:buNone/>
            </a:pPr>
            <a:r>
              <a:rPr lang="it-IT" altLang="it-IT" sz="2800">
                <a:solidFill>
                  <a:srgbClr val="000000"/>
                </a:solidFill>
              </a:rPr>
              <a:t>Further studies are required to disentangle these possibilities. </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5664602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Rectangle 4"/>
          <p:cNvSpPr>
            <a:spLocks noChangeArrowheads="1"/>
          </p:cNvSpPr>
          <p:nvPr/>
        </p:nvSpPr>
        <p:spPr bwMode="auto">
          <a:xfrm>
            <a:off x="-9525" y="1676400"/>
            <a:ext cx="9128125" cy="3508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fontAlgn="base" hangingPunct="1">
              <a:spcBef>
                <a:spcPct val="0"/>
              </a:spcBef>
              <a:spcAft>
                <a:spcPct val="0"/>
              </a:spcAft>
              <a:buFontTx/>
              <a:buNone/>
            </a:pPr>
            <a:r>
              <a:rPr lang="it-IT" altLang="it-IT" sz="2800">
                <a:solidFill>
                  <a:srgbClr val="000000"/>
                </a:solidFill>
              </a:rPr>
              <a:t>The present study proposes that invasive techniques are not necessary to reduce conditioned fear responses. </a:t>
            </a:r>
          </a:p>
          <a:p>
            <a:pPr algn="ctr" eaLnBrk="1" fontAlgn="base" hangingPunct="1">
              <a:spcBef>
                <a:spcPct val="0"/>
              </a:spcBef>
              <a:spcAft>
                <a:spcPct val="0"/>
              </a:spcAft>
              <a:buFontTx/>
              <a:buNone/>
            </a:pPr>
            <a:endParaRPr lang="it-IT" altLang="it-IT" sz="2800">
              <a:solidFill>
                <a:srgbClr val="000000"/>
              </a:solidFill>
            </a:endParaRPr>
          </a:p>
          <a:p>
            <a:pPr algn="ctr" eaLnBrk="1" fontAlgn="base" hangingPunct="1">
              <a:spcBef>
                <a:spcPct val="0"/>
              </a:spcBef>
              <a:spcAft>
                <a:spcPct val="0"/>
              </a:spcAft>
              <a:buFontTx/>
              <a:buNone/>
            </a:pPr>
            <a:r>
              <a:rPr lang="it-IT" altLang="it-IT" sz="2800">
                <a:solidFill>
                  <a:srgbClr val="000000"/>
                </a:solidFill>
              </a:rPr>
              <a:t>Using a more natural intervention that captures the adaptive purpose of reconsolidation allows a safe and easily implemented way to prevent the return of fear.</a:t>
            </a:r>
          </a:p>
          <a:p>
            <a:pPr algn="ctr" eaLnBrk="1" fontAlgn="base" hangingPunct="1">
              <a:spcBef>
                <a:spcPct val="0"/>
              </a:spcBef>
              <a:spcAft>
                <a:spcPct val="0"/>
              </a:spcAft>
              <a:buFontTx/>
              <a:buNone/>
            </a:pPr>
            <a:endParaRPr lang="it-IT" altLang="it-IT" sz="2800">
              <a:solidFill>
                <a:srgbClr val="000000"/>
              </a:solidFill>
            </a:endParaRPr>
          </a:p>
          <a:p>
            <a:pPr algn="ctr" eaLnBrk="1" fontAlgn="base" hangingPunct="1">
              <a:spcBef>
                <a:spcPct val="0"/>
              </a:spcBef>
              <a:spcAft>
                <a:spcPct val="0"/>
              </a:spcAft>
              <a:buFontTx/>
              <a:buNone/>
            </a:pPr>
            <a:r>
              <a:rPr lang="it-IT" altLang="it-IT" sz="2800">
                <a:solidFill>
                  <a:srgbClr val="000000"/>
                </a:solidFill>
              </a:rPr>
              <a:t> Let us discuss this</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3072703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4" name="Rectangle 4"/>
          <p:cNvSpPr>
            <a:spLocks noChangeArrowheads="1"/>
          </p:cNvSpPr>
          <p:nvPr/>
        </p:nvSpPr>
        <p:spPr bwMode="auto">
          <a:xfrm>
            <a:off x="0" y="73779"/>
            <a:ext cx="9144000" cy="6278642"/>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fontAlgn="base" hangingPunct="1">
              <a:spcBef>
                <a:spcPct val="0"/>
              </a:spcBef>
              <a:spcAft>
                <a:spcPct val="0"/>
              </a:spcAft>
              <a:buFontTx/>
              <a:buNone/>
            </a:pPr>
            <a:r>
              <a:rPr lang="it-IT" altLang="it-IT" sz="2400" u="sng" dirty="0" err="1">
                <a:solidFill>
                  <a:srgbClr val="000000"/>
                </a:solidFill>
                <a:hlinkClick r:id="rId4" tooltip="Proceedings of the National Academy of Sciences of the United States of America."/>
              </a:rPr>
              <a:t>Proc</a:t>
            </a:r>
            <a:r>
              <a:rPr lang="it-IT" altLang="it-IT" sz="2400" u="sng" dirty="0">
                <a:solidFill>
                  <a:srgbClr val="000000"/>
                </a:solidFill>
                <a:hlinkClick r:id="rId4" tooltip="Proceedings of the National Academy of Sciences of the United States of America."/>
              </a:rPr>
              <a:t> </a:t>
            </a:r>
            <a:r>
              <a:rPr lang="it-IT" altLang="it-IT" sz="2400" u="sng" dirty="0" err="1">
                <a:solidFill>
                  <a:srgbClr val="000000"/>
                </a:solidFill>
                <a:hlinkClick r:id="rId4" tooltip="Proceedings of the National Academy of Sciences of the United States of America."/>
              </a:rPr>
              <a:t>Natl</a:t>
            </a:r>
            <a:r>
              <a:rPr lang="it-IT" altLang="it-IT" sz="2400" u="sng" dirty="0">
                <a:solidFill>
                  <a:srgbClr val="000000"/>
                </a:solidFill>
                <a:hlinkClick r:id="rId4" tooltip="Proceedings of the National Academy of Sciences of the United States of America."/>
              </a:rPr>
              <a:t> </a:t>
            </a:r>
            <a:r>
              <a:rPr lang="it-IT" altLang="it-IT" sz="2400" u="sng" dirty="0" err="1">
                <a:solidFill>
                  <a:srgbClr val="000000"/>
                </a:solidFill>
                <a:hlinkClick r:id="rId4" tooltip="Proceedings of the National Academy of Sciences of the United States of America."/>
              </a:rPr>
              <a:t>Acad</a:t>
            </a:r>
            <a:r>
              <a:rPr lang="it-IT" altLang="it-IT" sz="2400" u="sng" dirty="0">
                <a:solidFill>
                  <a:srgbClr val="000000"/>
                </a:solidFill>
                <a:hlinkClick r:id="rId4" tooltip="Proceedings of the National Academy of Sciences of the United States of America."/>
              </a:rPr>
              <a:t> Sci U S A.</a:t>
            </a:r>
            <a:r>
              <a:rPr lang="it-IT" altLang="it-IT" sz="2400" dirty="0">
                <a:solidFill>
                  <a:srgbClr val="000000"/>
                </a:solidFill>
              </a:rPr>
              <a:t> 2013 </a:t>
            </a:r>
            <a:r>
              <a:rPr lang="it-IT" altLang="it-IT" sz="2400" dirty="0" err="1">
                <a:solidFill>
                  <a:srgbClr val="000000"/>
                </a:solidFill>
              </a:rPr>
              <a:t>Nov</a:t>
            </a:r>
            <a:r>
              <a:rPr lang="it-IT" altLang="it-IT" sz="2400" dirty="0">
                <a:solidFill>
                  <a:srgbClr val="000000"/>
                </a:solidFill>
              </a:rPr>
              <a:t> 25. </a:t>
            </a:r>
            <a:endParaRPr lang="it-IT" altLang="it-IT" sz="2400" b="1" dirty="0">
              <a:solidFill>
                <a:srgbClr val="000000"/>
              </a:solidFill>
            </a:endParaRPr>
          </a:p>
          <a:p>
            <a:pPr algn="ctr" eaLnBrk="1" fontAlgn="base" hangingPunct="1">
              <a:spcBef>
                <a:spcPct val="0"/>
              </a:spcBef>
              <a:spcAft>
                <a:spcPct val="0"/>
              </a:spcAft>
              <a:buFontTx/>
              <a:buNone/>
            </a:pPr>
            <a:r>
              <a:rPr lang="it-IT" altLang="it-IT" sz="2400" b="1" dirty="0" err="1">
                <a:solidFill>
                  <a:srgbClr val="000000"/>
                </a:solidFill>
              </a:rPr>
              <a:t>Extinction</a:t>
            </a:r>
            <a:r>
              <a:rPr lang="it-IT" altLang="it-IT" sz="2400" b="1" dirty="0">
                <a:solidFill>
                  <a:srgbClr val="000000"/>
                </a:solidFill>
              </a:rPr>
              <a:t> </a:t>
            </a:r>
            <a:r>
              <a:rPr lang="it-IT" altLang="it-IT" sz="2400" b="1" dirty="0" err="1">
                <a:solidFill>
                  <a:srgbClr val="000000"/>
                </a:solidFill>
              </a:rPr>
              <a:t>during</a:t>
            </a:r>
            <a:r>
              <a:rPr lang="it-IT" altLang="it-IT" sz="2400" b="1" dirty="0">
                <a:solidFill>
                  <a:srgbClr val="000000"/>
                </a:solidFill>
              </a:rPr>
              <a:t> </a:t>
            </a:r>
            <a:r>
              <a:rPr lang="it-IT" altLang="it-IT" sz="2400" b="1" dirty="0" err="1">
                <a:solidFill>
                  <a:srgbClr val="000000"/>
                </a:solidFill>
              </a:rPr>
              <a:t>reconsolidation</a:t>
            </a:r>
            <a:r>
              <a:rPr lang="it-IT" altLang="it-IT" sz="2400" b="1" dirty="0">
                <a:solidFill>
                  <a:srgbClr val="000000"/>
                </a:solidFill>
              </a:rPr>
              <a:t> of </a:t>
            </a:r>
            <a:r>
              <a:rPr lang="it-IT" altLang="it-IT" sz="2400" b="1" dirty="0" err="1">
                <a:solidFill>
                  <a:srgbClr val="000000"/>
                </a:solidFill>
              </a:rPr>
              <a:t>threat</a:t>
            </a:r>
            <a:r>
              <a:rPr lang="it-IT" altLang="it-IT" sz="2400" b="1" dirty="0">
                <a:solidFill>
                  <a:srgbClr val="000000"/>
                </a:solidFill>
              </a:rPr>
              <a:t> </a:t>
            </a:r>
            <a:r>
              <a:rPr lang="it-IT" altLang="it-IT" sz="2400" b="1" dirty="0" err="1">
                <a:solidFill>
                  <a:srgbClr val="000000"/>
                </a:solidFill>
              </a:rPr>
              <a:t>memory</a:t>
            </a:r>
            <a:r>
              <a:rPr lang="it-IT" altLang="it-IT" sz="2400" b="1" dirty="0">
                <a:solidFill>
                  <a:srgbClr val="000000"/>
                </a:solidFill>
              </a:rPr>
              <a:t> </a:t>
            </a:r>
            <a:r>
              <a:rPr lang="it-IT" altLang="it-IT" sz="2400" b="1" dirty="0" err="1">
                <a:solidFill>
                  <a:srgbClr val="000000"/>
                </a:solidFill>
              </a:rPr>
              <a:t>diminishes</a:t>
            </a:r>
            <a:r>
              <a:rPr lang="it-IT" altLang="it-IT" sz="2400" b="1" dirty="0">
                <a:solidFill>
                  <a:srgbClr val="000000"/>
                </a:solidFill>
              </a:rPr>
              <a:t> </a:t>
            </a:r>
            <a:r>
              <a:rPr lang="it-IT" altLang="it-IT" sz="2400" b="1" dirty="0" err="1">
                <a:solidFill>
                  <a:srgbClr val="000000"/>
                </a:solidFill>
              </a:rPr>
              <a:t>prefrontal</a:t>
            </a:r>
            <a:r>
              <a:rPr lang="it-IT" altLang="it-IT" sz="2400" b="1" dirty="0">
                <a:solidFill>
                  <a:srgbClr val="000000"/>
                </a:solidFill>
              </a:rPr>
              <a:t> </a:t>
            </a:r>
            <a:r>
              <a:rPr lang="it-IT" altLang="it-IT" sz="2400" b="1" dirty="0" err="1">
                <a:solidFill>
                  <a:srgbClr val="000000"/>
                </a:solidFill>
              </a:rPr>
              <a:t>cortex</a:t>
            </a:r>
            <a:r>
              <a:rPr lang="it-IT" altLang="it-IT" sz="2400" b="1" dirty="0">
                <a:solidFill>
                  <a:srgbClr val="000000"/>
                </a:solidFill>
              </a:rPr>
              <a:t> </a:t>
            </a:r>
            <a:r>
              <a:rPr lang="it-IT" altLang="it-IT" sz="2400" b="1" dirty="0" err="1">
                <a:solidFill>
                  <a:srgbClr val="000000"/>
                </a:solidFill>
              </a:rPr>
              <a:t>involvement</a:t>
            </a:r>
            <a:r>
              <a:rPr lang="it-IT" altLang="it-IT" sz="2400" b="1" dirty="0">
                <a:solidFill>
                  <a:srgbClr val="000000"/>
                </a:solidFill>
              </a:rPr>
              <a:t>.</a:t>
            </a:r>
          </a:p>
          <a:p>
            <a:pPr algn="ctr" eaLnBrk="1" fontAlgn="base" hangingPunct="1">
              <a:spcBef>
                <a:spcPct val="0"/>
              </a:spcBef>
              <a:spcAft>
                <a:spcPct val="0"/>
              </a:spcAft>
              <a:buFontTx/>
              <a:buNone/>
            </a:pPr>
            <a:r>
              <a:rPr lang="it-IT" altLang="it-IT" sz="2400" u="sng" dirty="0" err="1">
                <a:solidFill>
                  <a:srgbClr val="000000"/>
                </a:solidFill>
                <a:hlinkClick r:id="rId5"/>
              </a:rPr>
              <a:t>Schiller</a:t>
            </a:r>
            <a:r>
              <a:rPr lang="it-IT" altLang="it-IT" sz="2400" u="sng" dirty="0">
                <a:solidFill>
                  <a:srgbClr val="000000"/>
                </a:solidFill>
                <a:hlinkClick r:id="rId5"/>
              </a:rPr>
              <a:t> D</a:t>
            </a:r>
            <a:r>
              <a:rPr lang="it-IT" altLang="it-IT" sz="2400" dirty="0">
                <a:solidFill>
                  <a:srgbClr val="000000"/>
                </a:solidFill>
              </a:rPr>
              <a:t>, </a:t>
            </a:r>
            <a:r>
              <a:rPr lang="it-IT" altLang="it-IT" sz="2400" u="sng" dirty="0" err="1">
                <a:solidFill>
                  <a:srgbClr val="000000"/>
                </a:solidFill>
                <a:hlinkClick r:id="rId6"/>
              </a:rPr>
              <a:t>Kanen</a:t>
            </a:r>
            <a:r>
              <a:rPr lang="it-IT" altLang="it-IT" sz="2400" u="sng" dirty="0">
                <a:solidFill>
                  <a:srgbClr val="000000"/>
                </a:solidFill>
                <a:hlinkClick r:id="rId6"/>
              </a:rPr>
              <a:t> JW</a:t>
            </a:r>
            <a:r>
              <a:rPr lang="it-IT" altLang="it-IT" sz="2400" dirty="0">
                <a:solidFill>
                  <a:srgbClr val="000000"/>
                </a:solidFill>
              </a:rPr>
              <a:t>, </a:t>
            </a:r>
            <a:r>
              <a:rPr lang="it-IT" altLang="it-IT" sz="2400" u="sng" dirty="0" err="1">
                <a:solidFill>
                  <a:srgbClr val="000000"/>
                </a:solidFill>
                <a:hlinkClick r:id="rId7"/>
              </a:rPr>
              <a:t>Ledoux</a:t>
            </a:r>
            <a:r>
              <a:rPr lang="it-IT" altLang="it-IT" sz="2400" u="sng" dirty="0">
                <a:solidFill>
                  <a:srgbClr val="000000"/>
                </a:solidFill>
                <a:hlinkClick r:id="rId7"/>
              </a:rPr>
              <a:t> JE</a:t>
            </a:r>
            <a:r>
              <a:rPr lang="it-IT" altLang="it-IT" sz="2400" dirty="0">
                <a:solidFill>
                  <a:srgbClr val="000000"/>
                </a:solidFill>
              </a:rPr>
              <a:t>, </a:t>
            </a:r>
            <a:r>
              <a:rPr lang="it-IT" altLang="it-IT" sz="2400" u="sng" dirty="0" err="1">
                <a:solidFill>
                  <a:srgbClr val="000000"/>
                </a:solidFill>
                <a:hlinkClick r:id="rId8"/>
              </a:rPr>
              <a:t>Monfils</a:t>
            </a:r>
            <a:r>
              <a:rPr lang="it-IT" altLang="it-IT" sz="2400" u="sng" dirty="0">
                <a:solidFill>
                  <a:srgbClr val="000000"/>
                </a:solidFill>
                <a:hlinkClick r:id="rId8"/>
              </a:rPr>
              <a:t> MH</a:t>
            </a:r>
            <a:r>
              <a:rPr lang="it-IT" altLang="it-IT" sz="2400" dirty="0">
                <a:solidFill>
                  <a:srgbClr val="000000"/>
                </a:solidFill>
              </a:rPr>
              <a:t>, </a:t>
            </a:r>
            <a:r>
              <a:rPr lang="it-IT" altLang="it-IT" sz="2400" u="sng" dirty="0" err="1">
                <a:solidFill>
                  <a:srgbClr val="000000"/>
                </a:solidFill>
                <a:hlinkClick r:id="rId9"/>
              </a:rPr>
              <a:t>Phelps</a:t>
            </a:r>
            <a:r>
              <a:rPr lang="it-IT" altLang="it-IT" sz="2400" u="sng" dirty="0">
                <a:solidFill>
                  <a:srgbClr val="000000"/>
                </a:solidFill>
                <a:hlinkClick r:id="rId9"/>
              </a:rPr>
              <a:t> EA</a:t>
            </a:r>
            <a:r>
              <a:rPr lang="it-IT" altLang="it-IT" sz="2400" dirty="0">
                <a:solidFill>
                  <a:srgbClr val="000000"/>
                </a:solidFill>
              </a:rPr>
              <a:t>.</a:t>
            </a:r>
          </a:p>
          <a:p>
            <a:pPr algn="ctr" eaLnBrk="1" fontAlgn="base" hangingPunct="1">
              <a:spcBef>
                <a:spcPct val="0"/>
              </a:spcBef>
              <a:spcAft>
                <a:spcPct val="0"/>
              </a:spcAft>
              <a:buFontTx/>
              <a:buNone/>
            </a:pPr>
            <a:endParaRPr lang="it-IT" altLang="it-IT" sz="2400" b="1" dirty="0">
              <a:solidFill>
                <a:srgbClr val="000000"/>
              </a:solidFill>
            </a:endParaRPr>
          </a:p>
          <a:p>
            <a:pPr algn="ctr" eaLnBrk="1" fontAlgn="base" hangingPunct="1">
              <a:spcBef>
                <a:spcPct val="0"/>
              </a:spcBef>
              <a:spcAft>
                <a:spcPct val="0"/>
              </a:spcAft>
              <a:buFontTx/>
              <a:buNone/>
            </a:pPr>
            <a:r>
              <a:rPr lang="it-IT" altLang="it-IT" sz="2400" b="1" dirty="0" err="1">
                <a:solidFill>
                  <a:srgbClr val="000000"/>
                </a:solidFill>
              </a:rPr>
              <a:t>Abstract</a:t>
            </a:r>
            <a:endParaRPr lang="it-IT" altLang="it-IT" sz="2400" b="1" dirty="0">
              <a:solidFill>
                <a:srgbClr val="000000"/>
              </a:solidFill>
            </a:endParaRPr>
          </a:p>
          <a:p>
            <a:pPr algn="ctr" eaLnBrk="1" fontAlgn="base" hangingPunct="1">
              <a:spcBef>
                <a:spcPct val="0"/>
              </a:spcBef>
              <a:spcAft>
                <a:spcPct val="0"/>
              </a:spcAft>
              <a:buFontTx/>
              <a:buNone/>
            </a:pPr>
            <a:r>
              <a:rPr lang="it-IT" altLang="it-IT" sz="2400" dirty="0" err="1">
                <a:solidFill>
                  <a:srgbClr val="000000"/>
                </a:solidFill>
              </a:rPr>
              <a:t>Controlling</a:t>
            </a:r>
            <a:r>
              <a:rPr lang="it-IT" altLang="it-IT" sz="2400" dirty="0">
                <a:solidFill>
                  <a:srgbClr val="000000"/>
                </a:solidFill>
              </a:rPr>
              <a:t> </a:t>
            </a:r>
            <a:r>
              <a:rPr lang="it-IT" altLang="it-IT" sz="2400" dirty="0" err="1">
                <a:solidFill>
                  <a:srgbClr val="000000"/>
                </a:solidFill>
              </a:rPr>
              <a:t>learned</a:t>
            </a:r>
            <a:r>
              <a:rPr lang="it-IT" altLang="it-IT" sz="2400" dirty="0">
                <a:solidFill>
                  <a:srgbClr val="000000"/>
                </a:solidFill>
              </a:rPr>
              <a:t> </a:t>
            </a:r>
            <a:r>
              <a:rPr lang="it-IT" altLang="it-IT" sz="2400" dirty="0" err="1">
                <a:solidFill>
                  <a:srgbClr val="000000"/>
                </a:solidFill>
              </a:rPr>
              <a:t>defensive</a:t>
            </a:r>
            <a:r>
              <a:rPr lang="it-IT" altLang="it-IT" sz="2400" dirty="0">
                <a:solidFill>
                  <a:srgbClr val="000000"/>
                </a:solidFill>
              </a:rPr>
              <a:t> </a:t>
            </a:r>
            <a:r>
              <a:rPr lang="it-IT" altLang="it-IT" sz="2400" dirty="0" err="1">
                <a:solidFill>
                  <a:srgbClr val="000000"/>
                </a:solidFill>
              </a:rPr>
              <a:t>responses</a:t>
            </a:r>
            <a:r>
              <a:rPr lang="it-IT" altLang="it-IT" sz="2400" dirty="0">
                <a:solidFill>
                  <a:srgbClr val="000000"/>
                </a:solidFill>
              </a:rPr>
              <a:t> </a:t>
            </a:r>
            <a:r>
              <a:rPr lang="it-IT" altLang="it-IT" sz="2400" dirty="0" err="1">
                <a:solidFill>
                  <a:srgbClr val="000000"/>
                </a:solidFill>
              </a:rPr>
              <a:t>through</a:t>
            </a:r>
            <a:r>
              <a:rPr lang="it-IT" altLang="it-IT" sz="2400" dirty="0">
                <a:solidFill>
                  <a:srgbClr val="000000"/>
                </a:solidFill>
              </a:rPr>
              <a:t> </a:t>
            </a:r>
            <a:r>
              <a:rPr lang="it-IT" altLang="it-IT" sz="2400" dirty="0" err="1">
                <a:solidFill>
                  <a:srgbClr val="000000"/>
                </a:solidFill>
              </a:rPr>
              <a:t>extinction</a:t>
            </a:r>
            <a:r>
              <a:rPr lang="it-IT" altLang="it-IT" sz="2400" dirty="0">
                <a:solidFill>
                  <a:srgbClr val="000000"/>
                </a:solidFill>
              </a:rPr>
              <a:t> </a:t>
            </a:r>
            <a:r>
              <a:rPr lang="it-IT" altLang="it-IT" sz="2400" dirty="0" err="1">
                <a:solidFill>
                  <a:srgbClr val="000000"/>
                </a:solidFill>
              </a:rPr>
              <a:t>does</a:t>
            </a:r>
            <a:r>
              <a:rPr lang="it-IT" altLang="it-IT" sz="2400" dirty="0">
                <a:solidFill>
                  <a:srgbClr val="000000"/>
                </a:solidFill>
              </a:rPr>
              <a:t> </a:t>
            </a:r>
            <a:r>
              <a:rPr lang="it-IT" altLang="it-IT" sz="2400" dirty="0" err="1">
                <a:solidFill>
                  <a:srgbClr val="000000"/>
                </a:solidFill>
              </a:rPr>
              <a:t>not</a:t>
            </a:r>
            <a:r>
              <a:rPr lang="it-IT" altLang="it-IT" sz="2400" dirty="0">
                <a:solidFill>
                  <a:srgbClr val="000000"/>
                </a:solidFill>
              </a:rPr>
              <a:t> alter the </a:t>
            </a:r>
            <a:r>
              <a:rPr lang="it-IT" altLang="it-IT" sz="2400" dirty="0" err="1">
                <a:solidFill>
                  <a:srgbClr val="000000"/>
                </a:solidFill>
              </a:rPr>
              <a:t>threat</a:t>
            </a:r>
            <a:r>
              <a:rPr lang="it-IT" altLang="it-IT" sz="2400" dirty="0">
                <a:solidFill>
                  <a:srgbClr val="000000"/>
                </a:solidFill>
              </a:rPr>
              <a:t> </a:t>
            </a:r>
            <a:r>
              <a:rPr lang="it-IT" altLang="it-IT" sz="2400" dirty="0" err="1">
                <a:solidFill>
                  <a:srgbClr val="000000"/>
                </a:solidFill>
              </a:rPr>
              <a:t>memory</a:t>
            </a:r>
            <a:r>
              <a:rPr lang="it-IT" altLang="it-IT" sz="2400" dirty="0">
                <a:solidFill>
                  <a:srgbClr val="000000"/>
                </a:solidFill>
              </a:rPr>
              <a:t> </a:t>
            </a:r>
            <a:r>
              <a:rPr lang="it-IT" altLang="it-IT" sz="2400" dirty="0" err="1">
                <a:solidFill>
                  <a:srgbClr val="000000"/>
                </a:solidFill>
              </a:rPr>
              <a:t>itself</a:t>
            </a:r>
            <a:r>
              <a:rPr lang="it-IT" altLang="it-IT" sz="2400" dirty="0">
                <a:solidFill>
                  <a:srgbClr val="000000"/>
                </a:solidFill>
              </a:rPr>
              <a:t>, </a:t>
            </a:r>
            <a:r>
              <a:rPr lang="it-IT" altLang="it-IT" sz="2400" dirty="0" err="1">
                <a:solidFill>
                  <a:srgbClr val="000000"/>
                </a:solidFill>
              </a:rPr>
              <a:t>but</a:t>
            </a:r>
            <a:r>
              <a:rPr lang="it-IT" altLang="it-IT" sz="2400" dirty="0">
                <a:solidFill>
                  <a:srgbClr val="000000"/>
                </a:solidFill>
              </a:rPr>
              <a:t> </a:t>
            </a:r>
            <a:r>
              <a:rPr lang="it-IT" altLang="it-IT" sz="2400" dirty="0" err="1">
                <a:solidFill>
                  <a:srgbClr val="000000"/>
                </a:solidFill>
              </a:rPr>
              <a:t>rather</a:t>
            </a:r>
            <a:r>
              <a:rPr lang="it-IT" altLang="it-IT" sz="2400" dirty="0">
                <a:solidFill>
                  <a:srgbClr val="000000"/>
                </a:solidFill>
              </a:rPr>
              <a:t> </a:t>
            </a:r>
            <a:r>
              <a:rPr lang="it-IT" altLang="it-IT" sz="2400" dirty="0" err="1">
                <a:solidFill>
                  <a:srgbClr val="000000"/>
                </a:solidFill>
              </a:rPr>
              <a:t>regulates</a:t>
            </a:r>
            <a:r>
              <a:rPr lang="it-IT" altLang="it-IT" sz="2400" dirty="0">
                <a:solidFill>
                  <a:srgbClr val="000000"/>
                </a:solidFill>
              </a:rPr>
              <a:t> </a:t>
            </a:r>
            <a:r>
              <a:rPr lang="it-IT" altLang="it-IT" sz="2400" dirty="0" err="1">
                <a:solidFill>
                  <a:srgbClr val="000000"/>
                </a:solidFill>
              </a:rPr>
              <a:t>its</a:t>
            </a:r>
            <a:r>
              <a:rPr lang="it-IT" altLang="it-IT" sz="2400" dirty="0">
                <a:solidFill>
                  <a:srgbClr val="000000"/>
                </a:solidFill>
              </a:rPr>
              <a:t> </a:t>
            </a:r>
            <a:r>
              <a:rPr lang="it-IT" altLang="it-IT" sz="2400" dirty="0" err="1">
                <a:solidFill>
                  <a:srgbClr val="000000"/>
                </a:solidFill>
              </a:rPr>
              <a:t>expression</a:t>
            </a:r>
            <a:r>
              <a:rPr lang="it-IT" altLang="it-IT" sz="2400" dirty="0">
                <a:solidFill>
                  <a:srgbClr val="000000"/>
                </a:solidFill>
              </a:rPr>
              <a:t> via </a:t>
            </a:r>
            <a:r>
              <a:rPr lang="it-IT" altLang="it-IT" sz="2400" dirty="0" err="1">
                <a:solidFill>
                  <a:srgbClr val="000000"/>
                </a:solidFill>
              </a:rPr>
              <a:t>inhibitory</a:t>
            </a:r>
            <a:r>
              <a:rPr lang="it-IT" altLang="it-IT" sz="2400" dirty="0">
                <a:solidFill>
                  <a:srgbClr val="000000"/>
                </a:solidFill>
              </a:rPr>
              <a:t> </a:t>
            </a:r>
            <a:r>
              <a:rPr lang="it-IT" altLang="it-IT" sz="2400" dirty="0" err="1">
                <a:solidFill>
                  <a:srgbClr val="000000"/>
                </a:solidFill>
              </a:rPr>
              <a:t>influence</a:t>
            </a:r>
            <a:r>
              <a:rPr lang="it-IT" altLang="it-IT" sz="2400" dirty="0">
                <a:solidFill>
                  <a:srgbClr val="000000"/>
                </a:solidFill>
              </a:rPr>
              <a:t> of the </a:t>
            </a:r>
            <a:r>
              <a:rPr lang="it-IT" altLang="it-IT" sz="2400" dirty="0" err="1">
                <a:solidFill>
                  <a:srgbClr val="000000"/>
                </a:solidFill>
              </a:rPr>
              <a:t>prefrontal</a:t>
            </a:r>
            <a:r>
              <a:rPr lang="it-IT" altLang="it-IT" sz="2400" dirty="0">
                <a:solidFill>
                  <a:srgbClr val="000000"/>
                </a:solidFill>
              </a:rPr>
              <a:t> </a:t>
            </a:r>
            <a:r>
              <a:rPr lang="it-IT" altLang="it-IT" sz="2400" dirty="0" err="1">
                <a:solidFill>
                  <a:srgbClr val="000000"/>
                </a:solidFill>
              </a:rPr>
              <a:t>cortex</a:t>
            </a:r>
            <a:r>
              <a:rPr lang="it-IT" altLang="it-IT" sz="2400" dirty="0">
                <a:solidFill>
                  <a:srgbClr val="000000"/>
                </a:solidFill>
              </a:rPr>
              <a:t> (PFC) over </a:t>
            </a:r>
            <a:r>
              <a:rPr lang="it-IT" altLang="it-IT" sz="2400" dirty="0" err="1">
                <a:solidFill>
                  <a:srgbClr val="000000"/>
                </a:solidFill>
              </a:rPr>
              <a:t>amygdala</a:t>
            </a:r>
            <a:r>
              <a:rPr lang="it-IT" altLang="it-IT" sz="2400" dirty="0">
                <a:solidFill>
                  <a:srgbClr val="000000"/>
                </a:solidFill>
              </a:rPr>
              <a:t>. </a:t>
            </a:r>
          </a:p>
          <a:p>
            <a:pPr algn="ctr" eaLnBrk="1" fontAlgn="base" hangingPunct="1">
              <a:spcBef>
                <a:spcPct val="0"/>
              </a:spcBef>
              <a:spcAft>
                <a:spcPct val="0"/>
              </a:spcAft>
              <a:buFontTx/>
              <a:buNone/>
            </a:pPr>
            <a:endParaRPr lang="it-IT" altLang="it-IT" sz="2400" dirty="0">
              <a:solidFill>
                <a:srgbClr val="000000"/>
              </a:solidFill>
            </a:endParaRPr>
          </a:p>
          <a:p>
            <a:pPr algn="ctr" eaLnBrk="1" fontAlgn="base" hangingPunct="1">
              <a:spcBef>
                <a:spcPct val="0"/>
              </a:spcBef>
              <a:spcAft>
                <a:spcPct val="0"/>
              </a:spcAft>
              <a:buFontTx/>
              <a:buNone/>
            </a:pPr>
            <a:r>
              <a:rPr lang="it-IT" altLang="it-IT" sz="2400" dirty="0" err="1">
                <a:solidFill>
                  <a:srgbClr val="000000"/>
                </a:solidFill>
              </a:rPr>
              <a:t>Individual</a:t>
            </a:r>
            <a:r>
              <a:rPr lang="it-IT" altLang="it-IT" sz="2400" dirty="0">
                <a:solidFill>
                  <a:srgbClr val="000000"/>
                </a:solidFill>
              </a:rPr>
              <a:t> </a:t>
            </a:r>
            <a:r>
              <a:rPr lang="it-IT" altLang="it-IT" sz="2400" dirty="0" err="1">
                <a:solidFill>
                  <a:srgbClr val="000000"/>
                </a:solidFill>
              </a:rPr>
              <a:t>differences</a:t>
            </a:r>
            <a:r>
              <a:rPr lang="it-IT" altLang="it-IT" sz="2400" dirty="0">
                <a:solidFill>
                  <a:srgbClr val="000000"/>
                </a:solidFill>
              </a:rPr>
              <a:t> in </a:t>
            </a:r>
            <a:r>
              <a:rPr lang="it-IT" altLang="it-IT" sz="2400" dirty="0" err="1">
                <a:solidFill>
                  <a:srgbClr val="000000"/>
                </a:solidFill>
              </a:rPr>
              <a:t>amygdala</a:t>
            </a:r>
            <a:r>
              <a:rPr lang="it-IT" altLang="it-IT" sz="2400" dirty="0">
                <a:solidFill>
                  <a:srgbClr val="000000"/>
                </a:solidFill>
              </a:rPr>
              <a:t>-PFC </a:t>
            </a:r>
            <a:r>
              <a:rPr lang="it-IT" altLang="it-IT" sz="2400" dirty="0" err="1">
                <a:solidFill>
                  <a:srgbClr val="000000"/>
                </a:solidFill>
              </a:rPr>
              <a:t>circuitry</a:t>
            </a:r>
            <a:r>
              <a:rPr lang="it-IT" altLang="it-IT" sz="2400" dirty="0">
                <a:solidFill>
                  <a:srgbClr val="000000"/>
                </a:solidFill>
              </a:rPr>
              <a:t> </a:t>
            </a:r>
            <a:r>
              <a:rPr lang="it-IT" altLang="it-IT" sz="2400" dirty="0" err="1">
                <a:solidFill>
                  <a:srgbClr val="000000"/>
                </a:solidFill>
              </a:rPr>
              <a:t>function</a:t>
            </a:r>
            <a:r>
              <a:rPr lang="it-IT" altLang="it-IT" sz="2400" dirty="0">
                <a:solidFill>
                  <a:srgbClr val="000000"/>
                </a:solidFill>
              </a:rPr>
              <a:t> </a:t>
            </a:r>
            <a:r>
              <a:rPr lang="it-IT" altLang="it-IT" sz="2400" dirty="0" err="1">
                <a:solidFill>
                  <a:srgbClr val="000000"/>
                </a:solidFill>
              </a:rPr>
              <a:t>have</a:t>
            </a:r>
            <a:r>
              <a:rPr lang="it-IT" altLang="it-IT" sz="2400" dirty="0">
                <a:solidFill>
                  <a:srgbClr val="000000"/>
                </a:solidFill>
              </a:rPr>
              <a:t> </a:t>
            </a:r>
            <a:r>
              <a:rPr lang="it-IT" altLang="it-IT" sz="2400" dirty="0" err="1">
                <a:solidFill>
                  <a:srgbClr val="000000"/>
                </a:solidFill>
              </a:rPr>
              <a:t>been</a:t>
            </a:r>
            <a:r>
              <a:rPr lang="it-IT" altLang="it-IT" sz="2400" dirty="0">
                <a:solidFill>
                  <a:srgbClr val="000000"/>
                </a:solidFill>
              </a:rPr>
              <a:t> </a:t>
            </a:r>
            <a:r>
              <a:rPr lang="it-IT" altLang="it-IT" sz="2400" dirty="0" err="1">
                <a:solidFill>
                  <a:srgbClr val="000000"/>
                </a:solidFill>
              </a:rPr>
              <a:t>linked</a:t>
            </a:r>
            <a:r>
              <a:rPr lang="it-IT" altLang="it-IT" sz="2400" dirty="0">
                <a:solidFill>
                  <a:srgbClr val="000000"/>
                </a:solidFill>
              </a:rPr>
              <a:t> to trait </a:t>
            </a:r>
            <a:r>
              <a:rPr lang="it-IT" altLang="it-IT" sz="2400" dirty="0" err="1">
                <a:solidFill>
                  <a:srgbClr val="000000"/>
                </a:solidFill>
              </a:rPr>
              <a:t>anxiety</a:t>
            </a:r>
            <a:r>
              <a:rPr lang="it-IT" altLang="it-IT" sz="2400" dirty="0">
                <a:solidFill>
                  <a:srgbClr val="000000"/>
                </a:solidFill>
              </a:rPr>
              <a:t> and </a:t>
            </a:r>
            <a:r>
              <a:rPr lang="it-IT" altLang="it-IT" sz="2400" dirty="0" err="1">
                <a:solidFill>
                  <a:srgbClr val="000000"/>
                </a:solidFill>
              </a:rPr>
              <a:t>posttraumatic</a:t>
            </a:r>
            <a:r>
              <a:rPr lang="it-IT" altLang="it-IT" sz="2400" dirty="0">
                <a:solidFill>
                  <a:srgbClr val="000000"/>
                </a:solidFill>
              </a:rPr>
              <a:t> stress </a:t>
            </a:r>
            <a:r>
              <a:rPr lang="it-IT" altLang="it-IT" sz="2400" dirty="0" err="1">
                <a:solidFill>
                  <a:srgbClr val="000000"/>
                </a:solidFill>
              </a:rPr>
              <a:t>disorder</a:t>
            </a:r>
            <a:r>
              <a:rPr lang="it-IT" altLang="it-IT" sz="2400" dirty="0">
                <a:solidFill>
                  <a:srgbClr val="000000"/>
                </a:solidFill>
              </a:rPr>
              <a:t>. </a:t>
            </a:r>
          </a:p>
          <a:p>
            <a:pPr algn="ctr" eaLnBrk="1" fontAlgn="base" hangingPunct="1">
              <a:spcBef>
                <a:spcPct val="0"/>
              </a:spcBef>
              <a:spcAft>
                <a:spcPct val="0"/>
              </a:spcAft>
              <a:buFontTx/>
              <a:buNone/>
            </a:pPr>
            <a:endParaRPr lang="it-IT" altLang="it-IT" sz="2400" dirty="0">
              <a:solidFill>
                <a:srgbClr val="000000"/>
              </a:solidFill>
            </a:endParaRPr>
          </a:p>
          <a:p>
            <a:pPr algn="ctr" eaLnBrk="1" fontAlgn="base" hangingPunct="1">
              <a:spcBef>
                <a:spcPct val="0"/>
              </a:spcBef>
              <a:spcAft>
                <a:spcPct val="0"/>
              </a:spcAft>
              <a:buFontTx/>
              <a:buNone/>
            </a:pPr>
            <a:r>
              <a:rPr lang="it-IT" altLang="it-IT" sz="2400" dirty="0" err="1">
                <a:solidFill>
                  <a:srgbClr val="000000"/>
                </a:solidFill>
              </a:rPr>
              <a:t>This</a:t>
            </a:r>
            <a:r>
              <a:rPr lang="it-IT" altLang="it-IT" sz="2400" dirty="0">
                <a:solidFill>
                  <a:srgbClr val="000000"/>
                </a:solidFill>
              </a:rPr>
              <a:t> </a:t>
            </a:r>
            <a:r>
              <a:rPr lang="it-IT" altLang="it-IT" sz="2400" dirty="0" err="1">
                <a:solidFill>
                  <a:srgbClr val="000000"/>
                </a:solidFill>
              </a:rPr>
              <a:t>finding</a:t>
            </a:r>
            <a:r>
              <a:rPr lang="it-IT" altLang="it-IT" sz="2400" dirty="0">
                <a:solidFill>
                  <a:srgbClr val="000000"/>
                </a:solidFill>
              </a:rPr>
              <a:t> </a:t>
            </a:r>
            <a:r>
              <a:rPr lang="it-IT" altLang="it-IT" sz="2400" dirty="0" err="1">
                <a:solidFill>
                  <a:srgbClr val="000000"/>
                </a:solidFill>
              </a:rPr>
              <a:t>suggests</a:t>
            </a:r>
            <a:r>
              <a:rPr lang="it-IT" altLang="it-IT" sz="2400" dirty="0">
                <a:solidFill>
                  <a:srgbClr val="000000"/>
                </a:solidFill>
              </a:rPr>
              <a:t> </a:t>
            </a:r>
            <a:r>
              <a:rPr lang="it-IT" altLang="it-IT" sz="2400" dirty="0" err="1">
                <a:solidFill>
                  <a:srgbClr val="000000"/>
                </a:solidFill>
              </a:rPr>
              <a:t>that</a:t>
            </a:r>
            <a:r>
              <a:rPr lang="it-IT" altLang="it-IT" sz="2400" dirty="0">
                <a:solidFill>
                  <a:srgbClr val="000000"/>
                </a:solidFill>
              </a:rPr>
              <a:t> </a:t>
            </a:r>
            <a:r>
              <a:rPr lang="it-IT" altLang="it-IT" sz="2400" b="1" dirty="0" err="1">
                <a:solidFill>
                  <a:srgbClr val="000000"/>
                </a:solidFill>
              </a:rPr>
              <a:t>exposure-based</a:t>
            </a:r>
            <a:r>
              <a:rPr lang="it-IT" altLang="it-IT" sz="2400" b="1" dirty="0">
                <a:solidFill>
                  <a:srgbClr val="000000"/>
                </a:solidFill>
              </a:rPr>
              <a:t> </a:t>
            </a:r>
            <a:r>
              <a:rPr lang="it-IT" altLang="it-IT" sz="2400" b="1" dirty="0" err="1">
                <a:solidFill>
                  <a:srgbClr val="000000"/>
                </a:solidFill>
              </a:rPr>
              <a:t>techniques</a:t>
            </a:r>
            <a:r>
              <a:rPr lang="it-IT" altLang="it-IT" sz="2400" b="1" dirty="0">
                <a:solidFill>
                  <a:srgbClr val="000000"/>
                </a:solidFill>
              </a:rPr>
              <a:t> </a:t>
            </a:r>
            <a:r>
              <a:rPr lang="it-IT" altLang="it-IT" sz="2400" b="1" dirty="0" err="1">
                <a:solidFill>
                  <a:srgbClr val="000000"/>
                </a:solidFill>
              </a:rPr>
              <a:t>may</a:t>
            </a:r>
            <a:r>
              <a:rPr lang="it-IT" altLang="it-IT" sz="2400" b="1" dirty="0">
                <a:solidFill>
                  <a:srgbClr val="000000"/>
                </a:solidFill>
              </a:rPr>
              <a:t> </a:t>
            </a:r>
            <a:r>
              <a:rPr lang="it-IT" altLang="it-IT" sz="2400" b="1" dirty="0" err="1">
                <a:solidFill>
                  <a:srgbClr val="000000"/>
                </a:solidFill>
              </a:rPr>
              <a:t>actually</a:t>
            </a:r>
            <a:r>
              <a:rPr lang="it-IT" altLang="it-IT" sz="2400" b="1" dirty="0">
                <a:solidFill>
                  <a:srgbClr val="000000"/>
                </a:solidFill>
              </a:rPr>
              <a:t> be </a:t>
            </a:r>
            <a:r>
              <a:rPr lang="it-IT" altLang="it-IT" sz="2400" b="1" dirty="0" err="1">
                <a:solidFill>
                  <a:srgbClr val="000000"/>
                </a:solidFill>
              </a:rPr>
              <a:t>least</a:t>
            </a:r>
            <a:r>
              <a:rPr lang="it-IT" altLang="it-IT" sz="2400" b="1" dirty="0">
                <a:solidFill>
                  <a:srgbClr val="000000"/>
                </a:solidFill>
              </a:rPr>
              <a:t> </a:t>
            </a:r>
            <a:r>
              <a:rPr lang="it-IT" altLang="it-IT" sz="2400" b="1" dirty="0" err="1">
                <a:solidFill>
                  <a:srgbClr val="000000"/>
                </a:solidFill>
              </a:rPr>
              <a:t>effective</a:t>
            </a:r>
            <a:r>
              <a:rPr lang="it-IT" altLang="it-IT" sz="2400" b="1" dirty="0">
                <a:solidFill>
                  <a:srgbClr val="000000"/>
                </a:solidFill>
              </a:rPr>
              <a:t> in </a:t>
            </a:r>
            <a:r>
              <a:rPr lang="it-IT" altLang="it-IT" sz="2400" b="1" dirty="0" err="1">
                <a:solidFill>
                  <a:srgbClr val="000000"/>
                </a:solidFill>
              </a:rPr>
              <a:t>those</a:t>
            </a:r>
            <a:r>
              <a:rPr lang="it-IT" altLang="it-IT" sz="2400" b="1" dirty="0">
                <a:solidFill>
                  <a:srgbClr val="000000"/>
                </a:solidFill>
              </a:rPr>
              <a:t> </a:t>
            </a:r>
            <a:r>
              <a:rPr lang="it-IT" altLang="it-IT" sz="2400" b="1" dirty="0" err="1">
                <a:solidFill>
                  <a:srgbClr val="000000"/>
                </a:solidFill>
              </a:rPr>
              <a:t>who</a:t>
            </a:r>
            <a:r>
              <a:rPr lang="it-IT" altLang="it-IT" sz="2400" b="1" dirty="0">
                <a:solidFill>
                  <a:srgbClr val="000000"/>
                </a:solidFill>
              </a:rPr>
              <a:t> </a:t>
            </a:r>
            <a:r>
              <a:rPr lang="it-IT" altLang="it-IT" sz="2400" b="1" dirty="0" err="1">
                <a:solidFill>
                  <a:srgbClr val="000000"/>
                </a:solidFill>
              </a:rPr>
              <a:t>suffer</a:t>
            </a:r>
            <a:r>
              <a:rPr lang="it-IT" altLang="it-IT" sz="2400" b="1" dirty="0">
                <a:solidFill>
                  <a:srgbClr val="000000"/>
                </a:solidFill>
              </a:rPr>
              <a:t> from </a:t>
            </a:r>
            <a:r>
              <a:rPr lang="it-IT" altLang="it-IT" sz="2400" b="1" dirty="0" err="1">
                <a:solidFill>
                  <a:srgbClr val="000000"/>
                </a:solidFill>
              </a:rPr>
              <a:t>anxiety</a:t>
            </a:r>
            <a:r>
              <a:rPr lang="it-IT" altLang="it-IT" sz="2400" b="1" dirty="0">
                <a:solidFill>
                  <a:srgbClr val="000000"/>
                </a:solidFill>
              </a:rPr>
              <a:t> </a:t>
            </a:r>
            <a:r>
              <a:rPr lang="it-IT" altLang="it-IT" sz="2400" b="1" dirty="0" err="1">
                <a:solidFill>
                  <a:srgbClr val="000000"/>
                </a:solidFill>
              </a:rPr>
              <a:t>disorders</a:t>
            </a:r>
            <a:r>
              <a:rPr lang="it-IT" altLang="it-IT" sz="2400" dirty="0">
                <a:solidFill>
                  <a:srgbClr val="000000"/>
                </a:solidFill>
              </a:rPr>
              <a:t>. </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4290027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8" name="Rectangle 2"/>
          <p:cNvSpPr>
            <a:spLocks noChangeArrowheads="1"/>
          </p:cNvSpPr>
          <p:nvPr/>
        </p:nvSpPr>
        <p:spPr bwMode="auto">
          <a:xfrm>
            <a:off x="-12700" y="1081088"/>
            <a:ext cx="9144000" cy="4270375"/>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fontAlgn="base" hangingPunct="1">
              <a:spcBef>
                <a:spcPct val="0"/>
              </a:spcBef>
              <a:spcAft>
                <a:spcPct val="0"/>
              </a:spcAft>
              <a:buFontTx/>
              <a:buNone/>
            </a:pPr>
            <a:r>
              <a:rPr lang="it-IT" altLang="it-IT" sz="2800">
                <a:solidFill>
                  <a:srgbClr val="000000"/>
                </a:solidFill>
              </a:rPr>
              <a:t>A theoretical advantage of techniques influencing reconsolidation of threat memories is that the threat representation is altered, potentially diminishing reliance on this PFC circuitry, resulting in a more persistent reduction of defensive reactions. </a:t>
            </a:r>
          </a:p>
          <a:p>
            <a:pPr algn="ctr" eaLnBrk="1" fontAlgn="base" hangingPunct="1">
              <a:spcBef>
                <a:spcPct val="0"/>
              </a:spcBef>
              <a:spcAft>
                <a:spcPct val="0"/>
              </a:spcAft>
              <a:buFontTx/>
              <a:buNone/>
            </a:pPr>
            <a:endParaRPr lang="it-IT" altLang="it-IT" sz="2800">
              <a:solidFill>
                <a:srgbClr val="000000"/>
              </a:solidFill>
            </a:endParaRPr>
          </a:p>
          <a:p>
            <a:pPr algn="ctr" eaLnBrk="1" fontAlgn="base" hangingPunct="1">
              <a:spcBef>
                <a:spcPct val="0"/>
              </a:spcBef>
              <a:spcAft>
                <a:spcPct val="0"/>
              </a:spcAft>
              <a:buFontTx/>
              <a:buNone/>
            </a:pPr>
            <a:r>
              <a:rPr lang="it-IT" altLang="it-IT" sz="2800">
                <a:solidFill>
                  <a:srgbClr val="000000"/>
                </a:solidFill>
              </a:rPr>
              <a:t>Schiller, Phelps and LeDoux hypothesized that timing extinction to coincide with threat memory reconsolidation would prevent the return of defensive reactions and diminish PFC involvement. </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9634460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2" name="Rectangle 2"/>
          <p:cNvSpPr>
            <a:spLocks noChangeArrowheads="1"/>
          </p:cNvSpPr>
          <p:nvPr/>
        </p:nvSpPr>
        <p:spPr bwMode="auto">
          <a:xfrm>
            <a:off x="0" y="-80819"/>
            <a:ext cx="9144000" cy="6894195"/>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fontAlgn="base" hangingPunct="1">
              <a:spcBef>
                <a:spcPct val="0"/>
              </a:spcBef>
              <a:spcAft>
                <a:spcPct val="0"/>
              </a:spcAft>
              <a:buFontTx/>
              <a:buNone/>
            </a:pPr>
            <a:r>
              <a:rPr lang="it-IT" altLang="it-IT" sz="2800" dirty="0" err="1">
                <a:solidFill>
                  <a:srgbClr val="000000"/>
                </a:solidFill>
              </a:rPr>
              <a:t>Two</a:t>
            </a:r>
            <a:r>
              <a:rPr lang="it-IT" altLang="it-IT" sz="2800" dirty="0">
                <a:solidFill>
                  <a:srgbClr val="000000"/>
                </a:solidFill>
              </a:rPr>
              <a:t> </a:t>
            </a:r>
            <a:r>
              <a:rPr lang="it-IT" altLang="it-IT" sz="2800" dirty="0" err="1">
                <a:solidFill>
                  <a:srgbClr val="000000"/>
                </a:solidFill>
              </a:rPr>
              <a:t>conditioned</a:t>
            </a:r>
            <a:r>
              <a:rPr lang="it-IT" altLang="it-IT" sz="2800" dirty="0">
                <a:solidFill>
                  <a:srgbClr val="000000"/>
                </a:solidFill>
              </a:rPr>
              <a:t> </a:t>
            </a:r>
            <a:r>
              <a:rPr lang="it-IT" altLang="it-IT" sz="2800" dirty="0" err="1">
                <a:solidFill>
                  <a:srgbClr val="000000"/>
                </a:solidFill>
              </a:rPr>
              <a:t>stimuli</a:t>
            </a:r>
            <a:r>
              <a:rPr lang="it-IT" altLang="it-IT" sz="2800" dirty="0">
                <a:solidFill>
                  <a:srgbClr val="000000"/>
                </a:solidFill>
              </a:rPr>
              <a:t> (CS) </a:t>
            </a:r>
            <a:r>
              <a:rPr lang="it-IT" altLang="it-IT" sz="2800" dirty="0" err="1">
                <a:solidFill>
                  <a:srgbClr val="000000"/>
                </a:solidFill>
              </a:rPr>
              <a:t>were</a:t>
            </a:r>
            <a:r>
              <a:rPr lang="it-IT" altLang="it-IT" sz="2800" dirty="0">
                <a:solidFill>
                  <a:srgbClr val="000000"/>
                </a:solidFill>
              </a:rPr>
              <a:t> </a:t>
            </a:r>
            <a:r>
              <a:rPr lang="it-IT" altLang="it-IT" sz="2800" dirty="0" err="1">
                <a:solidFill>
                  <a:srgbClr val="000000"/>
                </a:solidFill>
              </a:rPr>
              <a:t>paired</a:t>
            </a:r>
            <a:r>
              <a:rPr lang="it-IT" altLang="it-IT" sz="2800" dirty="0">
                <a:solidFill>
                  <a:srgbClr val="000000"/>
                </a:solidFill>
              </a:rPr>
              <a:t> with shock and the </a:t>
            </a:r>
            <a:r>
              <a:rPr lang="it-IT" altLang="it-IT" sz="2800" dirty="0" err="1">
                <a:solidFill>
                  <a:srgbClr val="000000"/>
                </a:solidFill>
              </a:rPr>
              <a:t>third</a:t>
            </a:r>
            <a:r>
              <a:rPr lang="it-IT" altLang="it-IT" sz="2800" dirty="0">
                <a:solidFill>
                  <a:srgbClr val="000000"/>
                </a:solidFill>
              </a:rPr>
              <a:t> </a:t>
            </a:r>
            <a:r>
              <a:rPr lang="it-IT" altLang="it-IT" sz="2800" dirty="0" err="1">
                <a:solidFill>
                  <a:srgbClr val="000000"/>
                </a:solidFill>
              </a:rPr>
              <a:t>was</a:t>
            </a:r>
            <a:r>
              <a:rPr lang="it-IT" altLang="it-IT" sz="2800" dirty="0">
                <a:solidFill>
                  <a:srgbClr val="000000"/>
                </a:solidFill>
              </a:rPr>
              <a:t> </a:t>
            </a:r>
            <a:r>
              <a:rPr lang="it-IT" altLang="it-IT" sz="2800" dirty="0" err="1">
                <a:solidFill>
                  <a:srgbClr val="000000"/>
                </a:solidFill>
              </a:rPr>
              <a:t>not</a:t>
            </a:r>
            <a:r>
              <a:rPr lang="it-IT" altLang="it-IT" sz="2800" dirty="0">
                <a:solidFill>
                  <a:srgbClr val="000000"/>
                </a:solidFill>
              </a:rPr>
              <a:t>. </a:t>
            </a:r>
          </a:p>
          <a:p>
            <a:pPr algn="ctr" eaLnBrk="1" fontAlgn="base" hangingPunct="1">
              <a:spcBef>
                <a:spcPct val="0"/>
              </a:spcBef>
              <a:spcAft>
                <a:spcPct val="0"/>
              </a:spcAft>
              <a:buFontTx/>
              <a:buNone/>
            </a:pPr>
            <a:r>
              <a:rPr lang="it-IT" altLang="it-IT" sz="2800" dirty="0">
                <a:solidFill>
                  <a:srgbClr val="000000"/>
                </a:solidFill>
              </a:rPr>
              <a:t>A </a:t>
            </a:r>
            <a:r>
              <a:rPr lang="it-IT" altLang="it-IT" sz="2800" dirty="0" err="1">
                <a:solidFill>
                  <a:srgbClr val="000000"/>
                </a:solidFill>
              </a:rPr>
              <a:t>day</a:t>
            </a:r>
            <a:r>
              <a:rPr lang="it-IT" altLang="it-IT" sz="2800" dirty="0">
                <a:solidFill>
                  <a:srgbClr val="000000"/>
                </a:solidFill>
              </a:rPr>
              <a:t> </a:t>
            </a:r>
            <a:r>
              <a:rPr lang="it-IT" altLang="it-IT" sz="2800" dirty="0" err="1">
                <a:solidFill>
                  <a:srgbClr val="000000"/>
                </a:solidFill>
              </a:rPr>
              <a:t>later</a:t>
            </a:r>
            <a:r>
              <a:rPr lang="it-IT" altLang="it-IT" sz="2800" dirty="0">
                <a:solidFill>
                  <a:srgbClr val="000000"/>
                </a:solidFill>
              </a:rPr>
              <a:t>, </a:t>
            </a:r>
            <a:r>
              <a:rPr lang="it-IT" altLang="it-IT" sz="2800" dirty="0" err="1">
                <a:solidFill>
                  <a:srgbClr val="000000"/>
                </a:solidFill>
              </a:rPr>
              <a:t>one</a:t>
            </a:r>
            <a:r>
              <a:rPr lang="it-IT" altLang="it-IT" sz="2800" dirty="0">
                <a:solidFill>
                  <a:srgbClr val="000000"/>
                </a:solidFill>
              </a:rPr>
              <a:t> </a:t>
            </a:r>
            <a:r>
              <a:rPr lang="it-IT" altLang="it-IT" sz="2800" dirty="0" err="1">
                <a:solidFill>
                  <a:srgbClr val="000000"/>
                </a:solidFill>
              </a:rPr>
              <a:t>stimulus</a:t>
            </a:r>
            <a:r>
              <a:rPr lang="it-IT" altLang="it-IT" sz="2800" dirty="0">
                <a:solidFill>
                  <a:srgbClr val="000000"/>
                </a:solidFill>
              </a:rPr>
              <a:t> (</a:t>
            </a:r>
            <a:r>
              <a:rPr lang="it-IT" altLang="it-IT" sz="2800" dirty="0" err="1">
                <a:solidFill>
                  <a:srgbClr val="000000"/>
                </a:solidFill>
              </a:rPr>
              <a:t>reminded</a:t>
            </a:r>
            <a:r>
              <a:rPr lang="it-IT" altLang="it-IT" sz="2800" dirty="0">
                <a:solidFill>
                  <a:srgbClr val="000000"/>
                </a:solidFill>
              </a:rPr>
              <a:t> CS+) </a:t>
            </a:r>
            <a:r>
              <a:rPr lang="it-IT" altLang="it-IT" sz="2800" dirty="0" err="1">
                <a:solidFill>
                  <a:srgbClr val="000000"/>
                </a:solidFill>
              </a:rPr>
              <a:t>but</a:t>
            </a:r>
            <a:r>
              <a:rPr lang="it-IT" altLang="it-IT" sz="2800" dirty="0">
                <a:solidFill>
                  <a:srgbClr val="000000"/>
                </a:solidFill>
              </a:rPr>
              <a:t> </a:t>
            </a:r>
            <a:r>
              <a:rPr lang="it-IT" altLang="it-IT" sz="2800" dirty="0" err="1">
                <a:solidFill>
                  <a:srgbClr val="000000"/>
                </a:solidFill>
              </a:rPr>
              <a:t>not</a:t>
            </a:r>
            <a:r>
              <a:rPr lang="it-IT" altLang="it-IT" sz="2800" dirty="0">
                <a:solidFill>
                  <a:srgbClr val="000000"/>
                </a:solidFill>
              </a:rPr>
              <a:t> the </a:t>
            </a:r>
            <a:r>
              <a:rPr lang="it-IT" altLang="it-IT" sz="2800" dirty="0" err="1">
                <a:solidFill>
                  <a:srgbClr val="000000"/>
                </a:solidFill>
              </a:rPr>
              <a:t>other</a:t>
            </a:r>
            <a:r>
              <a:rPr lang="it-IT" altLang="it-IT" sz="2800" dirty="0">
                <a:solidFill>
                  <a:srgbClr val="000000"/>
                </a:solidFill>
              </a:rPr>
              <a:t> (</a:t>
            </a:r>
            <a:r>
              <a:rPr lang="it-IT" altLang="it-IT" sz="2800" dirty="0" err="1">
                <a:solidFill>
                  <a:srgbClr val="000000"/>
                </a:solidFill>
              </a:rPr>
              <a:t>nonreminded</a:t>
            </a:r>
            <a:r>
              <a:rPr lang="it-IT" altLang="it-IT" sz="2800" dirty="0">
                <a:solidFill>
                  <a:srgbClr val="000000"/>
                </a:solidFill>
              </a:rPr>
              <a:t> CS+) </a:t>
            </a:r>
            <a:r>
              <a:rPr lang="it-IT" altLang="it-IT" sz="2800" dirty="0" err="1">
                <a:solidFill>
                  <a:srgbClr val="000000"/>
                </a:solidFill>
              </a:rPr>
              <a:t>was</a:t>
            </a:r>
            <a:r>
              <a:rPr lang="it-IT" altLang="it-IT" sz="2800" dirty="0">
                <a:solidFill>
                  <a:srgbClr val="000000"/>
                </a:solidFill>
              </a:rPr>
              <a:t> </a:t>
            </a:r>
            <a:r>
              <a:rPr lang="it-IT" altLang="it-IT" sz="2800" dirty="0" err="1">
                <a:solidFill>
                  <a:srgbClr val="000000"/>
                </a:solidFill>
              </a:rPr>
              <a:t>presented</a:t>
            </a:r>
            <a:r>
              <a:rPr lang="it-IT" altLang="it-IT" sz="2800" dirty="0">
                <a:solidFill>
                  <a:srgbClr val="000000"/>
                </a:solidFill>
              </a:rPr>
              <a:t> 10 </a:t>
            </a:r>
            <a:r>
              <a:rPr lang="it-IT" altLang="it-IT" sz="2800" dirty="0" err="1">
                <a:solidFill>
                  <a:srgbClr val="000000"/>
                </a:solidFill>
              </a:rPr>
              <a:t>min</a:t>
            </a:r>
            <a:r>
              <a:rPr lang="it-IT" altLang="it-IT" sz="2800" dirty="0">
                <a:solidFill>
                  <a:srgbClr val="000000"/>
                </a:solidFill>
              </a:rPr>
              <a:t> </a:t>
            </a:r>
            <a:r>
              <a:rPr lang="it-IT" altLang="it-IT" sz="2800" dirty="0" err="1">
                <a:solidFill>
                  <a:srgbClr val="000000"/>
                </a:solidFill>
              </a:rPr>
              <a:t>before</a:t>
            </a:r>
            <a:r>
              <a:rPr lang="it-IT" altLang="it-IT" sz="2800" dirty="0">
                <a:solidFill>
                  <a:srgbClr val="000000"/>
                </a:solidFill>
              </a:rPr>
              <a:t> </a:t>
            </a:r>
            <a:r>
              <a:rPr lang="it-IT" altLang="it-IT" sz="2800" dirty="0" err="1">
                <a:solidFill>
                  <a:srgbClr val="000000"/>
                </a:solidFill>
              </a:rPr>
              <a:t>extinction</a:t>
            </a:r>
            <a:r>
              <a:rPr lang="it-IT" altLang="it-IT" sz="2800" dirty="0">
                <a:solidFill>
                  <a:srgbClr val="000000"/>
                </a:solidFill>
              </a:rPr>
              <a:t> to </a:t>
            </a:r>
            <a:r>
              <a:rPr lang="it-IT" altLang="it-IT" sz="2800" dirty="0" err="1">
                <a:solidFill>
                  <a:srgbClr val="000000"/>
                </a:solidFill>
              </a:rPr>
              <a:t>reactivate</a:t>
            </a:r>
            <a:r>
              <a:rPr lang="it-IT" altLang="it-IT" sz="2800" dirty="0">
                <a:solidFill>
                  <a:srgbClr val="000000"/>
                </a:solidFill>
              </a:rPr>
              <a:t> the </a:t>
            </a:r>
            <a:r>
              <a:rPr lang="it-IT" altLang="it-IT" sz="2800" dirty="0" err="1">
                <a:solidFill>
                  <a:srgbClr val="000000"/>
                </a:solidFill>
              </a:rPr>
              <a:t>threat</a:t>
            </a:r>
            <a:r>
              <a:rPr lang="it-IT" altLang="it-IT" sz="2800" dirty="0">
                <a:solidFill>
                  <a:srgbClr val="000000"/>
                </a:solidFill>
              </a:rPr>
              <a:t> </a:t>
            </a:r>
            <a:r>
              <a:rPr lang="it-IT" altLang="it-IT" sz="2800" dirty="0" err="1">
                <a:solidFill>
                  <a:srgbClr val="000000"/>
                </a:solidFill>
              </a:rPr>
              <a:t>memory</a:t>
            </a:r>
            <a:r>
              <a:rPr lang="it-IT" altLang="it-IT" sz="2800" dirty="0">
                <a:solidFill>
                  <a:srgbClr val="000000"/>
                </a:solidFill>
              </a:rPr>
              <a:t>, </a:t>
            </a:r>
            <a:r>
              <a:rPr lang="it-IT" altLang="it-IT" sz="2800" dirty="0" err="1">
                <a:solidFill>
                  <a:srgbClr val="000000"/>
                </a:solidFill>
              </a:rPr>
              <a:t>followed</a:t>
            </a:r>
            <a:r>
              <a:rPr lang="it-IT" altLang="it-IT" sz="2800" dirty="0">
                <a:solidFill>
                  <a:srgbClr val="000000"/>
                </a:solidFill>
              </a:rPr>
              <a:t> by </a:t>
            </a:r>
            <a:r>
              <a:rPr lang="it-IT" altLang="it-IT" sz="2800" dirty="0" err="1">
                <a:solidFill>
                  <a:srgbClr val="000000"/>
                </a:solidFill>
              </a:rPr>
              <a:t>extinction</a:t>
            </a:r>
            <a:r>
              <a:rPr lang="it-IT" altLang="it-IT" sz="2800" dirty="0">
                <a:solidFill>
                  <a:srgbClr val="000000"/>
                </a:solidFill>
              </a:rPr>
              <a:t> training for </a:t>
            </a:r>
            <a:r>
              <a:rPr lang="it-IT" altLang="it-IT" sz="2800" dirty="0" err="1">
                <a:solidFill>
                  <a:srgbClr val="000000"/>
                </a:solidFill>
              </a:rPr>
              <a:t>all</a:t>
            </a:r>
            <a:r>
              <a:rPr lang="it-IT" altLang="it-IT" sz="2800" dirty="0">
                <a:solidFill>
                  <a:srgbClr val="000000"/>
                </a:solidFill>
              </a:rPr>
              <a:t> </a:t>
            </a:r>
            <a:r>
              <a:rPr lang="it-IT" altLang="it-IT" sz="2800" dirty="0" err="1">
                <a:solidFill>
                  <a:srgbClr val="000000"/>
                </a:solidFill>
              </a:rPr>
              <a:t>CSs</a:t>
            </a:r>
            <a:r>
              <a:rPr lang="it-IT" altLang="it-IT" sz="2800" dirty="0">
                <a:solidFill>
                  <a:srgbClr val="000000"/>
                </a:solidFill>
              </a:rPr>
              <a:t>. </a:t>
            </a:r>
          </a:p>
          <a:p>
            <a:pPr algn="ctr" eaLnBrk="1" fontAlgn="base" hangingPunct="1">
              <a:spcBef>
                <a:spcPct val="0"/>
              </a:spcBef>
              <a:spcAft>
                <a:spcPct val="0"/>
              </a:spcAft>
              <a:buFontTx/>
              <a:buNone/>
            </a:pPr>
            <a:r>
              <a:rPr lang="it-IT" altLang="it-IT" sz="2800" dirty="0">
                <a:solidFill>
                  <a:srgbClr val="000000"/>
                </a:solidFill>
              </a:rPr>
              <a:t>The </a:t>
            </a:r>
            <a:r>
              <a:rPr lang="it-IT" altLang="it-IT" sz="2800" dirty="0" err="1">
                <a:solidFill>
                  <a:srgbClr val="000000"/>
                </a:solidFill>
              </a:rPr>
              <a:t>recovery</a:t>
            </a:r>
            <a:r>
              <a:rPr lang="it-IT" altLang="it-IT" sz="2800" dirty="0">
                <a:solidFill>
                  <a:srgbClr val="000000"/>
                </a:solidFill>
              </a:rPr>
              <a:t> of the </a:t>
            </a:r>
            <a:r>
              <a:rPr lang="it-IT" altLang="it-IT" sz="2800" dirty="0" err="1">
                <a:solidFill>
                  <a:srgbClr val="000000"/>
                </a:solidFill>
              </a:rPr>
              <a:t>threat</a:t>
            </a:r>
            <a:r>
              <a:rPr lang="it-IT" altLang="it-IT" sz="2800" dirty="0">
                <a:solidFill>
                  <a:srgbClr val="000000"/>
                </a:solidFill>
              </a:rPr>
              <a:t> </a:t>
            </a:r>
            <a:r>
              <a:rPr lang="it-IT" altLang="it-IT" sz="2800" dirty="0" err="1">
                <a:solidFill>
                  <a:srgbClr val="000000"/>
                </a:solidFill>
              </a:rPr>
              <a:t>memory</a:t>
            </a:r>
            <a:r>
              <a:rPr lang="it-IT" altLang="it-IT" sz="2800" dirty="0">
                <a:solidFill>
                  <a:srgbClr val="000000"/>
                </a:solidFill>
              </a:rPr>
              <a:t> </a:t>
            </a:r>
            <a:r>
              <a:rPr lang="it-IT" altLang="it-IT" sz="2800" dirty="0" err="1">
                <a:solidFill>
                  <a:srgbClr val="000000"/>
                </a:solidFill>
              </a:rPr>
              <a:t>was</a:t>
            </a:r>
            <a:r>
              <a:rPr lang="it-IT" altLang="it-IT" sz="2800" dirty="0">
                <a:solidFill>
                  <a:srgbClr val="000000"/>
                </a:solidFill>
              </a:rPr>
              <a:t> </a:t>
            </a:r>
            <a:r>
              <a:rPr lang="it-IT" altLang="it-IT" sz="2800" dirty="0" err="1">
                <a:solidFill>
                  <a:srgbClr val="000000"/>
                </a:solidFill>
              </a:rPr>
              <a:t>tested</a:t>
            </a:r>
            <a:r>
              <a:rPr lang="it-IT" altLang="it-IT" sz="2800" dirty="0">
                <a:solidFill>
                  <a:srgbClr val="000000"/>
                </a:solidFill>
              </a:rPr>
              <a:t> 24 h </a:t>
            </a:r>
            <a:r>
              <a:rPr lang="it-IT" altLang="it-IT" sz="2800" dirty="0" err="1">
                <a:solidFill>
                  <a:srgbClr val="000000"/>
                </a:solidFill>
              </a:rPr>
              <a:t>later</a:t>
            </a:r>
            <a:r>
              <a:rPr lang="it-IT" altLang="it-IT" sz="2800" dirty="0">
                <a:solidFill>
                  <a:srgbClr val="000000"/>
                </a:solidFill>
              </a:rPr>
              <a:t>. </a:t>
            </a:r>
          </a:p>
          <a:p>
            <a:pPr algn="ctr" eaLnBrk="1" fontAlgn="base" hangingPunct="1">
              <a:spcBef>
                <a:spcPct val="0"/>
              </a:spcBef>
              <a:spcAft>
                <a:spcPct val="0"/>
              </a:spcAft>
              <a:buFontTx/>
              <a:buNone/>
            </a:pPr>
            <a:endParaRPr lang="it-IT" altLang="it-IT" sz="2800" dirty="0">
              <a:solidFill>
                <a:srgbClr val="000000"/>
              </a:solidFill>
            </a:endParaRPr>
          </a:p>
          <a:p>
            <a:pPr algn="ctr" eaLnBrk="1" fontAlgn="base" hangingPunct="1">
              <a:spcBef>
                <a:spcPct val="0"/>
              </a:spcBef>
              <a:spcAft>
                <a:spcPct val="0"/>
              </a:spcAft>
              <a:buFontTx/>
              <a:buNone/>
            </a:pPr>
            <a:r>
              <a:rPr lang="it-IT" altLang="it-IT" sz="2800" b="1" dirty="0" err="1">
                <a:solidFill>
                  <a:srgbClr val="000000"/>
                </a:solidFill>
              </a:rPr>
              <a:t>Extinction</a:t>
            </a:r>
            <a:r>
              <a:rPr lang="it-IT" altLang="it-IT" sz="2800" b="1" dirty="0">
                <a:solidFill>
                  <a:srgbClr val="000000"/>
                </a:solidFill>
              </a:rPr>
              <a:t> of the </a:t>
            </a:r>
            <a:r>
              <a:rPr lang="it-IT" altLang="it-IT" sz="2800" b="1" dirty="0" err="1">
                <a:solidFill>
                  <a:srgbClr val="000000"/>
                </a:solidFill>
              </a:rPr>
              <a:t>nonreminded</a:t>
            </a:r>
            <a:r>
              <a:rPr lang="it-IT" altLang="it-IT" sz="2800" b="1" dirty="0">
                <a:solidFill>
                  <a:srgbClr val="000000"/>
                </a:solidFill>
              </a:rPr>
              <a:t> CS+ (i.e., standard </a:t>
            </a:r>
            <a:r>
              <a:rPr lang="it-IT" altLang="it-IT" sz="2800" b="1" dirty="0" err="1">
                <a:solidFill>
                  <a:srgbClr val="000000"/>
                </a:solidFill>
              </a:rPr>
              <a:t>extinction</a:t>
            </a:r>
            <a:r>
              <a:rPr lang="it-IT" altLang="it-IT" sz="2800" b="1" dirty="0">
                <a:solidFill>
                  <a:srgbClr val="000000"/>
                </a:solidFill>
              </a:rPr>
              <a:t>) </a:t>
            </a:r>
            <a:r>
              <a:rPr lang="it-IT" altLang="it-IT" sz="2800" b="1" dirty="0" err="1">
                <a:solidFill>
                  <a:srgbClr val="000000"/>
                </a:solidFill>
              </a:rPr>
              <a:t>engaged</a:t>
            </a:r>
            <a:r>
              <a:rPr lang="it-IT" altLang="it-IT" sz="2800" b="1" dirty="0">
                <a:solidFill>
                  <a:srgbClr val="000000"/>
                </a:solidFill>
              </a:rPr>
              <a:t> the PFC, </a:t>
            </a:r>
            <a:r>
              <a:rPr lang="it-IT" altLang="it-IT" sz="2800" b="1" dirty="0" err="1">
                <a:solidFill>
                  <a:srgbClr val="000000"/>
                </a:solidFill>
              </a:rPr>
              <a:t>as</a:t>
            </a:r>
            <a:r>
              <a:rPr lang="it-IT" altLang="it-IT" sz="2800" b="1" dirty="0">
                <a:solidFill>
                  <a:srgbClr val="000000"/>
                </a:solidFill>
              </a:rPr>
              <a:t> </a:t>
            </a:r>
            <a:r>
              <a:rPr lang="it-IT" altLang="it-IT" sz="2800" b="1" dirty="0" err="1">
                <a:solidFill>
                  <a:srgbClr val="000000"/>
                </a:solidFill>
              </a:rPr>
              <a:t>previously</a:t>
            </a:r>
            <a:r>
              <a:rPr lang="it-IT" altLang="it-IT" sz="2800" b="1" dirty="0">
                <a:solidFill>
                  <a:srgbClr val="000000"/>
                </a:solidFill>
              </a:rPr>
              <a:t> </a:t>
            </a:r>
            <a:r>
              <a:rPr lang="it-IT" altLang="it-IT" sz="2800" b="1" dirty="0" err="1">
                <a:solidFill>
                  <a:srgbClr val="000000"/>
                </a:solidFill>
              </a:rPr>
              <a:t>shown</a:t>
            </a:r>
            <a:r>
              <a:rPr lang="it-IT" altLang="it-IT" sz="2800" b="1" dirty="0">
                <a:solidFill>
                  <a:srgbClr val="000000"/>
                </a:solidFill>
              </a:rPr>
              <a:t>, </a:t>
            </a:r>
            <a:r>
              <a:rPr lang="it-IT" altLang="it-IT" sz="2800" b="1" dirty="0" err="1">
                <a:solidFill>
                  <a:srgbClr val="000000"/>
                </a:solidFill>
              </a:rPr>
              <a:t>but</a:t>
            </a:r>
            <a:r>
              <a:rPr lang="it-IT" altLang="it-IT" sz="2800" b="1" dirty="0">
                <a:solidFill>
                  <a:srgbClr val="000000"/>
                </a:solidFill>
              </a:rPr>
              <a:t> </a:t>
            </a:r>
            <a:r>
              <a:rPr lang="it-IT" altLang="it-IT" sz="2800" b="1" dirty="0" err="1">
                <a:solidFill>
                  <a:srgbClr val="000000"/>
                </a:solidFill>
              </a:rPr>
              <a:t>extinction</a:t>
            </a:r>
            <a:r>
              <a:rPr lang="it-IT" altLang="it-IT" sz="2800" b="1" dirty="0">
                <a:solidFill>
                  <a:srgbClr val="000000"/>
                </a:solidFill>
              </a:rPr>
              <a:t> of the </a:t>
            </a:r>
            <a:r>
              <a:rPr lang="it-IT" altLang="it-IT" sz="2800" b="1" dirty="0" err="1">
                <a:solidFill>
                  <a:srgbClr val="000000"/>
                </a:solidFill>
              </a:rPr>
              <a:t>reminded</a:t>
            </a:r>
            <a:r>
              <a:rPr lang="it-IT" altLang="it-IT" sz="2800" b="1" dirty="0">
                <a:solidFill>
                  <a:srgbClr val="000000"/>
                </a:solidFill>
              </a:rPr>
              <a:t> CS+ (i.e., </a:t>
            </a:r>
            <a:r>
              <a:rPr lang="it-IT" altLang="it-IT" sz="2800" b="1" dirty="0" err="1">
                <a:solidFill>
                  <a:srgbClr val="000000"/>
                </a:solidFill>
              </a:rPr>
              <a:t>extinction</a:t>
            </a:r>
            <a:r>
              <a:rPr lang="it-IT" altLang="it-IT" sz="2800" b="1" dirty="0">
                <a:solidFill>
                  <a:srgbClr val="000000"/>
                </a:solidFill>
              </a:rPr>
              <a:t> </a:t>
            </a:r>
            <a:r>
              <a:rPr lang="it-IT" altLang="it-IT" sz="2800" b="1" dirty="0" err="1">
                <a:solidFill>
                  <a:srgbClr val="000000"/>
                </a:solidFill>
              </a:rPr>
              <a:t>during</a:t>
            </a:r>
            <a:r>
              <a:rPr lang="it-IT" altLang="it-IT" sz="2800" b="1" dirty="0">
                <a:solidFill>
                  <a:srgbClr val="000000"/>
                </a:solidFill>
              </a:rPr>
              <a:t> </a:t>
            </a:r>
            <a:r>
              <a:rPr lang="it-IT" altLang="it-IT" sz="2800" b="1" dirty="0" err="1">
                <a:solidFill>
                  <a:srgbClr val="000000"/>
                </a:solidFill>
              </a:rPr>
              <a:t>reconsolidation</a:t>
            </a:r>
            <a:r>
              <a:rPr lang="it-IT" altLang="it-IT" sz="2800" b="1" dirty="0">
                <a:solidFill>
                  <a:srgbClr val="000000"/>
                </a:solidFill>
              </a:rPr>
              <a:t>) </a:t>
            </a:r>
            <a:r>
              <a:rPr lang="it-IT" altLang="it-IT" sz="2800" b="1" dirty="0" err="1">
                <a:solidFill>
                  <a:srgbClr val="000000"/>
                </a:solidFill>
              </a:rPr>
              <a:t>did</a:t>
            </a:r>
            <a:r>
              <a:rPr lang="it-IT" altLang="it-IT" sz="2800" b="1" dirty="0">
                <a:solidFill>
                  <a:srgbClr val="000000"/>
                </a:solidFill>
              </a:rPr>
              <a:t> </a:t>
            </a:r>
            <a:r>
              <a:rPr lang="it-IT" altLang="it-IT" sz="2800" b="1" dirty="0" err="1">
                <a:solidFill>
                  <a:srgbClr val="000000"/>
                </a:solidFill>
              </a:rPr>
              <a:t>not</a:t>
            </a:r>
            <a:r>
              <a:rPr lang="it-IT" altLang="it-IT" sz="2800" b="1" dirty="0">
                <a:solidFill>
                  <a:srgbClr val="000000"/>
                </a:solidFill>
              </a:rPr>
              <a:t>.</a:t>
            </a:r>
            <a:r>
              <a:rPr lang="it-IT" altLang="it-IT" sz="2800" dirty="0">
                <a:solidFill>
                  <a:srgbClr val="000000"/>
                </a:solidFill>
              </a:rPr>
              <a:t> </a:t>
            </a:r>
          </a:p>
          <a:p>
            <a:pPr algn="ctr" eaLnBrk="1" fontAlgn="base" hangingPunct="1">
              <a:spcBef>
                <a:spcPct val="0"/>
              </a:spcBef>
              <a:spcAft>
                <a:spcPct val="0"/>
              </a:spcAft>
              <a:buFontTx/>
              <a:buNone/>
            </a:pPr>
            <a:endParaRPr lang="it-IT" altLang="it-IT" sz="2800" dirty="0">
              <a:solidFill>
                <a:srgbClr val="000000"/>
              </a:solidFill>
            </a:endParaRPr>
          </a:p>
          <a:p>
            <a:pPr algn="ctr" eaLnBrk="1" fontAlgn="base" hangingPunct="1">
              <a:spcBef>
                <a:spcPct val="0"/>
              </a:spcBef>
              <a:spcAft>
                <a:spcPct val="0"/>
              </a:spcAft>
              <a:buFontTx/>
              <a:buNone/>
            </a:pPr>
            <a:r>
              <a:rPr lang="it-IT" altLang="it-IT" sz="2800" dirty="0" err="1">
                <a:solidFill>
                  <a:srgbClr val="000000"/>
                </a:solidFill>
              </a:rPr>
              <a:t>Moreover</a:t>
            </a:r>
            <a:r>
              <a:rPr lang="it-IT" altLang="it-IT" sz="2800" dirty="0">
                <a:solidFill>
                  <a:srgbClr val="000000"/>
                </a:solidFill>
              </a:rPr>
              <a:t>, </a:t>
            </a:r>
            <a:r>
              <a:rPr lang="it-IT" altLang="it-IT" sz="2800" dirty="0" err="1">
                <a:solidFill>
                  <a:srgbClr val="000000"/>
                </a:solidFill>
              </a:rPr>
              <a:t>only</a:t>
            </a:r>
            <a:r>
              <a:rPr lang="it-IT" altLang="it-IT" sz="2800" dirty="0">
                <a:solidFill>
                  <a:srgbClr val="000000"/>
                </a:solidFill>
              </a:rPr>
              <a:t> the </a:t>
            </a:r>
            <a:r>
              <a:rPr lang="it-IT" altLang="it-IT" sz="2800" dirty="0" err="1">
                <a:solidFill>
                  <a:srgbClr val="000000"/>
                </a:solidFill>
              </a:rPr>
              <a:t>nonreminded</a:t>
            </a:r>
            <a:r>
              <a:rPr lang="it-IT" altLang="it-IT" sz="2800" dirty="0">
                <a:solidFill>
                  <a:srgbClr val="000000"/>
                </a:solidFill>
              </a:rPr>
              <a:t> CS+ </a:t>
            </a:r>
            <a:r>
              <a:rPr lang="it-IT" altLang="it-IT" sz="2800" dirty="0" err="1">
                <a:solidFill>
                  <a:srgbClr val="000000"/>
                </a:solidFill>
              </a:rPr>
              <a:t>memory</a:t>
            </a:r>
            <a:r>
              <a:rPr lang="it-IT" altLang="it-IT" sz="2800" dirty="0">
                <a:solidFill>
                  <a:srgbClr val="000000"/>
                </a:solidFill>
              </a:rPr>
              <a:t> </a:t>
            </a:r>
            <a:r>
              <a:rPr lang="it-IT" altLang="it-IT" sz="2800" dirty="0" err="1">
                <a:solidFill>
                  <a:srgbClr val="000000"/>
                </a:solidFill>
              </a:rPr>
              <a:t>recovered</a:t>
            </a:r>
            <a:r>
              <a:rPr lang="it-IT" altLang="it-IT" sz="2800" dirty="0">
                <a:solidFill>
                  <a:srgbClr val="000000"/>
                </a:solidFill>
              </a:rPr>
              <a:t> on </a:t>
            </a:r>
            <a:r>
              <a:rPr lang="it-IT" altLang="it-IT" sz="2800" dirty="0" err="1">
                <a:solidFill>
                  <a:srgbClr val="000000"/>
                </a:solidFill>
              </a:rPr>
              <a:t>day</a:t>
            </a:r>
            <a:r>
              <a:rPr lang="it-IT" altLang="it-IT" sz="2800" dirty="0">
                <a:solidFill>
                  <a:srgbClr val="000000"/>
                </a:solidFill>
              </a:rPr>
              <a:t> 3. </a:t>
            </a:r>
          </a:p>
          <a:p>
            <a:pPr algn="ctr" eaLnBrk="1" fontAlgn="base" hangingPunct="1">
              <a:spcBef>
                <a:spcPct val="0"/>
              </a:spcBef>
              <a:spcAft>
                <a:spcPct val="0"/>
              </a:spcAft>
              <a:buFontTx/>
              <a:buNone/>
            </a:pPr>
            <a:endParaRPr lang="it-IT" altLang="it-IT" sz="2800" dirty="0">
              <a:solidFill>
                <a:srgbClr val="000000"/>
              </a:solidFill>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8131423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6" name="Rectangle 4"/>
          <p:cNvSpPr>
            <a:spLocks noChangeArrowheads="1"/>
          </p:cNvSpPr>
          <p:nvPr/>
        </p:nvSpPr>
        <p:spPr bwMode="auto">
          <a:xfrm>
            <a:off x="-12700" y="538163"/>
            <a:ext cx="9144000" cy="4873625"/>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fontAlgn="base" hangingPunct="1">
              <a:spcBef>
                <a:spcPct val="0"/>
              </a:spcBef>
              <a:spcAft>
                <a:spcPct val="0"/>
              </a:spcAft>
              <a:buFontTx/>
              <a:buNone/>
            </a:pPr>
            <a:endParaRPr lang="it-IT" altLang="it-IT">
              <a:solidFill>
                <a:srgbClr val="000000"/>
              </a:solidFill>
            </a:endParaRPr>
          </a:p>
          <a:p>
            <a:pPr algn="ctr" eaLnBrk="1" fontAlgn="base" hangingPunct="1">
              <a:spcBef>
                <a:spcPct val="0"/>
              </a:spcBef>
              <a:spcAft>
                <a:spcPct val="0"/>
              </a:spcAft>
              <a:buFontTx/>
              <a:buNone/>
            </a:pPr>
            <a:r>
              <a:rPr lang="it-IT" altLang="it-IT">
                <a:solidFill>
                  <a:srgbClr val="000000"/>
                </a:solidFill>
              </a:rPr>
              <a:t>These results suggest that extinction during reconsolidation prevents the return of defensive reactions and diminishes PFC involvement.</a:t>
            </a:r>
          </a:p>
          <a:p>
            <a:pPr algn="ctr" eaLnBrk="1" fontAlgn="base" hangingPunct="1">
              <a:spcBef>
                <a:spcPct val="0"/>
              </a:spcBef>
              <a:spcAft>
                <a:spcPct val="0"/>
              </a:spcAft>
              <a:buFontTx/>
              <a:buNone/>
            </a:pPr>
            <a:r>
              <a:rPr lang="it-IT" altLang="it-IT">
                <a:solidFill>
                  <a:srgbClr val="000000"/>
                </a:solidFill>
              </a:rPr>
              <a:t> </a:t>
            </a:r>
          </a:p>
          <a:p>
            <a:pPr algn="ctr" eaLnBrk="1" fontAlgn="base" hangingPunct="1">
              <a:spcBef>
                <a:spcPct val="0"/>
              </a:spcBef>
              <a:spcAft>
                <a:spcPct val="0"/>
              </a:spcAft>
              <a:buFontTx/>
              <a:buNone/>
            </a:pPr>
            <a:r>
              <a:rPr lang="it-IT" altLang="it-IT" b="1">
                <a:solidFill>
                  <a:srgbClr val="000000"/>
                </a:solidFill>
              </a:rPr>
              <a:t>Reducing the necessity of the PFC-amygdala circuitry to control defensive reactions may help overcome a primary obstacle in the long-term efficacy of current treatments for anxiety disorders</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4318780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709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638" y="0"/>
            <a:ext cx="9255126" cy="30686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17091" name="CasellaDiTesto 1"/>
          <p:cNvSpPr txBox="1">
            <a:spLocks noChangeArrowheads="1"/>
          </p:cNvSpPr>
          <p:nvPr/>
        </p:nvSpPr>
        <p:spPr bwMode="auto">
          <a:xfrm>
            <a:off x="5724525" y="4365625"/>
            <a:ext cx="22098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fontAlgn="base" hangingPunct="1">
              <a:spcBef>
                <a:spcPct val="0"/>
              </a:spcBef>
              <a:spcAft>
                <a:spcPct val="0"/>
              </a:spcAft>
              <a:buFontTx/>
              <a:buNone/>
            </a:pPr>
            <a:r>
              <a:rPr lang="it-IT" altLang="it-IT" sz="1800">
                <a:solidFill>
                  <a:srgbClr val="000000"/>
                </a:solidFill>
              </a:rPr>
              <a:t>Klucken et al., 2016</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2015755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Struttura predefinita">
  <a:themeElements>
    <a:clrScheme name="Struttura predefini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Struttura predefinita">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truttura predefini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truttura predefinita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truttura predefinita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truttura predefinita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truttura predefinita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truttura predefinita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truttura predefinita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truttura predefinita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truttura predefinita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truttura predefinita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truttura predefinita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21</TotalTime>
  <Words>664</Words>
  <Application>Microsoft Office PowerPoint</Application>
  <PresentationFormat>Presentazione su schermo (4:3)</PresentationFormat>
  <Paragraphs>54</Paragraphs>
  <Slides>12</Slides>
  <Notes>0</Notes>
  <HiddenSlides>0</HiddenSlides>
  <MMClips>12</MMClips>
  <ScaleCrop>false</ScaleCrop>
  <HeadingPairs>
    <vt:vector size="4" baseType="variant">
      <vt:variant>
        <vt:lpstr>Tema</vt:lpstr>
      </vt:variant>
      <vt:variant>
        <vt:i4>1</vt:i4>
      </vt:variant>
      <vt:variant>
        <vt:lpstr>Titoli diapositive</vt:lpstr>
      </vt:variant>
      <vt:variant>
        <vt:i4>12</vt:i4>
      </vt:variant>
    </vt:vector>
  </HeadingPairs>
  <TitlesOfParts>
    <vt:vector size="13" baseType="lpstr">
      <vt:lpstr>Struttura predefinita</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Company>Microsoft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admin</dc:creator>
  <cp:lastModifiedBy>admin</cp:lastModifiedBy>
  <cp:revision>2</cp:revision>
  <dcterms:created xsi:type="dcterms:W3CDTF">2020-05-05T17:17:49Z</dcterms:created>
  <dcterms:modified xsi:type="dcterms:W3CDTF">2020-05-05T17:41:14Z</dcterms:modified>
</cp:coreProperties>
</file>