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777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0125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8581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786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24618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9010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920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2074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1047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838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3733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44176-59EC-422A-9DB2-FE44898239A6}" type="datetimeFigureOut">
              <a:rPr lang="it-IT">
                <a:solidFill>
                  <a:prstClr val="black">
                    <a:tint val="75000"/>
                  </a:prstClr>
                </a:solidFill>
              </a:rPr>
              <a:pPr/>
              <a:t>08/05/2020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A6CFA-CD6A-4F1C-8DFF-71C19BAB4CDA}"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04190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2.png"/><Relationship Id="rId2" Type="http://schemas.microsoft.com/office/2007/relationships/media" Target="../media/media11.wav"/><Relationship Id="rId1" Type="http://schemas.openxmlformats.org/officeDocument/2006/relationships/themeOverride" Target="../theme/themeOverride1.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2.wmf"/><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4">
            <a:extLst>
              <a:ext uri="{28A0092B-C50C-407E-A947-70E740481C1C}">
                <a14:useLocalDpi xmlns:a14="http://schemas.microsoft.com/office/drawing/2010/main" val="0"/>
              </a:ext>
            </a:extLst>
          </a:blip>
          <a:srcRect r="50000"/>
          <a:stretch>
            <a:fillRect/>
          </a:stretch>
        </p:blipFill>
        <p:spPr bwMode="auto">
          <a:xfrm>
            <a:off x="2366963" y="620713"/>
            <a:ext cx="4410075" cy="486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057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88900" y="171450"/>
            <a:ext cx="89662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sz="2800">
                <a:solidFill>
                  <a:srgbClr val="000000"/>
                </a:solidFill>
                <a:latin typeface="Arial" pitchFamily="34" charset="0"/>
              </a:rPr>
              <a:t>Many of these studies point out that age-related changes in cognition </a:t>
            </a:r>
            <a:r>
              <a:rPr lang="en-GB" altLang="it-IT" sz="2800" b="1" u="sng">
                <a:solidFill>
                  <a:srgbClr val="000000"/>
                </a:solidFill>
                <a:latin typeface="Arial" pitchFamily="34" charset="0"/>
              </a:rPr>
              <a:t>cannot be accounted for by a generalized loss of neurons</a:t>
            </a:r>
            <a:r>
              <a:rPr lang="en-GB" altLang="it-IT" sz="2800">
                <a:solidFill>
                  <a:srgbClr val="000000"/>
                </a:solidFill>
                <a:latin typeface="Arial" pitchFamily="34" charset="0"/>
              </a:rPr>
              <a:t>: </a:t>
            </a:r>
          </a:p>
          <a:p>
            <a:pPr algn="ctr" eaLnBrk="1" fontAlgn="base" hangingPunct="1">
              <a:spcBef>
                <a:spcPct val="0"/>
              </a:spcBef>
              <a:spcAft>
                <a:spcPct val="0"/>
              </a:spcAft>
              <a:buFontTx/>
              <a:buNone/>
            </a:pPr>
            <a:r>
              <a:rPr lang="en-GB" altLang="it-IT" sz="2800">
                <a:solidFill>
                  <a:srgbClr val="000000"/>
                </a:solidFill>
                <a:latin typeface="Arial" pitchFamily="34" charset="0"/>
              </a:rPr>
              <a:t>indeed, in </a:t>
            </a:r>
            <a:r>
              <a:rPr lang="en-GB" altLang="it-IT" sz="2800" b="1">
                <a:solidFill>
                  <a:srgbClr val="000000"/>
                </a:solidFill>
                <a:latin typeface="Arial" pitchFamily="34" charset="0"/>
              </a:rPr>
              <a:t>humans</a:t>
            </a:r>
            <a:r>
              <a:rPr lang="en-GB" altLang="it-IT" sz="2800">
                <a:solidFill>
                  <a:srgbClr val="000000"/>
                </a:solidFill>
                <a:latin typeface="Arial" pitchFamily="34" charset="0"/>
              </a:rPr>
              <a:t> (Raz et al., 2004; Pakkenberg and Gundersen, 1997; Pakkenberg et al., 2003; West, et al 1994), </a:t>
            </a:r>
            <a:r>
              <a:rPr lang="en-GB" altLang="it-IT" sz="2800" b="1">
                <a:solidFill>
                  <a:srgbClr val="000000"/>
                </a:solidFill>
                <a:latin typeface="Arial" pitchFamily="34" charset="0"/>
              </a:rPr>
              <a:t>non-human primates</a:t>
            </a:r>
            <a:r>
              <a:rPr lang="en-GB" altLang="it-IT" sz="2800">
                <a:solidFill>
                  <a:srgbClr val="000000"/>
                </a:solidFill>
                <a:latin typeface="Arial" pitchFamily="34" charset="0"/>
              </a:rPr>
              <a:t> (Merrill et al., </a:t>
            </a:r>
            <a:r>
              <a:rPr lang="en-GB" altLang="ja-JP" sz="2800">
                <a:solidFill>
                  <a:srgbClr val="000000"/>
                </a:solidFill>
                <a:latin typeface="Arial" pitchFamily="34" charset="0"/>
              </a:rPr>
              <a:t>2004; Peters et al., 1994; Gazzaley et al., 1997; Keukeret al., 2003) and </a:t>
            </a:r>
            <a:r>
              <a:rPr lang="en-GB" altLang="ja-JP" sz="2800" b="1">
                <a:solidFill>
                  <a:srgbClr val="000000"/>
                </a:solidFill>
                <a:latin typeface="Arial" pitchFamily="34" charset="0"/>
              </a:rPr>
              <a:t>rodents</a:t>
            </a:r>
            <a:r>
              <a:rPr lang="en-GB" altLang="ja-JP" sz="2800">
                <a:solidFill>
                  <a:srgbClr val="000000"/>
                </a:solidFill>
                <a:latin typeface="Arial" pitchFamily="34" charset="0"/>
              </a:rPr>
              <a:t> (Merrill et al., 1996), </a:t>
            </a:r>
            <a:r>
              <a:rPr lang="en-GB" altLang="ja-JP" sz="2800" u="sng">
                <a:solidFill>
                  <a:srgbClr val="000000"/>
                </a:solidFill>
                <a:latin typeface="Arial" pitchFamily="34" charset="0"/>
              </a:rPr>
              <a:t>significant cell death in the hippocampus and neocortex is not characteristic of normal aging</a:t>
            </a:r>
            <a:r>
              <a:rPr lang="en-GB" altLang="ja-JP" sz="2800">
                <a:solidFill>
                  <a:srgbClr val="000000"/>
                </a:solidFill>
                <a:latin typeface="Arial" pitchFamily="34" charset="0"/>
              </a:rPr>
              <a:t>. </a:t>
            </a:r>
          </a:p>
          <a:p>
            <a:pPr algn="ctr" eaLnBrk="1" fontAlgn="base" hangingPunct="1">
              <a:spcBef>
                <a:spcPct val="0"/>
              </a:spcBef>
              <a:spcAft>
                <a:spcPct val="0"/>
              </a:spcAft>
              <a:buFontTx/>
              <a:buNone/>
            </a:pPr>
            <a:endParaRPr lang="en-GB" altLang="ja-JP" sz="2800">
              <a:solidFill>
                <a:srgbClr val="000000"/>
              </a:solidFill>
              <a:latin typeface="Arial" pitchFamily="34" charset="0"/>
            </a:endParaRPr>
          </a:p>
          <a:p>
            <a:pPr algn="ctr" eaLnBrk="1" fontAlgn="base" hangingPunct="1">
              <a:spcBef>
                <a:spcPct val="0"/>
              </a:spcBef>
              <a:spcAft>
                <a:spcPct val="0"/>
              </a:spcAft>
              <a:buFontTx/>
              <a:buNone/>
            </a:pPr>
            <a:r>
              <a:rPr lang="en-GB" altLang="ja-JP" sz="2800">
                <a:solidFill>
                  <a:srgbClr val="000000"/>
                </a:solidFill>
                <a:latin typeface="Arial" pitchFamily="34" charset="0"/>
              </a:rPr>
              <a:t>There are instead age-related reductions in synaptic density and neuropil, resulting in </a:t>
            </a:r>
            <a:r>
              <a:rPr lang="en-GB" altLang="ja-JP" sz="2800" b="1">
                <a:solidFill>
                  <a:srgbClr val="000000"/>
                </a:solidFill>
                <a:latin typeface="Arial" pitchFamily="34" charset="0"/>
              </a:rPr>
              <a:t>reduction in volume of specific brain structures</a:t>
            </a:r>
            <a:r>
              <a:rPr lang="en-GB" altLang="ja-JP" sz="2800">
                <a:solidFill>
                  <a:srgbClr val="000000"/>
                </a:solidFill>
                <a:latin typeface="Arial" pitchFamily="34" charset="0"/>
              </a:rPr>
              <a:t>, but </a:t>
            </a:r>
            <a:r>
              <a:rPr lang="en-GB" altLang="ja-JP" sz="2800" b="1" u="sng">
                <a:solidFill>
                  <a:srgbClr val="000000"/>
                </a:solidFill>
                <a:latin typeface="Arial" pitchFamily="34" charset="0"/>
              </a:rPr>
              <a:t>not </a:t>
            </a:r>
            <a:r>
              <a:rPr lang="en-GB" altLang="ja-JP" sz="2800">
                <a:solidFill>
                  <a:srgbClr val="000000"/>
                </a:solidFill>
                <a:latin typeface="Arial" pitchFamily="34" charset="0"/>
              </a:rPr>
              <a:t>a </a:t>
            </a:r>
            <a:r>
              <a:rPr lang="en-GB" altLang="ja-JP" sz="2800" b="1">
                <a:solidFill>
                  <a:srgbClr val="000000"/>
                </a:solidFill>
                <a:latin typeface="Arial" pitchFamily="34" charset="0"/>
              </a:rPr>
              <a:t>general decrease in the number of neurons</a:t>
            </a:r>
            <a:r>
              <a:rPr lang="en-GB" altLang="ja-JP" sz="2800">
                <a:solidFill>
                  <a:srgbClr val="000000"/>
                </a:solidFill>
                <a:latin typeface="Arial"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415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92000">
              <a:schemeClr val="accent1">
                <a:tint val="44500"/>
                <a:satMod val="160000"/>
                <a:lumMod val="51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60350"/>
            <a:ext cx="51133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 Box 5"/>
          <p:cNvSpPr txBox="1">
            <a:spLocks noChangeArrowheads="1"/>
          </p:cNvSpPr>
          <p:nvPr/>
        </p:nvSpPr>
        <p:spPr bwMode="auto">
          <a:xfrm>
            <a:off x="5795963" y="692150"/>
            <a:ext cx="209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FFFFFF"/>
                </a:solidFill>
                <a:latin typeface="Arial" pitchFamily="34" charset="0"/>
              </a:rPr>
              <a:t>Burke and Barnes, 2006</a:t>
            </a:r>
          </a:p>
        </p:txBody>
      </p:sp>
      <p:pic>
        <p:nvPicPr>
          <p:cNvPr id="430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708275"/>
            <a:ext cx="5183187"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 Box 7"/>
          <p:cNvSpPr txBox="1">
            <a:spLocks noChangeArrowheads="1"/>
          </p:cNvSpPr>
          <p:nvPr/>
        </p:nvSpPr>
        <p:spPr bwMode="auto">
          <a:xfrm>
            <a:off x="5992813" y="3427413"/>
            <a:ext cx="1908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FFFFFF"/>
                </a:solidFill>
                <a:latin typeface="Arial" pitchFamily="34" charset="0"/>
              </a:rPr>
              <a:t>Berchtoldt et al., 2008</a:t>
            </a:r>
          </a:p>
        </p:txBody>
      </p:sp>
      <p:sp>
        <p:nvSpPr>
          <p:cNvPr id="43014" name="Rectangle 8"/>
          <p:cNvSpPr>
            <a:spLocks noChangeArrowheads="1"/>
          </p:cNvSpPr>
          <p:nvPr/>
        </p:nvSpPr>
        <p:spPr bwMode="auto">
          <a:xfrm>
            <a:off x="2176463" y="4714875"/>
            <a:ext cx="3384550" cy="2174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43015" name="Line 10"/>
          <p:cNvSpPr>
            <a:spLocks noChangeShapeType="1"/>
          </p:cNvSpPr>
          <p:nvPr/>
        </p:nvSpPr>
        <p:spPr bwMode="auto">
          <a:xfrm>
            <a:off x="2484438" y="4076700"/>
            <a:ext cx="2951162"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1400">
              <a:solidFill>
                <a:srgbClr val="000000"/>
              </a:solidFill>
              <a:latin typeface="Arial" pitchFamily="34" charset="0"/>
            </a:endParaRPr>
          </a:p>
        </p:txBody>
      </p:sp>
      <p:sp>
        <p:nvSpPr>
          <p:cNvPr id="43016" name="Line 11"/>
          <p:cNvSpPr>
            <a:spLocks noChangeShapeType="1"/>
          </p:cNvSpPr>
          <p:nvPr/>
        </p:nvSpPr>
        <p:spPr bwMode="auto">
          <a:xfrm>
            <a:off x="4211638" y="4292600"/>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1400">
              <a:solidFill>
                <a:srgbClr val="000000"/>
              </a:solidFill>
              <a:latin typeface="Arial" pitchFamily="34" charset="0"/>
            </a:endParaRPr>
          </a:p>
        </p:txBody>
      </p:sp>
      <p:sp>
        <p:nvSpPr>
          <p:cNvPr id="43017" name="Line 12"/>
          <p:cNvSpPr>
            <a:spLocks noChangeShapeType="1"/>
          </p:cNvSpPr>
          <p:nvPr/>
        </p:nvSpPr>
        <p:spPr bwMode="auto">
          <a:xfrm>
            <a:off x="539750" y="4508500"/>
            <a:ext cx="49688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1400">
              <a:solidFill>
                <a:srgbClr val="000000"/>
              </a:solidFill>
              <a:latin typeface="Arial" pitchFamily="34" charset="0"/>
            </a:endParaRPr>
          </a:p>
        </p:txBody>
      </p:sp>
      <p:sp>
        <p:nvSpPr>
          <p:cNvPr id="43018" name="Line 13"/>
          <p:cNvSpPr>
            <a:spLocks noChangeShapeType="1"/>
          </p:cNvSpPr>
          <p:nvPr/>
        </p:nvSpPr>
        <p:spPr bwMode="auto">
          <a:xfrm>
            <a:off x="539750" y="4652963"/>
            <a:ext cx="122396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1400">
              <a:solidFill>
                <a:srgbClr val="000000"/>
              </a:solidFill>
              <a:latin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7887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p:cNvPicPr>
            <a:picLocks noChangeAspect="1" noChangeArrowheads="1"/>
          </p:cNvPicPr>
          <p:nvPr/>
        </p:nvPicPr>
        <p:blipFill>
          <a:blip r:embed="rId4">
            <a:extLst>
              <a:ext uri="{28A0092B-C50C-407E-A947-70E740481C1C}">
                <a14:useLocalDpi xmlns:a14="http://schemas.microsoft.com/office/drawing/2010/main" val="0"/>
              </a:ext>
            </a:extLst>
          </a:blip>
          <a:srcRect l="6065"/>
          <a:stretch>
            <a:fillRect/>
          </a:stretch>
        </p:blipFill>
        <p:spPr bwMode="auto">
          <a:xfrm>
            <a:off x="833438" y="0"/>
            <a:ext cx="8310562"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5"/>
          <p:cNvSpPr txBox="1">
            <a:spLocks noChangeArrowheads="1"/>
          </p:cNvSpPr>
          <p:nvPr/>
        </p:nvSpPr>
        <p:spPr bwMode="auto">
          <a:xfrm>
            <a:off x="179388" y="3141663"/>
            <a:ext cx="2468562"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1600">
                <a:solidFill>
                  <a:srgbClr val="000000"/>
                </a:solidFill>
                <a:latin typeface="Arial" pitchFamily="34" charset="0"/>
              </a:rPr>
              <a:t>On average, there is a correlation between GM amd WM integrity and cognitive state-</a:t>
            </a:r>
          </a:p>
          <a:p>
            <a:pPr algn="ctr" eaLnBrk="1" fontAlgn="base" hangingPunct="1">
              <a:spcBef>
                <a:spcPct val="0"/>
              </a:spcBef>
              <a:spcAft>
                <a:spcPct val="0"/>
              </a:spcAft>
              <a:buFontTx/>
              <a:buNone/>
            </a:pPr>
            <a:r>
              <a:rPr lang="it-IT" altLang="it-IT" sz="1600">
                <a:solidFill>
                  <a:srgbClr val="000000"/>
                </a:solidFill>
                <a:latin typeface="Arial" pitchFamily="34" charset="0"/>
              </a:rPr>
              <a:t>However, many studies failed to find such a correlation</a:t>
            </a:r>
          </a:p>
        </p:txBody>
      </p:sp>
      <p:pic>
        <p:nvPicPr>
          <p:cNvPr id="44036" name="Picture 8"/>
          <p:cNvPicPr>
            <a:picLocks noChangeAspect="1" noChangeArrowheads="1"/>
          </p:cNvPicPr>
          <p:nvPr/>
        </p:nvPicPr>
        <p:blipFill>
          <a:blip r:embed="rId5">
            <a:extLst>
              <a:ext uri="{28A0092B-C50C-407E-A947-70E740481C1C}">
                <a14:useLocalDpi xmlns:a14="http://schemas.microsoft.com/office/drawing/2010/main" val="0"/>
              </a:ext>
            </a:extLst>
          </a:blip>
          <a:srcRect b="27255"/>
          <a:stretch>
            <a:fillRect/>
          </a:stretch>
        </p:blipFill>
        <p:spPr bwMode="auto">
          <a:xfrm>
            <a:off x="0" y="5013325"/>
            <a:ext cx="9324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Rectangle 9"/>
          <p:cNvSpPr>
            <a:spLocks noChangeArrowheads="1"/>
          </p:cNvSpPr>
          <p:nvPr/>
        </p:nvSpPr>
        <p:spPr bwMode="auto">
          <a:xfrm>
            <a:off x="5795963" y="5373688"/>
            <a:ext cx="3348037"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00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92000">
              <a:schemeClr val="accent1">
                <a:tint val="44500"/>
                <a:satMod val="160000"/>
                <a:lumMod val="51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0" y="188913"/>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800">
                <a:solidFill>
                  <a:srgbClr val="FFFF66"/>
                </a:solidFill>
                <a:latin typeface="Arial" pitchFamily="34" charset="0"/>
              </a:rPr>
              <a:t>Profound loss of neurons does not significantly contribute to age-related cognitive impairments </a:t>
            </a:r>
          </a:p>
        </p:txBody>
      </p:sp>
      <p:sp>
        <p:nvSpPr>
          <p:cNvPr id="45059" name="Text Box 5"/>
          <p:cNvSpPr txBox="1">
            <a:spLocks noChangeArrowheads="1"/>
          </p:cNvSpPr>
          <p:nvPr/>
        </p:nvSpPr>
        <p:spPr bwMode="auto">
          <a:xfrm>
            <a:off x="28575" y="1196975"/>
            <a:ext cx="903605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600" b="1">
                <a:solidFill>
                  <a:srgbClr val="FFFFFF"/>
                </a:solidFill>
                <a:latin typeface="Arial" pitchFamily="34" charset="0"/>
              </a:rPr>
              <a:t>Significant cell death in hippocampus and neocortex is not characteristic of </a:t>
            </a:r>
            <a:r>
              <a:rPr lang="it-IT" altLang="it-IT" sz="1600" b="1">
                <a:solidFill>
                  <a:srgbClr val="FF9900"/>
                </a:solidFill>
                <a:latin typeface="Arial" pitchFamily="34" charset="0"/>
              </a:rPr>
              <a:t>normal </a:t>
            </a:r>
            <a:r>
              <a:rPr lang="it-IT" altLang="it-IT" sz="1600" b="1">
                <a:solidFill>
                  <a:srgbClr val="FFFFFF"/>
                </a:solidFill>
                <a:latin typeface="Arial" pitchFamily="34" charset="0"/>
              </a:rPr>
              <a:t>aging and</a:t>
            </a:r>
            <a:r>
              <a:rPr lang="it-IT" altLang="it-IT" sz="1400">
                <a:solidFill>
                  <a:srgbClr val="FFFFFF"/>
                </a:solidFill>
                <a:latin typeface="Arial" pitchFamily="34" charset="0"/>
              </a:rPr>
              <a:t> </a:t>
            </a:r>
            <a:r>
              <a:rPr lang="it-IT" altLang="it-IT" sz="1600" b="1">
                <a:solidFill>
                  <a:srgbClr val="FFFFFF"/>
                </a:solidFill>
                <a:latin typeface="Arial" pitchFamily="34" charset="0"/>
              </a:rPr>
              <a:t>does not have a significant role in age-related cognitive decline. Less than 10% of neurons of human brain is lost over the range 20-90 years.</a:t>
            </a:r>
            <a:r>
              <a:rPr lang="it-IT" altLang="it-IT" sz="1400">
                <a:solidFill>
                  <a:srgbClr val="FFFFFF"/>
                </a:solidFill>
                <a:latin typeface="Arial" pitchFamily="34" charset="0"/>
              </a:rPr>
              <a:t> Rather, small, region-specific changes in dendritic branching and spine density are more characteristic of the effects of ageing on neuronal morphology </a:t>
            </a:r>
          </a:p>
        </p:txBody>
      </p:sp>
      <p:pic>
        <p:nvPicPr>
          <p:cNvPr id="45060" name="Picture 6"/>
          <p:cNvPicPr>
            <a:picLocks noChangeAspect="1" noChangeArrowheads="1"/>
          </p:cNvPicPr>
          <p:nvPr/>
        </p:nvPicPr>
        <p:blipFill>
          <a:blip r:embed="rId5">
            <a:extLst>
              <a:ext uri="{28A0092B-C50C-407E-A947-70E740481C1C}">
                <a14:useLocalDpi xmlns:a14="http://schemas.microsoft.com/office/drawing/2010/main" val="0"/>
              </a:ext>
            </a:extLst>
          </a:blip>
          <a:srcRect r="48599" b="50000"/>
          <a:stretch>
            <a:fillRect/>
          </a:stretch>
        </p:blipFill>
        <p:spPr bwMode="auto">
          <a:xfrm>
            <a:off x="179388" y="2636838"/>
            <a:ext cx="244792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7"/>
          <p:cNvPicPr>
            <a:picLocks noChangeAspect="1" noChangeArrowheads="1"/>
          </p:cNvPicPr>
          <p:nvPr/>
        </p:nvPicPr>
        <p:blipFill>
          <a:blip r:embed="rId5">
            <a:extLst>
              <a:ext uri="{28A0092B-C50C-407E-A947-70E740481C1C}">
                <a14:useLocalDpi xmlns:a14="http://schemas.microsoft.com/office/drawing/2010/main" val="0"/>
              </a:ext>
            </a:extLst>
          </a:blip>
          <a:srcRect l="49899" b="50000"/>
          <a:stretch>
            <a:fillRect/>
          </a:stretch>
        </p:blipFill>
        <p:spPr bwMode="auto">
          <a:xfrm>
            <a:off x="6578600" y="2636838"/>
            <a:ext cx="2386013"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2" name="Text Box 8"/>
          <p:cNvSpPr txBox="1">
            <a:spLocks noChangeArrowheads="1"/>
          </p:cNvSpPr>
          <p:nvPr/>
        </p:nvSpPr>
        <p:spPr bwMode="auto">
          <a:xfrm>
            <a:off x="2627313" y="2522538"/>
            <a:ext cx="3960812"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300">
                <a:solidFill>
                  <a:srgbClr val="FFFF66"/>
                </a:solidFill>
                <a:latin typeface="Arial" pitchFamily="34" charset="0"/>
              </a:rPr>
              <a:t>A common misconception about normal ageing is that significant cell loss and dramatic changes in neuronal morphology occur. a | This example shows progressive loss of the dendritic surface in aged human dentate gyrus granule cells. These data do not accurately reflect the subtle and selective morphological alterations that actually occur in aged neurons, however. </a:t>
            </a:r>
            <a:r>
              <a:rPr lang="it-IT" altLang="it-IT" sz="1400" b="1" u="sng">
                <a:solidFill>
                  <a:srgbClr val="FF9900"/>
                </a:solidFill>
                <a:latin typeface="Arial" pitchFamily="34" charset="0"/>
              </a:rPr>
              <a:t>Age-associated loss of dendritic extent in the dentate gyrus and CA1 was exaggerated by including healthy aged individuals and those with dementia in the same experimental group, and not using stereological controls</a:t>
            </a:r>
            <a:r>
              <a:rPr lang="it-IT" altLang="it-IT" sz="1300" b="1" u="sng">
                <a:solidFill>
                  <a:srgbClr val="FF9900"/>
                </a:solidFill>
                <a:latin typeface="Arial" pitchFamily="34" charset="0"/>
              </a:rPr>
              <a:t>.</a:t>
            </a:r>
            <a:r>
              <a:rPr lang="it-IT" altLang="it-IT" sz="1300">
                <a:solidFill>
                  <a:srgbClr val="FFFF66"/>
                </a:solidFill>
                <a:latin typeface="Arial" pitchFamily="34" charset="0"/>
              </a:rPr>
              <a:t> c | Representative hippocampal CA1 neurons from young rats (2 months) and old rats (24 months). There is no reduction in dendritic branching or length with age in area CA1. In the subiculum of non-human primates, however, significant reductions in spine density with age have been observed between the ages of 7 and 28 years.</a:t>
            </a:r>
          </a:p>
        </p:txBody>
      </p:sp>
      <p:sp>
        <p:nvSpPr>
          <p:cNvPr id="45063" name="Text Box 9"/>
          <p:cNvSpPr txBox="1">
            <a:spLocks noChangeArrowheads="1"/>
          </p:cNvSpPr>
          <p:nvPr/>
        </p:nvSpPr>
        <p:spPr bwMode="auto">
          <a:xfrm>
            <a:off x="6804025" y="6381750"/>
            <a:ext cx="209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FFFF66"/>
                </a:solidFill>
                <a:latin typeface="Arial" pitchFamily="34" charset="0"/>
              </a:rPr>
              <a:t>Burke and Barnes, 2006</a:t>
            </a:r>
          </a:p>
        </p:txBody>
      </p:sp>
      <p:sp>
        <p:nvSpPr>
          <p:cNvPr id="45064" name="Text Box 10"/>
          <p:cNvSpPr txBox="1">
            <a:spLocks noChangeArrowheads="1"/>
          </p:cNvSpPr>
          <p:nvPr/>
        </p:nvSpPr>
        <p:spPr bwMode="auto">
          <a:xfrm>
            <a:off x="735013" y="6092825"/>
            <a:ext cx="1317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FFFF66"/>
                </a:solidFill>
                <a:latin typeface="Arial" pitchFamily="34" charset="0"/>
              </a:rPr>
              <a:t>Hippocampus </a:t>
            </a:r>
          </a:p>
        </p:txBody>
      </p:sp>
      <p:sp>
        <p:nvSpPr>
          <p:cNvPr id="45065" name="Text Box 11"/>
          <p:cNvSpPr txBox="1">
            <a:spLocks noChangeArrowheads="1"/>
          </p:cNvSpPr>
          <p:nvPr/>
        </p:nvSpPr>
        <p:spPr bwMode="auto">
          <a:xfrm>
            <a:off x="7070725" y="6076950"/>
            <a:ext cx="1317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FFFF66"/>
                </a:solidFill>
                <a:latin typeface="Arial" pitchFamily="34" charset="0"/>
              </a:rPr>
              <a:t>Hippocampus </a:t>
            </a:r>
          </a:p>
        </p:txBody>
      </p:sp>
      <p:sp>
        <p:nvSpPr>
          <p:cNvPr id="45066" name="Text Box 13"/>
          <p:cNvSpPr txBox="1">
            <a:spLocks noChangeArrowheads="1"/>
          </p:cNvSpPr>
          <p:nvPr/>
        </p:nvSpPr>
        <p:spPr bwMode="auto">
          <a:xfrm>
            <a:off x="735013" y="2198688"/>
            <a:ext cx="1073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2000">
                <a:solidFill>
                  <a:srgbClr val="FFFFFF"/>
                </a:solidFill>
                <a:latin typeface="Arial" pitchFamily="34" charset="0"/>
              </a:rPr>
              <a:t>Human </a:t>
            </a:r>
          </a:p>
        </p:txBody>
      </p:sp>
      <p:sp>
        <p:nvSpPr>
          <p:cNvPr id="45067" name="Text Box 14"/>
          <p:cNvSpPr txBox="1">
            <a:spLocks noChangeArrowheads="1"/>
          </p:cNvSpPr>
          <p:nvPr/>
        </p:nvSpPr>
        <p:spPr bwMode="auto">
          <a:xfrm>
            <a:off x="7308850" y="2205038"/>
            <a:ext cx="649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2000">
                <a:solidFill>
                  <a:srgbClr val="FFFFFF"/>
                </a:solidFill>
                <a:latin typeface="Arial" pitchFamily="34" charset="0"/>
              </a:rPr>
              <a:t>Rat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75593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4">
            <a:extLst>
              <a:ext uri="{28A0092B-C50C-407E-A947-70E740481C1C}">
                <a14:useLocalDpi xmlns:a14="http://schemas.microsoft.com/office/drawing/2010/main" val="0"/>
              </a:ext>
            </a:extLst>
          </a:blip>
          <a:srcRect l="49973"/>
          <a:stretch>
            <a:fillRect/>
          </a:stretch>
        </p:blipFill>
        <p:spPr bwMode="auto">
          <a:xfrm>
            <a:off x="2843213" y="476250"/>
            <a:ext cx="4376737"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966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728663"/>
            <a:ext cx="40227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37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0"/>
            <a:ext cx="57150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45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275" y="584200"/>
            <a:ext cx="4210050"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65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016000"/>
            <a:ext cx="3852862"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35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32" name="Picture 4" descr="viso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1700213"/>
            <a:ext cx="14287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6133" name="Picture 5" descr="viso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1773238"/>
            <a:ext cx="1439863"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71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816132"/>
                                        </p:tgtEl>
                                        <p:attrNameLst>
                                          <p:attrName>style.visibility</p:attrName>
                                        </p:attrNameLst>
                                      </p:cBhvr>
                                      <p:to>
                                        <p:strVal val="visible"/>
                                      </p:to>
                                    </p:set>
                                    <p:anim calcmode="lin" valueType="num">
                                      <p:cBhvr additive="base">
                                        <p:cTn id="11" dur="500" fill="hold"/>
                                        <p:tgtEl>
                                          <p:spTgt spid="816132"/>
                                        </p:tgtEl>
                                        <p:attrNameLst>
                                          <p:attrName>ppt_x</p:attrName>
                                        </p:attrNameLst>
                                      </p:cBhvr>
                                      <p:tavLst>
                                        <p:tav tm="0">
                                          <p:val>
                                            <p:strVal val="#ppt_x"/>
                                          </p:val>
                                        </p:tav>
                                        <p:tav tm="100000">
                                          <p:val>
                                            <p:strVal val="#ppt_x"/>
                                          </p:val>
                                        </p:tav>
                                      </p:tavLst>
                                    </p:anim>
                                    <p:anim calcmode="lin" valueType="num">
                                      <p:cBhvr additive="base">
                                        <p:cTn id="12" dur="500" fill="hold"/>
                                        <p:tgtEl>
                                          <p:spTgt spid="81613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16133"/>
                                        </p:tgtEl>
                                        <p:attrNameLst>
                                          <p:attrName>style.visibility</p:attrName>
                                        </p:attrNameLst>
                                      </p:cBhvr>
                                      <p:to>
                                        <p:strVal val="visible"/>
                                      </p:to>
                                    </p:set>
                                    <p:anim calcmode="lin" valueType="num">
                                      <p:cBhvr additive="base">
                                        <p:cTn id="17" dur="500" fill="hold"/>
                                        <p:tgtEl>
                                          <p:spTgt spid="816133"/>
                                        </p:tgtEl>
                                        <p:attrNameLst>
                                          <p:attrName>ppt_x</p:attrName>
                                        </p:attrNameLst>
                                      </p:cBhvr>
                                      <p:tavLst>
                                        <p:tav tm="0">
                                          <p:val>
                                            <p:strVal val="#ppt_x"/>
                                          </p:val>
                                        </p:tav>
                                        <p:tav tm="100000">
                                          <p:val>
                                            <p:strVal val="#ppt_x"/>
                                          </p:val>
                                        </p:tav>
                                      </p:tavLst>
                                    </p:anim>
                                    <p:anim calcmode="lin" valueType="num">
                                      <p:cBhvr additive="base">
                                        <p:cTn id="18" dur="500" fill="hold"/>
                                        <p:tgtEl>
                                          <p:spTgt spid="816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92000">
              <a:schemeClr val="accent1">
                <a:tint val="44500"/>
                <a:satMod val="160000"/>
                <a:lumMod val="51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0" y="258763"/>
            <a:ext cx="9144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sz="3600">
                <a:solidFill>
                  <a:srgbClr val="FFFF66"/>
                </a:solidFill>
                <a:latin typeface="Arial" pitchFamily="34" charset="0"/>
              </a:rPr>
              <a:t>Declarative memory depends from the integrity of medial temporal lobe, (hippocampus and surrounding cortical areas), and of plasticity processes in these areas. </a:t>
            </a:r>
          </a:p>
          <a:p>
            <a:pPr algn="ctr" eaLnBrk="1" fontAlgn="base" hangingPunct="1">
              <a:spcBef>
                <a:spcPct val="0"/>
              </a:spcBef>
              <a:spcAft>
                <a:spcPct val="0"/>
              </a:spcAft>
              <a:buFontTx/>
              <a:buNone/>
            </a:pPr>
            <a:endParaRPr lang="en-GB" altLang="it-IT" sz="3600">
              <a:solidFill>
                <a:srgbClr val="FFFF66"/>
              </a:solidFill>
              <a:latin typeface="Arial" pitchFamily="34" charset="0"/>
            </a:endParaRPr>
          </a:p>
          <a:p>
            <a:pPr algn="ctr" eaLnBrk="1" fontAlgn="base" hangingPunct="1">
              <a:spcBef>
                <a:spcPct val="0"/>
              </a:spcBef>
              <a:spcAft>
                <a:spcPct val="0"/>
              </a:spcAft>
              <a:buFontTx/>
              <a:buNone/>
            </a:pPr>
            <a:r>
              <a:rPr lang="en-GB" altLang="it-IT" sz="3600">
                <a:solidFill>
                  <a:srgbClr val="FFFF66"/>
                </a:solidFill>
                <a:latin typeface="Arial" pitchFamily="34" charset="0"/>
              </a:rPr>
              <a:t>Is a change in plasticity in these areas related to age dependent decline of declarative memory?</a:t>
            </a:r>
            <a:endParaRPr lang="it-IT" altLang="it-IT" sz="3600">
              <a:solidFill>
                <a:srgbClr val="FFFF66"/>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04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76200" y="352425"/>
            <a:ext cx="9220200"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a:solidFill>
                  <a:srgbClr val="000000"/>
                </a:solidFill>
                <a:latin typeface="Arial" pitchFamily="34" charset="0"/>
              </a:rPr>
              <a:t>There are several papers which have addressed and discussed the functional alterations that occur during normal aging in the medial temporal lobe and the prefrontal cortex and how these age- associated changes might contribute to the selective cognitive impairments that occur in advanced age </a:t>
            </a:r>
          </a:p>
          <a:p>
            <a:pPr algn="ctr" eaLnBrk="1" fontAlgn="base" hangingPunct="1">
              <a:spcBef>
                <a:spcPct val="0"/>
              </a:spcBef>
              <a:spcAft>
                <a:spcPct val="0"/>
              </a:spcAft>
              <a:buFontTx/>
              <a:buNone/>
            </a:pPr>
            <a:r>
              <a:rPr lang="en-GB" altLang="it-IT">
                <a:solidFill>
                  <a:srgbClr val="000000"/>
                </a:solidFill>
                <a:latin typeface="Arial" pitchFamily="34" charset="0"/>
              </a:rPr>
              <a:t>(see for instance Berchtold et al. 2008; Burke and Barnes, 2006, Park and Reuter Lorenz 2009; Barnes 2011, Holden and Gilbert, 2012 for review).</a:t>
            </a:r>
            <a:r>
              <a:rPr lang="it-IT" altLang="it-IT">
                <a:solidFill>
                  <a:srgbClr val="000000"/>
                </a:solidFill>
                <a:latin typeface="Arial"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99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530</Words>
  <Application>Microsoft Office PowerPoint</Application>
  <PresentationFormat>Presentazione su schermo (4:3)</PresentationFormat>
  <Paragraphs>21</Paragraphs>
  <Slides>13</Slides>
  <Notes>0</Notes>
  <HiddenSlides>0</HiddenSlides>
  <MMClips>13</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2020-05-08T14:49:06Z</dcterms:created>
  <dcterms:modified xsi:type="dcterms:W3CDTF">2020-05-08T14:49:54Z</dcterms:modified>
</cp:coreProperties>
</file>