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DF3A19-4C10-4508-B3D9-04E44151C3B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596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5147B8-E5BF-4D26-AFDD-73B5411F048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3211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BE7A8-8BD8-4810-A134-814DC6DDCF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842598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7713AD-FB37-4EB2-8B7A-B129EB38124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5165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51C826-1F50-4B6C-BF44-D6299562C7A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5892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1989DA-D003-48C3-947A-8F0074C3A8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1752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9F9ED-820E-4E3A-8853-C6FF1B8BFAE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3783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9CE463-97E4-4DE8-B706-78E80D5D414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2934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3311A72-8F10-46A4-ABB5-11FDBBE5C4C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703456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7BE75D-F246-412B-9425-B73F6AD7DAE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1806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42C3DE-2A37-48D7-9731-03F58CDC05D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3508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mn-lt"/>
              </a:defRPr>
            </a:lvl1pPr>
          </a:lstStyle>
          <a:p>
            <a:pPr fontAlgn="base">
              <a:spcBef>
                <a:spcPct val="0"/>
              </a:spcBef>
              <a:spcAft>
                <a:spcPct val="0"/>
              </a:spcAft>
              <a:defRPr/>
            </a:pPr>
            <a:endParaRPr lang="it-IT" altLang="it-IT" sz="140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pPr fontAlgn="base">
              <a:spcBef>
                <a:spcPct val="0"/>
              </a:spcBef>
              <a:spcAft>
                <a:spcPct val="0"/>
              </a:spcAft>
              <a:defRPr/>
            </a:pPr>
            <a:fld id="{80794151-75AD-4914-AA36-4DBA3EBBACFA}" type="slidenum">
              <a:rPr lang="it-IT" altLang="it-IT" sz="1400">
                <a:solidFill>
                  <a:srgbClr val="000000"/>
                </a:solidFill>
              </a:rPr>
              <a:pPr fontAlgn="base">
                <a:spcBef>
                  <a:spcPct val="0"/>
                </a:spcBef>
                <a:spcAft>
                  <a:spcPct val="0"/>
                </a:spcAft>
                <a:defRPr/>
              </a:pPr>
              <a:t>‹N›</a:t>
            </a:fld>
            <a:endParaRPr lang="it-IT" altLang="it-IT" sz="1400">
              <a:solidFill>
                <a:srgbClr val="000000"/>
              </a:solidFill>
            </a:endParaRPr>
          </a:p>
        </p:txBody>
      </p:sp>
    </p:spTree>
    <p:extLst>
      <p:ext uri="{BB962C8B-B14F-4D97-AF65-F5344CB8AC3E}">
        <p14:creationId xmlns:p14="http://schemas.microsoft.com/office/powerpoint/2010/main" val="6366059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wmf"/></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hemeOverride" Target="../theme/themeOverride2.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hemeOverride" Target="../theme/themeOverride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72706" name="Text Box 4"/>
          <p:cNvSpPr txBox="1">
            <a:spLocks noChangeArrowheads="1"/>
          </p:cNvSpPr>
          <p:nvPr/>
        </p:nvSpPr>
        <p:spPr bwMode="auto">
          <a:xfrm>
            <a:off x="179512" y="929531"/>
            <a:ext cx="868699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4400" dirty="0">
                <a:solidFill>
                  <a:srgbClr val="FFFF66"/>
                </a:solidFill>
                <a:latin typeface="Arial" pitchFamily="34" charset="0"/>
              </a:rPr>
              <a:t>“</a:t>
            </a:r>
            <a:r>
              <a:rPr lang="it-IT" altLang="it-IT" sz="4400" dirty="0" err="1">
                <a:solidFill>
                  <a:srgbClr val="FFFF66"/>
                </a:solidFill>
                <a:latin typeface="Arial" pitchFamily="34" charset="0"/>
              </a:rPr>
              <a:t>Compensatory</a:t>
            </a:r>
            <a:r>
              <a:rPr lang="it-IT" altLang="it-IT" sz="4400" dirty="0">
                <a:solidFill>
                  <a:srgbClr val="FFFF66"/>
                </a:solidFill>
                <a:latin typeface="Arial" pitchFamily="34" charset="0"/>
              </a:rPr>
              <a:t>” </a:t>
            </a:r>
            <a:r>
              <a:rPr lang="it-IT" altLang="it-IT" sz="4400" dirty="0" err="1">
                <a:solidFill>
                  <a:srgbClr val="FFFF66"/>
                </a:solidFill>
                <a:latin typeface="Arial" pitchFamily="34" charset="0"/>
              </a:rPr>
              <a:t>plasticity</a:t>
            </a:r>
            <a:r>
              <a:rPr lang="it-IT" altLang="it-IT" sz="4400" dirty="0">
                <a:solidFill>
                  <a:srgbClr val="FFFF66"/>
                </a:solidFill>
                <a:latin typeface="Arial" pitchFamily="34" charset="0"/>
              </a:rPr>
              <a:t> in </a:t>
            </a:r>
            <a:r>
              <a:rPr lang="it-IT" altLang="it-IT" sz="4400" dirty="0" err="1">
                <a:solidFill>
                  <a:srgbClr val="FFFF66"/>
                </a:solidFill>
                <a:latin typeface="Arial" pitchFamily="34" charset="0"/>
              </a:rPr>
              <a:t>aging</a:t>
            </a:r>
            <a:endParaRPr lang="it-IT" altLang="it-IT" sz="4400" dirty="0">
              <a:solidFill>
                <a:srgbClr val="FFFF66"/>
              </a:solidFill>
              <a:latin typeface="Arial"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844824"/>
            <a:ext cx="3501863"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86439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0" y="215900"/>
            <a:ext cx="9144000" cy="642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a:solidFill>
                  <a:srgbClr val="000000"/>
                </a:solidFill>
                <a:latin typeface="Arial" pitchFamily="34" charset="0"/>
              </a:rPr>
              <a:t>In parallel to diminished neural plasticity, there are numerous examples of what can be considered </a:t>
            </a:r>
            <a:r>
              <a:rPr lang="en-GB" altLang="it-IT" b="1">
                <a:solidFill>
                  <a:srgbClr val="000000"/>
                </a:solidFill>
                <a:latin typeface="Arial" pitchFamily="34" charset="0"/>
              </a:rPr>
              <a:t>compensatory plasticity</a:t>
            </a:r>
            <a:r>
              <a:rPr lang="en-GB" altLang="it-IT">
                <a:solidFill>
                  <a:srgbClr val="000000"/>
                </a:solidFill>
                <a:latin typeface="Arial" pitchFamily="34" charset="0"/>
              </a:rPr>
              <a:t> during the aging process. </a:t>
            </a:r>
          </a:p>
          <a:p>
            <a:pPr algn="ctr" eaLnBrk="1" fontAlgn="base" hangingPunct="1">
              <a:spcBef>
                <a:spcPct val="0"/>
              </a:spcBef>
              <a:spcAft>
                <a:spcPct val="0"/>
              </a:spcAft>
              <a:buFontTx/>
              <a:buNone/>
            </a:pPr>
            <a:r>
              <a:rPr lang="en-GB" altLang="it-IT">
                <a:solidFill>
                  <a:srgbClr val="000000"/>
                </a:solidFill>
                <a:latin typeface="Arial" pitchFamily="34" charset="0"/>
              </a:rPr>
              <a:t>This shows up mostly in terms of activation of a larger and more elaborate pattern of acrivation of brain areas, and in particular of the prefrontal cortex, in aged with respect to young subjects performing the same task; </a:t>
            </a:r>
          </a:p>
          <a:p>
            <a:pPr algn="ctr" eaLnBrk="1" fontAlgn="base" hangingPunct="1">
              <a:spcBef>
                <a:spcPct val="0"/>
              </a:spcBef>
              <a:spcAft>
                <a:spcPct val="0"/>
              </a:spcAft>
              <a:buFontTx/>
              <a:buNone/>
            </a:pPr>
            <a:r>
              <a:rPr lang="en-GB" altLang="it-IT">
                <a:solidFill>
                  <a:srgbClr val="000000"/>
                </a:solidFill>
                <a:latin typeface="Arial" pitchFamily="34" charset="0"/>
              </a:rPr>
              <a:t>interestingly, this more extensive activation correlates with better performance in the elders (see Park and Reuter Lorenz, 2009 for a recent review).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838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3" y="333375"/>
            <a:ext cx="9144001"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Text Box 5"/>
          <p:cNvSpPr txBox="1">
            <a:spLocks noChangeArrowheads="1"/>
          </p:cNvSpPr>
          <p:nvPr/>
        </p:nvSpPr>
        <p:spPr bwMode="auto">
          <a:xfrm>
            <a:off x="468313" y="0"/>
            <a:ext cx="60467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2800">
                <a:solidFill>
                  <a:srgbClr val="000000"/>
                </a:solidFill>
                <a:latin typeface="Arial" pitchFamily="34" charset="0"/>
              </a:rPr>
              <a:t>Frontal bilaterality increases with age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53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519113" y="1873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75779" name="Text Box 6"/>
          <p:cNvSpPr txBox="1">
            <a:spLocks noChangeArrowheads="1"/>
          </p:cNvSpPr>
          <p:nvPr/>
        </p:nvSpPr>
        <p:spPr bwMode="auto">
          <a:xfrm>
            <a:off x="80963" y="549275"/>
            <a:ext cx="8964612"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sz="2800">
                <a:solidFill>
                  <a:srgbClr val="000000"/>
                </a:solidFill>
                <a:latin typeface="Arial" pitchFamily="34" charset="0"/>
              </a:rPr>
              <a:t> </a:t>
            </a:r>
            <a:r>
              <a:rPr lang="en-GB" altLang="it-IT" sz="2800">
                <a:solidFill>
                  <a:srgbClr val="FFFF66"/>
                </a:solidFill>
                <a:latin typeface="Arial" pitchFamily="34" charset="0"/>
              </a:rPr>
              <a:t>Is this additional activity important for the better performance of old subjects? To answer this question, repetitive TMS (rTMS) has been used to transiently disrupt prefrontal cortex function. </a:t>
            </a:r>
            <a:endParaRPr lang="it-IT" altLang="it-IT" sz="2800">
              <a:solidFill>
                <a:srgbClr val="FFFF66"/>
              </a:solidFill>
              <a:latin typeface="Arial" pitchFamily="34" charset="0"/>
            </a:endParaRPr>
          </a:p>
          <a:p>
            <a:pPr algn="ctr" eaLnBrk="1" fontAlgn="base" hangingPunct="1">
              <a:spcBef>
                <a:spcPct val="0"/>
              </a:spcBef>
              <a:spcAft>
                <a:spcPct val="0"/>
              </a:spcAft>
              <a:buFontTx/>
              <a:buNone/>
            </a:pPr>
            <a:endParaRPr lang="it-IT" altLang="it-IT" sz="2800">
              <a:solidFill>
                <a:srgbClr val="FFFF66"/>
              </a:solidFill>
              <a:latin typeface="Arial" pitchFamily="34" charset="0"/>
            </a:endParaRPr>
          </a:p>
          <a:p>
            <a:pPr algn="ctr" eaLnBrk="1" fontAlgn="base" hangingPunct="1">
              <a:spcBef>
                <a:spcPct val="0"/>
              </a:spcBef>
              <a:spcAft>
                <a:spcPct val="0"/>
              </a:spcAft>
              <a:buFontTx/>
              <a:buNone/>
            </a:pPr>
            <a:r>
              <a:rPr lang="it-IT" altLang="it-IT" sz="2800">
                <a:solidFill>
                  <a:srgbClr val="FFFF66"/>
                </a:solidFill>
                <a:latin typeface="Arial" pitchFamily="34" charset="0"/>
              </a:rPr>
              <a:t>These studies have provided especially compelling evidence in favor of contralateral activity enhancing cognitive function in older adults. </a:t>
            </a:r>
          </a:p>
          <a:p>
            <a:pPr algn="ctr" eaLnBrk="1" fontAlgn="base" hangingPunct="1">
              <a:spcBef>
                <a:spcPct val="0"/>
              </a:spcBef>
              <a:spcAft>
                <a:spcPct val="0"/>
              </a:spcAft>
              <a:buFontTx/>
              <a:buNone/>
            </a:pPr>
            <a:endParaRPr lang="it-IT" altLang="it-IT" sz="2800">
              <a:solidFill>
                <a:srgbClr val="FFFF66"/>
              </a:solidFill>
              <a:latin typeface="Arial" pitchFamily="34" charset="0"/>
            </a:endParaRPr>
          </a:p>
          <a:p>
            <a:pPr algn="ctr" eaLnBrk="1" fontAlgn="base" hangingPunct="1">
              <a:spcBef>
                <a:spcPct val="0"/>
              </a:spcBef>
              <a:spcAft>
                <a:spcPct val="0"/>
              </a:spcAft>
              <a:buFontTx/>
              <a:buNone/>
            </a:pPr>
            <a:r>
              <a:rPr lang="it-IT" altLang="it-IT" sz="2800">
                <a:solidFill>
                  <a:srgbClr val="FFFF66"/>
                </a:solidFill>
                <a:latin typeface="Arial" pitchFamily="34" charset="0"/>
              </a:rPr>
              <a:t>rTMS is a technique that transiently disrupts neural function by applying repetitive magnetic stimulation to a specific area of the brain, creating highly focal and temporary “lesions.”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7411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87313" y="258763"/>
            <a:ext cx="9056687" cy="629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it-IT" altLang="it-IT" sz="2400">
                <a:solidFill>
                  <a:srgbClr val="FFFF66"/>
                </a:solidFill>
                <a:latin typeface="Arial" pitchFamily="34" charset="0"/>
              </a:rPr>
              <a:t>In a seminal study conducted by Rossi et al. (2004), young and older adults studied pictures while rTMS was applied to the subjects’ left or right dorsolateral prefrontal cortex (DLPFC) (encoding); the subjects then made recognition judgments while rTMS was again applied to the left or right DLPFC (retrieval). </a:t>
            </a:r>
          </a:p>
          <a:p>
            <a:pPr algn="ctr" eaLnBrk="1" fontAlgn="base" hangingPunct="1">
              <a:spcBef>
                <a:spcPct val="0"/>
              </a:spcBef>
              <a:spcAft>
                <a:spcPct val="0"/>
              </a:spcAft>
              <a:buFontTx/>
              <a:buNone/>
            </a:pPr>
            <a:endParaRPr lang="it-IT" altLang="it-IT" sz="2400">
              <a:solidFill>
                <a:srgbClr val="FFFF66"/>
              </a:solidFill>
              <a:latin typeface="Arial" pitchFamily="34" charset="0"/>
            </a:endParaRPr>
          </a:p>
          <a:p>
            <a:pPr algn="ctr" eaLnBrk="1" fontAlgn="base" hangingPunct="1">
              <a:spcBef>
                <a:spcPct val="0"/>
              </a:spcBef>
              <a:spcAft>
                <a:spcPct val="0"/>
              </a:spcAft>
              <a:buFontTx/>
              <a:buNone/>
            </a:pPr>
            <a:r>
              <a:rPr lang="it-IT" altLang="it-IT" sz="2400">
                <a:solidFill>
                  <a:srgbClr val="FFFF66"/>
                </a:solidFill>
                <a:latin typeface="Arial" pitchFamily="34" charset="0"/>
              </a:rPr>
              <a:t>One of the most interesting finding from this work was that </a:t>
            </a:r>
            <a:r>
              <a:rPr lang="it-IT" altLang="it-IT" sz="2400" b="1">
                <a:solidFill>
                  <a:srgbClr val="FFFF66"/>
                </a:solidFill>
                <a:latin typeface="Arial" pitchFamily="34" charset="0"/>
              </a:rPr>
              <a:t>young</a:t>
            </a:r>
            <a:r>
              <a:rPr lang="it-IT" altLang="it-IT" sz="2400">
                <a:solidFill>
                  <a:srgbClr val="FFFF66"/>
                </a:solidFill>
                <a:latin typeface="Arial" pitchFamily="34" charset="0"/>
              </a:rPr>
              <a:t> adults’ memory retrieval accuracy was </a:t>
            </a:r>
            <a:r>
              <a:rPr lang="it-IT" altLang="it-IT" sz="2400" b="1">
                <a:solidFill>
                  <a:srgbClr val="FFFF66"/>
                </a:solidFill>
                <a:latin typeface="Arial" pitchFamily="34" charset="0"/>
              </a:rPr>
              <a:t>more significantly affected</a:t>
            </a:r>
            <a:r>
              <a:rPr lang="it-IT" altLang="it-IT" sz="2400">
                <a:solidFill>
                  <a:srgbClr val="FFFF66"/>
                </a:solidFill>
                <a:latin typeface="Arial" pitchFamily="34" charset="0"/>
              </a:rPr>
              <a:t> when the rTMS was applied to the </a:t>
            </a:r>
            <a:r>
              <a:rPr lang="it-IT" altLang="it-IT" sz="2400" b="1">
                <a:solidFill>
                  <a:srgbClr val="FFFF66"/>
                </a:solidFill>
                <a:latin typeface="Arial" pitchFamily="34" charset="0"/>
              </a:rPr>
              <a:t>right </a:t>
            </a:r>
            <a:r>
              <a:rPr lang="it-IT" altLang="it-IT" sz="2400">
                <a:solidFill>
                  <a:srgbClr val="FFFF66"/>
                </a:solidFill>
                <a:latin typeface="Arial" pitchFamily="34" charset="0"/>
              </a:rPr>
              <a:t>compared to the left hemisphere during retrieval.</a:t>
            </a:r>
          </a:p>
          <a:p>
            <a:pPr algn="ctr" eaLnBrk="1" fontAlgn="base" hangingPunct="1">
              <a:spcBef>
                <a:spcPct val="0"/>
              </a:spcBef>
              <a:spcAft>
                <a:spcPct val="0"/>
              </a:spcAft>
              <a:buFontTx/>
              <a:buNone/>
            </a:pPr>
            <a:endParaRPr lang="it-IT" altLang="it-IT" sz="2400">
              <a:solidFill>
                <a:srgbClr val="FFFF66"/>
              </a:solidFill>
              <a:latin typeface="Arial" pitchFamily="34" charset="0"/>
            </a:endParaRPr>
          </a:p>
          <a:p>
            <a:pPr algn="ctr" eaLnBrk="1" fontAlgn="base" hangingPunct="1">
              <a:spcBef>
                <a:spcPct val="0"/>
              </a:spcBef>
              <a:spcAft>
                <a:spcPct val="0"/>
              </a:spcAft>
              <a:buFontTx/>
              <a:buNone/>
            </a:pPr>
            <a:r>
              <a:rPr lang="it-IT" altLang="it-IT" sz="2400">
                <a:solidFill>
                  <a:srgbClr val="FFFF66"/>
                </a:solidFill>
                <a:latin typeface="Arial" pitchFamily="34" charset="0"/>
              </a:rPr>
              <a:t>In contrast, </a:t>
            </a:r>
            <a:r>
              <a:rPr lang="it-IT" altLang="it-IT" sz="2400" b="1">
                <a:solidFill>
                  <a:srgbClr val="FFFF66"/>
                </a:solidFill>
                <a:latin typeface="Arial" pitchFamily="34" charset="0"/>
              </a:rPr>
              <a:t>older</a:t>
            </a:r>
            <a:r>
              <a:rPr lang="it-IT" altLang="it-IT" sz="2400">
                <a:solidFill>
                  <a:srgbClr val="FFFF66"/>
                </a:solidFill>
                <a:latin typeface="Arial" pitchFamily="34" charset="0"/>
              </a:rPr>
              <a:t> adults’ retrieval was </a:t>
            </a:r>
            <a:r>
              <a:rPr lang="it-IT" altLang="it-IT" sz="2400" b="1">
                <a:solidFill>
                  <a:srgbClr val="FFFF66"/>
                </a:solidFill>
                <a:latin typeface="Arial" pitchFamily="34" charset="0"/>
              </a:rPr>
              <a:t>equally affected</a:t>
            </a:r>
            <a:r>
              <a:rPr lang="it-IT" altLang="it-IT" sz="2400">
                <a:solidFill>
                  <a:srgbClr val="FFFF66"/>
                </a:solidFill>
                <a:latin typeface="Arial" pitchFamily="34" charset="0"/>
              </a:rPr>
              <a:t> by the rTMS during retrieval, whether it was applied to left or right, suggesting that the activation in </a:t>
            </a:r>
            <a:r>
              <a:rPr lang="it-IT" altLang="it-IT" sz="2400" b="1">
                <a:solidFill>
                  <a:srgbClr val="FFFF66"/>
                </a:solidFill>
                <a:latin typeface="Arial" pitchFamily="34" charset="0"/>
              </a:rPr>
              <a:t>both</a:t>
            </a:r>
            <a:r>
              <a:rPr lang="it-IT" altLang="it-IT" sz="2400">
                <a:solidFill>
                  <a:srgbClr val="FFFF66"/>
                </a:solidFill>
                <a:latin typeface="Arial" pitchFamily="34" charset="0"/>
              </a:rPr>
              <a:t> hemispheres was useful for performing the recognition task.</a:t>
            </a:r>
          </a:p>
          <a:p>
            <a:pPr algn="ctr" eaLnBrk="1" fontAlgn="base" hangingPunct="1">
              <a:spcBef>
                <a:spcPct val="0"/>
              </a:spcBef>
              <a:spcAft>
                <a:spcPct val="0"/>
              </a:spcAft>
              <a:buFontTx/>
              <a:buNone/>
            </a:pPr>
            <a:endParaRPr lang="it-IT" altLang="it-IT" sz="2400">
              <a:solidFill>
                <a:srgbClr val="FFFF66"/>
              </a:solidFill>
              <a:latin typeface="Arial" pitchFamily="34" charset="0"/>
            </a:endParaRPr>
          </a:p>
          <a:p>
            <a:pPr algn="ctr" eaLnBrk="1" fontAlgn="base" hangingPunct="1">
              <a:spcBef>
                <a:spcPct val="0"/>
              </a:spcBef>
              <a:spcAft>
                <a:spcPct val="0"/>
              </a:spcAft>
              <a:buFontTx/>
              <a:buNone/>
            </a:pPr>
            <a:endParaRPr lang="it-IT" altLang="it-IT" sz="2400">
              <a:solidFill>
                <a:srgbClr val="FFFF66"/>
              </a:solidFill>
              <a:latin typeface="Arial"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22928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0" y="1462088"/>
            <a:ext cx="9144000"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sz="2800">
                <a:solidFill>
                  <a:srgbClr val="000000"/>
                </a:solidFill>
                <a:latin typeface="Arial" pitchFamily="34" charset="0"/>
              </a:rPr>
              <a:t>Similar results to those described for memory have been found for linguistic abilities (Wingfield and Grossman, 2006) and motor abilities Heuninckx et al., 2008); </a:t>
            </a:r>
          </a:p>
          <a:p>
            <a:pPr algn="ctr" eaLnBrk="1" fontAlgn="base" hangingPunct="1">
              <a:spcBef>
                <a:spcPct val="0"/>
              </a:spcBef>
              <a:spcAft>
                <a:spcPct val="0"/>
              </a:spcAft>
              <a:buFontTx/>
              <a:buNone/>
            </a:pPr>
            <a:endParaRPr lang="en-GB" altLang="it-IT" sz="2800">
              <a:solidFill>
                <a:srgbClr val="000000"/>
              </a:solidFill>
              <a:latin typeface="Arial" pitchFamily="34" charset="0"/>
            </a:endParaRPr>
          </a:p>
          <a:p>
            <a:pPr algn="ctr" eaLnBrk="1" fontAlgn="base" hangingPunct="1">
              <a:spcBef>
                <a:spcPct val="0"/>
              </a:spcBef>
              <a:spcAft>
                <a:spcPct val="0"/>
              </a:spcAft>
              <a:buFontTx/>
              <a:buNone/>
            </a:pPr>
            <a:r>
              <a:rPr lang="en-GB" altLang="it-IT" sz="2800">
                <a:solidFill>
                  <a:srgbClr val="000000"/>
                </a:solidFill>
                <a:latin typeface="Arial" pitchFamily="34" charset="0"/>
              </a:rPr>
              <a:t>interestingly, one of the additional brain areas recruited by elders with good performance in the linguistic task is an area activated in young subjects in situations of particularly complex sentence processing, which stress working memory demands.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48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4">
            <a:extLst>
              <a:ext uri="{28A0092B-C50C-407E-A947-70E740481C1C}">
                <a14:useLocalDpi xmlns:a14="http://schemas.microsoft.com/office/drawing/2010/main" val="0"/>
              </a:ext>
            </a:extLst>
          </a:blip>
          <a:srcRect l="8202" t="67662" b="15279"/>
          <a:stretch>
            <a:fillRect/>
          </a:stretch>
        </p:blipFill>
        <p:spPr bwMode="auto">
          <a:xfrm>
            <a:off x="4211638" y="1268413"/>
            <a:ext cx="4932362" cy="95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1" name="Text Box 5"/>
          <p:cNvSpPr txBox="1">
            <a:spLocks noChangeArrowheads="1"/>
          </p:cNvSpPr>
          <p:nvPr/>
        </p:nvSpPr>
        <p:spPr bwMode="auto">
          <a:xfrm>
            <a:off x="0" y="3068638"/>
            <a:ext cx="914400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800" b="1">
                <a:solidFill>
                  <a:srgbClr val="000000"/>
                </a:solidFill>
                <a:latin typeface="Arial" pitchFamily="34" charset="0"/>
              </a:rPr>
              <a:t>Young adults were producing a significantly greater degree of activation than the older adults in the posterolateral temporal-parietal cortex in the left hemisphere.</a:t>
            </a:r>
            <a:r>
              <a:rPr lang="it-IT" altLang="it-IT" sz="1600">
                <a:solidFill>
                  <a:srgbClr val="000000"/>
                </a:solidFill>
                <a:latin typeface="Arial" pitchFamily="34" charset="0"/>
              </a:rPr>
              <a:t> This region is thought to support a short-term auditory-phonological buffer that retains information transiently during the course of processing (Chein and Fiez 2001; Jonides et al. 1998). This region also includes the core left posterior sentence processing component. </a:t>
            </a:r>
          </a:p>
          <a:p>
            <a:pPr eaLnBrk="1" fontAlgn="base" hangingPunct="1">
              <a:spcBef>
                <a:spcPct val="0"/>
              </a:spcBef>
              <a:spcAft>
                <a:spcPct val="0"/>
              </a:spcAft>
              <a:buFontTx/>
              <a:buNone/>
            </a:pPr>
            <a:r>
              <a:rPr lang="it-IT" altLang="it-IT" sz="1600">
                <a:solidFill>
                  <a:srgbClr val="000000"/>
                </a:solidFill>
                <a:latin typeface="Arial" pitchFamily="34" charset="0"/>
              </a:rPr>
              <a:t>The compensation hypothesis would lead one to expect to see the successful older adults recruit other brain regions to maintain their successful performance. Indeed these </a:t>
            </a:r>
            <a:r>
              <a:rPr lang="it-IT" altLang="it-IT" sz="1800" b="1">
                <a:solidFill>
                  <a:srgbClr val="000000"/>
                </a:solidFill>
                <a:latin typeface="Arial" pitchFamily="34" charset="0"/>
              </a:rPr>
              <a:t>successful older adults showed significant upregulation in two areas</a:t>
            </a:r>
            <a:r>
              <a:rPr lang="it-IT" altLang="it-IT" sz="1600">
                <a:solidFill>
                  <a:srgbClr val="000000"/>
                </a:solidFill>
                <a:latin typeface="Arial" pitchFamily="34" charset="0"/>
              </a:rPr>
              <a:t>. One of these is increased activity in the </a:t>
            </a:r>
            <a:r>
              <a:rPr lang="it-IT" altLang="it-IT" sz="1800">
                <a:solidFill>
                  <a:srgbClr val="000000"/>
                </a:solidFill>
                <a:latin typeface="Arial" pitchFamily="34" charset="0"/>
              </a:rPr>
              <a:t>dorsal portion of left inferior frontal cortex</a:t>
            </a:r>
            <a:r>
              <a:rPr lang="it-IT" altLang="it-IT" sz="1600">
                <a:solidFill>
                  <a:srgbClr val="000000"/>
                </a:solidFill>
                <a:latin typeface="Arial" pitchFamily="34" charset="0"/>
              </a:rPr>
              <a:t>. This area is thought to be important for maintaining and rehearsing stored verbal information in working memory. The other is the </a:t>
            </a:r>
            <a:r>
              <a:rPr lang="it-IT" altLang="it-IT" sz="1800">
                <a:solidFill>
                  <a:srgbClr val="000000"/>
                </a:solidFill>
                <a:latin typeface="Arial" pitchFamily="34" charset="0"/>
              </a:rPr>
              <a:t>right posterolateral temporal-parietal region. The young adults also showed increased activation in this area but only for sentences that especially stressed working-memory demands (Cooke et al. 2002). For the older adults, these areas of activation were evident for all types of sentences</a:t>
            </a:r>
            <a:r>
              <a:rPr lang="it-IT" altLang="it-IT" sz="1600">
                <a:solidFill>
                  <a:srgbClr val="000000"/>
                </a:solidFill>
                <a:latin typeface="Arial" pitchFamily="34" charset="0"/>
              </a:rPr>
              <a:t>.</a:t>
            </a:r>
          </a:p>
        </p:txBody>
      </p:sp>
      <p:pic>
        <p:nvPicPr>
          <p:cNvPr id="78852" name="Picture 7"/>
          <p:cNvPicPr>
            <a:picLocks noChangeAspect="1" noChangeArrowheads="1"/>
          </p:cNvPicPr>
          <p:nvPr/>
        </p:nvPicPr>
        <p:blipFill>
          <a:blip r:embed="rId4">
            <a:extLst>
              <a:ext uri="{28A0092B-C50C-407E-A947-70E740481C1C}">
                <a14:useLocalDpi xmlns:a14="http://schemas.microsoft.com/office/drawing/2010/main" val="0"/>
              </a:ext>
            </a:extLst>
          </a:blip>
          <a:srcRect l="19006" r="13913" b="54163"/>
          <a:stretch>
            <a:fillRect/>
          </a:stretch>
        </p:blipFill>
        <p:spPr bwMode="auto">
          <a:xfrm>
            <a:off x="0" y="0"/>
            <a:ext cx="4248150"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3" name="Text Box 8"/>
          <p:cNvSpPr txBox="1">
            <a:spLocks noChangeArrowheads="1"/>
          </p:cNvSpPr>
          <p:nvPr/>
        </p:nvSpPr>
        <p:spPr bwMode="auto">
          <a:xfrm>
            <a:off x="6372225" y="2492375"/>
            <a:ext cx="2617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000000"/>
                </a:solidFill>
                <a:latin typeface="Arial" pitchFamily="34" charset="0"/>
              </a:rPr>
              <a:t>Wingfield and Grossman, 2006</a:t>
            </a:r>
          </a:p>
        </p:txBody>
      </p:sp>
      <p:sp>
        <p:nvSpPr>
          <p:cNvPr id="78854" name="Rectangle 9"/>
          <p:cNvSpPr>
            <a:spLocks noChangeArrowheads="1"/>
          </p:cNvSpPr>
          <p:nvPr/>
        </p:nvSpPr>
        <p:spPr bwMode="auto">
          <a:xfrm>
            <a:off x="5795963" y="2060575"/>
            <a:ext cx="3348037" cy="431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endParaRPr lang="it-IT" altLang="it-IT" sz="1400">
              <a:solidFill>
                <a:srgbClr val="000000"/>
              </a:solidFill>
              <a:latin typeface="Arial" pitchFamily="34" charset="0"/>
            </a:endParaRPr>
          </a:p>
        </p:txBody>
      </p:sp>
      <p:sp>
        <p:nvSpPr>
          <p:cNvPr id="78855" name="Text Box 10"/>
          <p:cNvSpPr txBox="1">
            <a:spLocks noChangeArrowheads="1"/>
          </p:cNvSpPr>
          <p:nvPr/>
        </p:nvSpPr>
        <p:spPr bwMode="auto">
          <a:xfrm>
            <a:off x="4335463" y="474663"/>
            <a:ext cx="274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000000"/>
                </a:solidFill>
                <a:latin typeface="Arial" pitchFamily="34" charset="0"/>
              </a:rPr>
              <a:t>Y &gt; elderly good comprehenders</a:t>
            </a:r>
          </a:p>
        </p:txBody>
      </p:sp>
      <p:sp>
        <p:nvSpPr>
          <p:cNvPr id="78856" name="Text Box 11"/>
          <p:cNvSpPr txBox="1">
            <a:spLocks noChangeArrowheads="1"/>
          </p:cNvSpPr>
          <p:nvPr/>
        </p:nvSpPr>
        <p:spPr bwMode="auto">
          <a:xfrm>
            <a:off x="4356100" y="2420938"/>
            <a:ext cx="13636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it-IT" altLang="it-IT" sz="1400">
                <a:solidFill>
                  <a:srgbClr val="000000"/>
                </a:solidFill>
                <a:latin typeface="Arial" pitchFamily="34" charset="0"/>
              </a:rPr>
              <a:t>Elderly GC &gt; 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234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ChangeArrowheads="1"/>
          </p:cNvSpPr>
          <p:nvPr/>
        </p:nvSpPr>
        <p:spPr bwMode="auto">
          <a:xfrm>
            <a:off x="109538" y="792163"/>
            <a:ext cx="892492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GB" altLang="it-IT">
                <a:solidFill>
                  <a:srgbClr val="000000"/>
                </a:solidFill>
                <a:latin typeface="Arial" pitchFamily="34" charset="0"/>
              </a:rPr>
              <a:t>This additional activation, which young people use in challenging situations, would compensate for the lower activation in the core left hemisphere posterior language areas found in aged people. </a:t>
            </a:r>
          </a:p>
          <a:p>
            <a:pPr algn="ctr" eaLnBrk="1" fontAlgn="base" hangingPunct="1">
              <a:spcBef>
                <a:spcPct val="0"/>
              </a:spcBef>
              <a:spcAft>
                <a:spcPct val="0"/>
              </a:spcAft>
              <a:buFontTx/>
              <a:buNone/>
            </a:pPr>
            <a:endParaRPr lang="en-GB" altLang="it-IT">
              <a:solidFill>
                <a:srgbClr val="000000"/>
              </a:solidFill>
              <a:latin typeface="Arial" pitchFamily="34" charset="0"/>
            </a:endParaRPr>
          </a:p>
          <a:p>
            <a:pPr algn="ctr" eaLnBrk="1" fontAlgn="base" hangingPunct="1">
              <a:spcBef>
                <a:spcPct val="0"/>
              </a:spcBef>
              <a:spcAft>
                <a:spcPct val="0"/>
              </a:spcAft>
              <a:buFontTx/>
              <a:buNone/>
            </a:pPr>
            <a:r>
              <a:rPr lang="en-GB" altLang="it-IT">
                <a:solidFill>
                  <a:srgbClr val="000000"/>
                </a:solidFill>
                <a:latin typeface="Arial" pitchFamily="34" charset="0"/>
              </a:rPr>
              <a:t>The result is as good a performance in elder as in young subjects.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707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TotalTime>
  <Words>636</Words>
  <Application>Microsoft Office PowerPoint</Application>
  <PresentationFormat>Presentazione su schermo (4:3)</PresentationFormat>
  <Paragraphs>26</Paragraphs>
  <Slides>8</Slides>
  <Notes>0</Notes>
  <HiddenSlides>0</HiddenSlides>
  <MMClips>8</MMClips>
  <ScaleCrop>false</ScaleCrop>
  <HeadingPairs>
    <vt:vector size="4" baseType="variant">
      <vt:variant>
        <vt:lpstr>Tema</vt:lpstr>
      </vt:variant>
      <vt:variant>
        <vt:i4>1</vt:i4>
      </vt:variant>
      <vt:variant>
        <vt:lpstr>Titoli diapositive</vt:lpstr>
      </vt:variant>
      <vt:variant>
        <vt:i4>8</vt:i4>
      </vt:variant>
    </vt:vector>
  </HeadingPairs>
  <TitlesOfParts>
    <vt:vector size="9"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2020-05-11T17:31:54Z</dcterms:created>
  <dcterms:modified xsi:type="dcterms:W3CDTF">2020-05-11T17:34:16Z</dcterms:modified>
</cp:coreProperties>
</file>