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65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659C1-63CA-4117-8DC0-A3C77370BD56}" type="datetimeFigureOut">
              <a:rPr lang="pt-PT" smtClean="0"/>
              <a:pPr/>
              <a:t>04/12/2013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8971E-296A-47C3-94A4-F6276192727F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17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769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3167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4965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763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5633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8427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3348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7250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581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9121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3355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0318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971E-296A-47C3-94A4-F6276192727F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072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626915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560216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46008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31317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54643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365418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359709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213964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350034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5046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99127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848365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789567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351386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538791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791729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191968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41EEA9-DC6B-4A93-960A-F38A9325DB9B}" type="datetime1">
              <a:rPr lang="pt-PT" smtClean="0"/>
              <a:pPr/>
              <a:t>04/12/2013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5646-5C64-4767-AF74-4486CCEAD702}" type="slidenum">
              <a:rPr lang="pt-PT" smtClean="0"/>
              <a:pPr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41676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Os Pronomes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Aspetos da Sintaxe do Português</a:t>
            </a:r>
          </a:p>
          <a:p>
            <a:r>
              <a:rPr lang="pt-PT" sz="1000" dirty="0" smtClean="0"/>
              <a:t>Leitorado de língua Portuguesa – </a:t>
            </a:r>
            <a:r>
              <a:rPr lang="pt-PT" sz="1000" dirty="0" err="1" smtClean="0"/>
              <a:t>Turi</a:t>
            </a:r>
            <a:r>
              <a:rPr lang="pt-PT" sz="1000" dirty="0" err="1"/>
              <a:t>M</a:t>
            </a:r>
            <a:endParaRPr lang="pt-PT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Com verbos modais (dever, poder) ou perífrases (estar a, começar a)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Se se derem as condições enunciadas atrás (clíticos em posição pré-verbal), é indiferente a colocação do pronome:</a:t>
            </a:r>
          </a:p>
          <a:p>
            <a:pPr lvl="1"/>
            <a:r>
              <a:rPr lang="pt-PT" dirty="0" smtClean="0"/>
              <a:t>Os rapazes não </a:t>
            </a:r>
            <a:r>
              <a:rPr lang="pt-PT" b="1" dirty="0" smtClean="0"/>
              <a:t>o</a:t>
            </a:r>
            <a:r>
              <a:rPr lang="pt-PT" dirty="0" smtClean="0"/>
              <a:t> devem convidar. / Os rapazes não devem convidá-</a:t>
            </a:r>
            <a:r>
              <a:rPr lang="pt-PT" b="1" dirty="0" smtClean="0"/>
              <a:t>lo</a:t>
            </a:r>
            <a:r>
              <a:rPr lang="pt-PT" dirty="0" smtClean="0"/>
              <a:t>.</a:t>
            </a:r>
          </a:p>
          <a:p>
            <a:pPr lvl="1"/>
            <a:r>
              <a:rPr lang="pt-PT" dirty="0" smtClean="0"/>
              <a:t>Quanto ao texto, penso que ela </a:t>
            </a:r>
            <a:r>
              <a:rPr lang="pt-PT" b="1" dirty="0" smtClean="0"/>
              <a:t>o</a:t>
            </a:r>
            <a:r>
              <a:rPr lang="pt-PT" dirty="0" smtClean="0"/>
              <a:t> está a escrever. / Quanto ao texto, penso que ela está a escrevê-</a:t>
            </a:r>
            <a:r>
              <a:rPr lang="pt-PT" b="1" dirty="0" smtClean="0"/>
              <a:t>lo</a:t>
            </a:r>
            <a:r>
              <a:rPr lang="pt-PT" dirty="0" smtClean="0"/>
              <a:t>.</a:t>
            </a:r>
          </a:p>
          <a:p>
            <a:pPr lvl="1"/>
            <a:r>
              <a:rPr lang="pt-PT" dirty="0" smtClean="0"/>
              <a:t>Só os amigos </a:t>
            </a:r>
            <a:r>
              <a:rPr lang="pt-PT" b="1" dirty="0" smtClean="0"/>
              <a:t>nos</a:t>
            </a:r>
            <a:r>
              <a:rPr lang="pt-PT" dirty="0" smtClean="0"/>
              <a:t> podem ajudar. / Só os amigos podem ajudar-</a:t>
            </a:r>
            <a:r>
              <a:rPr lang="pt-PT" b="1" dirty="0" smtClean="0"/>
              <a:t>nos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Continuação…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Se não se derem essas condições, os clíticos colocam-se </a:t>
            </a:r>
            <a:r>
              <a:rPr lang="pt-PT" b="1" dirty="0" smtClean="0"/>
              <a:t>após o verbo modal ou do verbo no infinitivo:</a:t>
            </a:r>
          </a:p>
          <a:p>
            <a:pPr>
              <a:buNone/>
            </a:pPr>
            <a:endParaRPr lang="pt-PT" b="1" dirty="0" smtClean="0"/>
          </a:p>
          <a:p>
            <a:pPr lvl="1"/>
            <a:r>
              <a:rPr lang="pt-PT" dirty="0" smtClean="0"/>
              <a:t>Os alunos devem-</a:t>
            </a:r>
            <a:r>
              <a:rPr lang="pt-PT" b="1" dirty="0" smtClean="0"/>
              <a:t>no</a:t>
            </a:r>
            <a:r>
              <a:rPr lang="pt-PT" dirty="0" smtClean="0"/>
              <a:t> ajudar. / Os alunos devem ajudá-</a:t>
            </a:r>
            <a:r>
              <a:rPr lang="pt-PT" b="1" dirty="0" smtClean="0"/>
              <a:t>lo</a:t>
            </a:r>
            <a:r>
              <a:rPr lang="pt-PT" dirty="0" smtClean="0"/>
              <a:t>.</a:t>
            </a:r>
          </a:p>
          <a:p>
            <a:pPr lvl="1"/>
            <a:r>
              <a:rPr lang="pt-PT" dirty="0" smtClean="0"/>
              <a:t>Os admiradores estão-</a:t>
            </a:r>
            <a:r>
              <a:rPr lang="pt-PT" b="1" dirty="0" smtClean="0"/>
              <a:t>no</a:t>
            </a:r>
            <a:r>
              <a:rPr lang="pt-PT" dirty="0" smtClean="0"/>
              <a:t> a assediar. / Os admiradores estão a assediá-</a:t>
            </a:r>
            <a:r>
              <a:rPr lang="pt-PT" b="1" dirty="0" smtClean="0"/>
              <a:t>lo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CORRECÇÃO DOS EXERCÍCIOS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1. Tratávamos </a:t>
            </a:r>
            <a:r>
              <a:rPr lang="pt-PT" u="sng" dirty="0" smtClean="0"/>
              <a:t>a meninas </a:t>
            </a:r>
            <a:r>
              <a:rPr lang="pt-PT" dirty="0" smtClean="0"/>
              <a:t>com todo o carinho.</a:t>
            </a:r>
          </a:p>
          <a:p>
            <a:r>
              <a:rPr lang="pt-PT" dirty="0" smtClean="0"/>
              <a:t>2. É melhor suprimir </a:t>
            </a:r>
            <a:r>
              <a:rPr lang="pt-PT" u="sng" dirty="0" smtClean="0"/>
              <a:t>o rapaz</a:t>
            </a:r>
            <a:r>
              <a:rPr lang="pt-PT" dirty="0" smtClean="0"/>
              <a:t>.</a:t>
            </a:r>
          </a:p>
          <a:p>
            <a:r>
              <a:rPr lang="pt-PT" dirty="0" smtClean="0"/>
              <a:t>3. </a:t>
            </a:r>
            <a:r>
              <a:rPr lang="pt-PT" dirty="0"/>
              <a:t>E</a:t>
            </a:r>
            <a:r>
              <a:rPr lang="pt-PT" dirty="0" smtClean="0"/>
              <a:t>la não revelou </a:t>
            </a:r>
            <a:r>
              <a:rPr lang="pt-PT" u="sng" dirty="0" smtClean="0"/>
              <a:t>o segredo</a:t>
            </a:r>
            <a:r>
              <a:rPr lang="pt-PT" dirty="0" smtClean="0"/>
              <a:t>.</a:t>
            </a:r>
          </a:p>
          <a:p>
            <a:r>
              <a:rPr lang="pt-PT" dirty="0" smtClean="0"/>
              <a:t>4. Mostrou </a:t>
            </a:r>
            <a:r>
              <a:rPr lang="pt-PT" u="sng" dirty="0" smtClean="0"/>
              <a:t>à tia </a:t>
            </a:r>
            <a:r>
              <a:rPr lang="pt-PT" dirty="0" smtClean="0"/>
              <a:t>imediatamente.</a:t>
            </a:r>
          </a:p>
          <a:p>
            <a:r>
              <a:rPr lang="pt-PT" dirty="0" smtClean="0"/>
              <a:t>5. Entrego </a:t>
            </a:r>
            <a:r>
              <a:rPr lang="pt-PT" u="sng" dirty="0" smtClean="0"/>
              <a:t>a Vocês </a:t>
            </a:r>
            <a:r>
              <a:rPr lang="pt-PT" dirty="0" smtClean="0"/>
              <a:t>no Palácio de Belém.</a:t>
            </a:r>
          </a:p>
          <a:p>
            <a:r>
              <a:rPr lang="pt-PT" dirty="0" smtClean="0"/>
              <a:t>6. Oxalá encontre </a:t>
            </a:r>
            <a:r>
              <a:rPr lang="pt-PT" u="sng" dirty="0" smtClean="0"/>
              <a:t>a Joana</a:t>
            </a:r>
            <a:r>
              <a:rPr lang="pt-PT" dirty="0" smtClean="0"/>
              <a:t>!</a:t>
            </a:r>
          </a:p>
          <a:p>
            <a:r>
              <a:rPr lang="pt-PT" dirty="0" smtClean="0"/>
              <a:t>7. Se venderes </a:t>
            </a:r>
            <a:r>
              <a:rPr lang="pt-PT" u="sng" dirty="0" smtClean="0"/>
              <a:t>o carro </a:t>
            </a:r>
            <a:r>
              <a:rPr lang="pt-PT" dirty="0" smtClean="0"/>
              <a:t>ao teu amigo diz-me…</a:t>
            </a:r>
          </a:p>
          <a:p>
            <a:r>
              <a:rPr lang="pt-PT" dirty="0" smtClean="0"/>
              <a:t>8. Põe </a:t>
            </a:r>
            <a:r>
              <a:rPr lang="pt-PT" u="sng" dirty="0" smtClean="0"/>
              <a:t>o queijo </a:t>
            </a:r>
            <a:r>
              <a:rPr lang="pt-PT" dirty="0" smtClean="0"/>
              <a:t>na mesa!</a:t>
            </a:r>
          </a:p>
          <a:p>
            <a:r>
              <a:rPr lang="pt-PT" dirty="0" smtClean="0"/>
              <a:t>9. Construíram </a:t>
            </a:r>
            <a:r>
              <a:rPr lang="pt-PT" u="sng" dirty="0" smtClean="0"/>
              <a:t>as pontes </a:t>
            </a:r>
            <a:r>
              <a:rPr lang="pt-PT" dirty="0" smtClean="0"/>
              <a:t>em quatro anos.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10. Ainda que no tivessem prometido.</a:t>
            </a:r>
          </a:p>
          <a:p>
            <a:r>
              <a:rPr lang="pt-PT" dirty="0" smtClean="0"/>
              <a:t>11. Tem-la visto ultimamente?</a:t>
            </a:r>
          </a:p>
          <a:p>
            <a:r>
              <a:rPr lang="pt-PT" dirty="0" smtClean="0"/>
              <a:t>12. O aumento ser-lhes-á concedido a partir de Janeiro.</a:t>
            </a:r>
          </a:p>
          <a:p>
            <a:r>
              <a:rPr lang="pt-PT" dirty="0" smtClean="0"/>
              <a:t>13. Compu-la a pensar em ti.</a:t>
            </a:r>
          </a:p>
          <a:p>
            <a:r>
              <a:rPr lang="pt-PT" dirty="0" smtClean="0"/>
              <a:t>14. Tê-los-ão avisado?</a:t>
            </a:r>
          </a:p>
          <a:p>
            <a:r>
              <a:rPr lang="pt-PT" dirty="0" smtClean="0"/>
              <a:t>15. Entregámos-lho no sábado.</a:t>
            </a:r>
          </a:p>
          <a:p>
            <a:r>
              <a:rPr lang="pt-PT" dirty="0" smtClean="0"/>
              <a:t>16. Se assim acontecesse, dar-vo-la-iam de bom grado.</a:t>
            </a:r>
          </a:p>
          <a:p>
            <a:r>
              <a:rPr lang="pt-PT" dirty="0" smtClean="0"/>
              <a:t>17. Quem o autorizou a transferi-la?</a:t>
            </a:r>
          </a:p>
          <a:p>
            <a:r>
              <a:rPr lang="pt-PT" dirty="0" smtClean="0"/>
              <a:t>18. Tinham-nas adquirido em Paris.</a:t>
            </a:r>
          </a:p>
          <a:p>
            <a:r>
              <a:rPr lang="pt-PT" dirty="0" smtClean="0"/>
              <a:t>19. Quando vo-la pediram?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20. Fá-lo-íamos com o maior prazer.</a:t>
            </a:r>
          </a:p>
          <a:p>
            <a:r>
              <a:rPr lang="pt-PT" dirty="0" smtClean="0"/>
              <a:t>21. Di-lo já!</a:t>
            </a:r>
          </a:p>
          <a:p>
            <a:r>
              <a:rPr lang="pt-PT" dirty="0" smtClean="0"/>
              <a:t>22. Transmiti-la-emos no segundo canal.</a:t>
            </a:r>
          </a:p>
          <a:p>
            <a:r>
              <a:rPr lang="pt-PT" dirty="0" smtClean="0"/>
              <a:t>23. Convém humedecê-lo primeiro.</a:t>
            </a:r>
          </a:p>
          <a:p>
            <a:r>
              <a:rPr lang="pt-PT" dirty="0" smtClean="0"/>
              <a:t>24. Na próxima semana trar-lhos-ei pessoalmente.</a:t>
            </a:r>
          </a:p>
          <a:p>
            <a:r>
              <a:rPr lang="pt-PT" dirty="0" smtClean="0"/>
              <a:t>25. Tê-lo-á cometido num momento de loucura?</a:t>
            </a:r>
          </a:p>
          <a:p>
            <a:r>
              <a:rPr lang="pt-PT" dirty="0" smtClean="0"/>
              <a:t>26. Talvez no-las devolvam.</a:t>
            </a:r>
          </a:p>
          <a:p>
            <a:r>
              <a:rPr lang="pt-PT" dirty="0" smtClean="0"/>
              <a:t>27. Tem-los tomados todos os dias?</a:t>
            </a:r>
          </a:p>
          <a:p>
            <a:r>
              <a:rPr lang="pt-PT" dirty="0" smtClean="0"/>
              <a:t>28. Perdoar-lhes-eis as ofensas.</a:t>
            </a:r>
          </a:p>
          <a:p>
            <a:r>
              <a:rPr lang="pt-PT" dirty="0" smtClean="0"/>
              <a:t>29. Não foi fácil apreendê-los.</a:t>
            </a:r>
          </a:p>
          <a:p>
            <a:r>
              <a:rPr lang="pt-PT" dirty="0" smtClean="0"/>
              <a:t>30. Contar-vo-la-emos de uma forma original.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orbel" panose="020B0503020204020204" pitchFamily="34" charset="0"/>
              </a:rPr>
              <a:t>BIBLIOGRAFIA</a:t>
            </a:r>
            <a:endParaRPr lang="pt-PT" dirty="0">
              <a:latin typeface="Corbel" panose="020B0503020204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b="1" dirty="0" smtClean="0">
                <a:latin typeface="Corbel" panose="020B0503020204020204" pitchFamily="34" charset="0"/>
              </a:rPr>
              <a:t>Cintra,</a:t>
            </a:r>
            <a:r>
              <a:rPr lang="pt-PT" dirty="0" smtClean="0">
                <a:latin typeface="Corbel" panose="020B0503020204020204" pitchFamily="34" charset="0"/>
              </a:rPr>
              <a:t> Lindley e </a:t>
            </a:r>
            <a:r>
              <a:rPr lang="pt-PT" b="1" dirty="0" smtClean="0">
                <a:latin typeface="Corbel" panose="020B0503020204020204" pitchFamily="34" charset="0"/>
              </a:rPr>
              <a:t>Cunha,</a:t>
            </a:r>
            <a:r>
              <a:rPr lang="pt-PT" dirty="0" smtClean="0">
                <a:latin typeface="Corbel" panose="020B0503020204020204" pitchFamily="34" charset="0"/>
              </a:rPr>
              <a:t> Celso, (1995), </a:t>
            </a:r>
            <a:r>
              <a:rPr lang="pt-PT" i="1" dirty="0" smtClean="0">
                <a:latin typeface="Corbel" panose="020B0503020204020204" pitchFamily="34" charset="0"/>
              </a:rPr>
              <a:t>Nova Gramática do Português Contemporâneo</a:t>
            </a:r>
            <a:r>
              <a:rPr lang="pt-PT" dirty="0" smtClean="0">
                <a:latin typeface="Corbel" panose="020B0503020204020204" pitchFamily="34" charset="0"/>
              </a:rPr>
              <a:t>, Lisboa, Sá da Costa, pp. 298 e </a:t>
            </a:r>
            <a:r>
              <a:rPr lang="pt-PT" dirty="0" err="1" smtClean="0">
                <a:latin typeface="Corbel" panose="020B0503020204020204" pitchFamily="34" charset="0"/>
              </a:rPr>
              <a:t>ss</a:t>
            </a:r>
            <a:r>
              <a:rPr lang="pt-PT" dirty="0" smtClean="0">
                <a:latin typeface="Corbel" panose="020B0503020204020204" pitchFamily="34" charset="0"/>
              </a:rPr>
              <a:t>.</a:t>
            </a:r>
          </a:p>
          <a:p>
            <a:pPr algn="just"/>
            <a:endParaRPr lang="pt-PT" dirty="0">
              <a:latin typeface="Corbel" panose="020B0503020204020204" pitchFamily="34" charset="0"/>
            </a:endParaRPr>
          </a:p>
          <a:p>
            <a:pPr algn="just"/>
            <a:endParaRPr lang="pt-PT" dirty="0" smtClean="0">
              <a:latin typeface="Corbel" panose="020B0503020204020204" pitchFamily="34" charset="0"/>
            </a:endParaRPr>
          </a:p>
          <a:p>
            <a:pPr marL="0" indent="0" algn="just">
              <a:buNone/>
            </a:pPr>
            <a:endParaRPr lang="pt-PT" dirty="0" smtClean="0">
              <a:latin typeface="Corbel" panose="020B0503020204020204" pitchFamily="34" charset="0"/>
            </a:endParaRPr>
          </a:p>
          <a:p>
            <a:pPr marL="0" indent="0" algn="just">
              <a:buNone/>
            </a:pPr>
            <a:endParaRPr lang="pt-PT" dirty="0">
              <a:latin typeface="Corbel" panose="020B0503020204020204" pitchFamily="34" charset="0"/>
            </a:endParaRPr>
          </a:p>
          <a:p>
            <a:pPr marL="0" indent="0" algn="just">
              <a:buNone/>
            </a:pPr>
            <a:endParaRPr lang="pt-PT" dirty="0" smtClean="0">
              <a:latin typeface="Corbel" panose="020B0503020204020204" pitchFamily="34" charset="0"/>
            </a:endParaRPr>
          </a:p>
          <a:p>
            <a:pPr marL="0" indent="0" algn="just">
              <a:buNone/>
            </a:pPr>
            <a:endParaRPr lang="pt-PT" sz="1000" dirty="0" smtClean="0">
              <a:latin typeface="Corbel" panose="020B0503020204020204" pitchFamily="34" charset="0"/>
            </a:endParaRPr>
          </a:p>
          <a:p>
            <a:pPr marL="0" indent="0" algn="just">
              <a:buNone/>
            </a:pPr>
            <a:endParaRPr lang="pt-PT" sz="1000" dirty="0">
              <a:latin typeface="Corbel" panose="020B0503020204020204" pitchFamily="34" charset="0"/>
            </a:endParaRPr>
          </a:p>
          <a:p>
            <a:pPr marL="0" indent="0" algn="just">
              <a:buNone/>
            </a:pPr>
            <a:endParaRPr lang="pt-PT" sz="1000" dirty="0" smtClean="0">
              <a:latin typeface="Corbel" panose="020B0503020204020204" pitchFamily="34" charset="0"/>
            </a:endParaRPr>
          </a:p>
          <a:p>
            <a:pPr marL="0" indent="0" algn="just">
              <a:buNone/>
            </a:pPr>
            <a:r>
              <a:rPr lang="pt-PT" sz="1000" dirty="0" smtClean="0">
                <a:latin typeface="Corbel" panose="020B0503020204020204" pitchFamily="34" charset="0"/>
              </a:rPr>
              <a:t>Leitorado de língua Portuguesa  -  </a:t>
            </a:r>
            <a:r>
              <a:rPr lang="pt-PT" sz="1000" dirty="0" err="1" smtClean="0">
                <a:latin typeface="Corbel" panose="020B0503020204020204" pitchFamily="34" charset="0"/>
              </a:rPr>
              <a:t>Università</a:t>
            </a:r>
            <a:r>
              <a:rPr lang="pt-PT" sz="1000" dirty="0" smtClean="0">
                <a:latin typeface="Corbel" panose="020B0503020204020204" pitchFamily="34" charset="0"/>
              </a:rPr>
              <a:t> </a:t>
            </a:r>
            <a:r>
              <a:rPr lang="pt-PT" sz="1000" dirty="0" err="1" smtClean="0">
                <a:latin typeface="Corbel" panose="020B0503020204020204" pitchFamily="34" charset="0"/>
              </a:rPr>
              <a:t>degli</a:t>
            </a:r>
            <a:r>
              <a:rPr lang="pt-PT" sz="1000" dirty="0" smtClean="0">
                <a:latin typeface="Corbel" panose="020B0503020204020204" pitchFamily="34" charset="0"/>
              </a:rPr>
              <a:t> </a:t>
            </a:r>
            <a:r>
              <a:rPr lang="pt-PT" sz="1000" dirty="0" err="1" smtClean="0">
                <a:latin typeface="Corbel" panose="020B0503020204020204" pitchFamily="34" charset="0"/>
              </a:rPr>
              <a:t>Studi</a:t>
            </a:r>
            <a:r>
              <a:rPr lang="pt-PT" sz="1000" dirty="0" smtClean="0">
                <a:latin typeface="Corbel" panose="020B0503020204020204" pitchFamily="34" charset="0"/>
              </a:rPr>
              <a:t> </a:t>
            </a:r>
            <a:r>
              <a:rPr lang="pt-PT" sz="1000" dirty="0" err="1" smtClean="0">
                <a:latin typeface="Corbel" panose="020B0503020204020204" pitchFamily="34" charset="0"/>
              </a:rPr>
              <a:t>di</a:t>
            </a:r>
            <a:r>
              <a:rPr lang="pt-PT" sz="1000" dirty="0" smtClean="0">
                <a:latin typeface="Corbel" panose="020B0503020204020204" pitchFamily="34" charset="0"/>
              </a:rPr>
              <a:t> Torino (adaptado)</a:t>
            </a:r>
            <a:endParaRPr lang="pt-PT" sz="1000" dirty="0">
              <a:latin typeface="Corbel" panose="020B0503020204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>
                <a:latin typeface="Corbel" panose="020B0503020204020204" pitchFamily="34" charset="0"/>
              </a:rPr>
              <a:pPr/>
              <a:t>15</a:t>
            </a:fld>
            <a:endParaRPr lang="pt-PT">
              <a:latin typeface="Corbel" panose="020B05030202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INTRODUÇÃO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1"/>
                </a:solidFill>
              </a:rPr>
              <a:t>PRONOMES CLÍTICOS</a:t>
            </a:r>
            <a:r>
              <a:rPr lang="pt-PT" dirty="0" smtClean="0">
                <a:solidFill>
                  <a:schemeClr val="accent1"/>
                </a:solidFill>
              </a:rPr>
              <a:t>: </a:t>
            </a:r>
            <a:r>
              <a:rPr lang="pt-PT" dirty="0" smtClean="0"/>
              <a:t>formas pronominais </a:t>
            </a:r>
            <a:r>
              <a:rPr lang="pt-PT" b="1" dirty="0" smtClean="0"/>
              <a:t>átonas</a:t>
            </a:r>
            <a:r>
              <a:rPr lang="pt-PT" dirty="0" smtClean="0"/>
              <a:t>, uma vez que não têm acentuação própria e são abrangidas pela acentuação do verbo de que são </a:t>
            </a:r>
            <a:r>
              <a:rPr lang="pt-PT" dirty="0" err="1" smtClean="0"/>
              <a:t>objeto</a:t>
            </a:r>
            <a:r>
              <a:rPr lang="pt-PT" dirty="0" smtClean="0"/>
              <a:t> ou a que são subjacentes.</a:t>
            </a:r>
          </a:p>
          <a:p>
            <a:r>
              <a:rPr lang="pt-PT" b="1" dirty="0" smtClean="0"/>
              <a:t>Pronomes clíticos: </a:t>
            </a:r>
            <a:r>
              <a:rPr lang="pt-PT" i="1" dirty="0" smtClean="0"/>
              <a:t>me, nos, te, vos, o, a, lhe, os, as, lhes, se</a:t>
            </a:r>
            <a:r>
              <a:rPr lang="pt-PT" dirty="0" smtClean="0"/>
              <a:t>.</a:t>
            </a:r>
          </a:p>
          <a:p>
            <a:r>
              <a:rPr lang="pt-PT" dirty="0" smtClean="0"/>
              <a:t>Podem ocorrer em posição pré-verbal ou </a:t>
            </a:r>
            <a:r>
              <a:rPr lang="pt-PT" b="1" dirty="0" smtClean="0"/>
              <a:t>proclítica</a:t>
            </a:r>
            <a:r>
              <a:rPr lang="pt-PT" dirty="0" smtClean="0"/>
              <a:t> (Não te vi ontem.), em posição pós-verbal ou </a:t>
            </a:r>
            <a:r>
              <a:rPr lang="pt-PT" b="1" dirty="0" smtClean="0"/>
              <a:t>enclítica</a:t>
            </a:r>
            <a:r>
              <a:rPr lang="pt-PT" dirty="0" smtClean="0"/>
              <a:t> (deram-me um livro), ou no interior do verbo, em posição </a:t>
            </a:r>
            <a:r>
              <a:rPr lang="pt-PT" b="1" dirty="0" smtClean="0"/>
              <a:t>mesoclítica</a:t>
            </a:r>
            <a:r>
              <a:rPr lang="pt-PT" dirty="0" smtClean="0"/>
              <a:t> (ver-nos-emos amanhã).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smtClean="0"/>
              <a:t>Regras de colocação dos Pronomes Pessoais Clíticos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u="sng" dirty="0" smtClean="0"/>
              <a:t>Em posição pós-verbal (enclítica):</a:t>
            </a:r>
          </a:p>
          <a:p>
            <a:r>
              <a:rPr lang="pt-PT" dirty="0" smtClean="0"/>
              <a:t>A) Nas frases declarativas afirmativas:</a:t>
            </a:r>
          </a:p>
          <a:p>
            <a:pPr lvl="1"/>
            <a:r>
              <a:rPr lang="pt-PT" dirty="0" smtClean="0"/>
              <a:t>Ex: Encontrei-</a:t>
            </a:r>
            <a:r>
              <a:rPr lang="pt-PT" b="1" dirty="0" smtClean="0"/>
              <a:t>os</a:t>
            </a:r>
            <a:r>
              <a:rPr lang="pt-PT" dirty="0" smtClean="0"/>
              <a:t> no cinema.</a:t>
            </a:r>
          </a:p>
          <a:p>
            <a:r>
              <a:rPr lang="pt-PT" dirty="0" smtClean="0"/>
              <a:t>B) Nas frases interrogativas directas afirmativas:</a:t>
            </a:r>
          </a:p>
          <a:p>
            <a:pPr lvl="1"/>
            <a:r>
              <a:rPr lang="pt-PT" dirty="0" smtClean="0"/>
              <a:t>Ex: Ofereceste-</a:t>
            </a:r>
            <a:r>
              <a:rPr lang="pt-PT" b="1" dirty="0" smtClean="0"/>
              <a:t>lhe</a:t>
            </a:r>
            <a:r>
              <a:rPr lang="pt-PT" dirty="0" smtClean="0"/>
              <a:t> um livro?</a:t>
            </a:r>
          </a:p>
          <a:p>
            <a:r>
              <a:rPr lang="pt-PT" dirty="0" smtClean="0"/>
              <a:t>C) Nas frases subordinadas completivas afirmativas:</a:t>
            </a:r>
          </a:p>
          <a:p>
            <a:pPr lvl="1"/>
            <a:r>
              <a:rPr lang="pt-PT" dirty="0" smtClean="0"/>
              <a:t>Ex: Pensava levá-</a:t>
            </a:r>
            <a:r>
              <a:rPr lang="pt-PT" b="1" dirty="0" smtClean="0"/>
              <a:t>lo</a:t>
            </a:r>
            <a:r>
              <a:rPr lang="pt-PT" dirty="0" smtClean="0"/>
              <a:t> à praia.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Continuação…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b="1" u="sng" dirty="0" smtClean="0"/>
              <a:t>Em posição pré-verbal (proclítica):</a:t>
            </a:r>
          </a:p>
          <a:p>
            <a:r>
              <a:rPr lang="pt-PT" dirty="0" smtClean="0"/>
              <a:t>A) Frases declarativas negativas:</a:t>
            </a:r>
          </a:p>
          <a:p>
            <a:pPr lvl="1"/>
            <a:r>
              <a:rPr lang="pt-PT" dirty="0" smtClean="0"/>
              <a:t>Ex: Não </a:t>
            </a:r>
            <a:r>
              <a:rPr lang="pt-PT" b="1" dirty="0" smtClean="0"/>
              <a:t>vos</a:t>
            </a:r>
            <a:r>
              <a:rPr lang="pt-PT" dirty="0" smtClean="0"/>
              <a:t> via há muito tempo.</a:t>
            </a:r>
          </a:p>
          <a:p>
            <a:pPr lvl="1"/>
            <a:endParaRPr lang="pt-PT" dirty="0" smtClean="0"/>
          </a:p>
          <a:p>
            <a:r>
              <a:rPr lang="pt-PT" dirty="0" smtClean="0"/>
              <a:t>B) Frase interrogativa introduzida por pronomes, advérbios ou conjunções:</a:t>
            </a:r>
          </a:p>
          <a:p>
            <a:pPr lvl="1"/>
            <a:r>
              <a:rPr lang="pt-PT" dirty="0" smtClean="0"/>
              <a:t>Ex: Quem </a:t>
            </a:r>
            <a:r>
              <a:rPr lang="pt-PT" b="1" dirty="0" smtClean="0"/>
              <a:t>te</a:t>
            </a:r>
            <a:r>
              <a:rPr lang="pt-PT" dirty="0" smtClean="0"/>
              <a:t> ofereceu as flores?</a:t>
            </a:r>
          </a:p>
          <a:p>
            <a:pPr lvl="1"/>
            <a:endParaRPr lang="pt-PT" dirty="0" smtClean="0"/>
          </a:p>
          <a:p>
            <a:r>
              <a:rPr lang="pt-PT" dirty="0" smtClean="0"/>
              <a:t>C) Nas subordinadas completivas com </a:t>
            </a:r>
            <a:r>
              <a:rPr lang="pt-PT" dirty="0" err="1" smtClean="0"/>
              <a:t>complementador</a:t>
            </a:r>
            <a:r>
              <a:rPr lang="pt-PT" dirty="0" smtClean="0"/>
              <a:t> expresso:</a:t>
            </a:r>
          </a:p>
          <a:p>
            <a:pPr lvl="1"/>
            <a:r>
              <a:rPr lang="pt-PT" dirty="0" smtClean="0"/>
              <a:t>Ex: O pai pensou que a mãe </a:t>
            </a:r>
            <a:r>
              <a:rPr lang="pt-PT" b="1" dirty="0" smtClean="0"/>
              <a:t>o</a:t>
            </a:r>
            <a:r>
              <a:rPr lang="pt-PT" dirty="0" smtClean="0"/>
              <a:t> ia buscar.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3974" y="116632"/>
            <a:ext cx="7055380" cy="1400530"/>
          </a:xfrm>
        </p:spPr>
        <p:txBody>
          <a:bodyPr/>
          <a:lstStyle/>
          <a:p>
            <a:r>
              <a:rPr lang="pt-PT" dirty="0" smtClean="0"/>
              <a:t>Pronomes de complemento direto e indireto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D) Nas subordinadas relativas:</a:t>
            </a:r>
          </a:p>
          <a:p>
            <a:pPr lvl="1"/>
            <a:r>
              <a:rPr lang="pt-PT" dirty="0" smtClean="0"/>
              <a:t>Ex: O homem que </a:t>
            </a:r>
            <a:r>
              <a:rPr lang="pt-PT" b="1" dirty="0" smtClean="0"/>
              <a:t>a</a:t>
            </a:r>
            <a:r>
              <a:rPr lang="pt-PT" dirty="0" smtClean="0"/>
              <a:t> agrediu é aquele.</a:t>
            </a:r>
          </a:p>
          <a:p>
            <a:pPr lvl="1">
              <a:buNone/>
            </a:pPr>
            <a:endParaRPr lang="pt-PT" dirty="0" smtClean="0"/>
          </a:p>
          <a:p>
            <a:r>
              <a:rPr lang="pt-PT" dirty="0" smtClean="0"/>
              <a:t>E) Nas subordinadas temporais:</a:t>
            </a:r>
          </a:p>
          <a:p>
            <a:pPr lvl="1"/>
            <a:r>
              <a:rPr lang="pt-PT" dirty="0" smtClean="0"/>
              <a:t>Ex: Dou-te o material quando </a:t>
            </a:r>
            <a:r>
              <a:rPr lang="pt-PT" b="1" dirty="0" smtClean="0"/>
              <a:t>mo</a:t>
            </a:r>
            <a:r>
              <a:rPr lang="pt-PT" dirty="0" smtClean="0"/>
              <a:t> pagares.</a:t>
            </a:r>
          </a:p>
          <a:p>
            <a:pPr lvl="1">
              <a:buNone/>
            </a:pPr>
            <a:endParaRPr lang="pt-PT" dirty="0" smtClean="0"/>
          </a:p>
          <a:p>
            <a:r>
              <a:rPr lang="pt-PT" dirty="0" smtClean="0"/>
              <a:t>F) Nas frases introduzidas por também, até, tudo, alguém, apenas, só…</a:t>
            </a:r>
          </a:p>
          <a:p>
            <a:pPr lvl="1"/>
            <a:r>
              <a:rPr lang="pt-PT" dirty="0" smtClean="0"/>
              <a:t>Ex: Alguém </a:t>
            </a:r>
            <a:r>
              <a:rPr lang="pt-PT" b="1" dirty="0" smtClean="0"/>
              <a:t>se</a:t>
            </a:r>
            <a:r>
              <a:rPr lang="pt-PT" dirty="0" smtClean="0"/>
              <a:t> enganou nas contas.</a:t>
            </a:r>
          </a:p>
          <a:p>
            <a:pPr lvl="1"/>
            <a:r>
              <a:rPr lang="pt-PT" dirty="0" smtClean="0"/>
              <a:t>Até tu </a:t>
            </a:r>
            <a:r>
              <a:rPr lang="pt-PT" b="1" dirty="0" smtClean="0"/>
              <a:t>me</a:t>
            </a:r>
            <a:r>
              <a:rPr lang="pt-PT" dirty="0" smtClean="0"/>
              <a:t> traíste!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Direto:</a:t>
            </a:r>
            <a:br>
              <a:rPr lang="pt-PT" dirty="0" smtClean="0"/>
            </a:br>
            <a:r>
              <a:rPr lang="pt-PT" dirty="0" smtClean="0"/>
              <a:t>o/a/os/as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4273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7521982" cy="3329581"/>
          </a:xfrm>
        </p:spPr>
        <p:txBody>
          <a:bodyPr/>
          <a:lstStyle/>
          <a:p>
            <a:r>
              <a:rPr lang="pt-PT" dirty="0" smtClean="0"/>
              <a:t>Indireto:</a:t>
            </a:r>
            <a:br>
              <a:rPr lang="pt-PT" dirty="0" smtClean="0"/>
            </a:br>
            <a:r>
              <a:rPr lang="pt-PT" dirty="0"/>
              <a:t/>
            </a:r>
            <a:br>
              <a:rPr lang="pt-PT" dirty="0"/>
            </a:br>
            <a:r>
              <a:rPr lang="pt-PT" dirty="0" smtClean="0"/>
              <a:t>me/te//lhe/nos /vos/lhes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234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Com tempos compostos ou passiva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Os Clíticos colocam-se </a:t>
            </a:r>
            <a:r>
              <a:rPr lang="pt-PT" b="1" dirty="0" smtClean="0"/>
              <a:t>antes de </a:t>
            </a:r>
            <a:r>
              <a:rPr lang="pt-PT" b="1" i="1" dirty="0" smtClean="0"/>
              <a:t>ter</a:t>
            </a:r>
            <a:r>
              <a:rPr lang="pt-PT" b="1" dirty="0" smtClean="0"/>
              <a:t> e </a:t>
            </a:r>
            <a:r>
              <a:rPr lang="pt-PT" b="1" i="1" dirty="0" smtClean="0"/>
              <a:t>ser</a:t>
            </a:r>
            <a:r>
              <a:rPr lang="pt-PT" b="1" dirty="0" smtClean="0"/>
              <a:t> </a:t>
            </a:r>
            <a:r>
              <a:rPr lang="pt-PT" dirty="0" smtClean="0"/>
              <a:t>nos seguintes contextos que configuram as situações anunciadas anteriormente.</a:t>
            </a:r>
          </a:p>
          <a:p>
            <a:pPr lvl="1"/>
            <a:r>
              <a:rPr lang="pt-PT" dirty="0" smtClean="0"/>
              <a:t>Não vos tenho visto.</a:t>
            </a:r>
          </a:p>
          <a:p>
            <a:pPr lvl="1"/>
            <a:r>
              <a:rPr lang="pt-PT" dirty="0" smtClean="0"/>
              <a:t>Não me foi dada qualquer satisfação.</a:t>
            </a:r>
          </a:p>
          <a:p>
            <a:pPr lvl="1"/>
            <a:r>
              <a:rPr lang="pt-PT" dirty="0" smtClean="0"/>
              <a:t>Até os amigos o têm abandonado.</a:t>
            </a:r>
          </a:p>
          <a:p>
            <a:pPr lvl="1"/>
            <a:r>
              <a:rPr lang="pt-PT" dirty="0" smtClean="0"/>
              <a:t>Parece que vos têm convidado para muitas festas.</a:t>
            </a:r>
          </a:p>
          <a:p>
            <a:pPr lvl="1"/>
            <a:r>
              <a:rPr lang="pt-PT" dirty="0" smtClean="0"/>
              <a:t>Quando o prémio lhe foi entregue ficou comovido.</a:t>
            </a:r>
          </a:p>
          <a:p>
            <a:pPr lvl="1"/>
            <a:r>
              <a:rPr lang="pt-PT" dirty="0" smtClean="0"/>
              <a:t>Dizem que o rei o terá convidado para ministro.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Os Clíticos colocam-se </a:t>
            </a:r>
            <a:r>
              <a:rPr lang="pt-PT" b="1" dirty="0" smtClean="0"/>
              <a:t>após os verbos </a:t>
            </a:r>
            <a:r>
              <a:rPr lang="pt-PT" b="1" i="1" dirty="0" smtClean="0"/>
              <a:t>ter </a:t>
            </a:r>
            <a:r>
              <a:rPr lang="pt-PT" b="1" dirty="0" smtClean="0"/>
              <a:t>ou </a:t>
            </a:r>
            <a:r>
              <a:rPr lang="pt-PT" b="1" i="1" dirty="0" smtClean="0"/>
              <a:t>ser</a:t>
            </a:r>
            <a:r>
              <a:rPr lang="pt-PT" b="1" dirty="0" smtClean="0"/>
              <a:t> </a:t>
            </a:r>
            <a:r>
              <a:rPr lang="pt-PT" dirty="0" smtClean="0"/>
              <a:t>em todos os outros casos:</a:t>
            </a:r>
          </a:p>
          <a:p>
            <a:pPr lvl="1"/>
            <a:r>
              <a:rPr lang="pt-PT" dirty="0" smtClean="0"/>
              <a:t>Os amigos têm-</a:t>
            </a:r>
            <a:r>
              <a:rPr lang="pt-PT" b="1" dirty="0" smtClean="0"/>
              <a:t>lhe</a:t>
            </a:r>
            <a:r>
              <a:rPr lang="pt-PT" dirty="0" smtClean="0"/>
              <a:t> sido fiéis.</a:t>
            </a:r>
          </a:p>
          <a:p>
            <a:pPr lvl="1"/>
            <a:r>
              <a:rPr lang="pt-PT" dirty="0" smtClean="0"/>
              <a:t>Foram-</a:t>
            </a:r>
            <a:r>
              <a:rPr lang="pt-PT" b="1" dirty="0" smtClean="0"/>
              <a:t>me </a:t>
            </a:r>
            <a:r>
              <a:rPr lang="pt-PT" dirty="0" smtClean="0"/>
              <a:t>concedidos alguns dias de férias.</a:t>
            </a:r>
          </a:p>
          <a:p>
            <a:pPr lvl="1"/>
            <a:r>
              <a:rPr lang="pt-PT" dirty="0" smtClean="0"/>
              <a:t>Foi-</a:t>
            </a:r>
            <a:r>
              <a:rPr lang="pt-PT" b="1" dirty="0" smtClean="0"/>
              <a:t>vos</a:t>
            </a:r>
            <a:r>
              <a:rPr lang="pt-PT" dirty="0" smtClean="0"/>
              <a:t> entregue o documento?</a:t>
            </a:r>
          </a:p>
          <a:p>
            <a:pPr lvl="1"/>
            <a:r>
              <a:rPr lang="pt-PT" dirty="0" smtClean="0"/>
              <a:t>O Pedro pensava ter-</a:t>
            </a:r>
            <a:r>
              <a:rPr lang="pt-PT" b="1" dirty="0" smtClean="0"/>
              <a:t>lhe</a:t>
            </a:r>
            <a:r>
              <a:rPr lang="pt-PT" dirty="0" smtClean="0"/>
              <a:t> entregado o livro.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5646-5C64-4767-AF74-4486CCEAD702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1135</TotalTime>
  <Words>846</Words>
  <Application>Microsoft Office PowerPoint</Application>
  <PresentationFormat>Presentazione su schermo (4:3)</PresentationFormat>
  <Paragraphs>127</Paragraphs>
  <Slides>15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Corbel</vt:lpstr>
      <vt:lpstr>Wingdings 3</vt:lpstr>
      <vt:lpstr>Ione</vt:lpstr>
      <vt:lpstr>Os Pronomes</vt:lpstr>
      <vt:lpstr>INTRODUÇÃO</vt:lpstr>
      <vt:lpstr>Regras de colocação dos Pronomes Pessoais Clíticos</vt:lpstr>
      <vt:lpstr>Continuação…</vt:lpstr>
      <vt:lpstr>Pronomes de complemento direto e indireto </vt:lpstr>
      <vt:lpstr>Direto: o/a/os/as</vt:lpstr>
      <vt:lpstr>Indireto:  me/te//lhe/nos /vos/lhes</vt:lpstr>
      <vt:lpstr>Com tempos compostos ou passiva</vt:lpstr>
      <vt:lpstr>Presentazione standard di PowerPoint</vt:lpstr>
      <vt:lpstr>Com verbos modais (dever, poder) ou perífrases (estar a, começar a)</vt:lpstr>
      <vt:lpstr>Continuação…</vt:lpstr>
      <vt:lpstr>CORRECÇÃO DOS EXERCÍCIOS</vt:lpstr>
      <vt:lpstr>Presentazione standard di PowerPoint</vt:lpstr>
      <vt:lpstr>Presentazione standard di PowerPoint</vt:lpstr>
      <vt:lpstr>BIBLIOGRAFIA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COLOCAÇÃO DOS PRONOMES PESSOAIS CLÍTICOS</dc:title>
  <dc:creator>Ana</dc:creator>
  <cp:lastModifiedBy>Marisa Valente</cp:lastModifiedBy>
  <cp:revision>19</cp:revision>
  <dcterms:created xsi:type="dcterms:W3CDTF">2008-12-14T16:17:04Z</dcterms:created>
  <dcterms:modified xsi:type="dcterms:W3CDTF">2013-12-05T08:20:41Z</dcterms:modified>
</cp:coreProperties>
</file>