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64B31-670C-49E7-9FE0-0B1E17F2F821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003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CEC1D-309A-4DC9-8D13-515A788BEAB5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125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A6117-687C-4846-B6C9-3491838526AF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146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972636-9E21-4BFA-86D5-EF50C11DE320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65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3BF20F-0A85-4313-A2C1-762375477A3F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728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8574D-4EB8-4F44-AF85-802B203B63C9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017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1D4B7-3422-43F6-9A51-652BA0081FA2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954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196A7-A94D-4352-8BD5-8381E3F89A4A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174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ECE990-4046-4C21-8DED-2BF423341FF1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113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5BC8F-2F3F-428F-AFB2-C17AEECAD762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760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190F4-8EEB-4B48-BE88-D23BEA4A5F1B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6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47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9104DA-994D-4CC7-A65D-93E14EFA7631}" type="slidenum">
              <a:rPr lang="it-IT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61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-12700" y="2492375"/>
            <a:ext cx="914400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4400" dirty="0">
                <a:solidFill>
                  <a:srgbClr val="FFFF66"/>
                </a:solidFill>
                <a:cs typeface="Arial" pitchFamily="34" charset="0"/>
              </a:rPr>
              <a:t>Modelli animali di </a:t>
            </a:r>
            <a:r>
              <a:rPr lang="it-IT" altLang="it-IT" sz="4400" dirty="0" smtClean="0">
                <a:solidFill>
                  <a:srgbClr val="FFFF66"/>
                </a:solidFill>
                <a:cs typeface="Arial" pitchFamily="34" charset="0"/>
              </a:rPr>
              <a:t>AD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4400" dirty="0">
              <a:solidFill>
                <a:srgbClr val="FFFF66"/>
              </a:solidFill>
              <a:cs typeface="Arial" pitchFamily="34" charset="0"/>
              <a:sym typeface="Symbol" pitchFamily="18" charset="2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4400" dirty="0" smtClean="0">
                <a:solidFill>
                  <a:srgbClr val="FFFF66"/>
                </a:solidFill>
                <a:cs typeface="Arial" pitchFamily="34" charset="0"/>
                <a:sym typeface="Symbol" pitchFamily="18" charset="2"/>
              </a:rPr>
              <a:t>Modelli di AD familiare (FAD)</a:t>
            </a:r>
            <a:endParaRPr lang="it-IT" altLang="it-IT" sz="4400" dirty="0">
              <a:solidFill>
                <a:srgbClr val="FFFF66"/>
              </a:solidFill>
              <a:cs typeface="Arial" pitchFamily="34" charset="0"/>
              <a:sym typeface="Symbol" pitchFamily="18" charset="2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32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250825" y="5445125"/>
            <a:ext cx="806608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FFFF99"/>
                </a:solidFill>
              </a:rPr>
              <a:t>A beta*56 impairs spatial memory. Rats that received vehicle, but not Abeta *56, injections showed a significant spatial bias for the escape location 24 h after training. </a:t>
            </a:r>
          </a:p>
        </p:txBody>
      </p:sp>
      <p:pic>
        <p:nvPicPr>
          <p:cNvPr id="36867" name="Picture 3" descr="lesn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68" r="48988"/>
          <a:stretch>
            <a:fillRect/>
          </a:stretch>
        </p:blipFill>
        <p:spPr bwMode="auto">
          <a:xfrm>
            <a:off x="1223963" y="692150"/>
            <a:ext cx="5724525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323850" y="0"/>
            <a:ext cx="90201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FFFF66"/>
                </a:solidFill>
              </a:rPr>
              <a:t>Abeta 56 purificata da questi topi danneggia la memoria spaziale.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6064250" y="6375400"/>
            <a:ext cx="2200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000">
                <a:solidFill>
                  <a:srgbClr val="FFFF99"/>
                </a:solidFill>
              </a:rPr>
              <a:t>Lesné et al., 2006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2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1412776"/>
            <a:ext cx="91440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>
                <a:solidFill>
                  <a:srgbClr val="FFFFFF"/>
                </a:solidFill>
              </a:rPr>
              <a:t>Altre evidenze dal gruppo di </a:t>
            </a:r>
            <a:r>
              <a:rPr lang="it-IT" sz="3600" dirty="0" err="1">
                <a:solidFill>
                  <a:srgbClr val="FFFFFF"/>
                </a:solidFill>
              </a:rPr>
              <a:t>Selkoe</a:t>
            </a:r>
            <a:r>
              <a:rPr lang="it-IT" sz="3600" dirty="0">
                <a:solidFill>
                  <a:srgbClr val="FFFFFF"/>
                </a:solidFill>
              </a:rPr>
              <a:t> per una azione  "patogena" di forme aggregate di A</a:t>
            </a:r>
            <a:r>
              <a:rPr lang="it-IT" sz="3600" dirty="0">
                <a:solidFill>
                  <a:srgbClr val="FFFFFF"/>
                </a:solidFill>
                <a:latin typeface="Symbol" panose="05050102010706020507" pitchFamily="18" charset="2"/>
              </a:rPr>
              <a:t>b</a:t>
            </a:r>
            <a:r>
              <a:rPr lang="it-IT" sz="3600" dirty="0">
                <a:solidFill>
                  <a:srgbClr val="FFFFFF"/>
                </a:solidFill>
              </a:rPr>
              <a:t> a peso minore (dimeri), che vedremo dopo</a:t>
            </a:r>
            <a:endParaRPr lang="it-IT" sz="3600" dirty="0">
              <a:solidFill>
                <a:srgbClr val="FFFFFF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45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0050"/>
            <a:ext cx="9108504" cy="4905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5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" y="236373"/>
            <a:ext cx="9134308" cy="621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9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27384"/>
            <a:ext cx="8176394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8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jankowsy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64" b="66531"/>
          <a:stretch>
            <a:fillRect/>
          </a:stretch>
        </p:blipFill>
        <p:spPr bwMode="auto">
          <a:xfrm>
            <a:off x="5200650" y="914400"/>
            <a:ext cx="1752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76200" y="39688"/>
            <a:ext cx="9205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FFFF66"/>
                </a:solidFill>
              </a:rPr>
              <a:t>Modelli di AD familiare: mutazioni nel gene di APP e della PS1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0" y="4572000"/>
            <a:ext cx="9144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FFFF66"/>
                </a:solidFill>
              </a:rPr>
              <a:t>Iperproduzione di A</a:t>
            </a:r>
            <a:r>
              <a:rPr lang="it-IT" altLang="it-IT" sz="2400">
                <a:solidFill>
                  <a:srgbClr val="FFFF66"/>
                </a:solidFill>
                <a:sym typeface="Symbol" pitchFamily="18" charset="2"/>
              </a:rPr>
              <a:t>-42 e formazione di placche amiloidi non sempre in correlazione con i deficit cognitivi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FFFF66"/>
              </a:solidFill>
            </a:endParaRPr>
          </a:p>
        </p:txBody>
      </p:sp>
      <p:pic>
        <p:nvPicPr>
          <p:cNvPr id="31749" name="Picture 5" descr="jankowsy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62" b="38640"/>
          <a:stretch>
            <a:fillRect/>
          </a:stretch>
        </p:blipFill>
        <p:spPr bwMode="auto">
          <a:xfrm>
            <a:off x="6921500" y="914400"/>
            <a:ext cx="1600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jankowsy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t="97618" r="63219" b="-2121"/>
          <a:stretch>
            <a:fillRect/>
          </a:stretch>
        </p:blipFill>
        <p:spPr bwMode="auto">
          <a:xfrm>
            <a:off x="5461000" y="2603500"/>
            <a:ext cx="1447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7" descr="janko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45" r="60001" b="34650"/>
          <a:stretch>
            <a:fillRect/>
          </a:stretch>
        </p:blipFill>
        <p:spPr bwMode="auto">
          <a:xfrm>
            <a:off x="304800" y="1168400"/>
            <a:ext cx="29464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 descr="janko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0" t="40845" b="34650"/>
          <a:stretch>
            <a:fillRect/>
          </a:stretch>
        </p:blipFill>
        <p:spPr bwMode="auto">
          <a:xfrm>
            <a:off x="3251200" y="1168400"/>
            <a:ext cx="14732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1317625" y="973138"/>
            <a:ext cx="858838" cy="246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000" b="1">
                <a:solidFill>
                  <a:srgbClr val="000000"/>
                </a:solidFill>
              </a:rPr>
              <a:t>Transgenic</a:t>
            </a: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3289300" y="1206500"/>
            <a:ext cx="1239838" cy="5175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400" b="1">
                <a:solidFill>
                  <a:srgbClr val="000000"/>
                </a:solidFill>
              </a:rPr>
              <a:t>Controls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400" b="1">
              <a:solidFill>
                <a:srgbClr val="000000"/>
              </a:solidFill>
            </a:endParaRPr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7747000" y="1371600"/>
            <a:ext cx="762000" cy="129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4264025" y="6096000"/>
            <a:ext cx="4879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000">
                <a:solidFill>
                  <a:srgbClr val="FFFF66"/>
                </a:solidFill>
              </a:rPr>
              <a:t>Jankowsky et al.,2005; Adlard et al., 2005</a:t>
            </a: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1622425" y="3810000"/>
            <a:ext cx="17303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FFFF66"/>
                </a:solidFill>
              </a:rPr>
              <a:t>APPswe</a:t>
            </a: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5105400" y="2971800"/>
            <a:ext cx="17303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FFFF66"/>
                </a:solidFill>
              </a:rPr>
              <a:t>APPswe, PS1, Double Transgenic, 8 mesi di età</a:t>
            </a:r>
          </a:p>
        </p:txBody>
      </p:sp>
      <p:sp>
        <p:nvSpPr>
          <p:cNvPr id="31759" name="Rectangle 15"/>
          <p:cNvSpPr>
            <a:spLocks noChangeArrowheads="1"/>
          </p:cNvSpPr>
          <p:nvPr/>
        </p:nvSpPr>
        <p:spPr bwMode="auto">
          <a:xfrm>
            <a:off x="6084888" y="1196975"/>
            <a:ext cx="503237" cy="2873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3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241300" y="304800"/>
            <a:ext cx="86645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>
                <a:solidFill>
                  <a:srgbClr val="FFFF66"/>
                </a:solidFill>
              </a:rPr>
              <a:t>Topi con mutazioni di entrambi i geni della presenilina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lum bright="-12000" contrast="3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3" b="11365"/>
          <a:stretch>
            <a:fillRect/>
          </a:stretch>
        </p:blipFill>
        <p:spPr bwMode="auto">
          <a:xfrm>
            <a:off x="1295400" y="1447800"/>
            <a:ext cx="6477000" cy="464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36525" y="6513513"/>
            <a:ext cx="1681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000">
                <a:solidFill>
                  <a:srgbClr val="FFFF66"/>
                </a:solidFill>
              </a:rPr>
              <a:t>Kandel, 2003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903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0" y="333375"/>
            <a:ext cx="9144000" cy="649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>
                <a:solidFill>
                  <a:srgbClr val="FFFF66"/>
                </a:solidFill>
              </a:rPr>
              <a:t>Modelli murini APP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800">
              <a:solidFill>
                <a:srgbClr val="FFFF66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800">
              <a:solidFill>
                <a:srgbClr val="FFFF66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>
                <a:solidFill>
                  <a:srgbClr val="FFFF66"/>
                </a:solidFill>
              </a:rPr>
              <a:t>Perdita di spine, deficit di memoria e deficit di plasticità sinaptica precedono la presenza di placche e di perdita neuronale.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800">
              <a:solidFill>
                <a:srgbClr val="FFFF66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800">
              <a:solidFill>
                <a:srgbClr val="FFFF66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b="1">
                <a:solidFill>
                  <a:srgbClr val="FFFF66"/>
                </a:solidFill>
              </a:rPr>
              <a:t>Ruolo per amiloide diffusa???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800" b="1">
              <a:solidFill>
                <a:srgbClr val="FFFF66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800" b="1">
              <a:solidFill>
                <a:srgbClr val="FFFF66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800" b="1">
                <a:solidFill>
                  <a:srgbClr val="FFFF66"/>
                </a:solidFill>
              </a:rPr>
              <a:t>La proteina beta amiloide solubile e diffusa interferisce con i processi di plasticità sinaptica  (ridotto LTP nell’ippocampo, Walsh e Selkoe)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800">
              <a:solidFill>
                <a:srgbClr val="FFFF66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8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0" y="4797425"/>
            <a:ext cx="91440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 b="1">
                <a:solidFill>
                  <a:srgbClr val="FFFF99"/>
                </a:solidFill>
              </a:rPr>
              <a:t>a</a:t>
            </a:r>
            <a:r>
              <a:rPr lang="it-IT" altLang="it-IT" sz="1800">
                <a:solidFill>
                  <a:srgbClr val="FFFF99"/>
                </a:solidFill>
              </a:rPr>
              <a:t>, Memory retention in 4–17-month-old mice.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>
                <a:solidFill>
                  <a:srgbClr val="FFFF99"/>
                </a:solidFill>
              </a:rPr>
              <a:t>Filled circles, </a:t>
            </a:r>
            <a:r>
              <a:rPr lang="it-IT" altLang="it-IT" sz="1800" i="1">
                <a:solidFill>
                  <a:srgbClr val="FFFF99"/>
                </a:solidFill>
              </a:rPr>
              <a:t>Tg2576</a:t>
            </a:r>
            <a:r>
              <a:rPr lang="it-IT" altLang="it-IT" sz="1800" baseline="30000">
                <a:solidFill>
                  <a:srgbClr val="FFFF99"/>
                </a:solidFill>
              </a:rPr>
              <a:t>+/-</a:t>
            </a:r>
            <a:r>
              <a:rPr lang="it-IT" altLang="it-IT" sz="1800">
                <a:solidFill>
                  <a:srgbClr val="FFFF99"/>
                </a:solidFill>
              </a:rPr>
              <a:t> mice; open circles, </a:t>
            </a:r>
            <a:r>
              <a:rPr lang="it-IT" altLang="it-IT" sz="1800" i="1">
                <a:solidFill>
                  <a:srgbClr val="FFFF99"/>
                </a:solidFill>
              </a:rPr>
              <a:t>Tg2576</a:t>
            </a:r>
            <a:r>
              <a:rPr lang="it-IT" altLang="it-IT" sz="1800" baseline="30000">
                <a:solidFill>
                  <a:srgbClr val="FFFF99"/>
                </a:solidFill>
              </a:rPr>
              <a:t>-/-</a:t>
            </a:r>
            <a:r>
              <a:rPr lang="it-IT" altLang="it-IT" sz="1800">
                <a:solidFill>
                  <a:srgbClr val="FFFF99"/>
                </a:solidFill>
              </a:rPr>
              <a:t> mice.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800" i="1">
                <a:solidFill>
                  <a:srgbClr val="FFFF99"/>
                </a:solidFill>
              </a:rPr>
              <a:t>Tg2576</a:t>
            </a:r>
            <a:r>
              <a:rPr lang="it-IT" altLang="it-IT" sz="1800" baseline="30000">
                <a:solidFill>
                  <a:srgbClr val="FFFF99"/>
                </a:solidFill>
              </a:rPr>
              <a:t>-/-</a:t>
            </a:r>
            <a:r>
              <a:rPr lang="it-IT" altLang="it-IT" sz="1800">
                <a:solidFill>
                  <a:srgbClr val="FFFF99"/>
                </a:solidFill>
              </a:rPr>
              <a:t> and </a:t>
            </a:r>
            <a:r>
              <a:rPr lang="it-IT" altLang="it-IT" sz="1800" i="1">
                <a:solidFill>
                  <a:srgbClr val="FFFF99"/>
                </a:solidFill>
              </a:rPr>
              <a:t>Tg2576</a:t>
            </a:r>
            <a:r>
              <a:rPr lang="it-IT" altLang="it-IT" sz="1800" baseline="30000">
                <a:solidFill>
                  <a:srgbClr val="FFFF99"/>
                </a:solidFill>
              </a:rPr>
              <a:t>+/-</a:t>
            </a:r>
            <a:r>
              <a:rPr lang="it-IT" altLang="it-IT" sz="1800">
                <a:solidFill>
                  <a:srgbClr val="FFFF99"/>
                </a:solidFill>
              </a:rPr>
              <a:t> denote mice harboring no (non-transgenic) or one transgene array, respectively. </a:t>
            </a:r>
            <a:r>
              <a:rPr lang="it-IT" altLang="it-IT" sz="1800" b="1">
                <a:solidFill>
                  <a:srgbClr val="FFFF99"/>
                </a:solidFill>
              </a:rPr>
              <a:t>b</a:t>
            </a:r>
            <a:r>
              <a:rPr lang="it-IT" altLang="it-IT" sz="1800">
                <a:solidFill>
                  <a:srgbClr val="FFFF99"/>
                </a:solidFill>
              </a:rPr>
              <a:t>, Temporal analysis of spatial memory shows three stages of performance. Filled bars, </a:t>
            </a:r>
            <a:r>
              <a:rPr lang="it-IT" altLang="it-IT" sz="1800" i="1">
                <a:solidFill>
                  <a:srgbClr val="FFFF99"/>
                </a:solidFill>
              </a:rPr>
              <a:t>Tg2576</a:t>
            </a:r>
            <a:r>
              <a:rPr lang="it-IT" altLang="it-IT" sz="1800" baseline="30000">
                <a:solidFill>
                  <a:srgbClr val="FFFF99"/>
                </a:solidFill>
              </a:rPr>
              <a:t>+/-</a:t>
            </a:r>
            <a:r>
              <a:rPr lang="it-IT" altLang="it-IT" sz="1800">
                <a:solidFill>
                  <a:srgbClr val="FFFF99"/>
                </a:solidFill>
              </a:rPr>
              <a:t> mice; open bars </a:t>
            </a:r>
            <a:r>
              <a:rPr lang="it-IT" altLang="it-IT" sz="1800" i="1">
                <a:solidFill>
                  <a:srgbClr val="FFFF99"/>
                </a:solidFill>
              </a:rPr>
              <a:t>Tg2576</a:t>
            </a:r>
            <a:r>
              <a:rPr lang="it-IT" altLang="it-IT" sz="1800" baseline="30000">
                <a:solidFill>
                  <a:srgbClr val="FFFF99"/>
                </a:solidFill>
              </a:rPr>
              <a:t>-/-</a:t>
            </a:r>
            <a:r>
              <a:rPr lang="it-IT" altLang="it-IT" sz="1800">
                <a:solidFill>
                  <a:srgbClr val="FFFF99"/>
                </a:solidFill>
              </a:rPr>
              <a:t>. Numbers inside bars denote numbers of mice. </a:t>
            </a:r>
          </a:p>
        </p:txBody>
      </p:sp>
      <p:pic>
        <p:nvPicPr>
          <p:cNvPr id="34819" name="Picture 3" descr="lesn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65"/>
          <a:stretch>
            <a:fillRect/>
          </a:stretch>
        </p:blipFill>
        <p:spPr bwMode="auto">
          <a:xfrm>
            <a:off x="0" y="730250"/>
            <a:ext cx="9144000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6064250" y="6375400"/>
            <a:ext cx="2200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000">
                <a:solidFill>
                  <a:srgbClr val="FFFF99"/>
                </a:solidFill>
              </a:rPr>
              <a:t>Lesné et al., 2006</a:t>
            </a:r>
          </a:p>
        </p:txBody>
      </p:sp>
      <p:sp>
        <p:nvSpPr>
          <p:cNvPr id="34821" name="Line 5"/>
          <p:cNvSpPr>
            <a:spLocks noChangeShapeType="1"/>
          </p:cNvSpPr>
          <p:nvPr/>
        </p:nvSpPr>
        <p:spPr bwMode="auto">
          <a:xfrm>
            <a:off x="900113" y="3068638"/>
            <a:ext cx="35274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7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0" y="5013325"/>
            <a:ext cx="9144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600" b="1">
                <a:solidFill>
                  <a:srgbClr val="FFFF99"/>
                </a:solidFill>
              </a:rPr>
              <a:t>g</a:t>
            </a:r>
            <a:r>
              <a:rPr lang="it-IT" altLang="it-IT" sz="1600">
                <a:solidFill>
                  <a:srgbClr val="FFFF99"/>
                </a:solidFill>
              </a:rPr>
              <a:t>, </a:t>
            </a:r>
            <a:r>
              <a:rPr lang="it-IT" altLang="it-IT" sz="1600" b="1">
                <a:solidFill>
                  <a:srgbClr val="FFFF99"/>
                </a:solidFill>
              </a:rPr>
              <a:t>h</a:t>
            </a:r>
            <a:r>
              <a:rPr lang="it-IT" altLang="it-IT" sz="1600">
                <a:solidFill>
                  <a:srgbClr val="FFFF99"/>
                </a:solidFill>
              </a:rPr>
              <a:t>, Levels of A beta assemblies corresponding to nonameric (40 kDa) and dodecameric (56 kDa) species correlate inversely with memory at 6 months of age (ANOVA).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1600">
              <a:solidFill>
                <a:srgbClr val="FFFF99"/>
              </a:solidFill>
            </a:endParaRPr>
          </a:p>
        </p:txBody>
      </p:sp>
      <p:pic>
        <p:nvPicPr>
          <p:cNvPr id="35843" name="Picture 3" descr="lesn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87"/>
          <a:stretch>
            <a:fillRect/>
          </a:stretch>
        </p:blipFill>
        <p:spPr bwMode="auto">
          <a:xfrm>
            <a:off x="0" y="1412875"/>
            <a:ext cx="8964613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735013" y="3524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it-IT" altLang="it-IT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0"/>
            <a:ext cx="9144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400">
                <a:solidFill>
                  <a:srgbClr val="FFFF66"/>
                </a:solidFill>
              </a:rPr>
              <a:t>In topi APP di 6 mesi, la memoria è danneggiata in parallelo alla presenza di assemblaggi di Beta amiloide solubile di peso 56kDa.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6064250" y="6375400"/>
            <a:ext cx="2200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2000">
                <a:solidFill>
                  <a:srgbClr val="FFFF99"/>
                </a:solidFill>
              </a:rPr>
              <a:t>Lesné et al., 2006</a:t>
            </a: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 rot="-5400000">
            <a:off x="-1326357" y="2739232"/>
            <a:ext cx="29575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it-IT" altLang="it-IT" sz="1400" b="1">
                <a:solidFill>
                  <a:srgbClr val="000000"/>
                </a:solidFill>
              </a:rPr>
              <a:t>Mean target quadrant occupancy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9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329</Words>
  <Application>Microsoft Office PowerPoint</Application>
  <PresentationFormat>Presentazione su schermo (4:3)</PresentationFormat>
  <Paragraphs>34</Paragraphs>
  <Slides>11</Slides>
  <Notes>0</Notes>
  <HiddenSlides>0</HiddenSlides>
  <MMClips>11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admin</dc:creator>
  <cp:lastModifiedBy>admin</cp:lastModifiedBy>
  <cp:revision>3</cp:revision>
  <dcterms:created xsi:type="dcterms:W3CDTF">2020-05-12T16:32:09Z</dcterms:created>
  <dcterms:modified xsi:type="dcterms:W3CDTF">2020-05-12T16:36:34Z</dcterms:modified>
</cp:coreProperties>
</file>