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748129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0514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33057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72876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02469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3255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53394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56911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2954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0760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24236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1697329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2700" y="490538"/>
            <a:ext cx="9144000"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3600">
                <a:solidFill>
                  <a:srgbClr val="FFFFFF"/>
                </a:solidFill>
                <a:cs typeface="Times New Roman" pitchFamily="18" charset="0"/>
              </a:rPr>
              <a:t>Data in animal models of AD show that deficits in synaptic density and plasticity precede the presence of beta amyloid (A</a:t>
            </a:r>
            <a:r>
              <a:rPr lang="en-GB" altLang="it-IT" sz="3600">
                <a:solidFill>
                  <a:srgbClr val="FFFFFF"/>
                </a:solidFill>
                <a:cs typeface="Times New Roman" pitchFamily="18" charset="0"/>
                <a:sym typeface="Symbol" pitchFamily="18" charset="2"/>
              </a:rPr>
              <a:t></a:t>
            </a:r>
            <a:r>
              <a:rPr lang="en-GB" altLang="it-IT" sz="3600">
                <a:solidFill>
                  <a:srgbClr val="FFFFFF"/>
                </a:solidFill>
                <a:cs typeface="Times New Roman" pitchFamily="18" charset="0"/>
              </a:rPr>
              <a:t>) deposits and other anatomical signs of AD, in good correlation with the onset of cognitive deficits.</a:t>
            </a:r>
          </a:p>
          <a:p>
            <a:pPr algn="ctr" eaLnBrk="1" fontAlgn="base" hangingPunct="1">
              <a:spcBef>
                <a:spcPct val="0"/>
              </a:spcBef>
              <a:spcAft>
                <a:spcPct val="0"/>
              </a:spcAft>
              <a:buFontTx/>
              <a:buNone/>
            </a:pPr>
            <a:endParaRPr lang="it-IT" altLang="it-IT" sz="1800" b="1">
              <a:solidFill>
                <a:srgbClr val="FFFFFF"/>
              </a:solidFill>
            </a:endParaRPr>
          </a:p>
          <a:p>
            <a:pPr algn="ctr" eaLnBrk="1" fontAlgn="base" hangingPunct="1">
              <a:spcBef>
                <a:spcPct val="0"/>
              </a:spcBef>
              <a:spcAft>
                <a:spcPct val="0"/>
              </a:spcAft>
              <a:buFontTx/>
              <a:buNone/>
            </a:pPr>
            <a:r>
              <a:rPr lang="it-IT" altLang="it-IT" sz="3600">
                <a:solidFill>
                  <a:srgbClr val="FFFFFF"/>
                </a:solidFill>
                <a:cs typeface="Times New Roman" pitchFamily="18" charset="0"/>
              </a:rPr>
              <a:t>In animal models, cognitive deficits precede plaque formation and neuronal loss.</a:t>
            </a:r>
          </a:p>
          <a:p>
            <a:pPr algn="ctr" eaLnBrk="1" fontAlgn="base" hangingPunct="1">
              <a:spcBef>
                <a:spcPct val="0"/>
              </a:spcBef>
              <a:spcAft>
                <a:spcPct val="0"/>
              </a:spcAft>
              <a:buFontTx/>
              <a:buNone/>
            </a:pPr>
            <a:endParaRPr lang="it-IT" altLang="it-IT" sz="3600">
              <a:solidFill>
                <a:srgbClr val="FFFFFF"/>
              </a:solidFill>
              <a:cs typeface="Times New Roman" pitchFamily="18" charset="0"/>
            </a:endParaRPr>
          </a:p>
          <a:p>
            <a:pPr algn="ctr" eaLnBrk="1" fontAlgn="base" hangingPunct="1">
              <a:spcBef>
                <a:spcPct val="0"/>
              </a:spcBef>
              <a:spcAft>
                <a:spcPct val="0"/>
              </a:spcAft>
              <a:buFontTx/>
              <a:buNone/>
            </a:pPr>
            <a:r>
              <a:rPr lang="it-IT" altLang="it-IT" sz="3600">
                <a:solidFill>
                  <a:srgbClr val="FFFFFF"/>
                </a:solidFill>
                <a:cs typeface="Times New Roman" pitchFamily="18" charset="0"/>
              </a:rPr>
              <a:t>And in humans?</a:t>
            </a:r>
          </a:p>
          <a:p>
            <a:pPr algn="ctr" eaLnBrk="1" fontAlgn="base" hangingPunct="1">
              <a:spcBef>
                <a:spcPct val="0"/>
              </a:spcBef>
              <a:spcAft>
                <a:spcPct val="0"/>
              </a:spcAft>
              <a:buFontTx/>
              <a:buNone/>
            </a:pPr>
            <a:endParaRPr lang="it-IT" altLang="it-IT" sz="3600">
              <a:solidFill>
                <a:srgbClr val="FFFFFF"/>
              </a:solidFill>
              <a:cs typeface="Times New Roman" pitchFamily="18" charset="0"/>
              <a:sym typeface="Symbol" pitchFamily="18" charset="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173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2700" y="2238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ja-JP" sz="3600">
                <a:solidFill>
                  <a:srgbClr val="FFFFFF"/>
                </a:solidFill>
                <a:ea typeface="MS PGothic" pitchFamily="34" charset="-128"/>
              </a:rPr>
              <a:t>From normal age related cognitive decline to dementia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28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9688" y="34925"/>
            <a:ext cx="9064625" cy="663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It is now hypothesised the existence of a long transition phase between normal aging and dementia which is likely to extend to pre-senile ages. </a:t>
            </a:r>
          </a:p>
          <a:p>
            <a:pPr algn="ctr" eaLnBrk="1" fontAlgn="base" hangingPunct="1">
              <a:spcBef>
                <a:spcPct val="0"/>
              </a:spcBef>
              <a:spcAft>
                <a:spcPct val="0"/>
              </a:spcAft>
              <a:buFontTx/>
              <a:buNone/>
            </a:pPr>
            <a:endParaRPr lang="en-GB" altLang="it-IT" sz="900">
              <a:solidFill>
                <a:srgbClr val="FFFFFF"/>
              </a:solidFill>
            </a:endParaRPr>
          </a:p>
          <a:p>
            <a:pPr algn="ctr" eaLnBrk="1" fontAlgn="base" hangingPunct="1">
              <a:spcBef>
                <a:spcPct val="0"/>
              </a:spcBef>
              <a:spcAft>
                <a:spcPct val="0"/>
              </a:spcAft>
              <a:buFontTx/>
              <a:buNone/>
            </a:pPr>
            <a:r>
              <a:rPr lang="en-GB" altLang="it-IT" sz="2800">
                <a:solidFill>
                  <a:srgbClr val="FFFFFF"/>
                </a:solidFill>
              </a:rPr>
              <a:t>Indeed, converging evidence from the experimental and clinical literature indicate that moderate levels of cognitive impairment and the presence of subtle cerebral alterations, detectable with techniques such as structural and functional neuroimaging, precede of several years the clinical onset of the disease (Jones et al., 2004; Garrett et al., 2004 a e b; Bowler e Hachinsky, 2003, Bowler, 2005; DeCarli et al., 2007; Pike et al., 2007; Garibotto et al., 2008).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This early stage of the disease is referred to as Mild Cognitive Impairment (MCI).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82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2700" y="1628775"/>
            <a:ext cx="91440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FFFF"/>
                </a:solidFill>
              </a:rPr>
              <a:t>La condizione di MCI è present</a:t>
            </a:r>
            <a:r>
              <a:rPr lang="it-IT" altLang="it-IT">
                <a:solidFill>
                  <a:srgbClr val="FFFFFF"/>
                </a:solidFill>
              </a:rPr>
              <a:t>e in un grande numero di persone ed è caratterizzata da deficit oggettivi in un singolo dominio cognitivo (ad esempio la memoria) o in domini cognitivi multipli, ma che non si configura ancora come demenza </a:t>
            </a:r>
            <a:r>
              <a:rPr lang="en-GB" altLang="it-IT">
                <a:solidFill>
                  <a:srgbClr val="FFFFFF"/>
                </a:solidFill>
              </a:rPr>
              <a:t>(Petersen et al., 1999, 2001 a e b, 2004).</a:t>
            </a:r>
            <a:r>
              <a:rPr lang="it-IT" altLang="it-IT">
                <a:solidFill>
                  <a:srgbClr val="FFFFFF"/>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02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341313"/>
            <a:ext cx="9144000" cy="61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FFFF"/>
                </a:solidFill>
              </a:rPr>
              <a:t>Gli anziani MCI hanno un risch</a:t>
            </a:r>
            <a:r>
              <a:rPr lang="it-IT" altLang="it-IT">
                <a:solidFill>
                  <a:srgbClr val="FFFFFF"/>
                </a:solidFill>
              </a:rPr>
              <a:t>i</a:t>
            </a:r>
            <a:r>
              <a:rPr lang="en-GB" altLang="ja-JP">
                <a:solidFill>
                  <a:srgbClr val="FFFFFF"/>
                </a:solidFill>
                <a:ea typeface="MS PGothic" pitchFamily="34" charset="-128"/>
              </a:rPr>
              <a:t>o molto maggiore, rispetto agli anziani non MCI, di sviluppare demenza: </a:t>
            </a:r>
            <a:r>
              <a:rPr lang="en-GB" altLang="it-IT">
                <a:solidFill>
                  <a:srgbClr val="FFFFFF"/>
                </a:solidFill>
              </a:rPr>
              <a:t>i</a:t>
            </a:r>
            <a:r>
              <a:rPr lang="en-GB" altLang="ja-JP">
                <a:solidFill>
                  <a:srgbClr val="FFFFFF"/>
                </a:solidFill>
                <a:ea typeface="MS PGothic" pitchFamily="34" charset="-128"/>
              </a:rPr>
              <a:t>n particolare, il sottotipo MCI con deficit nel solo dominio della memoria (amnestic subtype of MCI, aMCI) potrebbe rappresentare una forma prodromica di AD (Scheltens et al., 2002;  Petersen et al. 1999 and 2003). </a:t>
            </a:r>
          </a:p>
          <a:p>
            <a:pPr algn="ctr" eaLnBrk="1" fontAlgn="base" hangingPunct="1">
              <a:spcBef>
                <a:spcPct val="0"/>
              </a:spcBef>
              <a:spcAft>
                <a:spcPct val="0"/>
              </a:spcAft>
              <a:buFontTx/>
              <a:buNone/>
            </a:pPr>
            <a:endParaRPr lang="en-GB" altLang="ja-JP" sz="1600">
              <a:solidFill>
                <a:srgbClr val="FFFFFF"/>
              </a:solidFill>
              <a:ea typeface="MS PGothic" pitchFamily="34" charset="-128"/>
            </a:endParaRPr>
          </a:p>
          <a:p>
            <a:pPr algn="ctr" eaLnBrk="1" fontAlgn="base" hangingPunct="1">
              <a:spcBef>
                <a:spcPct val="0"/>
              </a:spcBef>
              <a:spcAft>
                <a:spcPct val="0"/>
              </a:spcAft>
              <a:buFontTx/>
              <a:buNone/>
            </a:pPr>
            <a:r>
              <a:rPr lang="en-GB" altLang="ja-JP">
                <a:solidFill>
                  <a:srgbClr val="FFFFFF"/>
                </a:solidFill>
                <a:ea typeface="MS PGothic" pitchFamily="34" charset="-128"/>
              </a:rPr>
              <a:t>Tuttavia, una cospicua frazione dei soggetti MCI non solo non sviluppa demenza, ma può anche recuperare dall’iniziale deficit che li caratterizza come MCI (Petersen et al 1999, 2001; Jack et al 2001, 2005; Frisoni et al 2004; Small et al. 2007) </a:t>
            </a:r>
          </a:p>
        </p:txBody>
      </p:sp>
      <p:sp>
        <p:nvSpPr>
          <p:cNvPr id="47107" name="Rectangle 3"/>
          <p:cNvSpPr>
            <a:spLocks noChangeArrowheads="1"/>
          </p:cNvSpPr>
          <p:nvPr/>
        </p:nvSpPr>
        <p:spPr bwMode="auto">
          <a:xfrm>
            <a:off x="0" y="3933825"/>
            <a:ext cx="9144000" cy="28797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615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Risultati immagini per roundabout"/>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8131" name="AutoShape 3" descr="Risultati immagini per roundabout"/>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8132" name="AutoShape 4" descr="data:image/jpeg;base64,/9j/4AAQSkZJRgABAQAAAQABAAD/2wCEAAkGBxMTEhUTExMWFhUXGBsYFRgYGB4eHRgYFxcdGh0aFxgdHyggGholHRgXIjEhJSkrLi4uHR8zODUtNygtLisBCgoKDg0OGhAQGy0lHx8tLS0tLS0tLS0tLS0tLS0tLS0tLS0tLS0tLS0tLS0tLS0tLS0tLS0tLS0tLS0tLS0tLf/AABEIAMIBAwMBIgACEQEDEQH/xAAbAAABBQEBAAAAAAAAAAAAAAADAQIEBQYAB//EAEgQAAECBAMFBQUGBAQEBQUAAAECEQADITEEEkEFUWFxgQYikaGxEzLB0fAUQlKS4fEVYnKCI0OTshZTotIzg5Szwgc0VGNz/8QAGAEBAQEBAQAAAAAAAAAAAAAAAQACAwT/xAAjEQEBAAICAgMAAwEBAAAAAAAAAQIREiETMQNBUSIyYXEE/9oADAMBAAIRAxEAPwDzZcxzYCvx8YkSx5+QiHOs/GJSLcr8I0zDp1GbxhiFmramGTpkNlJ0ctEUpVfrWAJWQX3fKHmZS3XzgKiDf6rCEgEt0h766/F/oQFM2OezX0rEkz2mV4rMZOdWtLNEpZOgfnAJgo8CQFr9IkYecR914iTLwRBNn6xBZGb4QkuYx53iOEkQRT0eIjp+8NSR8/nAp0yjbj41jiq5rZvr63wKcugjNpS5a3HK8LKNYBJLCttIfIDv9cI1KE+VMrwhuIm2D1/QwDM0JOV6j1hIyVHX6tCypvuh+nMGGzUkD6+t8QpZqPDyMWwmTZnerubzeCyJgZMRcQsNpUfL5w72jB90OwnGeKh6w72gLOYoJ01zeJeDxCqvoQx8aeAg5NbT5ig1OsCmTAATzhZ0xw994+cRpjFJGor8otpDmKJrD8LMIUC7Vhswd195tw+UMlli0TK+M6/LxgKZtTehjd7G2NgpsrMqWxoArOoAu9U94j9om7E7E4Oa61LW3tFBIzCoQSh6bykxrkNPP0qPGOj0HFdjsGFkJWpuKxHQ7a08bCSCl949YNNBoNIAssBz+MSsQ1K8uUckciSSCbwyUrh5cYJgl1Kc5SDu4b4TDvU3Ykt4edfKLaEnSWSDoQOjv8AYgz6KDF3Y0i2l5Sl1gVFGD2JBr1isxyUv3X6t8otnSzOxpr0QVEDMoJDkJpcDm+6oMVpNQBqPjE+RKliUFlVTRuMQCO89GsOFYt7CQaC70eOw6wosQ3A68oGSx9DHIWl3I1iI07BoWaHL0f4xHVggmygeBDfp5wqsSmzD64wssOWzeT6RJypBNrWbjCTQU0Y9YPJxJbKLXJGrW+MBmTal4kAqYW5UMClG/KHlTAnefSBpOsATUKdNL1aFQu0RZNXT08DBpc9iz006BvnEkoebww6wsqaxvY1+vGGT8QS7l6KTUcC0O0P7Y5ajUhxwiK1evw/WJktAEtC7KzPe7kC25hDMWn/EzBgS9L162g5IOakAFzalNC4geJmMGFQYizsQS/GHTUsm+sXaBWqD4EkuAQl614A/OIhMKbQhYYZbpLGjboVTDkRrx/URFwUwDMCSXSQGH3tNYu8TssCWlTEFgT3hdn93Txi3oqZYLD66QxG54LiCDy+t8P2fhTMVlTXxPX6eEJ+FkZksZkvg5Ltzy0HCCYfD90F0lw9xz1iPMwrKUlCiQlJKqaAbukT5GBIAoXtbpui5RqHImqSGCU9csdEQ4JRJLi5HgW+EJDsKrEggFxR/2gqkk0hMfLUkVDBQcfQgokkpSTrVnjBLIklBBcU04ctYHh5tVMdWAbh+0S/s5IzOAOHxPxgOG2e4zubtTfx1hQstICQkkOxYa1UGppAMdgylIVpmb68IeUFKiKlgatRzxMRsVMcAdWgQstDhrUpxAp8IET31DnCyJqveT90OeTFx4PBpSSozF5XII6FnsODxIOczHumlbWEDkJSo1UlOrrzMeHdST5ROn41ZBdIFGcDrfjFcFAJGm8N8YogZsxjZodLW1YAtQcw8EQhPkTNWfe0XeElIKe+gKF2o/jGfwyajLeLjCLWNw8oK1FZNly80wKCkB3QL0NgYiAbrRe4nDlbvXjQNxpUxTYghIIBf16wQOQO8eNug/UQ72YNAXMRlqqKxLwrM9HG+FHzu4GsWf9IalJIBFjVnuYDiVkqdVI0OwNrJZCChgkNS55vSM3rsI+z8OQAFEAixUBlO6uhrAMfgJwXmVkY7jRo1M7By5gdKRW9G8rRHn7PVlNX3BvJ4zzLEJknM26JM6QQ1NKvB8SlUpdU5a1oddxN4hzcXmuY6IJaRqSeXzjjMpQAQh1gZNIQcmY940GN2oFDulTEfeINeEZ2Qh1JAClORQXPKNIvs2En3zwbfx84zlrfaUiA9Im4UZTmSWP0IOrZgSHBPWvyiLLwq1uEO72Dv0EO5UsBjZkqWUJLe0Pe3sSKOG5NFhL2so0IBUKvy1L/GKBeDngj2gUG0VQ9Aaxb7JwkkKzHEKSbEezBH5isHyiuNW4iygFAEk13AQkWyzIctLmX0nS0g8cps8dGP5/qUWMXnDhqi718BblFhhEZUhJAIAarAu1auIrMKhlBlC9KHTpGmwk16k11I+RhyujKiqWHAIpqAeG8fvB5c5IJIQSDdt4sX3wVMhGi2B3i3Kwh/2P8AmB5kfCMXM7VmPq5TLDm5FSBvzCkVGIwwH3VDebhuG/m8aSZhVMWWA+jExDXgVqIK15gNADDM2bVP9jU1HYoq+jhi/B7QSRhGWoFag7EOGBLH3txDRbStnqBfIQOLD1MAXhjVICq8q9SYeS2FN2comqQaVKf11h6MGh0pIo9SBX3TBcLIUK5TyavpE9c8n2ZIFzp/Kbm3SC5GVVYjZUsKsSngPWkNTsFSqolkb8x+BFI08uUSNByDeoMFCFaKPi3oBGfJpKPCbAWmrJfmR+8ExOByNmSOYiZtKaUC5PAkmM/jsZQgW9I1Lsp2LKPZqY95qca61p9dcetNySIm4vaKi4BuGMVpTG5NA4kb/KJOHSVEAC/GIZTSsGwrk5QHeloQn/wuYolIZxU8t4fSL7ZWw1JDrWK6ZTTS8d2f2eoNMmEpUDYsxHAvd+cXsvEBRUO8MpYksxo9CDaojhnlfR0HJkZKJKePHxgpWfoQ4rG+Aqmh6eseW1GziCKh6aiIOJ2Rh1EgSwH3aGJqio03wfs/sjELlj2gqXJUpkAgnTMQ7DdG8csrjeIZmd2aSxyL5BW9944PFXN2HMCinKTTN3To5HwMerSdiy9Zuf8Alkpcf6hZD9YmytmygQyEIIspbzFtvYAJSeDKEejDyfa08Zw+BmJU6QsEahwRpfSNTsjEzCwmgqSDVSQVKHNu75iPQMXg/aMFtiALZgwA4JAy/wDSIxO2V7QTmkpwyUyyo5MmQJDlgpszZsgTdratX0ccL/Zm7+msw2FkZXEtK/5llJY/0oofzx2I2bJV7ssI4o7vpWM/2Iwc+SVnEJUAoAJ74VZzYPWt40e1tqexkrmhD5Ekt+9GF7PBJJ6aAGyZWqc39VfW/WI8zYWGVeWB/TT0p5RaYHPOSlQQp1JBIP3XDsTYNzhMXg5yZ+Hk5O7NK8yxUS0oS7nmSkdY1y0tMnN2fhkkgy5zindII6GOhu1BNlzVo9pKUxu6FO9bloSOflv+rj/igwuz0qNJgpoxHmbxZowSAXe0QsHsMoU6iVcwW8CWi1CGuH5R5c/k76o7FlrSLJhfbjdEfLelHh4W1weFKRz5U7E9pw8BCGf9NAzNDjuw+9g3S3nFugqZx3mH+1FCQOcKiU4DpU8EmSABQHq/wDRdnsxS3sCYBOUM8v8AqP8AsV8YMpQGtB09WBiPiZZKpb0ZRp/aQ3nGseVo7TTNAhhxLcIT2Dcac/SHycN7SiUTD/aSOVHg3T2ze3sSbgtWne+EZ2bMUXo9I9KPZadMFcNMPEoIHm1IhYnsFM/CmX/VNQPIrjvhn13KtvNiqsOSqN5/wADfESAf/wC6D5B4qdsdkPYMTiJKgbZSonr3WjtLtbZiadISStqxa/wlOs0HkD+kJ9ilJNVKfkI6cKzyjQbCmESwVE8LdLxcYfBLmEhAUovYB9BujPbPxEtAILlwwc5vLTnFzge0+IktkzBIGVgruluBcC+nSOGX/nuVXJoJHZOa2aaUS075igG+uMWGH2Fh0X9pOP8AKnIn8y/eHFMG2BiZ0xl4jDBBH+YVMog8Sok03ZYt8WvDh2zKP9QAHIEk+ZgnwYYtSIEju0lIlyuKE51/6iw3/TCycMkkpKQs+93yVZXJqlLhKHINoMmYWBAyp3qIIPJ7nlB8NhCVGYVoIUAHUpvddgEJdSrnRMb3J/WHQapANz0D+kccid3WvkPjBMRhJwoWA0AoTySe8eoiBicGtDZ0kPYW8rxvVoEmY3QDx+URpq83vMRub4RMw2yFKPeISPE/KLjDYOVKSVkJpUqOgGrm3SDqHVqgwexCqqZeUfi93yFfKLLEdmpSpK0TVEhSSlRdgHDPX4wLG9rZYpKGY/iIp+W/i0Z/G7Y9pVairhoOlhHLL5TJGixPaBEsZUJSsigygpSPF/KM3tbaM2eGWe6QRlTQMbg6kUF+EQlbQl3JtEHFYvPWUSFDfY8xHG52tKHF7DUVqyqo7VA0odN7x0Hl4nE6JRc6ipcuaje8dGuVZ1WoldkZI/8ADYDgVf8AxWIOOzeX3FqBpVK1AjlmzsIm7M7K4lEtASoJASB3u6OJzDX4xPT2exIHvvxSSv0pHqsgm1Gns9NFRMVTetL1/wDIB84TB9mVLWxMwhq5EoJ6qJDDpF+jDqS4VU/zEP4Xg/2yYkMM6QNHUAOjxnjj+FDk9iU3Kpo4HL8FGImK7CsSo4uYlJLhKUSqcASXPjFtLx8xRoSd76DeSSwHEw1c1y5Oc8qedT5QTDGfQZtXZkC8/Fq4th/ifhDsV2elLbvYxIAZkzZIfiTlV5RohJzaAcoKMMjcDGuGP4NsvL7OSBZE9X9WMWn/ANuXEk7ATkyy8NKCkkKQqaqZOIUkgisw0BZjS2kaPMBwiTMlZEgrdzZOvU2EOofanwsucUgpMuVoQiUhJB1BcL9YkKws1XvYiYeS1J8klI8oDiJwKsyUpzbwK/mvAPtF1KNEglR1p8XIEZ3I3ML9kweyUmWn2pMxTVJLueZiVL2age7LEZRfalZQlMoZQ3vEAmj+FjFVisctfvTFq4KJ04HTd8KQXMajfTly0B1FA5qHxin2ymRPTl9rLSRqyFt4ggc6RkDM30voPIgfTwbDJUWIqgm7BiXqAeb/AFWDnfodImO7PBCv8OaFg6lLeT2enSIytlAByU7rt1Fouxg8xLumj5W0bRRZN2guGxUqXVKGJ+8alJToUk0BNiHjXlyg4REwOx8OpSEzSuWX3XYF6KqRaoDRr9l7Lwct0ylylHV1JJ5Exk5uLBrYkklrqOjqoSOBHlEYz9A/po9usZvy2rjI9JGB/CEdIYcIp7eChHn0jEKPeQ/Mcdxd9IssJtbEJ/zVXND3hR7ZqDSKZ37h01OMw6iUOFe96JUYa/GKzDdq1gp9qApIN0hlWItY3tSNN9pSsA0UlQdJuCDrWNTKHigy55TZRHEFocjFKAICiAb7zzNzBk4aWqg7p3pL+R+BECn4NaK+8n8Q+IuI3tm42JMjabXqN1B4G3Qtz0iwl4yVNBlkg5gQUKDEixoakcYzxECXKcN5Go8DSC4jY+P7JsXkkEfhVccla9YocXs5cui5ZSONvGxi8w2JmJLCYpI495PUKcpH9LRbYbGTCAF+zU+qSRTkSQeio45fDK1KwK5KRo3QQz2A305R6BNwEiZUy0neQlvNMVk7YmENBOEs7itPoaxxy+LI7YuVhikAAhhvH6wka7/g5CqjEAg/yA+bx0Y8WX4O13sztBh5yWRN9krMr7oQfeLAlmdm1ifPwkxRf2mY6PfxB+EZvZvZ7Cy0gKM1S27zBRBPAlAi+2TiZb+yQmYkJTm75oxLMO8SOVLR7Mcr9rSNiJcxFVIJGpFR11hqJksB1KDmwSa9SLRdqjO7ckJSQpNAp33OCK9Y3KNHYheejsNw+O88YGGFohyzug6VcYQkmaYHNxLQBU4D9Ib7QH5fX6RITDT05wpa2ykEBiXY6NGimzEzhnSXGu8cCNIzIkDc0ElIKS6VEHfBYZUzFbPd28/lFYuUUgghwQQQdQfr5RbS9pL++kL4gseuh8IVUyUoMxTzHoQ8ZsdJn+sHitiFJUUFwbJOnW/7RBOEKaLQsVplbTViGbpHon2RJNFJPIp+b+UOVginfbcYzxX8Xn32qWhWZKCgkEFKqZg75gztV91y8QsRjSUFCHCGYAlykgP7z5r8Y368ChQOZEviKQ2ZsLDqZ5Ln+tVAzfii0LHn8yapTPWmu48AeX08Nly1G9eG597G9t7+cbMdm0BRSJCwlnSoF0kbmckKFraXgiOzIeiVeXyg4LTFLlFDUU7P3dRz3+dYcnDpYvUbqMPJjfxs0bRPZlOqCfrhBB2alj7g/MR4sRDxOmNUoDcK+T6aP9cYeEl2byYNzNNY2iNloTfJT8RfxzPBJMlCfdUj+xh6RcV0y2D2QtShncJ1B16nTkFRpJQCQlAYgBg1BQMwD7hz3uamRNwwUDVX5T6kNApWCSLmm4keiXh0d4waWSOX14xY4Sdd7NXz+hEELSN58h8T6QGdPJo9Pwp+qxuRzyy2YtnLWekDQsw5SSeAhqiBGmDZyYHKnKR7pbzHgaPxjpk2IylxJa4TailhSSAtaQVJKquEh1JazsCQW0I1Dd/GgQykE9XH5e6IhbOmJCicwSsgpQ/ujOkpKlHRgS3FtBBP4Sf+dJ/OPnGa0ev7IouZNTf/AA0D4R0N/hf/AO6T/qCOiK/wGJRMH+Gc3L4vaLGTKCX3m/witO1cPKPspZzKH3JSXI/qaiOaiOcIja6TRRCX4uB/UUg1/pJHGOeOGjctpOPxhT3UVWd9kD8S+A3amm8ikx0t1DuqSlIYZnctrWLWZtmVLrLZar+0WMqE0uAak+fOJEydKBCpi/tM0+6PuJJ4WH1aOkjLOFQsKDf9Xhpf6p+pjU4rJSZipgP4JUv9L+PWGTsMJpeYhEhAqEJSPaKHGjpH1xh3paZVQMSF4IpAdSUk/dJY9aMPHhcGLfGqQCBJkJSRZSix8CXJ5eMUW38DiZUo4gpCgFDO4U7KoMtB97KKA3jHLZmIgRMFkk8U1HiHENTiTDhhwm6VFYAKsqkkAtVlpdwN9OkFGMV+EK/rJX4PQeEa3QRE8HSCfaAOEIhaS2aW13KSxPi6QOkOTKllu8pN3zJcDcARU6aCEHCcDr5QoWNCPSGpwbtlUkkuWdmA1USwHjApmGUkBRBymx0LbjYxJK9sr8T/ANxhM/I+B9REDMN8IFbnPL9IEnMPwJ/Kn5Q0oT+BP5U/KIgCzaWs8kk/CHjDzjaUvqG9YukPkT+BP5U/KFAH4E/kR8oCMDPP+WryhRs6f+A9VJHxi3ENnawA5AD0ENVPP4j+Yw3+Fz/wAf3CCJ2PN3IH9x+UW4tAlXEQxSx+LwiYNiTPxIHifgIKNgnWb4I/WLktKtSxxMNM/cIvEbCQLqUeoHwjvs2FRco/uW/kTBzOmdXOMKjCzVWQrmx9TSL5W18NLHdUnkhJ+AaIk7tTLHuy1nmw+cZvyxaQk7Enm4A5qHweGbP2DNmpzlaACVMzmgUUg9QAesLO7VzDVCUgDqfWKSXtealIQJswJSkBIG4BhVID21MZ80Ol/juzqkSlr9oHCTlGW6jRIvqSIu8DhDJGVWIWUsyUlakNyyrHg0YCdiJig6lFQuApRNQdSSai/wARApKKuRXWhbxdvMxnzLT0/wBsj/nK/wDUTP8Avjo83OJSPvoHX9Y6Hy06iwwM3MgBKhlYKCQEgAGzISAkecSMyR8z9NGf7PmVJllc2Z7xDkEOTXSwFXqS94N/xAJp9nhZbFwFLUHYZgH72+tBpHXn0wskYgz1GUkHukGYbAAFxU6FvB4silA95b8EfM0ip2LstctKgpWclTvwZq8YsfYgXp6+EUl+0f7dvcQBxNT4mC4TF5VOtHtBqkkjr3WHi8RyBAPt8vOmWD3lJUoULEIYFlWpmTTjDqHdanBbTzOAuXhk7kS3JHOzw/FSUrRmTKmzy4IXNUyfeFnuOkZr2ghmKnr9koBRCDevduLmz8LxJtpuIKAy58uUPwSUueT6HpAPsCVg5MOsveZNXl6tr4RB2dt+ShLBSAr8SJS/9xBeJB2/JVdZPNKviIzzh0Bidj5UuJiVK3AFvzWiOjZazdQHIP6t5Re4Y56pSrmUkeBUz9IL7M7mi5VaUKtlsWJfr8GHrDk7JB/YH/c8XfsAasC1uHKHM0Z7/T0qJWxEu+YtuBI9G9IkjASkn3AeJr5m0LjdryZdFrD7hU+AjNbR7aoqJcskjVVPAD5iC2RNYi53WHT926RExG2JCCxmJfcC58rR5vie0E6alsysrmgsXJoRreKqdPUVOacGPlGLnfpPSsT2wkpsCefyDmKqZ24zFkoHMgt4vGGyEjU89eAeJUtg4KfEU1jFzv6mon9spjUMsbnBr4iK+d2vxRDpUG35R+/jFHii0tSgCW4NQ6C9YqjtqXYS1JUd6wTutr9WjPLK+mbWuT2pxKge+eBZulA7wBe3cQQ5mqDmxWoeRI8Ix6NrzBmASEpJBD1IAr9PCjbiwSRkqzCgYbx8o1rK+zL+tUvGTjep3kj1f6aBysTMevkDfcC3yjKyNoFO86d5zS7GrQqtoqFCcr7kt4ACDhVbGol4hdSSzXpz/TzqYBOxWpmCj3IDDjvHCKDHbQK0AJKhvq4tuN4rfbKYPuuU+g0MU+MWtrKxAOWptTU8D+5gWJmqAIJfgQ1W0cGvGMnIxq0kHMRwqOPjyibh9vqUo97TdXoGL2tF46GhlAqrUHUOacjYQUzgkfeJGgILc9DFF/ElEDvEAeJq9HBpavziun4k58wWUjy8dIfH21NRtJWIDByt+SR5R0Yv7Us1cHjmjo1xh5CycXNnllKJCVF0bqEksbszEaRuuz2GlS5CMg94BRIDXFujxn9pSZa0KCJeVcpwhizZlqSFHVSjksWIO+LFUqYZSUoK1FKcpSk5C4y2diX70dp0Mcd3S+VjACzh9wv4adY5WNWWDAOSBmqRR9Deh1IgOythYjJLBAls75nJY6O7nStYmTtnscoQqbMchOdYSkEg/dQ6rP72Wjw8zcdXQE6YkLQWLkEMS+gqlNgaGw1MVmOnj7TJUc3dROB7pJDhCmKXDe7q0WidhYuYMvtES5aveRIQCkX95RKATalTW5iZhewErMlS5swlL91JAdwzlRD+EYudGlNO2rlPcSP6ld49ARlGlGJ46wQ7PxM9K1FCmY9+YSAAxNNWtYGNYdkS5C5BlS0hphCjUqZUtYqokkjM0Wm0SPZTH/Ar/aY5ccu7k1r0z2yezQKUTFzcwUkKZAYEEOKmpFeBjQ4PBypVUICTv1/Ma+cVn26ThMNLJJYpTlS5NVAUD1AcjhWkNPaeWmXmWDm/CkfMsKcY6Sam1pp04lXCA4nFMHWphxLCPP8AH9sZyqSkCWl7uCpnFa0FHox5xUYjHTZjqXMKlByHNaXBpT9YL8gbbaHapCX9mM38xon5nyjPYztFOmgusp/lTQerkdYy8/FM9wC4re7fsd0CkTXLkk3JABLOeFaNbhHK55UbWC8Rdyw10YC7+ZgUyckvUFjbjz/WAYlvxsSTy5eAMBTNRlLOq7skmtiyr793pGZtHISp1AZidOtKvWJEqSHd2Be9dB5X8oBIKs3dQAaX0962U16tBFSVXUoq4AkA7jQufEiNWVqY2q/am1Cl0BNR7qgp+rtuitG2ZgSMynKWIppapsYibWUpE0hkpS9LgDppAZWJSqiVfXDdG5gxq70t8XteatI77Xt6ERVJlpd3JO56eEElYYGhBI0bd8YKcJlUA5Yhw/CN6kb4owKXY9HhyUpKtH5b/r0g6sOCSkh/XoYQ4BKEggKBF3Lj9IlxRMUqaB3E8C14XKSxWVUG7zrqIlzEuO6W37+kRMSUgZVqoaHj8omcpo3Opu4Qa3LDxc16Q9QTdSmWQKA0d66DRoGshCQZbqAFRu/RoHh50uYpIUGq2YEgh7X0rEIOTMYsjOHYanyDDxh68EhOVfeSW91QAHTxi82ds8SxRZretzoWs+lIlYzCy1hlgHqXBpZmaDbpPj6ZuYtaiAGVobOOLa18YTE7NWgAqWGOmUOOB39DFlhdjy84WgrC9U7jq4IiRtTCzFIHsyKXzGhHBtYt99Lh12ovsQ0byHlHQz7PihTIo8RUeIhI32zqvYth7JlkzSpWbLOXRJAFgXzf3HQRZTsQiSP8GSVrPupQHKrB85fu2qHaJmA2MQ5mKclalZU+6HUSCNXZquLNFrKkhNAABq2vOD/pVGClz5iQZyRKLl0Znpo5SxJ/uA4RZy8Chg4zAVDgMOSQG1NWeJAaBYvFIljMtYQN5LRJIAjs30IzuN7Uy00QCs77DzqfCMxtPtLPWCHIejJoOpufGMX5MYm6x+15Mr35gB3Cp6gVEZzaHbEkNKlM5IClsXH9PzMee7R28mUe97xLsG6a2O+A4XbqJylJImBTPkSHf+alozcsrNyDa6xOPm/4YJExEvKnKsiqEtRLfeDAgndzgW0ttzSgpkyilaizqUCACLsHc8PWIs/FS0g5Zdcv+YrfuAJJPCkZjFbQmAkspnZxY82Z9IcbkK2kiYspGYAKIGYWq1Wcvd4SZPloTUhLmoetD83jFYXaZK7KI3ktzvW8LNnzQQQC28MfK5g4VbrRKx6D7vtJlDYZne7qsPGBL2mUlSAkJL1CtHO4atxvuinG2Fgh5h4X1gM7EomzBQgkh2e/9usXjHS5k7QAV3g4cMWAqzO1QD4xcpnP957Mx+MYPFYzIpSMpJSWcm/GkSdn7UV7RIrke7s7b7xvjWsbZ00i8ahCwXDEAb2YvXXUwuPxZVKWZVVD8NTyO6MrtWXNC1EDulTiztTwpE7s2qYFVYJ1Def6xXHrbUt3pFXtFDsvMTYhmPIxOTsgBGcyik7t1NWi+Xg5KiCpKS1i1fGKmcUyFAzJi1hRJDWA3KGp+UG/wzCT2fshK091SXG8CxHGG7RwJzPRnvw+mh2NnTFBKsOrLSqC/i+/SsTcGtakATB3m727m/SLd9tdelNhcSErIV7oifiJ8tSCAejcOUL/AAFRLuA9W3HS0HwuzwkEGoalAx3XtBllGOemdkYllMRTQ8oNjdimYM0pVTUgn01GtDF3M2PLZww66wbD4UosG3fVOF4r8s+meSh2VsaehVbP3g9xvBb0YxbnY0sF2cu/Ind9axae0SzE0Z735boYrEAC4YU4MOO+MX5LaNoqMOR7pUHtbdHTQtqLtRsoPM+QvD1YxJ7qgN4fXVh66QktSC71NCWNBuKWFXEZ5U8qiqlqFc3BmbTVyXN7v5wiQDdRY3GnXdBZmVNCCUu+ZQc13WbwiuygrOVxwYjhV2rwjXK0c6s0TkgM/wBeMdERCiAwSTxpXzjoByr3jEYhKElS1BKRcksB1MUuP7V4eXRJK1fy2/MaNxDxgNp7SXMIzGYtRJZ3YachFTi8DMWx9qUl/dbzqaU0jfk36O2x2h2wnLYIUhAJ+73jyc68hFOucqYrMtZLXLl34/rFPhsKEE0JVqogMN7ftE2U5BoeLHfvasYztVtOxWLAZIHeNBSv5jTfGX7U7TWFezzEEAFxq/Hd9NGimSaBmBBJJtSsUeP2GZ8zMKGxFC7WY03i8XxcZexNM6mUZjTCFZEhlZd4qz2SC45RY7BVKE1K0qyKqnLd3DPm4lovMTs0iQZUulG0F75jxim2f2dDhU2YEVBADEljvHGO/OWNeqdtXDTpayopOQl+4256kiBbNC5iqIJSPedVTpRt141hkBQ98gHcm+jV38v1dLwCEiz0p+oDUjHOa9K62osfstKU5pRIqCUHUnRzr4wDZuypkwArSUMp0katoRVLP8bxpUScpdIAUBrQcxx58Kw6XmN1buu9uJ4QeSr7UWI7KZlPmyOzgcfHrBEdl0y6lWZmqxJ6CL2ZYsbW1+rQITGJfNp+9uUFztCvOwJalZl6jlVmqOkFkbHkpDOA70fzFatE6ahwTvFeQs/X4wFI7pe7Fh0r6RjllpaRJkiWleVyaOO8HHCmnnBJUtI7rKBHnTStYkTpQO5yPqtDutDlGnfIB5UHV4N3Q0YpFHNjd6EcdzQGbh0qABRTQM7/AC/eDSlZmUlKlUukFXoDB5WyZ6my4ecQ5uhQBfmB48o1Lk1yqCnDtUOeDcLB2r1iSiYAQ9S+o60i0ldmsVpIUDoSoCvVXCCy+x+NUf8Aw0o5rTu/leL+dnpXK1UTJzV13elRpSFll6fH4xeo7B4tryQ93Wq/RES5X/0/nMHnS08kE+bprB4cqyxuLd02Ym2n7/pBUooX5tz3VeN1h+wakkviAx0EpvMrOsEV2BlqPemr6BIfxBjfiujp56uWklzrxoawOZhEJL5eZenm9bi4j0tPYDDi65p5lH/ZD1dh8LqFn+8/BvoxeKrTyyfLADBKnJLFywTSpFn46wI4R1BSgNAWtcgmw+N7Xj1qX2LwX/LUXu82Z/3RIT2TwY/yA+jlR9TDMKuLxxMs2UXaz0qdCHcikFMtjmdzSht46x7B/wANYQH/AO3lvxS/rDkdnMILYaQP/LT8ovGuLx4JI0Pl84WPYv4Hhv8A8eT/AKaPlHRrgtPL0rLCp+jBplukdHR5oyDgEgIoLqL9VGO2woiU4oe7bmI6Oja+kKesixNh6j5mJuzllT5iT3zeto6OjGKxd+M65m6MacoSdJSnIQkAlIJIDOaVO8wsdHT9aQ9jVQHrU+picod8jRj6COjozPdUAWO6f6iOgNoPISGTTQ+kdHRuKDzT3hzV8fkIgN3idfkISOiNDxqy4qfomBbPUSupfvC/KOjozh/divTNh7Jw6gCqRKN7y0n4RoEYKWn3ZaBuZIHwjo6PS1EmSLwSXCR0MLp1hzT/ALgIUQkdCDoZLhY6JHmBTTbnCx0RgsCmR0dFVDBc8/hCrsY6OjJCmG0MKjHR0SKTHR0dCn//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8133" name="AutoShape 5" descr="data:image/jpeg;base64,/9j/4AAQSkZJRgABAQAAAQABAAD/2wCEAAkGBxMTEhUTExMWFhUXGBsYFRgYGB4eHRgYFxcdGh0aFxgdHyggGholHRgXIjEhJSkrLi4uHR8zODUtNygtLisBCgoKDg0OGhAQGy0lHx8tLS0tLS0tLS0tLS0tLS0tLS0tLS0tLS0tLS0tLS0tLS0tLS0tLS0tLS0tLS0tLS0tLf/AABEIAMIBAwMBIgACEQEDEQH/xAAbAAABBQEBAAAAAAAAAAAAAAADAQIEBQYAB//EAEgQAAECBAMFBQUGBAQEBQUAAAECEQADITEEEkEFUWFxgQYikaGxEzLB0fAUQlKS4fEVYnKCI0OTshZTotIzg5Szwgc0VGNz/8QAGAEBAQEBAQAAAAAAAAAAAAAAAQACAwT/xAAjEQEBAAICAgMAAwEBAAAAAAAAAQIREiETMQNBUSIyYXEE/9oADAMBAAIRAxEAPwDzZcxzYCvx8YkSx5+QiHOs/GJSLcr8I0zDp1GbxhiFmramGTpkNlJ0ctEUpVfrWAJWQX3fKHmZS3XzgKiDf6rCEgEt0h766/F/oQFM2OezX0rEkz2mV4rMZOdWtLNEpZOgfnAJgo8CQFr9IkYecR914iTLwRBNn6xBZGb4QkuYx53iOEkQRT0eIjp+8NSR8/nAp0yjbj41jiq5rZvr63wKcugjNpS5a3HK8LKNYBJLCttIfIDv9cI1KE+VMrwhuIm2D1/QwDM0JOV6j1hIyVHX6tCypvuh+nMGGzUkD6+t8QpZqPDyMWwmTZnerubzeCyJgZMRcQsNpUfL5w72jB90OwnGeKh6w72gLOYoJ01zeJeDxCqvoQx8aeAg5NbT5ig1OsCmTAATzhZ0xw994+cRpjFJGor8otpDmKJrD8LMIUC7Vhswd195tw+UMlli0TK+M6/LxgKZtTehjd7G2NgpsrMqWxoArOoAu9U94j9om7E7E4Oa61LW3tFBIzCoQSh6bykxrkNPP0qPGOj0HFdjsGFkJWpuKxHQ7a08bCSCl949YNNBoNIAssBz+MSsQ1K8uUckciSSCbwyUrh5cYJgl1Kc5SDu4b4TDvU3Ykt4edfKLaEnSWSDoQOjv8AYgz6KDF3Y0i2l5Sl1gVFGD2JBr1isxyUv3X6t8otnSzOxpr0QVEDMoJDkJpcDm+6oMVpNQBqPjE+RKliUFlVTRuMQCO89GsOFYt7CQaC70eOw6wosQ3A68oGSx9DHIWl3I1iI07BoWaHL0f4xHVggmygeBDfp5wqsSmzD64wssOWzeT6RJypBNrWbjCTQU0Y9YPJxJbKLXJGrW+MBmTal4kAqYW5UMClG/KHlTAnefSBpOsATUKdNL1aFQu0RZNXT08DBpc9iz006BvnEkoebww6wsqaxvY1+vGGT8QS7l6KTUcC0O0P7Y5ajUhxwiK1evw/WJktAEtC7KzPe7kC25hDMWn/EzBgS9L162g5IOakAFzalNC4geJmMGFQYizsQS/GHTUsm+sXaBWqD4EkuAQl614A/OIhMKbQhYYZbpLGjboVTDkRrx/URFwUwDMCSXSQGH3tNYu8TssCWlTEFgT3hdn93Txi3oqZYLD66QxG54LiCDy+t8P2fhTMVlTXxPX6eEJ+FkZksZkvg5Ltzy0HCCYfD90F0lw9xz1iPMwrKUlCiQlJKqaAbukT5GBIAoXtbpui5RqHImqSGCU9csdEQ4JRJLi5HgW+EJDsKrEggFxR/2gqkk0hMfLUkVDBQcfQgokkpSTrVnjBLIklBBcU04ctYHh5tVMdWAbh+0S/s5IzOAOHxPxgOG2e4zubtTfx1hQstICQkkOxYa1UGppAMdgylIVpmb68IeUFKiKlgatRzxMRsVMcAdWgQstDhrUpxAp8IET31DnCyJqveT90OeTFx4PBpSSozF5XII6FnsODxIOczHumlbWEDkJSo1UlOrrzMeHdST5ROn41ZBdIFGcDrfjFcFAJGm8N8YogZsxjZodLW1YAtQcw8EQhPkTNWfe0XeElIKe+gKF2o/jGfwyajLeLjCLWNw8oK1FZNly80wKCkB3QL0NgYiAbrRe4nDlbvXjQNxpUxTYghIIBf16wQOQO8eNug/UQ72YNAXMRlqqKxLwrM9HG+FHzu4GsWf9IalJIBFjVnuYDiVkqdVI0OwNrJZCChgkNS55vSM3rsI+z8OQAFEAixUBlO6uhrAMfgJwXmVkY7jRo1M7By5gdKRW9G8rRHn7PVlNX3BvJ4zzLEJknM26JM6QQ1NKvB8SlUpdU5a1oddxN4hzcXmuY6IJaRqSeXzjjMpQAQh1gZNIQcmY940GN2oFDulTEfeINeEZ2Qh1JAClORQXPKNIvs2En3zwbfx84zlrfaUiA9Im4UZTmSWP0IOrZgSHBPWvyiLLwq1uEO72Dv0EO5UsBjZkqWUJLe0Pe3sSKOG5NFhL2so0IBUKvy1L/GKBeDngj2gUG0VQ9Aaxb7JwkkKzHEKSbEezBH5isHyiuNW4iygFAEk13AQkWyzIctLmX0nS0g8cps8dGP5/qUWMXnDhqi718BblFhhEZUhJAIAarAu1auIrMKhlBlC9KHTpGmwk16k11I+RhyujKiqWHAIpqAeG8fvB5c5IJIQSDdt4sX3wVMhGi2B3i3Kwh/2P8AmB5kfCMXM7VmPq5TLDm5FSBvzCkVGIwwH3VDebhuG/m8aSZhVMWWA+jExDXgVqIK15gNADDM2bVP9jU1HYoq+jhi/B7QSRhGWoFag7EOGBLH3txDRbStnqBfIQOLD1MAXhjVICq8q9SYeS2FN2comqQaVKf11h6MGh0pIo9SBX3TBcLIUK5TyavpE9c8n2ZIFzp/Kbm3SC5GVVYjZUsKsSngPWkNTsFSqolkb8x+BFI08uUSNByDeoMFCFaKPi3oBGfJpKPCbAWmrJfmR+8ExOByNmSOYiZtKaUC5PAkmM/jsZQgW9I1Lsp2LKPZqY95qca61p9dcetNySIm4vaKi4BuGMVpTG5NA4kb/KJOHSVEAC/GIZTSsGwrk5QHeloQn/wuYolIZxU8t4fSL7ZWw1JDrWK6ZTTS8d2f2eoNMmEpUDYsxHAvd+cXsvEBRUO8MpYksxo9CDaojhnlfR0HJkZKJKePHxgpWfoQ4rG+Aqmh6eseW1GziCKh6aiIOJ2Rh1EgSwH3aGJqio03wfs/sjELlj2gqXJUpkAgnTMQ7DdG8csrjeIZmd2aSxyL5BW9944PFXN2HMCinKTTN3To5HwMerSdiy9Zuf8Alkpcf6hZD9YmytmygQyEIIspbzFtvYAJSeDKEejDyfa08Zw+BmJU6QsEahwRpfSNTsjEzCwmgqSDVSQVKHNu75iPQMXg/aMFtiALZgwA4JAy/wDSIxO2V7QTmkpwyUyyo5MmQJDlgpszZsgTdratX0ccL/Zm7+msw2FkZXEtK/5llJY/0oofzx2I2bJV7ssI4o7vpWM/2Iwc+SVnEJUAoAJ74VZzYPWt40e1tqexkrmhD5Ekt+9GF7PBJJ6aAGyZWqc39VfW/WI8zYWGVeWB/TT0p5RaYHPOSlQQp1JBIP3XDsTYNzhMXg5yZ+Hk5O7NK8yxUS0oS7nmSkdY1y0tMnN2fhkkgy5zindII6GOhu1BNlzVo9pKUxu6FO9bloSOflv+rj/igwuz0qNJgpoxHmbxZowSAXe0QsHsMoU6iVcwW8CWi1CGuH5R5c/k76o7FlrSLJhfbjdEfLelHh4W1weFKRz5U7E9pw8BCGf9NAzNDjuw+9g3S3nFugqZx3mH+1FCQOcKiU4DpU8EmSABQHq/wDRdnsxS3sCYBOUM8v8AqP8AsV8YMpQGtB09WBiPiZZKpb0ZRp/aQ3nGseVo7TTNAhhxLcIT2Dcac/SHycN7SiUTD/aSOVHg3T2ze3sSbgtWne+EZ2bMUXo9I9KPZadMFcNMPEoIHm1IhYnsFM/CmX/VNQPIrjvhn13KtvNiqsOSqN5/wADfESAf/wC6D5B4qdsdkPYMTiJKgbZSonr3WjtLtbZiadISStqxa/wlOs0HkD+kJ9ilJNVKfkI6cKzyjQbCmESwVE8LdLxcYfBLmEhAUovYB9BujPbPxEtAILlwwc5vLTnFzge0+IktkzBIGVgruluBcC+nSOGX/nuVXJoJHZOa2aaUS075igG+uMWGH2Fh0X9pOP8AKnIn8y/eHFMG2BiZ0xl4jDBBH+YVMog8Sok03ZYt8WvDh2zKP9QAHIEk+ZgnwYYtSIEju0lIlyuKE51/6iw3/TCycMkkpKQs+93yVZXJqlLhKHINoMmYWBAyp3qIIPJ7nlB8NhCVGYVoIUAHUpvddgEJdSrnRMb3J/WHQapANz0D+kccid3WvkPjBMRhJwoWA0AoTySe8eoiBicGtDZ0kPYW8rxvVoEmY3QDx+URpq83vMRub4RMw2yFKPeISPE/KLjDYOVKSVkJpUqOgGrm3SDqHVqgwexCqqZeUfi93yFfKLLEdmpSpK0TVEhSSlRdgHDPX4wLG9rZYpKGY/iIp+W/i0Z/G7Y9pVairhoOlhHLL5TJGixPaBEsZUJSsigygpSPF/KM3tbaM2eGWe6QRlTQMbg6kUF+EQlbQl3JtEHFYvPWUSFDfY8xHG52tKHF7DUVqyqo7VA0odN7x0Hl4nE6JRc6ipcuaje8dGuVZ1WoldkZI/8ADYDgVf8AxWIOOzeX3FqBpVK1AjlmzsIm7M7K4lEtASoJASB3u6OJzDX4xPT2exIHvvxSSv0pHqsgm1Gns9NFRMVTetL1/wDIB84TB9mVLWxMwhq5EoJ6qJDDpF+jDqS4VU/zEP4Xg/2yYkMM6QNHUAOjxnjj+FDk9iU3Kpo4HL8FGImK7CsSo4uYlJLhKUSqcASXPjFtLx8xRoSd76DeSSwHEw1c1y5Oc8qedT5QTDGfQZtXZkC8/Fq4th/ifhDsV2elLbvYxIAZkzZIfiTlV5RohJzaAcoKMMjcDGuGP4NsvL7OSBZE9X9WMWn/ANuXEk7ATkyy8NKCkkKQqaqZOIUkgisw0BZjS2kaPMBwiTMlZEgrdzZOvU2EOofanwsucUgpMuVoQiUhJB1BcL9YkKws1XvYiYeS1J8klI8oDiJwKsyUpzbwK/mvAPtF1KNEglR1p8XIEZ3I3ML9kweyUmWn2pMxTVJLueZiVL2age7LEZRfalZQlMoZQ3vEAmj+FjFVisctfvTFq4KJ04HTd8KQXMajfTly0B1FA5qHxin2ymRPTl9rLSRqyFt4ggc6RkDM30voPIgfTwbDJUWIqgm7BiXqAeb/AFWDnfodImO7PBCv8OaFg6lLeT2enSIytlAByU7rt1Fouxg8xLumj5W0bRRZN2guGxUqXVKGJ+8alJToUk0BNiHjXlyg4REwOx8OpSEzSuWX3XYF6KqRaoDRr9l7Lwct0ylylHV1JJ5Exk5uLBrYkklrqOjqoSOBHlEYz9A/po9usZvy2rjI9JGB/CEdIYcIp7eChHn0jEKPeQ/Mcdxd9IssJtbEJ/zVXND3hR7ZqDSKZ37h01OMw6iUOFe96JUYa/GKzDdq1gp9qApIN0hlWItY3tSNN9pSsA0UlQdJuCDrWNTKHigy55TZRHEFocjFKAICiAb7zzNzBk4aWqg7p3pL+R+BECn4NaK+8n8Q+IuI3tm42JMjabXqN1B4G3Qtz0iwl4yVNBlkg5gQUKDEixoakcYzxECXKcN5Go8DSC4jY+P7JsXkkEfhVccla9YocXs5cui5ZSONvGxi8w2JmJLCYpI495PUKcpH9LRbYbGTCAF+zU+qSRTkSQeio45fDK1KwK5KRo3QQz2A305R6BNwEiZUy0neQlvNMVk7YmENBOEs7itPoaxxy+LI7YuVhikAAhhvH6wka7/g5CqjEAg/yA+bx0Y8WX4O13sztBh5yWRN9krMr7oQfeLAlmdm1ifPwkxRf2mY6PfxB+EZvZvZ7Cy0gKM1S27zBRBPAlAi+2TiZb+yQmYkJTm75oxLMO8SOVLR7Mcr9rSNiJcxFVIJGpFR11hqJksB1KDmwSa9SLRdqjO7ckJSQpNAp33OCK9Y3KNHYheejsNw+O88YGGFohyzug6VcYQkmaYHNxLQBU4D9Ib7QH5fX6RITDT05wpa2ykEBiXY6NGimzEzhnSXGu8cCNIzIkDc0ElIKS6VEHfBYZUzFbPd28/lFYuUUgghwQQQdQfr5RbS9pL++kL4gseuh8IVUyUoMxTzHoQ8ZsdJn+sHitiFJUUFwbJOnW/7RBOEKaLQsVplbTViGbpHon2RJNFJPIp+b+UOVginfbcYzxX8Xn32qWhWZKCgkEFKqZg75gztV91y8QsRjSUFCHCGYAlykgP7z5r8Y368ChQOZEviKQ2ZsLDqZ5Ln+tVAzfii0LHn8yapTPWmu48AeX08Nly1G9eG597G9t7+cbMdm0BRSJCwlnSoF0kbmckKFraXgiOzIeiVeXyg4LTFLlFDUU7P3dRz3+dYcnDpYvUbqMPJjfxs0bRPZlOqCfrhBB2alj7g/MR4sRDxOmNUoDcK+T6aP9cYeEl2byYNzNNY2iNloTfJT8RfxzPBJMlCfdUj+xh6RcV0y2D2QtShncJ1B16nTkFRpJQCQlAYgBg1BQMwD7hz3uamRNwwUDVX5T6kNApWCSLmm4keiXh0d4waWSOX14xY4Sdd7NXz+hEELSN58h8T6QGdPJo9Pwp+qxuRzyy2YtnLWekDQsw5SSeAhqiBGmDZyYHKnKR7pbzHgaPxjpk2IylxJa4TailhSSAtaQVJKquEh1JazsCQW0I1Dd/GgQykE9XH5e6IhbOmJCicwSsgpQ/ujOkpKlHRgS3FtBBP4Sf+dJ/OPnGa0ev7IouZNTf/AA0D4R0N/hf/AO6T/qCOiK/wGJRMH+Gc3L4vaLGTKCX3m/witO1cPKPspZzKH3JSXI/qaiOaiOcIja6TRRCX4uB/UUg1/pJHGOeOGjctpOPxhT3UVWd9kD8S+A3amm8ikx0t1DuqSlIYZnctrWLWZtmVLrLZar+0WMqE0uAak+fOJEydKBCpi/tM0+6PuJJ4WH1aOkjLOFQsKDf9Xhpf6p+pjU4rJSZipgP4JUv9L+PWGTsMJpeYhEhAqEJSPaKHGjpH1xh3paZVQMSF4IpAdSUk/dJY9aMPHhcGLfGqQCBJkJSRZSix8CXJ5eMUW38DiZUo4gpCgFDO4U7KoMtB97KKA3jHLZmIgRMFkk8U1HiHENTiTDhhwm6VFYAKsqkkAtVlpdwN9OkFGMV+EK/rJX4PQeEa3QRE8HSCfaAOEIhaS2aW13KSxPi6QOkOTKllu8pN3zJcDcARU6aCEHCcDr5QoWNCPSGpwbtlUkkuWdmA1USwHjApmGUkBRBymx0LbjYxJK9sr8T/ANxhM/I+B9REDMN8IFbnPL9IEnMPwJ/Kn5Q0oT+BP5U/KIgCzaWs8kk/CHjDzjaUvqG9YukPkT+BP5U/KFAH4E/kR8oCMDPP+WryhRs6f+A9VJHxi3ENnawA5AD0ENVPP4j+Yw3+Fz/wAf3CCJ2PN3IH9x+UW4tAlXEQxSx+LwiYNiTPxIHifgIKNgnWb4I/WLktKtSxxMNM/cIvEbCQLqUeoHwjvs2FRco/uW/kTBzOmdXOMKjCzVWQrmx9TSL5W18NLHdUnkhJ+AaIk7tTLHuy1nmw+cZvyxaQk7Enm4A5qHweGbP2DNmpzlaACVMzmgUUg9QAesLO7VzDVCUgDqfWKSXtealIQJswJSkBIG4BhVID21MZ80Ol/juzqkSlr9oHCTlGW6jRIvqSIu8DhDJGVWIWUsyUlakNyyrHg0YCdiJig6lFQuApRNQdSSai/wARApKKuRXWhbxdvMxnzLT0/wBsj/nK/wDUTP8Avjo83OJSPvoHX9Y6Hy06iwwM3MgBKhlYKCQEgAGzISAkecSMyR8z9NGf7PmVJllc2Z7xDkEOTXSwFXqS94N/xAJp9nhZbFwFLUHYZgH72+tBpHXn0wskYgz1GUkHukGYbAAFxU6FvB4silA95b8EfM0ip2LstctKgpWclTvwZq8YsfYgXp6+EUl+0f7dvcQBxNT4mC4TF5VOtHtBqkkjr3WHi8RyBAPt8vOmWD3lJUoULEIYFlWpmTTjDqHdanBbTzOAuXhk7kS3JHOzw/FSUrRmTKmzy4IXNUyfeFnuOkZr2ghmKnr9koBRCDevduLmz8LxJtpuIKAy58uUPwSUueT6HpAPsCVg5MOsveZNXl6tr4RB2dt+ShLBSAr8SJS/9xBeJB2/JVdZPNKviIzzh0Bidj5UuJiVK3AFvzWiOjZazdQHIP6t5Re4Y56pSrmUkeBUz9IL7M7mi5VaUKtlsWJfr8GHrDk7JB/YH/c8XfsAasC1uHKHM0Z7/T0qJWxEu+YtuBI9G9IkjASkn3AeJr5m0LjdryZdFrD7hU+AjNbR7aoqJcskjVVPAD5iC2RNYi53WHT926RExG2JCCxmJfcC58rR5vie0E6alsysrmgsXJoRreKqdPUVOacGPlGLnfpPSsT2wkpsCefyDmKqZ24zFkoHMgt4vGGyEjU89eAeJUtg4KfEU1jFzv6mon9spjUMsbnBr4iK+d2vxRDpUG35R+/jFHii0tSgCW4NQ6C9YqjtqXYS1JUd6wTutr9WjPLK+mbWuT2pxKge+eBZulA7wBe3cQQ5mqDmxWoeRI8Ix6NrzBmASEpJBD1IAr9PCjbiwSRkqzCgYbx8o1rK+zL+tUvGTjep3kj1f6aBysTMevkDfcC3yjKyNoFO86d5zS7GrQqtoqFCcr7kt4ACDhVbGol4hdSSzXpz/TzqYBOxWpmCj3IDDjvHCKDHbQK0AJKhvq4tuN4rfbKYPuuU+g0MU+MWtrKxAOWptTU8D+5gWJmqAIJfgQ1W0cGvGMnIxq0kHMRwqOPjyibh9vqUo97TdXoGL2tF46GhlAqrUHUOacjYQUzgkfeJGgILc9DFF/ElEDvEAeJq9HBpavziun4k58wWUjy8dIfH21NRtJWIDByt+SR5R0Yv7Us1cHjmjo1xh5CycXNnllKJCVF0bqEksbszEaRuuz2GlS5CMg94BRIDXFujxn9pSZa0KCJeVcpwhizZlqSFHVSjksWIO+LFUqYZSUoK1FKcpSk5C4y2diX70dp0Mcd3S+VjACzh9wv4adY5WNWWDAOSBmqRR9Deh1IgOythYjJLBAls75nJY6O7nStYmTtnscoQqbMchOdYSkEg/dQ6rP72Wjw8zcdXQE6YkLQWLkEMS+gqlNgaGw1MVmOnj7TJUc3dROB7pJDhCmKXDe7q0WidhYuYMvtES5aveRIQCkX95RKATalTW5iZhewErMlS5swlL91JAdwzlRD+EYudGlNO2rlPcSP6ld49ARlGlGJ46wQ7PxM9K1FCmY9+YSAAxNNWtYGNYdkS5C5BlS0hphCjUqZUtYqokkjM0Wm0SPZTH/Ar/aY5ccu7k1r0z2yezQKUTFzcwUkKZAYEEOKmpFeBjQ4PBypVUICTv1/Ma+cVn26ThMNLJJYpTlS5NVAUD1AcjhWkNPaeWmXmWDm/CkfMsKcY6Sam1pp04lXCA4nFMHWphxLCPP8AH9sZyqSkCWl7uCpnFa0FHox5xUYjHTZjqXMKlByHNaXBpT9YL8gbbaHapCX9mM38xon5nyjPYztFOmgusp/lTQerkdYy8/FM9wC4re7fsd0CkTXLkk3JABLOeFaNbhHK55UbWC8Rdyw10YC7+ZgUyckvUFjbjz/WAYlvxsSTy5eAMBTNRlLOq7skmtiyr793pGZtHISp1AZidOtKvWJEqSHd2Be9dB5X8oBIKs3dQAaX0962U16tBFSVXUoq4AkA7jQufEiNWVqY2q/am1Cl0BNR7qgp+rtuitG2ZgSMynKWIppapsYibWUpE0hkpS9LgDppAZWJSqiVfXDdG5gxq70t8XteatI77Xt6ERVJlpd3JO56eEElYYGhBI0bd8YKcJlUA5Yhw/CN6kb4owKXY9HhyUpKtH5b/r0g6sOCSkh/XoYQ4BKEggKBF3Lj9IlxRMUqaB3E8C14XKSxWVUG7zrqIlzEuO6W37+kRMSUgZVqoaHj8omcpo3Opu4Qa3LDxc16Q9QTdSmWQKA0d66DRoGshCQZbqAFRu/RoHh50uYpIUGq2YEgh7X0rEIOTMYsjOHYanyDDxh68EhOVfeSW91QAHTxi82ds8SxRZretzoWs+lIlYzCy1hlgHqXBpZmaDbpPj6ZuYtaiAGVobOOLa18YTE7NWgAqWGOmUOOB39DFlhdjy84WgrC9U7jq4IiRtTCzFIHsyKXzGhHBtYt99Lh12ovsQ0byHlHQz7PihTIo8RUeIhI32zqvYth7JlkzSpWbLOXRJAFgXzf3HQRZTsQiSP8GSVrPupQHKrB85fu2qHaJmA2MQ5mKclalZU+6HUSCNXZquLNFrKkhNAABq2vOD/pVGClz5iQZyRKLl0Znpo5SxJ/uA4RZy8Chg4zAVDgMOSQG1NWeJAaBYvFIljMtYQN5LRJIAjs30IzuN7Uy00QCs77DzqfCMxtPtLPWCHIejJoOpufGMX5MYm6x+15Mr35gB3Cp6gVEZzaHbEkNKlM5IClsXH9PzMee7R28mUe97xLsG6a2O+A4XbqJylJImBTPkSHf+alozcsrNyDa6xOPm/4YJExEvKnKsiqEtRLfeDAgndzgW0ttzSgpkyilaizqUCACLsHc8PWIs/FS0g5Zdcv+YrfuAJJPCkZjFbQmAkspnZxY82Z9IcbkK2kiYspGYAKIGYWq1Wcvd4SZPloTUhLmoetD83jFYXaZK7KI3ktzvW8LNnzQQQC28MfK5g4VbrRKx6D7vtJlDYZne7qsPGBL2mUlSAkJL1CtHO4atxvuinG2Fgh5h4X1gM7EomzBQgkh2e/9usXjHS5k7QAV3g4cMWAqzO1QD4xcpnP957Mx+MYPFYzIpSMpJSWcm/GkSdn7UV7RIrke7s7b7xvjWsbZ00i8ahCwXDEAb2YvXXUwuPxZVKWZVVD8NTyO6MrtWXNC1EDulTiztTwpE7s2qYFVYJ1Def6xXHrbUt3pFXtFDsvMTYhmPIxOTsgBGcyik7t1NWi+Xg5KiCpKS1i1fGKmcUyFAzJi1hRJDWA3KGp+UG/wzCT2fshK091SXG8CxHGG7RwJzPRnvw+mh2NnTFBKsOrLSqC/i+/SsTcGtakATB3m727m/SLd9tdelNhcSErIV7oifiJ8tSCAejcOUL/AAFRLuA9W3HS0HwuzwkEGoalAx3XtBllGOemdkYllMRTQ8oNjdimYM0pVTUgn01GtDF3M2PLZww66wbD4UosG3fVOF4r8s+meSh2VsaehVbP3g9xvBb0YxbnY0sF2cu/Ind9axae0SzE0Z735boYrEAC4YU4MOO+MX5LaNoqMOR7pUHtbdHTQtqLtRsoPM+QvD1YxJ7qgN4fXVh66QktSC71NCWNBuKWFXEZ5U8qiqlqFc3BmbTVyXN7v5wiQDdRY3GnXdBZmVNCCUu+ZQc13WbwiuygrOVxwYjhV2rwjXK0c6s0TkgM/wBeMdERCiAwSTxpXzjoByr3jEYhKElS1BKRcksB1MUuP7V4eXRJK1fy2/MaNxDxgNp7SXMIzGYtRJZ3YachFTi8DMWx9qUl/dbzqaU0jfk36O2x2h2wnLYIUhAJ+73jyc68hFOucqYrMtZLXLl34/rFPhsKEE0JVqogMN7ftE2U5BoeLHfvasYztVtOxWLAZIHeNBSv5jTfGX7U7TWFezzEEAFxq/Hd9NGimSaBmBBJJtSsUeP2GZ8zMKGxFC7WY03i8XxcZexNM6mUZjTCFZEhlZd4qz2SC45RY7BVKE1K0qyKqnLd3DPm4lovMTs0iQZUulG0F75jxim2f2dDhU2YEVBADEljvHGO/OWNeqdtXDTpayopOQl+4256kiBbNC5iqIJSPedVTpRt141hkBQ98gHcm+jV38v1dLwCEiz0p+oDUjHOa9K62osfstKU5pRIqCUHUnRzr4wDZuypkwArSUMp0katoRVLP8bxpUScpdIAUBrQcxx58Kw6XmN1buu9uJ4QeSr7UWI7KZlPmyOzgcfHrBEdl0y6lWZmqxJ6CL2ZYsbW1+rQITGJfNp+9uUFztCvOwJalZl6jlVmqOkFkbHkpDOA70fzFatE6ahwTvFeQs/X4wFI7pe7Fh0r6RjllpaRJkiWleVyaOO8HHCmnnBJUtI7rKBHnTStYkTpQO5yPqtDutDlGnfIB5UHV4N3Q0YpFHNjd6EcdzQGbh0qABRTQM7/AC/eDSlZmUlKlUukFXoDB5WyZ6my4ecQ5uhQBfmB48o1Lk1yqCnDtUOeDcLB2r1iSiYAQ9S+o60i0ldmsVpIUDoSoCvVXCCy+x+NUf8Aw0o5rTu/leL+dnpXK1UTJzV13elRpSFll6fH4xeo7B4tryQ93Wq/RES5X/0/nMHnS08kE+bprB4cqyxuLd02Ym2n7/pBUooX5tz3VeN1h+wakkviAx0EpvMrOsEV2BlqPemr6BIfxBjfiujp56uWklzrxoawOZhEJL5eZenm9bi4j0tPYDDi65p5lH/ZD1dh8LqFn+8/BvoxeKrTyyfLADBKnJLFywTSpFn46wI4R1BSgNAWtcgmw+N7Xj1qX2LwX/LUXu82Z/3RIT2TwY/yA+jlR9TDMKuLxxMs2UXaz0qdCHcikFMtjmdzSht46x7B/wANYQH/AO3lvxS/rDkdnMILYaQP/LT8ovGuLx4JI0Pl84WPYv4Hhv8A8eT/AKaPlHRrgtPL0rLCp+jBplukdHR5oyDgEgIoLqL9VGO2woiU4oe7bmI6Oja+kKesixNh6j5mJuzllT5iT3zeto6OjGKxd+M65m6MacoSdJSnIQkAlIJIDOaVO8wsdHT9aQ9jVQHrU+picod8jRj6COjozPdUAWO6f6iOgNoPISGTTQ+kdHRuKDzT3hzV8fkIgN3idfkISOiNDxqy4qfomBbPUSupfvC/KOjozh/divTNh7Jw6gCqRKN7y0n4RoEYKWn3ZaBuZIHwjo6PS1EmSLwSXCR0MLp1hzT/ALgIUQkdCDoZLhY6JHmBTTbnCx0RgsCmR0dFVDBc8/hCrsY6OjJCmG0MKjHR0SKTHR0dCn//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8134" name="AutoShape 6" descr="data:image/jpeg;base64,/9j/4AAQSkZJRgABAQAAAQABAAD/2wCEAAkGBxMTEhUTExMWFhUXGBsYFRgYGB4eHRgYFxcdGh0aFxgdHyggGholHRgXIjEhJSkrLi4uHR8zODUtNygtLisBCgoKDg0OGhAQGy0lHx8tLS0tLS0tLS0tLS0tLS0tLS0tLS0tLS0tLS0tLS0tLS0tLS0tLS0tLS0tLS0tLS0tLf/AABEIAMIBAwMBIgACEQEDEQH/xAAbAAABBQEBAAAAAAAAAAAAAAADAQIEBQYAB//EAEgQAAECBAMFBQUGBAQEBQUAAAECEQADITEEEkEFUWFxgQYikaGxEzLB0fAUQlKS4fEVYnKCI0OTshZTotIzg5Szwgc0VGNz/8QAGAEBAQEBAQAAAAAAAAAAAAAAAQACAwT/xAAjEQEBAAICAgMAAwEBAAAAAAAAAQIREiETMQNBUSIyYXEE/9oADAMBAAIRAxEAPwDzZcxzYCvx8YkSx5+QiHOs/GJSLcr8I0zDp1GbxhiFmramGTpkNlJ0ctEUpVfrWAJWQX3fKHmZS3XzgKiDf6rCEgEt0h766/F/oQFM2OezX0rEkz2mV4rMZOdWtLNEpZOgfnAJgo8CQFr9IkYecR914iTLwRBNn6xBZGb4QkuYx53iOEkQRT0eIjp+8NSR8/nAp0yjbj41jiq5rZvr63wKcugjNpS5a3HK8LKNYBJLCttIfIDv9cI1KE+VMrwhuIm2D1/QwDM0JOV6j1hIyVHX6tCypvuh+nMGGzUkD6+t8QpZqPDyMWwmTZnerubzeCyJgZMRcQsNpUfL5w72jB90OwnGeKh6w72gLOYoJ01zeJeDxCqvoQx8aeAg5NbT5ig1OsCmTAATzhZ0xw994+cRpjFJGor8otpDmKJrD8LMIUC7Vhswd195tw+UMlli0TK+M6/LxgKZtTehjd7G2NgpsrMqWxoArOoAu9U94j9om7E7E4Oa61LW3tFBIzCoQSh6bykxrkNPP0qPGOj0HFdjsGFkJWpuKxHQ7a08bCSCl949YNNBoNIAssBz+MSsQ1K8uUckciSSCbwyUrh5cYJgl1Kc5SDu4b4TDvU3Ykt4edfKLaEnSWSDoQOjv8AYgz6KDF3Y0i2l5Sl1gVFGD2JBr1isxyUv3X6t8otnSzOxpr0QVEDMoJDkJpcDm+6oMVpNQBqPjE+RKliUFlVTRuMQCO89GsOFYt7CQaC70eOw6wosQ3A68oGSx9DHIWl3I1iI07BoWaHL0f4xHVggmygeBDfp5wqsSmzD64wssOWzeT6RJypBNrWbjCTQU0Y9YPJxJbKLXJGrW+MBmTal4kAqYW5UMClG/KHlTAnefSBpOsATUKdNL1aFQu0RZNXT08DBpc9iz006BvnEkoebww6wsqaxvY1+vGGT8QS7l6KTUcC0O0P7Y5ajUhxwiK1evw/WJktAEtC7KzPe7kC25hDMWn/EzBgS9L162g5IOakAFzalNC4geJmMGFQYizsQS/GHTUsm+sXaBWqD4EkuAQl614A/OIhMKbQhYYZbpLGjboVTDkRrx/URFwUwDMCSXSQGH3tNYu8TssCWlTEFgT3hdn93Txi3oqZYLD66QxG54LiCDy+t8P2fhTMVlTXxPX6eEJ+FkZksZkvg5Ltzy0HCCYfD90F0lw9xz1iPMwrKUlCiQlJKqaAbukT5GBIAoXtbpui5RqHImqSGCU9csdEQ4JRJLi5HgW+EJDsKrEggFxR/2gqkk0hMfLUkVDBQcfQgokkpSTrVnjBLIklBBcU04ctYHh5tVMdWAbh+0S/s5IzOAOHxPxgOG2e4zubtTfx1hQstICQkkOxYa1UGppAMdgylIVpmb68IeUFKiKlgatRzxMRsVMcAdWgQstDhrUpxAp8IET31DnCyJqveT90OeTFx4PBpSSozF5XII6FnsODxIOczHumlbWEDkJSo1UlOrrzMeHdST5ROn41ZBdIFGcDrfjFcFAJGm8N8YogZsxjZodLW1YAtQcw8EQhPkTNWfe0XeElIKe+gKF2o/jGfwyajLeLjCLWNw8oK1FZNly80wKCkB3QL0NgYiAbrRe4nDlbvXjQNxpUxTYghIIBf16wQOQO8eNug/UQ72YNAXMRlqqKxLwrM9HG+FHzu4GsWf9IalJIBFjVnuYDiVkqdVI0OwNrJZCChgkNS55vSM3rsI+z8OQAFEAixUBlO6uhrAMfgJwXmVkY7jRo1M7By5gdKRW9G8rRHn7PVlNX3BvJ4zzLEJknM26JM6QQ1NKvB8SlUpdU5a1oddxN4hzcXmuY6IJaRqSeXzjjMpQAQh1gZNIQcmY940GN2oFDulTEfeINeEZ2Qh1JAClORQXPKNIvs2En3zwbfx84zlrfaUiA9Im4UZTmSWP0IOrZgSHBPWvyiLLwq1uEO72Dv0EO5UsBjZkqWUJLe0Pe3sSKOG5NFhL2so0IBUKvy1L/GKBeDngj2gUG0VQ9Aaxb7JwkkKzHEKSbEezBH5isHyiuNW4iygFAEk13AQkWyzIctLmX0nS0g8cps8dGP5/qUWMXnDhqi718BblFhhEZUhJAIAarAu1auIrMKhlBlC9KHTpGmwk16k11I+RhyujKiqWHAIpqAeG8fvB5c5IJIQSDdt4sX3wVMhGi2B3i3Kwh/2P8AmB5kfCMXM7VmPq5TLDm5FSBvzCkVGIwwH3VDebhuG/m8aSZhVMWWA+jExDXgVqIK15gNADDM2bVP9jU1HYoq+jhi/B7QSRhGWoFag7EOGBLH3txDRbStnqBfIQOLD1MAXhjVICq8q9SYeS2FN2comqQaVKf11h6MGh0pIo9SBX3TBcLIUK5TyavpE9c8n2ZIFzp/Kbm3SC5GVVYjZUsKsSngPWkNTsFSqolkb8x+BFI08uUSNByDeoMFCFaKPi3oBGfJpKPCbAWmrJfmR+8ExOByNmSOYiZtKaUC5PAkmM/jsZQgW9I1Lsp2LKPZqY95qca61p9dcetNySIm4vaKi4BuGMVpTG5NA4kb/KJOHSVEAC/GIZTSsGwrk5QHeloQn/wuYolIZxU8t4fSL7ZWw1JDrWK6ZTTS8d2f2eoNMmEpUDYsxHAvd+cXsvEBRUO8MpYksxo9CDaojhnlfR0HJkZKJKePHxgpWfoQ4rG+Aqmh6eseW1GziCKh6aiIOJ2Rh1EgSwH3aGJqio03wfs/sjELlj2gqXJUpkAgnTMQ7DdG8csrjeIZmd2aSxyL5BW9944PFXN2HMCinKTTN3To5HwMerSdiy9Zuf8Alkpcf6hZD9YmytmygQyEIIspbzFtvYAJSeDKEejDyfa08Zw+BmJU6QsEahwRpfSNTsjEzCwmgqSDVSQVKHNu75iPQMXg/aMFtiALZgwA4JAy/wDSIxO2V7QTmkpwyUyyo5MmQJDlgpszZsgTdratX0ccL/Zm7+msw2FkZXEtK/5llJY/0oofzx2I2bJV7ssI4o7vpWM/2Iwc+SVnEJUAoAJ74VZzYPWt40e1tqexkrmhD5Ekt+9GF7PBJJ6aAGyZWqc39VfW/WI8zYWGVeWB/TT0p5RaYHPOSlQQp1JBIP3XDsTYNzhMXg5yZ+Hk5O7NK8yxUS0oS7nmSkdY1y0tMnN2fhkkgy5zindII6GOhu1BNlzVo9pKUxu6FO9bloSOflv+rj/igwuz0qNJgpoxHmbxZowSAXe0QsHsMoU6iVcwW8CWi1CGuH5R5c/k76o7FlrSLJhfbjdEfLelHh4W1weFKRz5U7E9pw8BCGf9NAzNDjuw+9g3S3nFugqZx3mH+1FCQOcKiU4DpU8EmSABQHq/wDRdnsxS3sCYBOUM8v8AqP8AsV8YMpQGtB09WBiPiZZKpb0ZRp/aQ3nGseVo7TTNAhhxLcIT2Dcac/SHycN7SiUTD/aSOVHg3T2ze3sSbgtWne+EZ2bMUXo9I9KPZadMFcNMPEoIHm1IhYnsFM/CmX/VNQPIrjvhn13KtvNiqsOSqN5/wADfESAf/wC6D5B4qdsdkPYMTiJKgbZSonr3WjtLtbZiadISStqxa/wlOs0HkD+kJ9ilJNVKfkI6cKzyjQbCmESwVE8LdLxcYfBLmEhAUovYB9BujPbPxEtAILlwwc5vLTnFzge0+IktkzBIGVgruluBcC+nSOGX/nuVXJoJHZOa2aaUS075igG+uMWGH2Fh0X9pOP8AKnIn8y/eHFMG2BiZ0xl4jDBBH+YVMog8Sok03ZYt8WvDh2zKP9QAHIEk+ZgnwYYtSIEju0lIlyuKE51/6iw3/TCycMkkpKQs+93yVZXJqlLhKHINoMmYWBAyp3qIIPJ7nlB8NhCVGYVoIUAHUpvddgEJdSrnRMb3J/WHQapANz0D+kccid3WvkPjBMRhJwoWA0AoTySe8eoiBicGtDZ0kPYW8rxvVoEmY3QDx+URpq83vMRub4RMw2yFKPeISPE/KLjDYOVKSVkJpUqOgGrm3SDqHVqgwexCqqZeUfi93yFfKLLEdmpSpK0TVEhSSlRdgHDPX4wLG9rZYpKGY/iIp+W/i0Z/G7Y9pVairhoOlhHLL5TJGixPaBEsZUJSsigygpSPF/KM3tbaM2eGWe6QRlTQMbg6kUF+EQlbQl3JtEHFYvPWUSFDfY8xHG52tKHF7DUVqyqo7VA0odN7x0Hl4nE6JRc6ipcuaje8dGuVZ1WoldkZI/8ADYDgVf8AxWIOOzeX3FqBpVK1AjlmzsIm7M7K4lEtASoJASB3u6OJzDX4xPT2exIHvvxSSv0pHqsgm1Gns9NFRMVTetL1/wDIB84TB9mVLWxMwhq5EoJ6qJDDpF+jDqS4VU/zEP4Xg/2yYkMM6QNHUAOjxnjj+FDk9iU3Kpo4HL8FGImK7CsSo4uYlJLhKUSqcASXPjFtLx8xRoSd76DeSSwHEw1c1y5Oc8qedT5QTDGfQZtXZkC8/Fq4th/ifhDsV2elLbvYxIAZkzZIfiTlV5RohJzaAcoKMMjcDGuGP4NsvL7OSBZE9X9WMWn/ANuXEk7ATkyy8NKCkkKQqaqZOIUkgisw0BZjS2kaPMBwiTMlZEgrdzZOvU2EOofanwsucUgpMuVoQiUhJB1BcL9YkKws1XvYiYeS1J8klI8oDiJwKsyUpzbwK/mvAPtF1KNEglR1p8XIEZ3I3ML9kweyUmWn2pMxTVJLueZiVL2age7LEZRfalZQlMoZQ3vEAmj+FjFVisctfvTFq4KJ04HTd8KQXMajfTly0B1FA5qHxin2ymRPTl9rLSRqyFt4ggc6RkDM30voPIgfTwbDJUWIqgm7BiXqAeb/AFWDnfodImO7PBCv8OaFg6lLeT2enSIytlAByU7rt1Fouxg8xLumj5W0bRRZN2guGxUqXVKGJ+8alJToUk0BNiHjXlyg4REwOx8OpSEzSuWX3XYF6KqRaoDRr9l7Lwct0ylylHV1JJ5Exk5uLBrYkklrqOjqoSOBHlEYz9A/po9usZvy2rjI9JGB/CEdIYcIp7eChHn0jEKPeQ/Mcdxd9IssJtbEJ/zVXND3hR7ZqDSKZ37h01OMw6iUOFe96JUYa/GKzDdq1gp9qApIN0hlWItY3tSNN9pSsA0UlQdJuCDrWNTKHigy55TZRHEFocjFKAICiAb7zzNzBk4aWqg7p3pL+R+BECn4NaK+8n8Q+IuI3tm42JMjabXqN1B4G3Qtz0iwl4yVNBlkg5gQUKDEixoakcYzxECXKcN5Go8DSC4jY+P7JsXkkEfhVccla9YocXs5cui5ZSONvGxi8w2JmJLCYpI495PUKcpH9LRbYbGTCAF+zU+qSRTkSQeio45fDK1KwK5KRo3QQz2A305R6BNwEiZUy0neQlvNMVk7YmENBOEs7itPoaxxy+LI7YuVhikAAhhvH6wka7/g5CqjEAg/yA+bx0Y8WX4O13sztBh5yWRN9krMr7oQfeLAlmdm1ifPwkxRf2mY6PfxB+EZvZvZ7Cy0gKM1S27zBRBPAlAi+2TiZb+yQmYkJTm75oxLMO8SOVLR7Mcr9rSNiJcxFVIJGpFR11hqJksB1KDmwSa9SLRdqjO7ckJSQpNAp33OCK9Y3KNHYheejsNw+O88YGGFohyzug6VcYQkmaYHNxLQBU4D9Ib7QH5fX6RITDT05wpa2ykEBiXY6NGimzEzhnSXGu8cCNIzIkDc0ElIKS6VEHfBYZUzFbPd28/lFYuUUgghwQQQdQfr5RbS9pL++kL4gseuh8IVUyUoMxTzHoQ8ZsdJn+sHitiFJUUFwbJOnW/7RBOEKaLQsVplbTViGbpHon2RJNFJPIp+b+UOVginfbcYzxX8Xn32qWhWZKCgkEFKqZg75gztV91y8QsRjSUFCHCGYAlykgP7z5r8Y368ChQOZEviKQ2ZsLDqZ5Ln+tVAzfii0LHn8yapTPWmu48AeX08Nly1G9eG597G9t7+cbMdm0BRSJCwlnSoF0kbmckKFraXgiOzIeiVeXyg4LTFLlFDUU7P3dRz3+dYcnDpYvUbqMPJjfxs0bRPZlOqCfrhBB2alj7g/MR4sRDxOmNUoDcK+T6aP9cYeEl2byYNzNNY2iNloTfJT8RfxzPBJMlCfdUj+xh6RcV0y2D2QtShncJ1B16nTkFRpJQCQlAYgBg1BQMwD7hz3uamRNwwUDVX5T6kNApWCSLmm4keiXh0d4waWSOX14xY4Sdd7NXz+hEELSN58h8T6QGdPJo9Pwp+qxuRzyy2YtnLWekDQsw5SSeAhqiBGmDZyYHKnKR7pbzHgaPxjpk2IylxJa4TailhSSAtaQVJKquEh1JazsCQW0I1Dd/GgQykE9XH5e6IhbOmJCicwSsgpQ/ujOkpKlHRgS3FtBBP4Sf+dJ/OPnGa0ev7IouZNTf/AA0D4R0N/hf/AO6T/qCOiK/wGJRMH+Gc3L4vaLGTKCX3m/witO1cPKPspZzKH3JSXI/qaiOaiOcIja6TRRCX4uB/UUg1/pJHGOeOGjctpOPxhT3UVWd9kD8S+A3amm8ikx0t1DuqSlIYZnctrWLWZtmVLrLZar+0WMqE0uAak+fOJEydKBCpi/tM0+6PuJJ4WH1aOkjLOFQsKDf9Xhpf6p+pjU4rJSZipgP4JUv9L+PWGTsMJpeYhEhAqEJSPaKHGjpH1xh3paZVQMSF4IpAdSUk/dJY9aMPHhcGLfGqQCBJkJSRZSix8CXJ5eMUW38DiZUo4gpCgFDO4U7KoMtB97KKA3jHLZmIgRMFkk8U1HiHENTiTDhhwm6VFYAKsqkkAtVlpdwN9OkFGMV+EK/rJX4PQeEa3QRE8HSCfaAOEIhaS2aW13KSxPi6QOkOTKllu8pN3zJcDcARU6aCEHCcDr5QoWNCPSGpwbtlUkkuWdmA1USwHjApmGUkBRBymx0LbjYxJK9sr8T/ANxhM/I+B9REDMN8IFbnPL9IEnMPwJ/Kn5Q0oT+BP5U/KIgCzaWs8kk/CHjDzjaUvqG9YukPkT+BP5U/KFAH4E/kR8oCMDPP+WryhRs6f+A9VJHxi3ENnawA5AD0ENVPP4j+Yw3+Fz/wAf3CCJ2PN3IH9x+UW4tAlXEQxSx+LwiYNiTPxIHifgIKNgnWb4I/WLktKtSxxMNM/cIvEbCQLqUeoHwjvs2FRco/uW/kTBzOmdXOMKjCzVWQrmx9TSL5W18NLHdUnkhJ+AaIk7tTLHuy1nmw+cZvyxaQk7Enm4A5qHweGbP2DNmpzlaACVMzmgUUg9QAesLO7VzDVCUgDqfWKSXtealIQJswJSkBIG4BhVID21MZ80Ol/juzqkSlr9oHCTlGW6jRIvqSIu8DhDJGVWIWUsyUlakNyyrHg0YCdiJig6lFQuApRNQdSSai/wARApKKuRXWhbxdvMxnzLT0/wBsj/nK/wDUTP8Avjo83OJSPvoHX9Y6Hy06iwwM3MgBKhlYKCQEgAGzISAkecSMyR8z9NGf7PmVJllc2Z7xDkEOTXSwFXqS94N/xAJp9nhZbFwFLUHYZgH72+tBpHXn0wskYgz1GUkHukGYbAAFxU6FvB4silA95b8EfM0ip2LstctKgpWclTvwZq8YsfYgXp6+EUl+0f7dvcQBxNT4mC4TF5VOtHtBqkkjr3WHi8RyBAPt8vOmWD3lJUoULEIYFlWpmTTjDqHdanBbTzOAuXhk7kS3JHOzw/FSUrRmTKmzy4IXNUyfeFnuOkZr2ghmKnr9koBRCDevduLmz8LxJtpuIKAy58uUPwSUueT6HpAPsCVg5MOsveZNXl6tr4RB2dt+ShLBSAr8SJS/9xBeJB2/JVdZPNKviIzzh0Bidj5UuJiVK3AFvzWiOjZazdQHIP6t5Re4Y56pSrmUkeBUz9IL7M7mi5VaUKtlsWJfr8GHrDk7JB/YH/c8XfsAasC1uHKHM0Z7/T0qJWxEu+YtuBI9G9IkjASkn3AeJr5m0LjdryZdFrD7hU+AjNbR7aoqJcskjVVPAD5iC2RNYi53WHT926RExG2JCCxmJfcC58rR5vie0E6alsysrmgsXJoRreKqdPUVOacGPlGLnfpPSsT2wkpsCefyDmKqZ24zFkoHMgt4vGGyEjU89eAeJUtg4KfEU1jFzv6mon9spjUMsbnBr4iK+d2vxRDpUG35R+/jFHii0tSgCW4NQ6C9YqjtqXYS1JUd6wTutr9WjPLK+mbWuT2pxKge+eBZulA7wBe3cQQ5mqDmxWoeRI8Ix6NrzBmASEpJBD1IAr9PCjbiwSRkqzCgYbx8o1rK+zL+tUvGTjep3kj1f6aBysTMevkDfcC3yjKyNoFO86d5zS7GrQqtoqFCcr7kt4ACDhVbGol4hdSSzXpz/TzqYBOxWpmCj3IDDjvHCKDHbQK0AJKhvq4tuN4rfbKYPuuU+g0MU+MWtrKxAOWptTU8D+5gWJmqAIJfgQ1W0cGvGMnIxq0kHMRwqOPjyibh9vqUo97TdXoGL2tF46GhlAqrUHUOacjYQUzgkfeJGgILc9DFF/ElEDvEAeJq9HBpavziun4k58wWUjy8dIfH21NRtJWIDByt+SR5R0Yv7Us1cHjmjo1xh5CycXNnllKJCVF0bqEksbszEaRuuz2GlS5CMg94BRIDXFujxn9pSZa0KCJeVcpwhizZlqSFHVSjksWIO+LFUqYZSUoK1FKcpSk5C4y2diX70dp0Mcd3S+VjACzh9wv4adY5WNWWDAOSBmqRR9Deh1IgOythYjJLBAls75nJY6O7nStYmTtnscoQqbMchOdYSkEg/dQ6rP72Wjw8zcdXQE6YkLQWLkEMS+gqlNgaGw1MVmOnj7TJUc3dROB7pJDhCmKXDe7q0WidhYuYMvtES5aveRIQCkX95RKATalTW5iZhewErMlS5swlL91JAdwzlRD+EYudGlNO2rlPcSP6ld49ARlGlGJ46wQ7PxM9K1FCmY9+YSAAxNNWtYGNYdkS5C5BlS0hphCjUqZUtYqokkjM0Wm0SPZTH/Ar/aY5ccu7k1r0z2yezQKUTFzcwUkKZAYEEOKmpFeBjQ4PBypVUICTv1/Ma+cVn26ThMNLJJYpTlS5NVAUD1AcjhWkNPaeWmXmWDm/CkfMsKcY6Sam1pp04lXCA4nFMHWphxLCPP8AH9sZyqSkCWl7uCpnFa0FHox5xUYjHTZjqXMKlByHNaXBpT9YL8gbbaHapCX9mM38xon5nyjPYztFOmgusp/lTQerkdYy8/FM9wC4re7fsd0CkTXLkk3JABLOeFaNbhHK55UbWC8Rdyw10YC7+ZgUyckvUFjbjz/WAYlvxsSTy5eAMBTNRlLOq7skmtiyr793pGZtHISp1AZidOtKvWJEqSHd2Be9dB5X8oBIKs3dQAaX0962U16tBFSVXUoq4AkA7jQufEiNWVqY2q/am1Cl0BNR7qgp+rtuitG2ZgSMynKWIppapsYibWUpE0hkpS9LgDppAZWJSqiVfXDdG5gxq70t8XteatI77Xt6ERVJlpd3JO56eEElYYGhBI0bd8YKcJlUA5Yhw/CN6kb4owKXY9HhyUpKtH5b/r0g6sOCSkh/XoYQ4BKEggKBF3Lj9IlxRMUqaB3E8C14XKSxWVUG7zrqIlzEuO6W37+kRMSUgZVqoaHj8omcpo3Opu4Qa3LDxc16Q9QTdSmWQKA0d66DRoGshCQZbqAFRu/RoHh50uYpIUGq2YEgh7X0rEIOTMYsjOHYanyDDxh68EhOVfeSW91QAHTxi82ds8SxRZretzoWs+lIlYzCy1hlgHqXBpZmaDbpPj6ZuYtaiAGVobOOLa18YTE7NWgAqWGOmUOOB39DFlhdjy84WgrC9U7jq4IiRtTCzFIHsyKXzGhHBtYt99Lh12ovsQ0byHlHQz7PihTIo8RUeIhI32zqvYth7JlkzSpWbLOXRJAFgXzf3HQRZTsQiSP8GSVrPupQHKrB85fu2qHaJmA2MQ5mKclalZU+6HUSCNXZquLNFrKkhNAABq2vOD/pVGClz5iQZyRKLl0Znpo5SxJ/uA4RZy8Chg4zAVDgMOSQG1NWeJAaBYvFIljMtYQN5LRJIAjs30IzuN7Uy00QCs77DzqfCMxtPtLPWCHIejJoOpufGMX5MYm6x+15Mr35gB3Cp6gVEZzaHbEkNKlM5IClsXH9PzMee7R28mUe97xLsG6a2O+A4XbqJylJImBTPkSHf+alozcsrNyDa6xOPm/4YJExEvKnKsiqEtRLfeDAgndzgW0ttzSgpkyilaizqUCACLsHc8PWIs/FS0g5Zdcv+YrfuAJJPCkZjFbQmAkspnZxY82Z9IcbkK2kiYspGYAKIGYWq1Wcvd4SZPloTUhLmoetD83jFYXaZK7KI3ktzvW8LNnzQQQC28MfK5g4VbrRKx6D7vtJlDYZne7qsPGBL2mUlSAkJL1CtHO4atxvuinG2Fgh5h4X1gM7EomzBQgkh2e/9usXjHS5k7QAV3g4cMWAqzO1QD4xcpnP957Mx+MYPFYzIpSMpJSWcm/GkSdn7UV7RIrke7s7b7xvjWsbZ00i8ahCwXDEAb2YvXXUwuPxZVKWZVVD8NTyO6MrtWXNC1EDulTiztTwpE7s2qYFVYJ1Def6xXHrbUt3pFXtFDsvMTYhmPIxOTsgBGcyik7t1NWi+Xg5KiCpKS1i1fGKmcUyFAzJi1hRJDWA3KGp+UG/wzCT2fshK091SXG8CxHGG7RwJzPRnvw+mh2NnTFBKsOrLSqC/i+/SsTcGtakATB3m727m/SLd9tdelNhcSErIV7oifiJ8tSCAejcOUL/AAFRLuA9W3HS0HwuzwkEGoalAx3XtBllGOemdkYllMRTQ8oNjdimYM0pVTUgn01GtDF3M2PLZww66wbD4UosG3fVOF4r8s+meSh2VsaehVbP3g9xvBb0YxbnY0sF2cu/Ind9axae0SzE0Z735boYrEAC4YU4MOO+MX5LaNoqMOR7pUHtbdHTQtqLtRsoPM+QvD1YxJ7qgN4fXVh66QktSC71NCWNBuKWFXEZ5U8qiqlqFc3BmbTVyXN7v5wiQDdRY3GnXdBZmVNCCUu+ZQc13WbwiuygrOVxwYjhV2rwjXK0c6s0TkgM/wBeMdERCiAwSTxpXzjoByr3jEYhKElS1BKRcksB1MUuP7V4eXRJK1fy2/MaNxDxgNp7SXMIzGYtRJZ3YachFTi8DMWx9qUl/dbzqaU0jfk36O2x2h2wnLYIUhAJ+73jyc68hFOucqYrMtZLXLl34/rFPhsKEE0JVqogMN7ftE2U5BoeLHfvasYztVtOxWLAZIHeNBSv5jTfGX7U7TWFezzEEAFxq/Hd9NGimSaBmBBJJtSsUeP2GZ8zMKGxFC7WY03i8XxcZexNM6mUZjTCFZEhlZd4qz2SC45RY7BVKE1K0qyKqnLd3DPm4lovMTs0iQZUulG0F75jxim2f2dDhU2YEVBADEljvHGO/OWNeqdtXDTpayopOQl+4256kiBbNC5iqIJSPedVTpRt141hkBQ98gHcm+jV38v1dLwCEiz0p+oDUjHOa9K62osfstKU5pRIqCUHUnRzr4wDZuypkwArSUMp0katoRVLP8bxpUScpdIAUBrQcxx58Kw6XmN1buu9uJ4QeSr7UWI7KZlPmyOzgcfHrBEdl0y6lWZmqxJ6CL2ZYsbW1+rQITGJfNp+9uUFztCvOwJalZl6jlVmqOkFkbHkpDOA70fzFatE6ahwTvFeQs/X4wFI7pe7Fh0r6RjllpaRJkiWleVyaOO8HHCmnnBJUtI7rKBHnTStYkTpQO5yPqtDutDlGnfIB5UHV4N3Q0YpFHNjd6EcdzQGbh0qABRTQM7/AC/eDSlZmUlKlUukFXoDB5WyZ6my4ecQ5uhQBfmB48o1Lk1yqCnDtUOeDcLB2r1iSiYAQ9S+o60i0ldmsVpIUDoSoCvVXCCy+x+NUf8Aw0o5rTu/leL+dnpXK1UTJzV13elRpSFll6fH4xeo7B4tryQ93Wq/RES5X/0/nMHnS08kE+bprB4cqyxuLd02Ym2n7/pBUooX5tz3VeN1h+wakkviAx0EpvMrOsEV2BlqPemr6BIfxBjfiujp56uWklzrxoawOZhEJL5eZenm9bi4j0tPYDDi65p5lH/ZD1dh8LqFn+8/BvoxeKrTyyfLADBKnJLFywTSpFn46wI4R1BSgNAWtcgmw+N7Xj1qX2LwX/LUXu82Z/3RIT2TwY/yA+jlR9TDMKuLxxMs2UXaz0qdCHcikFMtjmdzSht46x7B/wANYQH/AO3lvxS/rDkdnMILYaQP/LT8ovGuLx4JI0Pl84WPYv4Hhv8A8eT/AKaPlHRrgtPL0rLCp+jBplukdHR5oyDgEgIoLqL9VGO2woiU4oe7bmI6Oja+kKesixNh6j5mJuzllT5iT3zeto6OjGKxd+M65m6MacoSdJSnIQkAlIJIDOaVO8wsdHT9aQ9jVQHrU+picod8jRj6COjozPdUAWO6f6iOgNoPISGTTQ+kdHRuKDzT3hzV8fkIgN3idfkISOiNDxqy4qfomBbPUSupfvC/KOjozh/divTNh7Jw6gCqRKN7y0n4RoEYKWn3ZaBuZIHwjo6PS1EmSLwSXCR0MLp1hzT/ALgIUQkdCDoZLhY6JHmBTTbnCx0RgsCmR0dFVDBc8/hCrsY6OjJCmG0MKjHR0SKTHR0dCn//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48135" name="AutoShape 7" descr="data:image/jpeg;base64,/9j/4AAQSkZJRgABAQAAAQABAAD/2wCEAAkGBxMTEhUTExMWFhUXGBsYFRgYGB4eHRgYFxcdGh0aFxgdHyggGholHRgXIjEhJSkrLi4uHR8zODUtNygtLisBCgoKDg0OGhAQGy0lHx8tLS0tLS0tLS0tLS0tLS0tLS0tLS0tLS0tLS0tLS0tLS0tLS0tLS0tLS0tLS0tLS0tLf/AABEIAMIBAwMBIgACEQEDEQH/xAAbAAABBQEBAAAAAAAAAAAAAAADAQIEBQYAB//EAEgQAAECBAMFBQUGBAQEBQUAAAECEQADITEEEkEFUWFxgQYikaGxEzLB0fAUQlKS4fEVYnKCI0OTshZTotIzg5Szwgc0VGNz/8QAGAEBAQEBAQAAAAAAAAAAAAAAAQACAwT/xAAjEQEBAAICAgMAAwEBAAAAAAAAAQIREiETMQNBUSIyYXEE/9oADAMBAAIRAxEAPwDzZcxzYCvx8YkSx5+QiHOs/GJSLcr8I0zDp1GbxhiFmramGTpkNlJ0ctEUpVfrWAJWQX3fKHmZS3XzgKiDf6rCEgEt0h766/F/oQFM2OezX0rEkz2mV4rMZOdWtLNEpZOgfnAJgo8CQFr9IkYecR914iTLwRBNn6xBZGb4QkuYx53iOEkQRT0eIjp+8NSR8/nAp0yjbj41jiq5rZvr63wKcugjNpS5a3HK8LKNYBJLCttIfIDv9cI1KE+VMrwhuIm2D1/QwDM0JOV6j1hIyVHX6tCypvuh+nMGGzUkD6+t8QpZqPDyMWwmTZnerubzeCyJgZMRcQsNpUfL5w72jB90OwnGeKh6w72gLOYoJ01zeJeDxCqvoQx8aeAg5NbT5ig1OsCmTAATzhZ0xw994+cRpjFJGor8otpDmKJrD8LMIUC7Vhswd195tw+UMlli0TK+M6/LxgKZtTehjd7G2NgpsrMqWxoArOoAu9U94j9om7E7E4Oa61LW3tFBIzCoQSh6bykxrkNPP0qPGOj0HFdjsGFkJWpuKxHQ7a08bCSCl949YNNBoNIAssBz+MSsQ1K8uUckciSSCbwyUrh5cYJgl1Kc5SDu4b4TDvU3Ykt4edfKLaEnSWSDoQOjv8AYgz6KDF3Y0i2l5Sl1gVFGD2JBr1isxyUv3X6t8otnSzOxpr0QVEDMoJDkJpcDm+6oMVpNQBqPjE+RKliUFlVTRuMQCO89GsOFYt7CQaC70eOw6wosQ3A68oGSx9DHIWl3I1iI07BoWaHL0f4xHVggmygeBDfp5wqsSmzD64wssOWzeT6RJypBNrWbjCTQU0Y9YPJxJbKLXJGrW+MBmTal4kAqYW5UMClG/KHlTAnefSBpOsATUKdNL1aFQu0RZNXT08DBpc9iz006BvnEkoebww6wsqaxvY1+vGGT8QS7l6KTUcC0O0P7Y5ajUhxwiK1evw/WJktAEtC7KzPe7kC25hDMWn/EzBgS9L162g5IOakAFzalNC4geJmMGFQYizsQS/GHTUsm+sXaBWqD4EkuAQl614A/OIhMKbQhYYZbpLGjboVTDkRrx/URFwUwDMCSXSQGH3tNYu8TssCWlTEFgT3hdn93Txi3oqZYLD66QxG54LiCDy+t8P2fhTMVlTXxPX6eEJ+FkZksZkvg5Ltzy0HCCYfD90F0lw9xz1iPMwrKUlCiQlJKqaAbukT5GBIAoXtbpui5RqHImqSGCU9csdEQ4JRJLi5HgW+EJDsKrEggFxR/2gqkk0hMfLUkVDBQcfQgokkpSTrVnjBLIklBBcU04ctYHh5tVMdWAbh+0S/s5IzOAOHxPxgOG2e4zubtTfx1hQstICQkkOxYa1UGppAMdgylIVpmb68IeUFKiKlgatRzxMRsVMcAdWgQstDhrUpxAp8IET31DnCyJqveT90OeTFx4PBpSSozF5XII6FnsODxIOczHumlbWEDkJSo1UlOrrzMeHdST5ROn41ZBdIFGcDrfjFcFAJGm8N8YogZsxjZodLW1YAtQcw8EQhPkTNWfe0XeElIKe+gKF2o/jGfwyajLeLjCLWNw8oK1FZNly80wKCkB3QL0NgYiAbrRe4nDlbvXjQNxpUxTYghIIBf16wQOQO8eNug/UQ72YNAXMRlqqKxLwrM9HG+FHzu4GsWf9IalJIBFjVnuYDiVkqdVI0OwNrJZCChgkNS55vSM3rsI+z8OQAFEAixUBlO6uhrAMfgJwXmVkY7jRo1M7By5gdKRW9G8rRHn7PVlNX3BvJ4zzLEJknM26JM6QQ1NKvB8SlUpdU5a1oddxN4hzcXmuY6IJaRqSeXzjjMpQAQh1gZNIQcmY940GN2oFDulTEfeINeEZ2Qh1JAClORQXPKNIvs2En3zwbfx84zlrfaUiA9Im4UZTmSWP0IOrZgSHBPWvyiLLwq1uEO72Dv0EO5UsBjZkqWUJLe0Pe3sSKOG5NFhL2so0IBUKvy1L/GKBeDngj2gUG0VQ9Aaxb7JwkkKzHEKSbEezBH5isHyiuNW4iygFAEk13AQkWyzIctLmX0nS0g8cps8dGP5/qUWMXnDhqi718BblFhhEZUhJAIAarAu1auIrMKhlBlC9KHTpGmwk16k11I+RhyujKiqWHAIpqAeG8fvB5c5IJIQSDdt4sX3wVMhGi2B3i3Kwh/2P8AmB5kfCMXM7VmPq5TLDm5FSBvzCkVGIwwH3VDebhuG/m8aSZhVMWWA+jExDXgVqIK15gNADDM2bVP9jU1HYoq+jhi/B7QSRhGWoFag7EOGBLH3txDRbStnqBfIQOLD1MAXhjVICq8q9SYeS2FN2comqQaVKf11h6MGh0pIo9SBX3TBcLIUK5TyavpE9c8n2ZIFzp/Kbm3SC5GVVYjZUsKsSngPWkNTsFSqolkb8x+BFI08uUSNByDeoMFCFaKPi3oBGfJpKPCbAWmrJfmR+8ExOByNmSOYiZtKaUC5PAkmM/jsZQgW9I1Lsp2LKPZqY95qca61p9dcetNySIm4vaKi4BuGMVpTG5NA4kb/KJOHSVEAC/GIZTSsGwrk5QHeloQn/wuYolIZxU8t4fSL7ZWw1JDrWK6ZTTS8d2f2eoNMmEpUDYsxHAvd+cXsvEBRUO8MpYksxo9CDaojhnlfR0HJkZKJKePHxgpWfoQ4rG+Aqmh6eseW1GziCKh6aiIOJ2Rh1EgSwH3aGJqio03wfs/sjELlj2gqXJUpkAgnTMQ7DdG8csrjeIZmd2aSxyL5BW9944PFXN2HMCinKTTN3To5HwMerSdiy9Zuf8Alkpcf6hZD9YmytmygQyEIIspbzFtvYAJSeDKEejDyfa08Zw+BmJU6QsEahwRpfSNTsjEzCwmgqSDVSQVKHNu75iPQMXg/aMFtiALZgwA4JAy/wDSIxO2V7QTmkpwyUyyo5MmQJDlgpszZsgTdratX0ccL/Zm7+msw2FkZXEtK/5llJY/0oofzx2I2bJV7ssI4o7vpWM/2Iwc+SVnEJUAoAJ74VZzYPWt40e1tqexkrmhD5Ekt+9GF7PBJJ6aAGyZWqc39VfW/WI8zYWGVeWB/TT0p5RaYHPOSlQQp1JBIP3XDsTYNzhMXg5yZ+Hk5O7NK8yxUS0oS7nmSkdY1y0tMnN2fhkkgy5zindII6GOhu1BNlzVo9pKUxu6FO9bloSOflv+rj/igwuz0qNJgpoxHmbxZowSAXe0QsHsMoU6iVcwW8CWi1CGuH5R5c/k76o7FlrSLJhfbjdEfLelHh4W1weFKRz5U7E9pw8BCGf9NAzNDjuw+9g3S3nFugqZx3mH+1FCQOcKiU4DpU8EmSABQHq/wDRdnsxS3sCYBOUM8v8AqP8AsV8YMpQGtB09WBiPiZZKpb0ZRp/aQ3nGseVo7TTNAhhxLcIT2Dcac/SHycN7SiUTD/aSOVHg3T2ze3sSbgtWne+EZ2bMUXo9I9KPZadMFcNMPEoIHm1IhYnsFM/CmX/VNQPIrjvhn13KtvNiqsOSqN5/wADfESAf/wC6D5B4qdsdkPYMTiJKgbZSonr3WjtLtbZiadISStqxa/wlOs0HkD+kJ9ilJNVKfkI6cKzyjQbCmESwVE8LdLxcYfBLmEhAUovYB9BujPbPxEtAILlwwc5vLTnFzge0+IktkzBIGVgruluBcC+nSOGX/nuVXJoJHZOa2aaUS075igG+uMWGH2Fh0X9pOP8AKnIn8y/eHFMG2BiZ0xl4jDBBH+YVMog8Sok03ZYt8WvDh2zKP9QAHIEk+ZgnwYYtSIEju0lIlyuKE51/6iw3/TCycMkkpKQs+93yVZXJqlLhKHINoMmYWBAyp3qIIPJ7nlB8NhCVGYVoIUAHUpvddgEJdSrnRMb3J/WHQapANz0D+kccid3WvkPjBMRhJwoWA0AoTySe8eoiBicGtDZ0kPYW8rxvVoEmY3QDx+URpq83vMRub4RMw2yFKPeISPE/KLjDYOVKSVkJpUqOgGrm3SDqHVqgwexCqqZeUfi93yFfKLLEdmpSpK0TVEhSSlRdgHDPX4wLG9rZYpKGY/iIp+W/i0Z/G7Y9pVairhoOlhHLL5TJGixPaBEsZUJSsigygpSPF/KM3tbaM2eGWe6QRlTQMbg6kUF+EQlbQl3JtEHFYvPWUSFDfY8xHG52tKHF7DUVqyqo7VA0odN7x0Hl4nE6JRc6ipcuaje8dGuVZ1WoldkZI/8ADYDgVf8AxWIOOzeX3FqBpVK1AjlmzsIm7M7K4lEtASoJASB3u6OJzDX4xPT2exIHvvxSSv0pHqsgm1Gns9NFRMVTetL1/wDIB84TB9mVLWxMwhq5EoJ6qJDDpF+jDqS4VU/zEP4Xg/2yYkMM6QNHUAOjxnjj+FDk9iU3Kpo4HL8FGImK7CsSo4uYlJLhKUSqcASXPjFtLx8xRoSd76DeSSwHEw1c1y5Oc8qedT5QTDGfQZtXZkC8/Fq4th/ifhDsV2elLbvYxIAZkzZIfiTlV5RohJzaAcoKMMjcDGuGP4NsvL7OSBZE9X9WMWn/ANuXEk7ATkyy8NKCkkKQqaqZOIUkgisw0BZjS2kaPMBwiTMlZEgrdzZOvU2EOofanwsucUgpMuVoQiUhJB1BcL9YkKws1XvYiYeS1J8klI8oDiJwKsyUpzbwK/mvAPtF1KNEglR1p8XIEZ3I3ML9kweyUmWn2pMxTVJLueZiVL2age7LEZRfalZQlMoZQ3vEAmj+FjFVisctfvTFq4KJ04HTd8KQXMajfTly0B1FA5qHxin2ymRPTl9rLSRqyFt4ggc6RkDM30voPIgfTwbDJUWIqgm7BiXqAeb/AFWDnfodImO7PBCv8OaFg6lLeT2enSIytlAByU7rt1Fouxg8xLumj5W0bRRZN2guGxUqXVKGJ+8alJToUk0BNiHjXlyg4REwOx8OpSEzSuWX3XYF6KqRaoDRr9l7Lwct0ylylHV1JJ5Exk5uLBrYkklrqOjqoSOBHlEYz9A/po9usZvy2rjI9JGB/CEdIYcIp7eChHn0jEKPeQ/Mcdxd9IssJtbEJ/zVXND3hR7ZqDSKZ37h01OMw6iUOFe96JUYa/GKzDdq1gp9qApIN0hlWItY3tSNN9pSsA0UlQdJuCDrWNTKHigy55TZRHEFocjFKAICiAb7zzNzBk4aWqg7p3pL+R+BECn4NaK+8n8Q+IuI3tm42JMjabXqN1B4G3Qtz0iwl4yVNBlkg5gQUKDEixoakcYzxECXKcN5Go8DSC4jY+P7JsXkkEfhVccla9YocXs5cui5ZSONvGxi8w2JmJLCYpI495PUKcpH9LRbYbGTCAF+zU+qSRTkSQeio45fDK1KwK5KRo3QQz2A305R6BNwEiZUy0neQlvNMVk7YmENBOEs7itPoaxxy+LI7YuVhikAAhhvH6wka7/g5CqjEAg/yA+bx0Y8WX4O13sztBh5yWRN9krMr7oQfeLAlmdm1ifPwkxRf2mY6PfxB+EZvZvZ7Cy0gKM1S27zBRBPAlAi+2TiZb+yQmYkJTm75oxLMO8SOVLR7Mcr9rSNiJcxFVIJGpFR11hqJksB1KDmwSa9SLRdqjO7ckJSQpNAp33OCK9Y3KNHYheejsNw+O88YGGFohyzug6VcYQkmaYHNxLQBU4D9Ib7QH5fX6RITDT05wpa2ykEBiXY6NGimzEzhnSXGu8cCNIzIkDc0ElIKS6VEHfBYZUzFbPd28/lFYuUUgghwQQQdQfr5RbS9pL++kL4gseuh8IVUyUoMxTzHoQ8ZsdJn+sHitiFJUUFwbJOnW/7RBOEKaLQsVplbTViGbpHon2RJNFJPIp+b+UOVginfbcYzxX8Xn32qWhWZKCgkEFKqZg75gztV91y8QsRjSUFCHCGYAlykgP7z5r8Y368ChQOZEviKQ2ZsLDqZ5Ln+tVAzfii0LHn8yapTPWmu48AeX08Nly1G9eG597G9t7+cbMdm0BRSJCwlnSoF0kbmckKFraXgiOzIeiVeXyg4LTFLlFDUU7P3dRz3+dYcnDpYvUbqMPJjfxs0bRPZlOqCfrhBB2alj7g/MR4sRDxOmNUoDcK+T6aP9cYeEl2byYNzNNY2iNloTfJT8RfxzPBJMlCfdUj+xh6RcV0y2D2QtShncJ1B16nTkFRpJQCQlAYgBg1BQMwD7hz3uamRNwwUDVX5T6kNApWCSLmm4keiXh0d4waWSOX14xY4Sdd7NXz+hEELSN58h8T6QGdPJo9Pwp+qxuRzyy2YtnLWekDQsw5SSeAhqiBGmDZyYHKnKR7pbzHgaPxjpk2IylxJa4TailhSSAtaQVJKquEh1JazsCQW0I1Dd/GgQykE9XH5e6IhbOmJCicwSsgpQ/ujOkpKlHRgS3FtBBP4Sf+dJ/OPnGa0ev7IouZNTf/AA0D4R0N/hf/AO6T/qCOiK/wGJRMH+Gc3L4vaLGTKCX3m/witO1cPKPspZzKH3JSXI/qaiOaiOcIja6TRRCX4uB/UUg1/pJHGOeOGjctpOPxhT3UVWd9kD8S+A3amm8ikx0t1DuqSlIYZnctrWLWZtmVLrLZar+0WMqE0uAak+fOJEydKBCpi/tM0+6PuJJ4WH1aOkjLOFQsKDf9Xhpf6p+pjU4rJSZipgP4JUv9L+PWGTsMJpeYhEhAqEJSPaKHGjpH1xh3paZVQMSF4IpAdSUk/dJY9aMPHhcGLfGqQCBJkJSRZSix8CXJ5eMUW38DiZUo4gpCgFDO4U7KoMtB97KKA3jHLZmIgRMFkk8U1HiHENTiTDhhwm6VFYAKsqkkAtVlpdwN9OkFGMV+EK/rJX4PQeEa3QRE8HSCfaAOEIhaS2aW13KSxPi6QOkOTKllu8pN3zJcDcARU6aCEHCcDr5QoWNCPSGpwbtlUkkuWdmA1USwHjApmGUkBRBymx0LbjYxJK9sr8T/ANxhM/I+B9REDMN8IFbnPL9IEnMPwJ/Kn5Q0oT+BP5U/KIgCzaWs8kk/CHjDzjaUvqG9YukPkT+BP5U/KFAH4E/kR8oCMDPP+WryhRs6f+A9VJHxi3ENnawA5AD0ENVPP4j+Yw3+Fz/wAf3CCJ2PN3IH9x+UW4tAlXEQxSx+LwiYNiTPxIHifgIKNgnWb4I/WLktKtSxxMNM/cIvEbCQLqUeoHwjvs2FRco/uW/kTBzOmdXOMKjCzVWQrmx9TSL5W18NLHdUnkhJ+AaIk7tTLHuy1nmw+cZvyxaQk7Enm4A5qHweGbP2DNmpzlaACVMzmgUUg9QAesLO7VzDVCUgDqfWKSXtealIQJswJSkBIG4BhVID21MZ80Ol/juzqkSlr9oHCTlGW6jRIvqSIu8DhDJGVWIWUsyUlakNyyrHg0YCdiJig6lFQuApRNQdSSai/wARApKKuRXWhbxdvMxnzLT0/wBsj/nK/wDUTP8Avjo83OJSPvoHX9Y6Hy06iwwM3MgBKhlYKCQEgAGzISAkecSMyR8z9NGf7PmVJllc2Z7xDkEOTXSwFXqS94N/xAJp9nhZbFwFLUHYZgH72+tBpHXn0wskYgz1GUkHukGYbAAFxU6FvB4silA95b8EfM0ip2LstctKgpWclTvwZq8YsfYgXp6+EUl+0f7dvcQBxNT4mC4TF5VOtHtBqkkjr3WHi8RyBAPt8vOmWD3lJUoULEIYFlWpmTTjDqHdanBbTzOAuXhk7kS3JHOzw/FSUrRmTKmzy4IXNUyfeFnuOkZr2ghmKnr9koBRCDevduLmz8LxJtpuIKAy58uUPwSUueT6HpAPsCVg5MOsveZNXl6tr4RB2dt+ShLBSAr8SJS/9xBeJB2/JVdZPNKviIzzh0Bidj5UuJiVK3AFvzWiOjZazdQHIP6t5Re4Y56pSrmUkeBUz9IL7M7mi5VaUKtlsWJfr8GHrDk7JB/YH/c8XfsAasC1uHKHM0Z7/T0qJWxEu+YtuBI9G9IkjASkn3AeJr5m0LjdryZdFrD7hU+AjNbR7aoqJcskjVVPAD5iC2RNYi53WHT926RExG2JCCxmJfcC58rR5vie0E6alsysrmgsXJoRreKqdPUVOacGPlGLnfpPSsT2wkpsCefyDmKqZ24zFkoHMgt4vGGyEjU89eAeJUtg4KfEU1jFzv6mon9spjUMsbnBr4iK+d2vxRDpUG35R+/jFHii0tSgCW4NQ6C9YqjtqXYS1JUd6wTutr9WjPLK+mbWuT2pxKge+eBZulA7wBe3cQQ5mqDmxWoeRI8Ix6NrzBmASEpJBD1IAr9PCjbiwSRkqzCgYbx8o1rK+zL+tUvGTjep3kj1f6aBysTMevkDfcC3yjKyNoFO86d5zS7GrQqtoqFCcr7kt4ACDhVbGol4hdSSzXpz/TzqYBOxWpmCj3IDDjvHCKDHbQK0AJKhvq4tuN4rfbKYPuuU+g0MU+MWtrKxAOWptTU8D+5gWJmqAIJfgQ1W0cGvGMnIxq0kHMRwqOPjyibh9vqUo97TdXoGL2tF46GhlAqrUHUOacjYQUzgkfeJGgILc9DFF/ElEDvEAeJq9HBpavziun4k58wWUjy8dIfH21NRtJWIDByt+SR5R0Yv7Us1cHjmjo1xh5CycXNnllKJCVF0bqEksbszEaRuuz2GlS5CMg94BRIDXFujxn9pSZa0KCJeVcpwhizZlqSFHVSjksWIO+LFUqYZSUoK1FKcpSk5C4y2diX70dp0Mcd3S+VjACzh9wv4adY5WNWWDAOSBmqRR9Deh1IgOythYjJLBAls75nJY6O7nStYmTtnscoQqbMchOdYSkEg/dQ6rP72Wjw8zcdXQE6YkLQWLkEMS+gqlNgaGw1MVmOnj7TJUc3dROB7pJDhCmKXDe7q0WidhYuYMvtES5aveRIQCkX95RKATalTW5iZhewErMlS5swlL91JAdwzlRD+EYudGlNO2rlPcSP6ld49ARlGlGJ46wQ7PxM9K1FCmY9+YSAAxNNWtYGNYdkS5C5BlS0hphCjUqZUtYqokkjM0Wm0SPZTH/Ar/aY5ccu7k1r0z2yezQKUTFzcwUkKZAYEEOKmpFeBjQ4PBypVUICTv1/Ma+cVn26ThMNLJJYpTlS5NVAUD1AcjhWkNPaeWmXmWDm/CkfMsKcY6Sam1pp04lXCA4nFMHWphxLCPP8AH9sZyqSkCWl7uCpnFa0FHox5xUYjHTZjqXMKlByHNaXBpT9YL8gbbaHapCX9mM38xon5nyjPYztFOmgusp/lTQerkdYy8/FM9wC4re7fsd0CkTXLkk3JABLOeFaNbhHK55UbWC8Rdyw10YC7+ZgUyckvUFjbjz/WAYlvxsSTy5eAMBTNRlLOq7skmtiyr793pGZtHISp1AZidOtKvWJEqSHd2Be9dB5X8oBIKs3dQAaX0962U16tBFSVXUoq4AkA7jQufEiNWVqY2q/am1Cl0BNR7qgp+rtuitG2ZgSMynKWIppapsYibWUpE0hkpS9LgDppAZWJSqiVfXDdG5gxq70t8XteatI77Xt6ERVJlpd3JO56eEElYYGhBI0bd8YKcJlUA5Yhw/CN6kb4owKXY9HhyUpKtH5b/r0g6sOCSkh/XoYQ4BKEggKBF3Lj9IlxRMUqaB3E8C14XKSxWVUG7zrqIlzEuO6W37+kRMSUgZVqoaHj8omcpo3Opu4Qa3LDxc16Q9QTdSmWQKA0d66DRoGshCQZbqAFRu/RoHh50uYpIUGq2YEgh7X0rEIOTMYsjOHYanyDDxh68EhOVfeSW91QAHTxi82ds8SxRZretzoWs+lIlYzCy1hlgHqXBpZmaDbpPj6ZuYtaiAGVobOOLa18YTE7NWgAqWGOmUOOB39DFlhdjy84WgrC9U7jq4IiRtTCzFIHsyKXzGhHBtYt99Lh12ovsQ0byHlHQz7PihTIo8RUeIhI32zqvYth7JlkzSpWbLOXRJAFgXzf3HQRZTsQiSP8GSVrPupQHKrB85fu2qHaJmA2MQ5mKclalZU+6HUSCNXZquLNFrKkhNAABq2vOD/pVGClz5iQZyRKLl0Znpo5SxJ/uA4RZy8Chg4zAVDgMOSQG1NWeJAaBYvFIljMtYQN5LRJIAjs30IzuN7Uy00QCs77DzqfCMxtPtLPWCHIejJoOpufGMX5MYm6x+15Mr35gB3Cp6gVEZzaHbEkNKlM5IClsXH9PzMee7R28mUe97xLsG6a2O+A4XbqJylJImBTPkSHf+alozcsrNyDa6xOPm/4YJExEvKnKsiqEtRLfeDAgndzgW0ttzSgpkyilaizqUCACLsHc8PWIs/FS0g5Zdcv+YrfuAJJPCkZjFbQmAkspnZxY82Z9IcbkK2kiYspGYAKIGYWq1Wcvd4SZPloTUhLmoetD83jFYXaZK7KI3ktzvW8LNnzQQQC28MfK5g4VbrRKx6D7vtJlDYZne7qsPGBL2mUlSAkJL1CtHO4atxvuinG2Fgh5h4X1gM7EomzBQgkh2e/9usXjHS5k7QAV3g4cMWAqzO1QD4xcpnP957Mx+MYPFYzIpSMpJSWcm/GkSdn7UV7RIrke7s7b7xvjWsbZ00i8ahCwXDEAb2YvXXUwuPxZVKWZVVD8NTyO6MrtWXNC1EDulTiztTwpE7s2qYFVYJ1Def6xXHrbUt3pFXtFDsvMTYhmPIxOTsgBGcyik7t1NWi+Xg5KiCpKS1i1fGKmcUyFAzJi1hRJDWA3KGp+UG/wzCT2fshK091SXG8CxHGG7RwJzPRnvw+mh2NnTFBKsOrLSqC/i+/SsTcGtakATB3m727m/SLd9tdelNhcSErIV7oifiJ8tSCAejcOUL/AAFRLuA9W3HS0HwuzwkEGoalAx3XtBllGOemdkYllMRTQ8oNjdimYM0pVTUgn01GtDF3M2PLZww66wbD4UosG3fVOF4r8s+meSh2VsaehVbP3g9xvBb0YxbnY0sF2cu/Ind9axae0SzE0Z735boYrEAC4YU4MOO+MX5LaNoqMOR7pUHtbdHTQtqLtRsoPM+QvD1YxJ7qgN4fXVh66QktSC71NCWNBuKWFXEZ5U8qiqlqFc3BmbTVyXN7v5wiQDdRY3GnXdBZmVNCCUu+ZQc13WbwiuygrOVxwYjhV2rwjXK0c6s0TkgM/wBeMdERCiAwSTxpXzjoByr3jEYhKElS1BKRcksB1MUuP7V4eXRJK1fy2/MaNxDxgNp7SXMIzGYtRJZ3YachFTi8DMWx9qUl/dbzqaU0jfk36O2x2h2wnLYIUhAJ+73jyc68hFOucqYrMtZLXLl34/rFPhsKEE0JVqogMN7ftE2U5BoeLHfvasYztVtOxWLAZIHeNBSv5jTfGX7U7TWFezzEEAFxq/Hd9NGimSaBmBBJJtSsUeP2GZ8zMKGxFC7WY03i8XxcZexNM6mUZjTCFZEhlZd4qz2SC45RY7BVKE1K0qyKqnLd3DPm4lovMTs0iQZUulG0F75jxim2f2dDhU2YEVBADEljvHGO/OWNeqdtXDTpayopOQl+4256kiBbNC5iqIJSPedVTpRt141hkBQ98gHcm+jV38v1dLwCEiz0p+oDUjHOa9K62osfstKU5pRIqCUHUnRzr4wDZuypkwArSUMp0katoRVLP8bxpUScpdIAUBrQcxx58Kw6XmN1buu9uJ4QeSr7UWI7KZlPmyOzgcfHrBEdl0y6lWZmqxJ6CL2ZYsbW1+rQITGJfNp+9uUFztCvOwJalZl6jlVmqOkFkbHkpDOA70fzFatE6ahwTvFeQs/X4wFI7pe7Fh0r6RjllpaRJkiWleVyaOO8HHCmnnBJUtI7rKBHnTStYkTpQO5yPqtDutDlGnfIB5UHV4N3Q0YpFHNjd6EcdzQGbh0qABRTQM7/AC/eDSlZmUlKlUukFXoDB5WyZ6my4ecQ5uhQBfmB48o1Lk1yqCnDtUOeDcLB2r1iSiYAQ9S+o60i0ldmsVpIUDoSoCvVXCCy+x+NUf8Aw0o5rTu/leL+dnpXK1UTJzV13elRpSFll6fH4xeo7B4tryQ93Wq/RES5X/0/nMHnS08kE+bprB4cqyxuLd02Ym2n7/pBUooX5tz3VeN1h+wakkviAx0EpvMrOsEV2BlqPemr6BIfxBjfiujp56uWklzrxoawOZhEJL5eZenm9bi4j0tPYDDi65p5lH/ZD1dh8LqFn+8/BvoxeKrTyyfLADBKnJLFywTSpFn46wI4R1BSgNAWtcgmw+N7Xj1qX2LwX/LUXu82Z/3RIT2TwY/yA+jlR9TDMKuLxxMs2UXaz0qdCHcikFMtjmdzSht46x7B/wANYQH/AO3lvxS/rDkdnMILYaQP/LT8ovGuLx4JI0Pl84WPYv4Hhv8A8eT/AKaPlHRrgtPL0rLCp+jBplukdHR5oyDgEgIoLqL9VGO2woiU4oe7bmI6Oja+kKesixNh6j5mJuzllT5iT3zeto6OjGKxd+M65m6MacoSdJSnIQkAlIJIDOaVO8wsdHT9aQ9jVQHrU+picod8jRj6COjozPdUAWO6f6iOgNoPISGTTQ+kdHRuKDzT3hzV8fkIgN3idfkISOiNDxqy4qfomBbPUSupfvC/KOjozh/divTNh7Jw6gCqRKN7y0n4RoEYKWn3ZaBuZIHwjo6PS1EmSLwSXCR0MLp1hzT/ALgIUQkdCDoZLhY6JHmBTTbnCx0RgsCmR0dFVDBc8/hCrsY6OjJCmG0MKjHR0SKTHR0dCn//2Q=="/>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48136" name="Picture 8" descr="https://encrypted-tbn0.gstatic.com/images?q=tbn:ANd9GcSnSj3WMi3cFI8GlVhRhqr1st4QDTI01bVeR_jbAG3EtnEyEJicX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9938" y="1655763"/>
            <a:ext cx="5040312"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06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0"/>
            <a:ext cx="9134475"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Rectangle 3"/>
          <p:cNvSpPr>
            <a:spLocks noChangeArrowheads="1"/>
          </p:cNvSpPr>
          <p:nvPr/>
        </p:nvSpPr>
        <p:spPr bwMode="auto">
          <a:xfrm>
            <a:off x="0" y="5661025"/>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lvl="2" eaLnBrk="1" fontAlgn="base" hangingPunct="1">
              <a:spcBef>
                <a:spcPct val="0"/>
              </a:spcBef>
              <a:spcAft>
                <a:spcPct val="0"/>
              </a:spcAft>
              <a:buFontTx/>
              <a:buNone/>
            </a:pPr>
            <a:r>
              <a:rPr lang="it-IT" altLang="it-IT" sz="1800">
                <a:solidFill>
                  <a:srgbClr val="FFFFFF"/>
                </a:solidFill>
              </a:rPr>
              <a:t>It is now hypothesised that MCI is preceded by a silent stage of AD—when the disease has begun in the brain but symptoms are not yet clinically evident— a stage termed ‘preclinical AD’. 			Sterling et al., 2013</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9062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0" y="620713"/>
            <a:ext cx="9144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FFFFFF"/>
                </a:solidFill>
              </a:rPr>
              <a:t>Subjective Cognitive Impairment (SCI): preclinical condition?</a:t>
            </a:r>
          </a:p>
          <a:p>
            <a:pPr algn="ctr" eaLnBrk="1" fontAlgn="base" hangingPunct="1">
              <a:spcBef>
                <a:spcPct val="0"/>
              </a:spcBef>
              <a:spcAft>
                <a:spcPct val="0"/>
              </a:spcAft>
              <a:buFontTx/>
              <a:buNone/>
            </a:pPr>
            <a:endParaRPr lang="it-IT" altLang="it-IT">
              <a:solidFill>
                <a:srgbClr val="FFFFFF"/>
              </a:solidFill>
            </a:endParaRPr>
          </a:p>
          <a:p>
            <a:pPr algn="ctr" eaLnBrk="1" fontAlgn="base" hangingPunct="1">
              <a:spcBef>
                <a:spcPct val="0"/>
              </a:spcBef>
              <a:spcAft>
                <a:spcPct val="0"/>
              </a:spcAft>
              <a:buFontTx/>
              <a:buNone/>
            </a:pPr>
            <a:r>
              <a:rPr lang="it-IT" altLang="it-IT">
                <a:solidFill>
                  <a:srgbClr val="FFFFFF"/>
                </a:solidFill>
              </a:rPr>
              <a:t>More discriminative cognitive tests </a:t>
            </a:r>
          </a:p>
          <a:p>
            <a:pPr algn="ctr" eaLnBrk="1" fontAlgn="base" hangingPunct="1">
              <a:spcBef>
                <a:spcPct val="0"/>
              </a:spcBef>
              <a:spcAft>
                <a:spcPct val="0"/>
              </a:spcAft>
              <a:buFontTx/>
              <a:buNone/>
            </a:pPr>
            <a:endParaRPr lang="it-IT" altLang="it-IT">
              <a:solidFill>
                <a:srgbClr val="FFFFFF"/>
              </a:solidFill>
            </a:endParaRPr>
          </a:p>
          <a:p>
            <a:pPr algn="ctr" eaLnBrk="1" fontAlgn="base" hangingPunct="1">
              <a:spcBef>
                <a:spcPct val="0"/>
              </a:spcBef>
              <a:spcAft>
                <a:spcPct val="0"/>
              </a:spcAft>
              <a:buFontTx/>
              <a:buNone/>
            </a:pPr>
            <a:r>
              <a:rPr lang="it-IT" altLang="it-IT">
                <a:solidFill>
                  <a:srgbClr val="FFFFFF"/>
                </a:solidFill>
              </a:rPr>
              <a:t>Biomarkers</a:t>
            </a:r>
          </a:p>
          <a:p>
            <a:pPr algn="ctr" eaLnBrk="1" fontAlgn="base" hangingPunct="1">
              <a:spcBef>
                <a:spcPct val="0"/>
              </a:spcBef>
              <a:spcAft>
                <a:spcPct val="0"/>
              </a:spcAft>
              <a:buFontTx/>
              <a:buNone/>
            </a:pPr>
            <a:endParaRPr lang="it-IT" altLang="it-IT">
              <a:solidFill>
                <a:srgbClr val="FFFFFF"/>
              </a:solidFill>
            </a:endParaRPr>
          </a:p>
          <a:p>
            <a:pPr algn="ctr" eaLnBrk="1" fontAlgn="base" hangingPunct="1">
              <a:spcBef>
                <a:spcPct val="0"/>
              </a:spcBef>
              <a:spcAft>
                <a:spcPct val="0"/>
              </a:spcAft>
              <a:buFontTx/>
              <a:buNone/>
            </a:pPr>
            <a:r>
              <a:rPr lang="it-IT" altLang="it-IT">
                <a:solidFill>
                  <a:srgbClr val="FFFFFF"/>
                </a:solidFill>
              </a:rPr>
              <a:t>Longitudinal studies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841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TotalTime>
  <Words>422</Words>
  <Application>Microsoft Office PowerPoint</Application>
  <PresentationFormat>Presentazione su schermo (4:3)</PresentationFormat>
  <Paragraphs>23</Paragraphs>
  <Slides>8</Slides>
  <Notes>0</Notes>
  <HiddenSlides>0</HiddenSlides>
  <MMClips>8</MMClips>
  <ScaleCrop>false</ScaleCrop>
  <HeadingPairs>
    <vt:vector size="4" baseType="variant">
      <vt:variant>
        <vt:lpstr>Tema</vt:lpstr>
      </vt:variant>
      <vt:variant>
        <vt:i4>1</vt:i4>
      </vt:variant>
      <vt:variant>
        <vt:lpstr>Titoli diapositive</vt:lpstr>
      </vt:variant>
      <vt:variant>
        <vt:i4>8</vt:i4>
      </vt:variant>
    </vt:vector>
  </HeadingPairs>
  <TitlesOfParts>
    <vt:vector size="9"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4</cp:revision>
  <dcterms:created xsi:type="dcterms:W3CDTF">2020-05-13T10:38:32Z</dcterms:created>
  <dcterms:modified xsi:type="dcterms:W3CDTF">2020-05-13T10:41:02Z</dcterms:modified>
</cp:coreProperties>
</file>