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6190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7949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4670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008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3506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019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7619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3207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423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6247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9711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66163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66675" y="120650"/>
            <a:ext cx="92106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Both exposure to EE and physical activity increase hippocampal neurogenesis in old age</a:t>
            </a:r>
          </a:p>
        </p:txBody>
      </p:sp>
      <p:pic>
        <p:nvPicPr>
          <p:cNvPr id="121859" name="Picture 3" descr="EEoldrats1"/>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45242" t="44737" b="3947"/>
          <a:stretch>
            <a:fillRect/>
          </a:stretch>
        </p:blipFill>
        <p:spPr bwMode="auto">
          <a:xfrm>
            <a:off x="179388" y="1268413"/>
            <a:ext cx="397986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4"/>
          <p:cNvSpPr>
            <a:spLocks noChangeArrowheads="1"/>
          </p:cNvSpPr>
          <p:nvPr/>
        </p:nvSpPr>
        <p:spPr bwMode="auto">
          <a:xfrm>
            <a:off x="4572000" y="1268413"/>
            <a:ext cx="4572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400">
                <a:solidFill>
                  <a:srgbClr val="FFFFFF"/>
                </a:solidFill>
              </a:rPr>
              <a:t>The increase in neurogenesis due to environmental factors could contribute both to reduce the age related decline in hippocampal volume, particularly evident in the dentate gyrus (see Small et al., 2011), and to improve dentate gyrus function in pattern separation.</a:t>
            </a:r>
          </a:p>
          <a:p>
            <a:pPr algn="ctr" eaLnBrk="1" fontAlgn="base" hangingPunct="1">
              <a:spcBef>
                <a:spcPct val="0"/>
              </a:spcBef>
              <a:spcAft>
                <a:spcPct val="0"/>
              </a:spcAft>
              <a:buFontTx/>
              <a:buNone/>
            </a:pPr>
            <a:endParaRPr lang="en-GB" altLang="it-IT" sz="2400">
              <a:solidFill>
                <a:srgbClr val="FFFFFF"/>
              </a:solidFill>
            </a:endParaRPr>
          </a:p>
          <a:p>
            <a:pPr algn="ctr" eaLnBrk="1" fontAlgn="base" hangingPunct="1">
              <a:spcBef>
                <a:spcPct val="0"/>
              </a:spcBef>
              <a:spcAft>
                <a:spcPct val="0"/>
              </a:spcAft>
              <a:buFontTx/>
              <a:buNone/>
            </a:pPr>
            <a:r>
              <a:rPr lang="en-GB" altLang="it-IT" sz="2400">
                <a:solidFill>
                  <a:srgbClr val="FFFFFF"/>
                </a:solidFill>
              </a:rPr>
              <a:t> (see Kempermann 2011)</a:t>
            </a:r>
            <a:r>
              <a:rPr lang="en-GB" altLang="it-IT" sz="24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378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66675" y="49213"/>
            <a:ext cx="92106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Of particular interest, also in relation to intervention in humans, is the finding that the effects of exercise and environmental enrichment on adult neurogenesis seem to be </a:t>
            </a:r>
            <a:r>
              <a:rPr lang="en-GB" altLang="it-IT" sz="2800" b="1">
                <a:solidFill>
                  <a:srgbClr val="FFFFFF"/>
                </a:solidFill>
              </a:rPr>
              <a:t>additive</a:t>
            </a:r>
            <a:endParaRPr lang="en-GB" altLang="it-IT" sz="2800">
              <a:solidFill>
                <a:srgbClr val="FFFFFF"/>
              </a:solidFill>
            </a:endParaRPr>
          </a:p>
          <a:p>
            <a:pPr algn="ctr" eaLnBrk="1" fontAlgn="base" hangingPunct="1">
              <a:spcBef>
                <a:spcPct val="0"/>
              </a:spcBef>
              <a:spcAft>
                <a:spcPct val="0"/>
              </a:spcAft>
              <a:buFontTx/>
              <a:buNone/>
            </a:pPr>
            <a:endParaRPr lang="en-GB" altLang="it-IT" sz="2800">
              <a:solidFill>
                <a:srgbClr val="FFFFFF"/>
              </a:solidFill>
            </a:endParaRPr>
          </a:p>
        </p:txBody>
      </p:sp>
      <p:pic>
        <p:nvPicPr>
          <p:cNvPr id="122883" name="Picture 3" descr="fnins-03-050-g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060575"/>
            <a:ext cx="5364162"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4"/>
          <p:cNvSpPr>
            <a:spLocks noChangeArrowheads="1"/>
          </p:cNvSpPr>
          <p:nvPr/>
        </p:nvSpPr>
        <p:spPr bwMode="auto">
          <a:xfrm>
            <a:off x="5724525" y="2997200"/>
            <a:ext cx="300355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000">
                <a:solidFill>
                  <a:srgbClr val="FFFFFF"/>
                </a:solidFill>
              </a:rPr>
              <a:t>Sequentially combining the effects of physical activity on precursor cell proliferation with the survival promoting effects of environmental enrichment resulted in a much greater effect with respect to that caused by enrichment or exercise alone.</a:t>
            </a:r>
          </a:p>
          <a:p>
            <a:pPr algn="ctr" eaLnBrk="1" fontAlgn="base" hangingPunct="1">
              <a:spcBef>
                <a:spcPct val="0"/>
              </a:spcBef>
              <a:spcAft>
                <a:spcPct val="0"/>
              </a:spcAft>
              <a:buFontTx/>
              <a:buNone/>
            </a:pPr>
            <a:r>
              <a:rPr lang="en-GB" altLang="it-IT" sz="2000">
                <a:solidFill>
                  <a:srgbClr val="FFFFFF"/>
                </a:solidFill>
              </a:rPr>
              <a:t> </a:t>
            </a:r>
            <a:r>
              <a:rPr lang="en-GB" altLang="it-IT" sz="1800">
                <a:solidFill>
                  <a:srgbClr val="FFFFFF"/>
                </a:solidFill>
              </a:rPr>
              <a:t>(Fabel et al., 2009)</a:t>
            </a:r>
            <a:r>
              <a:rPr lang="en-GB" altLang="it-IT" sz="18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39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0" y="0"/>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66"/>
                </a:solidFill>
              </a:rPr>
              <a:t>EE and running effects on neurogeneis depend on BDNF</a:t>
            </a:r>
          </a:p>
        </p:txBody>
      </p:sp>
      <p:pic>
        <p:nvPicPr>
          <p:cNvPr id="1239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741680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 Box 4"/>
          <p:cNvSpPr txBox="1">
            <a:spLocks noChangeArrowheads="1"/>
          </p:cNvSpPr>
          <p:nvPr/>
        </p:nvSpPr>
        <p:spPr bwMode="auto">
          <a:xfrm>
            <a:off x="6732588" y="630872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Rossi et al., 2006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986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2182813" y="188913"/>
            <a:ext cx="469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it-IT" altLang="it-IT" sz="2400">
                <a:solidFill>
                  <a:srgbClr val="FFFFFF"/>
                </a:solidFill>
              </a:rPr>
              <a:t>EE on A</a:t>
            </a:r>
            <a:r>
              <a:rPr lang="it-IT" altLang="it-IT" sz="2400">
                <a:solidFill>
                  <a:srgbClr val="FFFFFF"/>
                </a:solidFill>
                <a:sym typeface="Symbol" pitchFamily="18" charset="2"/>
              </a:rPr>
              <a:t> oligomers in aged mice</a:t>
            </a:r>
          </a:p>
        </p:txBody>
      </p:sp>
      <p:sp>
        <p:nvSpPr>
          <p:cNvPr id="124931" name="Text Box 3"/>
          <p:cNvSpPr txBox="1">
            <a:spLocks noChangeArrowheads="1"/>
          </p:cNvSpPr>
          <p:nvPr/>
        </p:nvSpPr>
        <p:spPr bwMode="auto">
          <a:xfrm>
            <a:off x="6135688" y="6184900"/>
            <a:ext cx="219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Mainardi et al, 2014</a:t>
            </a:r>
          </a:p>
        </p:txBody>
      </p:sp>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44000"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3" name="Text Box 5"/>
          <p:cNvSpPr txBox="1">
            <a:spLocks noChangeArrowheads="1"/>
          </p:cNvSpPr>
          <p:nvPr/>
        </p:nvSpPr>
        <p:spPr bwMode="auto">
          <a:xfrm>
            <a:off x="950913" y="5105400"/>
            <a:ext cx="621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EE effects on diffuse abeta. Mediators: increase in nep, igf1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587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8100" y="171450"/>
            <a:ext cx="9229725"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Reminder:</a:t>
            </a:r>
          </a:p>
          <a:p>
            <a:pPr algn="ctr" eaLnBrk="1" fontAlgn="base" hangingPunct="1">
              <a:spcBef>
                <a:spcPct val="0"/>
              </a:spcBef>
              <a:spcAft>
                <a:spcPct val="0"/>
              </a:spcAft>
              <a:buFontTx/>
              <a:buNone/>
            </a:pPr>
            <a:r>
              <a:rPr lang="en-GB" altLang="it-IT" sz="2800">
                <a:solidFill>
                  <a:srgbClr val="FFFFFF"/>
                </a:solidFill>
              </a:rPr>
              <a:t>Landau et al. (2012) assessed the association between lifestyle practices (cognitive and physical activity) and A</a:t>
            </a:r>
            <a:r>
              <a:rPr lang="en-GB" altLang="it-IT" sz="2800">
                <a:solidFill>
                  <a:srgbClr val="FFFFFF"/>
                </a:solidFill>
                <a:sym typeface="Symbol" pitchFamily="18" charset="2"/>
              </a:rPr>
              <a:t></a:t>
            </a:r>
            <a:r>
              <a:rPr lang="en-GB" altLang="it-IT" sz="2800">
                <a:solidFill>
                  <a:srgbClr val="FFFFFF"/>
                </a:solidFill>
              </a:rPr>
              <a:t> deposition, measured with positron emission tomography using carbon 11–labeled Pittsburgh Compound B ([11C]PiB), in healthy older individuals. </a:t>
            </a:r>
          </a:p>
          <a:p>
            <a:pPr algn="ctr" eaLnBrk="1" fontAlgn="base" hangingPunct="1">
              <a:spcBef>
                <a:spcPct val="0"/>
              </a:spcBef>
              <a:spcAft>
                <a:spcPct val="0"/>
              </a:spcAft>
              <a:buFontTx/>
              <a:buNone/>
            </a:pPr>
            <a:r>
              <a:rPr lang="en-GB" altLang="it-IT" sz="2800" b="1">
                <a:solidFill>
                  <a:srgbClr val="FFFFFF"/>
                </a:solidFill>
              </a:rPr>
              <a:t>The results showed that greater participation in cognitively stimulating activities across the lifespan, but particularly in early </a:t>
            </a:r>
            <a:r>
              <a:rPr lang="en-GB" altLang="it-IT" sz="2800" b="1">
                <a:solidFill>
                  <a:srgbClr val="FFFFFF"/>
                </a:solidFill>
                <a:sym typeface="Symbol" pitchFamily="18" charset="2"/>
              </a:rPr>
              <a:t>and middle life, was associated with reduced [11C]PiB uptake.</a:t>
            </a:r>
            <a:r>
              <a:rPr lang="en-GB" altLang="it-IT" sz="2800">
                <a:solidFill>
                  <a:srgbClr val="FFFFFF"/>
                </a:solidFill>
                <a:sym typeface="Symbol" pitchFamily="18" charset="2"/>
              </a:rPr>
              <a:t> </a:t>
            </a:r>
          </a:p>
          <a:p>
            <a:pPr algn="ctr" eaLnBrk="1" fontAlgn="base" hangingPunct="1">
              <a:spcBef>
                <a:spcPct val="0"/>
              </a:spcBef>
              <a:spcAft>
                <a:spcPct val="0"/>
              </a:spcAft>
              <a:buFontTx/>
              <a:buNone/>
            </a:pPr>
            <a:endParaRPr lang="en-GB" altLang="it-IT" sz="2800">
              <a:solidFill>
                <a:srgbClr val="FFFFFF"/>
              </a:solidFill>
              <a:sym typeface="Symbol" pitchFamily="18" charset="2"/>
            </a:endParaRPr>
          </a:p>
          <a:p>
            <a:pPr algn="ctr" eaLnBrk="1" fontAlgn="base" hangingPunct="1">
              <a:spcBef>
                <a:spcPct val="0"/>
              </a:spcBef>
              <a:spcAft>
                <a:spcPct val="0"/>
              </a:spcAft>
              <a:buFontTx/>
              <a:buNone/>
            </a:pPr>
            <a:endParaRPr lang="en-GB" altLang="it-IT" sz="2800">
              <a:solidFill>
                <a:srgbClr val="FFFFFF"/>
              </a:solidFill>
              <a:sym typeface="Symbol" pitchFamily="18" charset="2"/>
            </a:endParaRPr>
          </a:p>
          <a:p>
            <a:pPr algn="ctr" eaLnBrk="1" fontAlgn="base" hangingPunct="1">
              <a:spcBef>
                <a:spcPct val="0"/>
              </a:spcBef>
              <a:spcAft>
                <a:spcPct val="0"/>
              </a:spcAft>
              <a:buFontTx/>
              <a:buNone/>
            </a:pPr>
            <a:r>
              <a:rPr lang="en-GB" altLang="it-IT" sz="2800">
                <a:solidFill>
                  <a:srgbClr val="FFFFFF"/>
                </a:solidFill>
                <a:sym typeface="Symbol" pitchFamily="18" charset="2"/>
              </a:rPr>
              <a:t>Baker et al., (2012), possible increase in clearance of A</a:t>
            </a:r>
            <a:r>
              <a:rPr lang="en-GB" altLang="it-IT" sz="2800">
                <a:solidFill>
                  <a:srgbClr val="FFFFFF"/>
                </a:solidFill>
                <a:latin typeface="Symbol" pitchFamily="18" charset="2"/>
                <a:sym typeface="Symbol" pitchFamily="18" charset="2"/>
              </a:rPr>
              <a:t>b</a:t>
            </a:r>
            <a:r>
              <a:rPr lang="en-GB" altLang="it-IT" sz="2800">
                <a:solidFill>
                  <a:srgbClr val="FFFFFF"/>
                </a:solidFill>
                <a:sym typeface="Symbol" pitchFamily="18" charset="2"/>
              </a:rPr>
              <a:t> caused by physical exercise</a:t>
            </a:r>
            <a:endParaRPr lang="en-GB" altLang="it-IT" sz="28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48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379413"/>
            <a:ext cx="9229725"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GB" altLang="it-IT" sz="2800">
              <a:solidFill>
                <a:srgbClr val="FFFFFF"/>
              </a:solidFill>
              <a:sym typeface="Symbol" pitchFamily="18" charset="2"/>
            </a:endParaRPr>
          </a:p>
          <a:p>
            <a:pPr algn="ctr" eaLnBrk="1" fontAlgn="base" hangingPunct="1">
              <a:spcBef>
                <a:spcPct val="0"/>
              </a:spcBef>
              <a:spcAft>
                <a:spcPct val="0"/>
              </a:spcAft>
              <a:buFontTx/>
              <a:buNone/>
            </a:pPr>
            <a:r>
              <a:rPr lang="en-GB" altLang="it-IT" sz="2800">
                <a:solidFill>
                  <a:srgbClr val="FFFFFF"/>
                </a:solidFill>
                <a:sym typeface="Symbol" pitchFamily="18" charset="2"/>
              </a:rPr>
              <a:t>Thus, there seems to be a correlation between cognitive activity and A</a:t>
            </a:r>
            <a:r>
              <a:rPr lang="en-GB" altLang="it-IT" sz="2800">
                <a:solidFill>
                  <a:srgbClr val="FFFFFF"/>
                </a:solidFill>
                <a:latin typeface="Symbol" pitchFamily="18" charset="2"/>
                <a:sym typeface="Symbol" pitchFamily="18" charset="2"/>
              </a:rPr>
              <a:t>b</a:t>
            </a:r>
            <a:r>
              <a:rPr lang="en-GB" altLang="it-IT" sz="2800">
                <a:solidFill>
                  <a:srgbClr val="FFFFFF"/>
                </a:solidFill>
                <a:sym typeface="Symbol" pitchFamily="18" charset="2"/>
              </a:rPr>
              <a:t> brain levels, suggesting that lifestyle factors found in individuals with high cognitive engagement may prevent or slow deposition of A</a:t>
            </a:r>
            <a:r>
              <a:rPr lang="en-GB" altLang="it-IT" sz="2800">
                <a:solidFill>
                  <a:srgbClr val="FFFFFF"/>
                </a:solidFill>
              </a:rPr>
              <a:t>, possibly influencing the onset and progression of clinical symptom of AD.</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Studies in animals show that this is due to an effect of exercise alone or EE on A</a:t>
            </a:r>
            <a:r>
              <a:rPr lang="en-GB" altLang="it-IT" sz="2800">
                <a:solidFill>
                  <a:srgbClr val="FFFFFF"/>
                </a:solidFill>
                <a:latin typeface="Symbol" pitchFamily="18" charset="2"/>
              </a:rPr>
              <a:t>b</a:t>
            </a:r>
            <a:r>
              <a:rPr lang="en-GB" altLang="it-IT" sz="2800">
                <a:solidFill>
                  <a:srgbClr val="FFFFFF"/>
                </a:solidFill>
              </a:rPr>
              <a:t> degradation and clearance. Whether there are effects on A</a:t>
            </a:r>
            <a:r>
              <a:rPr lang="en-GB" altLang="it-IT" sz="2800">
                <a:solidFill>
                  <a:srgbClr val="FFFFFF"/>
                </a:solidFill>
                <a:latin typeface="Symbol" pitchFamily="18" charset="2"/>
              </a:rPr>
              <a:t>b</a:t>
            </a:r>
            <a:r>
              <a:rPr lang="en-GB" altLang="it-IT" sz="2800">
                <a:solidFill>
                  <a:srgbClr val="FFFFFF"/>
                </a:solidFill>
              </a:rPr>
              <a:t> production is still unclear.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3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4">
            <a:extLst>
              <a:ext uri="{28A0092B-C50C-407E-A947-70E740481C1C}">
                <a14:useLocalDpi xmlns:a14="http://schemas.microsoft.com/office/drawing/2010/main" val="0"/>
              </a:ext>
            </a:extLst>
          </a:blip>
          <a:srcRect r="48064" b="51839"/>
          <a:stretch>
            <a:fillRect/>
          </a:stretch>
        </p:blipFill>
        <p:spPr bwMode="auto">
          <a:xfrm>
            <a:off x="107950" y="1287463"/>
            <a:ext cx="4464050" cy="316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3"/>
          <p:cNvPicPr>
            <a:picLocks noChangeAspect="1" noChangeArrowheads="1"/>
          </p:cNvPicPr>
          <p:nvPr/>
        </p:nvPicPr>
        <p:blipFill>
          <a:blip r:embed="rId5">
            <a:extLst>
              <a:ext uri="{28A0092B-C50C-407E-A947-70E740481C1C}">
                <a14:useLocalDpi xmlns:a14="http://schemas.microsoft.com/office/drawing/2010/main" val="0"/>
              </a:ext>
            </a:extLst>
          </a:blip>
          <a:srcRect b="57108"/>
          <a:stretch>
            <a:fillRect/>
          </a:stretch>
        </p:blipFill>
        <p:spPr bwMode="auto">
          <a:xfrm>
            <a:off x="5003800" y="1522413"/>
            <a:ext cx="4095750"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57788"/>
            <a:ext cx="594042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5" name="Text Box 5"/>
          <p:cNvSpPr txBox="1">
            <a:spLocks noChangeArrowheads="1"/>
          </p:cNvSpPr>
          <p:nvPr/>
        </p:nvSpPr>
        <p:spPr bwMode="auto">
          <a:xfrm>
            <a:off x="0" y="188913"/>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FF"/>
                </a:solidFill>
              </a:rPr>
              <a:t>EE protects neural circuits from A</a:t>
            </a:r>
            <a:r>
              <a:rPr lang="it-IT" altLang="it-IT" sz="2800">
                <a:solidFill>
                  <a:srgbClr val="FFFFFF"/>
                </a:solidFill>
                <a:latin typeface="Symbol" pitchFamily="18" charset="2"/>
              </a:rPr>
              <a:t>b</a:t>
            </a:r>
            <a:r>
              <a:rPr lang="it-IT" altLang="it-IT" sz="2800">
                <a:solidFill>
                  <a:srgbClr val="FFFFFF"/>
                </a:solidFill>
              </a:rPr>
              <a:t> oligomers negative effects on synaptic plasticity</a:t>
            </a:r>
          </a:p>
        </p:txBody>
      </p:sp>
      <p:sp>
        <p:nvSpPr>
          <p:cNvPr id="128006" name="Text Box 6"/>
          <p:cNvSpPr txBox="1">
            <a:spLocks noChangeArrowheads="1"/>
          </p:cNvSpPr>
          <p:nvPr/>
        </p:nvSpPr>
        <p:spPr bwMode="auto">
          <a:xfrm>
            <a:off x="6300788" y="6237288"/>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Shaomin Li et al.,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51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TotalTime>
  <Words>369</Words>
  <Application>Microsoft Office PowerPoint</Application>
  <PresentationFormat>Presentazione su schermo (4:3)</PresentationFormat>
  <Paragraphs>24</Paragraphs>
  <Slides>7</Slides>
  <Notes>0</Notes>
  <HiddenSlides>0</HiddenSlides>
  <MMClips>7</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2020-05-15T10:40:37Z</dcterms:created>
  <dcterms:modified xsi:type="dcterms:W3CDTF">2020-05-15T10:41:40Z</dcterms:modified>
</cp:coreProperties>
</file>