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44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8004B2-B930-473B-B79B-0E844AECAF99}" type="datetimeFigureOut">
              <a:rPr lang="it-IT" smtClean="0"/>
              <a:t>15/05/2020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C1E16A-FB5A-4B86-A392-04EE4D54DA6A}" type="slidenum">
              <a:rPr lang="it-IT" smtClean="0"/>
              <a:t>‹N›</a:t>
            </a:fld>
            <a:endParaRPr lang="it-IT"/>
          </a:p>
        </p:txBody>
      </p:sp>
    </p:spTree>
    <p:extLst>
      <p:ext uri="{BB962C8B-B14F-4D97-AF65-F5344CB8AC3E}">
        <p14:creationId xmlns:p14="http://schemas.microsoft.com/office/powerpoint/2010/main" val="1351146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764B31-670C-49E7-9FE0-0B1E17F2F82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201692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8CEC1D-309A-4DC9-8D13-515A788BEAB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493608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A6117-687C-4846-B6C9-3491838526A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994244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72636-9E21-4BFA-86D5-EF50C11DE32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522289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3BF20F-0A85-4313-A2C1-762375477A3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82644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38574D-4EB8-4F44-AF85-802B203B63C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865335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B1D4B7-3422-43F6-9A51-652BA0081FA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101440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96A7-A94D-4352-8BD5-8381E3F89A4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416135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ECE990-4046-4C21-8DED-2BF423341FF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74688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C5BC8F-2F3F-428F-AFB2-C17AEECAD76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463897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C190F4-8EEB-4B48-BE88-D23BEA4A5F1B}"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500684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09104DA-994D-4CC7-A65D-93E14EFA7631}"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590004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0.png"/><Relationship Id="rId4" Type="http://schemas.openxmlformats.org/officeDocument/2006/relationships/image" Target="../media/image9.w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hyperlink" Target="http://www.ncbi.nlm.nih.gov/pubmed?term=Wang%20HX%5bAuthor%5d&amp;cauthor=true&amp;cauthor_uid=22751170" TargetMode="External"/><Relationship Id="rId3" Type="http://schemas.openxmlformats.org/officeDocument/2006/relationships/slideLayout" Target="../slideLayouts/slideLayout7.xml"/><Relationship Id="rId7" Type="http://schemas.openxmlformats.org/officeDocument/2006/relationships/hyperlink" Target="http://www.ncbi.nlm.nih.gov/pubmed?term=Winblad%20B%5bAuthor%5d&amp;cauthor=true&amp;cauthor_uid=22751170" TargetMode="Externa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hyperlink" Target="http://www.ncbi.nlm.nih.gov/pubmed?term=Xu%20W%5bAuthor%5d&amp;cauthor=true&amp;cauthor_uid=22751170" TargetMode="External"/><Relationship Id="rId5" Type="http://schemas.openxmlformats.org/officeDocument/2006/relationships/hyperlink" Target="http://www.ncbi.nlm.nih.gov/pubmed?term=Fratiglioni%20L%5bAuthor%5d&amp;cauthor=true&amp;cauthor_uid=22751170" TargetMode="External"/><Relationship Id="rId10" Type="http://schemas.openxmlformats.org/officeDocument/2006/relationships/image" Target="../media/image2.png"/><Relationship Id="rId4" Type="http://schemas.openxmlformats.org/officeDocument/2006/relationships/hyperlink" Target="http://www.ncbi.nlm.nih.gov/pubmed?term=Paillard-Borg%20S%5bAuthor%5d&amp;cauthor=true&amp;cauthor_uid=22751170" TargetMode="External"/><Relationship Id="rId9" Type="http://schemas.openxmlformats.org/officeDocument/2006/relationships/hyperlink" Target="http://www.ncbi.nlm.nih.gov/pubmed/22751170"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2.png"/><Relationship Id="rId4" Type="http://schemas.openxmlformats.org/officeDocument/2006/relationships/image" Target="../media/image12.w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image" Target="../media/image5.w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gasparin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52400"/>
            <a:ext cx="5287963"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ext Box 3"/>
          <p:cNvSpPr txBox="1">
            <a:spLocks noChangeArrowheads="1"/>
          </p:cNvSpPr>
          <p:nvPr/>
        </p:nvSpPr>
        <p:spPr bwMode="auto">
          <a:xfrm>
            <a:off x="0" y="4267200"/>
            <a:ext cx="91440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66"/>
                </a:solidFill>
                <a:cs typeface="Arial" pitchFamily="34" charset="0"/>
              </a:rPr>
              <a:t>Signaling by insulin and insulin-like-growth-factor 1 (IGF-1) regulates cerebral A beta clearance. At the cellular level, insulin prevents intraneuronal accumulation of A </a:t>
            </a:r>
            <a:r>
              <a:rPr lang="it-IT" altLang="it-IT" sz="1800">
                <a:solidFill>
                  <a:srgbClr val="FFFF66"/>
                </a:solidFill>
                <a:latin typeface="Symbol" pitchFamily="18" charset="2"/>
                <a:cs typeface="Arial" pitchFamily="34" charset="0"/>
              </a:rPr>
              <a:t>b</a:t>
            </a:r>
            <a:r>
              <a:rPr lang="it-IT" altLang="it-IT" sz="1800">
                <a:solidFill>
                  <a:srgbClr val="FFFF66"/>
                </a:solidFill>
                <a:cs typeface="Arial" pitchFamily="34" charset="0"/>
              </a:rPr>
              <a:t> by increasing its secretion (1). IGF-1 increases the transport of A </a:t>
            </a:r>
            <a:r>
              <a:rPr lang="it-IT" altLang="it-IT" sz="1800">
                <a:solidFill>
                  <a:srgbClr val="FFFF66"/>
                </a:solidFill>
                <a:latin typeface="Symbol" pitchFamily="18" charset="2"/>
                <a:cs typeface="Arial" pitchFamily="34" charset="0"/>
              </a:rPr>
              <a:t>b</a:t>
            </a:r>
            <a:r>
              <a:rPr lang="it-IT" altLang="it-IT" sz="1800">
                <a:solidFill>
                  <a:srgbClr val="FFFF66"/>
                </a:solidFill>
                <a:cs typeface="Arial" pitchFamily="34" charset="0"/>
              </a:rPr>
              <a:t>-carrier proteins (e.g. albumin and transthyretin) into the brain (2) and elevates the fraction of A </a:t>
            </a:r>
            <a:r>
              <a:rPr lang="it-IT" altLang="it-IT" sz="1800">
                <a:solidFill>
                  <a:srgbClr val="FFFF66"/>
                </a:solidFill>
                <a:latin typeface="Symbol" pitchFamily="18" charset="2"/>
                <a:cs typeface="Arial" pitchFamily="34" charset="0"/>
              </a:rPr>
              <a:t>b</a:t>
            </a:r>
            <a:r>
              <a:rPr lang="it-IT" altLang="it-IT" sz="1800">
                <a:solidFill>
                  <a:srgbClr val="FFFF66"/>
                </a:solidFill>
                <a:cs typeface="Arial" pitchFamily="34" charset="0"/>
              </a:rPr>
              <a:t> bound to them in the cerebrospinal fluid (CSF) (3) and blood (4), suggesting that IGF-1 facilitates A</a:t>
            </a:r>
            <a:r>
              <a:rPr lang="it-IT" altLang="it-IT" sz="1800">
                <a:solidFill>
                  <a:srgbClr val="FFFF66"/>
                </a:solidFill>
                <a:latin typeface="Symbol" pitchFamily="18" charset="2"/>
                <a:cs typeface="Arial" pitchFamily="34" charset="0"/>
              </a:rPr>
              <a:t> b</a:t>
            </a:r>
            <a:r>
              <a:rPr lang="it-IT" altLang="it-IT" sz="1800">
                <a:solidFill>
                  <a:srgbClr val="FFFF66"/>
                </a:solidFill>
                <a:cs typeface="Arial" pitchFamily="34" charset="0"/>
              </a:rPr>
              <a:t> clearance from the brain via these carrier proteins. The transport of A b-carrier proteins and A </a:t>
            </a:r>
            <a:r>
              <a:rPr lang="it-IT" altLang="it-IT" sz="1800">
                <a:solidFill>
                  <a:srgbClr val="FFFF66"/>
                </a:solidFill>
                <a:latin typeface="Symbol" pitchFamily="18" charset="2"/>
                <a:cs typeface="Arial" pitchFamily="34" charset="0"/>
              </a:rPr>
              <a:t>b</a:t>
            </a:r>
            <a:r>
              <a:rPr lang="it-IT" altLang="it-IT" sz="1800">
                <a:solidFill>
                  <a:srgbClr val="FFFF66"/>
                </a:solidFill>
                <a:cs typeface="Arial" pitchFamily="34" charset="0"/>
              </a:rPr>
              <a:t> clearance are blocked by tumor-necrosis-factor a (TNF a) (black blunted arrow).</a:t>
            </a:r>
            <a:r>
              <a:rPr lang="it-IT" altLang="it-IT" sz="1800">
                <a:solidFill>
                  <a:srgbClr val="FFFF66"/>
                </a:solidFill>
              </a:rPr>
              <a:t>  (Gasperini e Xu, 2003)</a:t>
            </a:r>
          </a:p>
        </p:txBody>
      </p:sp>
      <p:sp>
        <p:nvSpPr>
          <p:cNvPr id="148484" name="Text Box 4"/>
          <p:cNvSpPr txBox="1">
            <a:spLocks noChangeArrowheads="1"/>
          </p:cNvSpPr>
          <p:nvPr/>
        </p:nvSpPr>
        <p:spPr bwMode="auto">
          <a:xfrm>
            <a:off x="6781800" y="474663"/>
            <a:ext cx="21669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a:solidFill>
                  <a:srgbClr val="FFFF66"/>
                </a:solidFill>
              </a:rPr>
              <a:t>IGF-1 e A</a:t>
            </a:r>
            <a:r>
              <a:rPr lang="it-IT" altLang="it-IT">
                <a:solidFill>
                  <a:srgbClr val="FFFF66"/>
                </a:solidFill>
                <a:sym typeface="Symbol" pitchFamily="18" charset="2"/>
              </a:rPr>
              <a:t></a:t>
            </a:r>
            <a:endParaRPr lang="it-IT" altLang="it-IT">
              <a:solidFill>
                <a:srgbClr val="FFFF66"/>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3063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1368425" y="1844675"/>
            <a:ext cx="6381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3600">
                <a:solidFill>
                  <a:srgbClr val="FFFFFF"/>
                </a:solidFill>
              </a:rPr>
              <a:t>Intervention studies in humans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1328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colcomb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447800"/>
            <a:ext cx="5029200"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Text Box 3"/>
          <p:cNvSpPr txBox="1">
            <a:spLocks noChangeArrowheads="1"/>
          </p:cNvSpPr>
          <p:nvPr/>
        </p:nvSpPr>
        <p:spPr bwMode="auto">
          <a:xfrm>
            <a:off x="0" y="4343400"/>
            <a:ext cx="9159875"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a:solidFill>
                  <a:srgbClr val="FFFFCC"/>
                </a:solidFill>
              </a:rPr>
              <a:t>The task: a slow-event-related fMRI design. Participants were asked to respond to the orientation of the central arrow in a row of five by pressing a button with their left hand if the arrow pointed to the left, and with their right hand if the arrow pointed to the right. On half of the trials, the flanking arrows faced in the same direction as the central cue (congruent trials), and on the other half, they pointed in the opposite direction (incongruent trials). </a:t>
            </a:r>
          </a:p>
          <a:p>
            <a:pPr eaLnBrk="1" fontAlgn="base" hangingPunct="1">
              <a:spcBef>
                <a:spcPct val="0"/>
              </a:spcBef>
              <a:spcAft>
                <a:spcPct val="0"/>
              </a:spcAft>
              <a:buFontTx/>
              <a:buNone/>
            </a:pPr>
            <a:endParaRPr lang="it-IT" altLang="it-IT" sz="1600">
              <a:solidFill>
                <a:srgbClr val="FFFFCC"/>
              </a:solidFill>
            </a:endParaRPr>
          </a:p>
          <a:p>
            <a:pPr algn="ctr" eaLnBrk="1" fontAlgn="base" hangingPunct="1">
              <a:spcBef>
                <a:spcPct val="0"/>
              </a:spcBef>
              <a:spcAft>
                <a:spcPct val="0"/>
              </a:spcAft>
              <a:buFontTx/>
              <a:buNone/>
            </a:pPr>
            <a:r>
              <a:rPr lang="it-IT" altLang="it-IT" sz="2400" b="1">
                <a:solidFill>
                  <a:srgbClr val="FFFFCC"/>
                </a:solidFill>
              </a:rPr>
              <a:t>High-fit participants are reliably more efficient (lower RTs) in dealing with the conflicting cues</a:t>
            </a:r>
          </a:p>
          <a:p>
            <a:pPr algn="ctr" eaLnBrk="1" fontAlgn="base" hangingPunct="1">
              <a:spcBef>
                <a:spcPct val="0"/>
              </a:spcBef>
              <a:spcAft>
                <a:spcPct val="0"/>
              </a:spcAft>
              <a:buFontTx/>
              <a:buNone/>
            </a:pPr>
            <a:r>
              <a:rPr lang="it-IT" altLang="it-IT" sz="1400" b="1">
                <a:solidFill>
                  <a:srgbClr val="FFFFCC"/>
                </a:solidFill>
              </a:rPr>
              <a:t>Colcombe et al., 2005</a:t>
            </a:r>
          </a:p>
        </p:txBody>
      </p:sp>
      <p:sp>
        <p:nvSpPr>
          <p:cNvPr id="159748" name="Text Box 4"/>
          <p:cNvSpPr txBox="1">
            <a:spLocks noChangeArrowheads="1"/>
          </p:cNvSpPr>
          <p:nvPr/>
        </p:nvSpPr>
        <p:spPr bwMode="auto">
          <a:xfrm>
            <a:off x="365125" y="188913"/>
            <a:ext cx="81438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800">
                <a:solidFill>
                  <a:srgbClr val="FFFF66"/>
                </a:solidFill>
              </a:rPr>
              <a:t>Cardiovascular fitness, cortical plasticity and aging</a:t>
            </a:r>
          </a:p>
        </p:txBody>
      </p:sp>
      <p:sp>
        <p:nvSpPr>
          <p:cNvPr id="159749" name="Text Box 5"/>
          <p:cNvSpPr txBox="1">
            <a:spLocks noChangeArrowheads="1"/>
          </p:cNvSpPr>
          <p:nvPr/>
        </p:nvSpPr>
        <p:spPr bwMode="auto">
          <a:xfrm>
            <a:off x="2193925" y="2020888"/>
            <a:ext cx="1336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rPr>
              <a:t>13.5 sec</a:t>
            </a:r>
          </a:p>
        </p:txBody>
      </p:sp>
      <p:sp>
        <p:nvSpPr>
          <p:cNvPr id="159750" name="Text Box 6"/>
          <p:cNvSpPr txBox="1">
            <a:spLocks noChangeArrowheads="1"/>
          </p:cNvSpPr>
          <p:nvPr/>
        </p:nvSpPr>
        <p:spPr bwMode="auto">
          <a:xfrm>
            <a:off x="3862388" y="2057400"/>
            <a:ext cx="1166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rPr>
              <a:t>0.5 sec</a:t>
            </a:r>
          </a:p>
        </p:txBody>
      </p:sp>
      <p:sp>
        <p:nvSpPr>
          <p:cNvPr id="159751" name="Text Box 7"/>
          <p:cNvSpPr txBox="1">
            <a:spLocks noChangeArrowheads="1"/>
          </p:cNvSpPr>
          <p:nvPr/>
        </p:nvSpPr>
        <p:spPr bwMode="auto">
          <a:xfrm>
            <a:off x="7010400" y="2057400"/>
            <a:ext cx="912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FFFF66"/>
                </a:solidFill>
              </a:rPr>
              <a:t>2 sec</a:t>
            </a:r>
          </a:p>
        </p:txBody>
      </p:sp>
      <p:sp>
        <p:nvSpPr>
          <p:cNvPr id="159752" name="Text Box 8"/>
          <p:cNvSpPr txBox="1">
            <a:spLocks noChangeArrowheads="1"/>
          </p:cNvSpPr>
          <p:nvPr/>
        </p:nvSpPr>
        <p:spPr bwMode="auto">
          <a:xfrm>
            <a:off x="7010400" y="3276600"/>
            <a:ext cx="912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FFFF66"/>
                </a:solidFill>
              </a:rPr>
              <a:t>2 sec</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7373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908050"/>
            <a:ext cx="6985000"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1" name="Text Box 3"/>
          <p:cNvSpPr txBox="1">
            <a:spLocks noChangeArrowheads="1"/>
          </p:cNvSpPr>
          <p:nvPr/>
        </p:nvSpPr>
        <p:spPr bwMode="auto">
          <a:xfrm>
            <a:off x="0" y="3662363"/>
            <a:ext cx="9144000"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a:solidFill>
                  <a:srgbClr val="FFFFFF"/>
                </a:solidFill>
              </a:rPr>
              <a:t>Regions showing </a:t>
            </a:r>
            <a:r>
              <a:rPr lang="it-IT" altLang="it-IT" sz="2000">
                <a:solidFill>
                  <a:srgbClr val="FF9900"/>
                </a:solidFill>
              </a:rPr>
              <a:t>a </a:t>
            </a:r>
            <a:r>
              <a:rPr lang="it-IT" altLang="it-IT" sz="2000" b="1">
                <a:solidFill>
                  <a:srgbClr val="FF9900"/>
                </a:solidFill>
              </a:rPr>
              <a:t>significant increase in volume for older adults who participated in an aerobic fitness training program</a:t>
            </a:r>
            <a:r>
              <a:rPr lang="it-IT" altLang="it-IT" sz="2000">
                <a:solidFill>
                  <a:srgbClr val="FFFFFF"/>
                </a:solidFill>
              </a:rPr>
              <a:t>, compared to nonaerobic (stretching and toning) control older adults. </a:t>
            </a:r>
            <a:r>
              <a:rPr lang="it-IT" altLang="it-IT" sz="2000" b="1">
                <a:solidFill>
                  <a:srgbClr val="FFFFFF"/>
                </a:solidFill>
              </a:rPr>
              <a:t>A</a:t>
            </a:r>
            <a:r>
              <a:rPr lang="it-IT" altLang="it-IT" sz="2000">
                <a:solidFill>
                  <a:srgbClr val="FFFFFF"/>
                </a:solidFill>
              </a:rPr>
              <a:t> and </a:t>
            </a:r>
            <a:r>
              <a:rPr lang="it-IT" altLang="it-IT" sz="2000" b="1">
                <a:solidFill>
                  <a:srgbClr val="FFFFFF"/>
                </a:solidFill>
              </a:rPr>
              <a:t>B,</a:t>
            </a:r>
            <a:r>
              <a:rPr lang="it-IT" altLang="it-IT" sz="2000">
                <a:solidFill>
                  <a:srgbClr val="FFFFFF"/>
                </a:solidFill>
              </a:rPr>
              <a:t> Neurologically oriented axial slices through the brain, at +2 and +34 mm, respectively, in stereotaxic space. </a:t>
            </a:r>
            <a:r>
              <a:rPr lang="it-IT" altLang="it-IT" sz="2000" b="1">
                <a:solidFill>
                  <a:srgbClr val="FFFFFF"/>
                </a:solidFill>
              </a:rPr>
              <a:t>C,</a:t>
            </a:r>
            <a:r>
              <a:rPr lang="it-IT" altLang="it-IT" sz="2000">
                <a:solidFill>
                  <a:srgbClr val="FFFFFF"/>
                </a:solidFill>
              </a:rPr>
              <a:t> Sagittal slice 2 mm to the right of the midline of the brain. </a:t>
            </a:r>
          </a:p>
          <a:p>
            <a:pPr eaLnBrk="1" fontAlgn="base" hangingPunct="1">
              <a:spcBef>
                <a:spcPct val="0"/>
              </a:spcBef>
              <a:spcAft>
                <a:spcPct val="0"/>
              </a:spcAft>
              <a:buFontTx/>
              <a:buNone/>
            </a:pPr>
            <a:r>
              <a:rPr lang="it-IT" altLang="it-IT" sz="2000" i="1">
                <a:solidFill>
                  <a:srgbClr val="FFFFFF"/>
                </a:solidFill>
              </a:rPr>
              <a:t>Blue regions:</a:t>
            </a:r>
            <a:r>
              <a:rPr lang="it-IT" altLang="it-IT" sz="2000">
                <a:solidFill>
                  <a:srgbClr val="FFFFFF"/>
                </a:solidFill>
              </a:rPr>
              <a:t> Gray matter volume was increased for aerobic exercisers, relative to nonaerobic controls. </a:t>
            </a:r>
            <a:r>
              <a:rPr lang="it-IT" altLang="it-IT" sz="2000" i="1">
                <a:solidFill>
                  <a:srgbClr val="FFFFFF"/>
                </a:solidFill>
              </a:rPr>
              <a:t>Yellow regions:</a:t>
            </a:r>
            <a:r>
              <a:rPr lang="it-IT" altLang="it-IT" sz="2000">
                <a:solidFill>
                  <a:srgbClr val="FFFFFF"/>
                </a:solidFill>
              </a:rPr>
              <a:t> White matter volume was increased for aerobic exercisers, relative to controls. </a:t>
            </a:r>
          </a:p>
          <a:p>
            <a:pPr eaLnBrk="1" fontAlgn="base" hangingPunct="1">
              <a:spcBef>
                <a:spcPct val="0"/>
              </a:spcBef>
              <a:spcAft>
                <a:spcPct val="0"/>
              </a:spcAft>
              <a:buFontTx/>
              <a:buNone/>
            </a:pPr>
            <a:endParaRPr lang="it-IT" altLang="it-IT" sz="1800">
              <a:solidFill>
                <a:srgbClr val="FFFFFF"/>
              </a:solidFill>
            </a:endParaRPr>
          </a:p>
          <a:p>
            <a:pPr eaLnBrk="1" fontAlgn="base" hangingPunct="1">
              <a:spcBef>
                <a:spcPct val="0"/>
              </a:spcBef>
              <a:spcAft>
                <a:spcPct val="0"/>
              </a:spcAft>
              <a:buFontTx/>
              <a:buNone/>
            </a:pPr>
            <a:r>
              <a:rPr lang="it-IT" altLang="it-IT" sz="1800">
                <a:solidFill>
                  <a:srgbClr val="FFFFFF"/>
                </a:solidFill>
              </a:rPr>
              <a:t>Colcombe et al., 2006</a:t>
            </a:r>
          </a:p>
        </p:txBody>
      </p:sp>
      <p:sp>
        <p:nvSpPr>
          <p:cNvPr id="160772" name="Text Box 4"/>
          <p:cNvSpPr txBox="1">
            <a:spLocks noChangeArrowheads="1"/>
          </p:cNvSpPr>
          <p:nvPr/>
        </p:nvSpPr>
        <p:spPr bwMode="auto">
          <a:xfrm>
            <a:off x="539750" y="188913"/>
            <a:ext cx="81438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800">
                <a:solidFill>
                  <a:srgbClr val="FFFF66"/>
                </a:solidFill>
              </a:rPr>
              <a:t>Cardiovascular fitness, cortical plasticity and aging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288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51138"/>
            <a:ext cx="9144000" cy="355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1795" name="Text Box 3"/>
          <p:cNvSpPr txBox="1">
            <a:spLocks noChangeArrowheads="1"/>
          </p:cNvSpPr>
          <p:nvPr/>
        </p:nvSpPr>
        <p:spPr bwMode="auto">
          <a:xfrm>
            <a:off x="1384300" y="2657475"/>
            <a:ext cx="996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humans</a:t>
            </a:r>
          </a:p>
        </p:txBody>
      </p:sp>
      <p:sp>
        <p:nvSpPr>
          <p:cNvPr id="161796" name="Text Box 4"/>
          <p:cNvSpPr txBox="1">
            <a:spLocks noChangeArrowheads="1"/>
          </p:cNvSpPr>
          <p:nvPr/>
        </p:nvSpPr>
        <p:spPr bwMode="auto">
          <a:xfrm>
            <a:off x="0" y="260350"/>
            <a:ext cx="91440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r>
              <a:rPr lang="it-IT" altLang="it-IT" sz="2000">
                <a:solidFill>
                  <a:srgbClr val="FFFF66"/>
                </a:solidFill>
              </a:rPr>
              <a:t>Gage’s group has obtained interesting results in humans with a protocol of physical exercise (Pereira et al., 2007). </a:t>
            </a:r>
          </a:p>
          <a:p>
            <a:pPr algn="ctr" fontAlgn="base">
              <a:spcBef>
                <a:spcPct val="0"/>
              </a:spcBef>
              <a:spcAft>
                <a:spcPct val="0"/>
              </a:spcAft>
              <a:buFontTx/>
              <a:buNone/>
            </a:pPr>
            <a:endParaRPr lang="it-IT" altLang="it-IT" sz="2000">
              <a:solidFill>
                <a:srgbClr val="FFFF66"/>
              </a:solidFill>
            </a:endParaRPr>
          </a:p>
          <a:p>
            <a:pPr algn="ctr" fontAlgn="base">
              <a:spcBef>
                <a:spcPct val="0"/>
              </a:spcBef>
              <a:spcAft>
                <a:spcPct val="0"/>
              </a:spcAft>
              <a:buFontTx/>
              <a:buNone/>
            </a:pPr>
            <a:r>
              <a:rPr lang="it-IT" altLang="it-IT" sz="2000">
                <a:solidFill>
                  <a:srgbClr val="FFFF66"/>
                </a:solidFill>
              </a:rPr>
              <a:t>Using a magnetic resonance technique which allows to estimate the cerebral blood flow, Pereira et al (2007) have shown that </a:t>
            </a:r>
            <a:r>
              <a:rPr lang="it-IT" altLang="it-IT" sz="2000" b="1">
                <a:solidFill>
                  <a:srgbClr val="FFFF66"/>
                </a:solidFill>
              </a:rPr>
              <a:t>12 weeks</a:t>
            </a:r>
            <a:r>
              <a:rPr lang="it-IT" altLang="it-IT" sz="2000">
                <a:solidFill>
                  <a:srgbClr val="FFFF66"/>
                </a:solidFill>
              </a:rPr>
              <a:t> of aerobic exercising (approximately 1h per day, 4 days per week) determined an increase in hippocampal blood flow, particularly in the dentate gyrus.  </a:t>
            </a:r>
          </a:p>
        </p:txBody>
      </p:sp>
      <p:sp>
        <p:nvSpPr>
          <p:cNvPr id="161797" name="Text Box 5"/>
          <p:cNvSpPr txBox="1">
            <a:spLocks noChangeArrowheads="1"/>
          </p:cNvSpPr>
          <p:nvPr/>
        </p:nvSpPr>
        <p:spPr bwMode="auto">
          <a:xfrm>
            <a:off x="231775" y="63293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579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0" y="0"/>
            <a:ext cx="9144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r>
              <a:rPr lang="it-IT" altLang="it-IT" sz="2400">
                <a:solidFill>
                  <a:srgbClr val="FFFF66"/>
                </a:solidFill>
              </a:rPr>
              <a:t>Changes in blood flow, correlated, on an individual basis, with aerobic fitness and with performance in verbal, hippocampus dependent, memory task </a:t>
            </a:r>
          </a:p>
          <a:p>
            <a:pPr algn="ctr" fontAlgn="base">
              <a:spcBef>
                <a:spcPct val="0"/>
              </a:spcBef>
              <a:spcAft>
                <a:spcPct val="0"/>
              </a:spcAft>
              <a:buFontTx/>
              <a:buNone/>
            </a:pPr>
            <a:endParaRPr lang="it-IT" altLang="it-IT" sz="2400">
              <a:solidFill>
                <a:srgbClr val="000000"/>
              </a:solidFill>
            </a:endParaRPr>
          </a:p>
        </p:txBody>
      </p:sp>
      <p:pic>
        <p:nvPicPr>
          <p:cNvPr id="162819" name="Picture 3"/>
          <p:cNvPicPr>
            <a:picLocks noChangeAspect="1" noChangeArrowheads="1"/>
          </p:cNvPicPr>
          <p:nvPr/>
        </p:nvPicPr>
        <p:blipFill>
          <a:blip r:embed="rId4">
            <a:extLst>
              <a:ext uri="{28A0092B-C50C-407E-A947-70E740481C1C}">
                <a14:useLocalDpi xmlns:a14="http://schemas.microsoft.com/office/drawing/2010/main" val="0"/>
              </a:ext>
            </a:extLst>
          </a:blip>
          <a:srcRect t="79573"/>
          <a:stretch>
            <a:fillRect/>
          </a:stretch>
        </p:blipFill>
        <p:spPr bwMode="auto">
          <a:xfrm>
            <a:off x="0" y="4508500"/>
            <a:ext cx="9144000" cy="107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2820" name="Picture 4"/>
          <p:cNvPicPr>
            <a:picLocks noChangeAspect="1" noChangeArrowheads="1"/>
          </p:cNvPicPr>
          <p:nvPr/>
        </p:nvPicPr>
        <p:blipFill>
          <a:blip r:embed="rId4">
            <a:extLst>
              <a:ext uri="{28A0092B-C50C-407E-A947-70E740481C1C}">
                <a14:useLocalDpi xmlns:a14="http://schemas.microsoft.com/office/drawing/2010/main" val="0"/>
              </a:ext>
            </a:extLst>
          </a:blip>
          <a:srcRect l="13460" r="15617" b="59422"/>
          <a:stretch>
            <a:fillRect/>
          </a:stretch>
        </p:blipFill>
        <p:spPr bwMode="auto">
          <a:xfrm>
            <a:off x="0" y="1484313"/>
            <a:ext cx="9144000" cy="30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2821" name="Text Box 5"/>
          <p:cNvSpPr txBox="1">
            <a:spLocks noChangeArrowheads="1"/>
          </p:cNvSpPr>
          <p:nvPr/>
        </p:nvSpPr>
        <p:spPr bwMode="auto">
          <a:xfrm>
            <a:off x="6877050" y="6491288"/>
            <a:ext cx="211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99"/>
                </a:solidFill>
              </a:rPr>
              <a:t>Pereira et al., 2007</a:t>
            </a:r>
          </a:p>
        </p:txBody>
      </p:sp>
      <p:sp>
        <p:nvSpPr>
          <p:cNvPr id="162822" name="Text Box 6"/>
          <p:cNvSpPr txBox="1">
            <a:spLocks noChangeArrowheads="1"/>
          </p:cNvSpPr>
          <p:nvPr/>
        </p:nvSpPr>
        <p:spPr bwMode="auto">
          <a:xfrm>
            <a:off x="5111750" y="4148138"/>
            <a:ext cx="13843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(postexercise)</a:t>
            </a:r>
          </a:p>
        </p:txBody>
      </p:sp>
      <p:sp>
        <p:nvSpPr>
          <p:cNvPr id="162823" name="Text Box 7"/>
          <p:cNvSpPr txBox="1">
            <a:spLocks noChangeArrowheads="1"/>
          </p:cNvSpPr>
          <p:nvPr/>
        </p:nvSpPr>
        <p:spPr bwMode="auto">
          <a:xfrm>
            <a:off x="8172450" y="4149725"/>
            <a:ext cx="6746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(post)</a:t>
            </a:r>
          </a:p>
        </p:txBody>
      </p:sp>
      <p:sp>
        <p:nvSpPr>
          <p:cNvPr id="162824" name="Text Box 8"/>
          <p:cNvSpPr txBox="1">
            <a:spLocks noChangeArrowheads="1"/>
          </p:cNvSpPr>
          <p:nvPr/>
        </p:nvSpPr>
        <p:spPr bwMode="auto">
          <a:xfrm>
            <a:off x="0" y="5445125"/>
            <a:ext cx="91440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900">
                <a:solidFill>
                  <a:srgbClr val="000000"/>
                </a:solidFill>
              </a:rPr>
              <a:t>       Verbal learning, list of twenty words, three trials (reading, free recall immediate and delayed)</a:t>
            </a:r>
          </a:p>
        </p:txBody>
      </p:sp>
      <p:sp>
        <p:nvSpPr>
          <p:cNvPr id="162825" name="Text Box 9"/>
          <p:cNvSpPr txBox="1">
            <a:spLocks noChangeArrowheads="1"/>
          </p:cNvSpPr>
          <p:nvPr/>
        </p:nvSpPr>
        <p:spPr bwMode="auto">
          <a:xfrm>
            <a:off x="0" y="5805488"/>
            <a:ext cx="905668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66"/>
                </a:solidFill>
              </a:rPr>
              <a:t>In mice, aerobic exercise produces blood flow increase in the dentate gyrus, which correlates, on an individual basis, with the extent of neurogenesis increase induced by exercise in the dentate gyrus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7232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0" y="1047750"/>
            <a:ext cx="9136063"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4000">
                <a:solidFill>
                  <a:srgbClr val="FFFFFF"/>
                </a:solidFill>
                <a:ea typeface="MS Mincho" charset="-128"/>
                <a:cs typeface="Times New Roman" pitchFamily="18" charset="0"/>
              </a:rPr>
              <a:t>Erickson et al. (2011) showed, in a randomized controlled trial with 120 older adults, that aerobic exercise training increases the size of the anterior hippocampus, in correlation with improvements in spatial memory. </a:t>
            </a:r>
          </a:p>
          <a:p>
            <a:pPr algn="ctr" eaLnBrk="1" fontAlgn="base" hangingPunct="1">
              <a:spcBef>
                <a:spcPct val="0"/>
              </a:spcBef>
              <a:spcAft>
                <a:spcPct val="0"/>
              </a:spcAft>
              <a:buFontTx/>
              <a:buNone/>
            </a:pPr>
            <a:endParaRPr lang="en-GB" altLang="it-IT" sz="4000">
              <a:solidFill>
                <a:srgbClr val="FFFFFF"/>
              </a:solidFill>
              <a:ea typeface="MS Mincho" charset="-128"/>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6408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0" y="1588"/>
            <a:ext cx="9136063"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GB" altLang="it-IT">
              <a:solidFill>
                <a:srgbClr val="FFFFFF"/>
              </a:solidFill>
              <a:ea typeface="MS Mincho" charset="-128"/>
              <a:cs typeface="Times New Roman" pitchFamily="18" charset="0"/>
            </a:endParaRPr>
          </a:p>
          <a:p>
            <a:pPr algn="ctr" eaLnBrk="1" fontAlgn="base" hangingPunct="1">
              <a:spcBef>
                <a:spcPct val="0"/>
              </a:spcBef>
              <a:spcAft>
                <a:spcPct val="0"/>
              </a:spcAft>
              <a:buFontTx/>
              <a:buNone/>
            </a:pPr>
            <a:r>
              <a:rPr lang="en-GB" altLang="it-IT">
                <a:solidFill>
                  <a:srgbClr val="FF0000"/>
                </a:solidFill>
                <a:ea typeface="MS Mincho" charset="-128"/>
                <a:cs typeface="Times New Roman" pitchFamily="18" charset="0"/>
              </a:rPr>
              <a:t>Exercise training increased hippocampal volume by 2%, effectively reversing age-related loss in volume by 1 to 2 y. </a:t>
            </a:r>
          </a:p>
          <a:p>
            <a:pPr algn="ctr" eaLnBrk="1" fontAlgn="base" hangingPunct="1">
              <a:spcBef>
                <a:spcPct val="0"/>
              </a:spcBef>
              <a:spcAft>
                <a:spcPct val="0"/>
              </a:spcAft>
              <a:buFontTx/>
              <a:buNone/>
            </a:pPr>
            <a:endParaRPr lang="en-GB" altLang="it-IT">
              <a:solidFill>
                <a:srgbClr val="FFFFFF"/>
              </a:solidFill>
              <a:ea typeface="MS Mincho" charset="-128"/>
              <a:cs typeface="Times New Roman" pitchFamily="18" charset="0"/>
            </a:endParaRPr>
          </a:p>
          <a:p>
            <a:pPr algn="ctr" eaLnBrk="1" fontAlgn="base" hangingPunct="1">
              <a:spcBef>
                <a:spcPct val="0"/>
              </a:spcBef>
              <a:spcAft>
                <a:spcPct val="0"/>
              </a:spcAft>
              <a:buFontTx/>
              <a:buNone/>
            </a:pPr>
            <a:r>
              <a:rPr lang="en-GB" altLang="it-IT">
                <a:solidFill>
                  <a:srgbClr val="FFFFFF"/>
                </a:solidFill>
                <a:ea typeface="MS Mincho" charset="-128"/>
                <a:cs typeface="Times New Roman" pitchFamily="18" charset="0"/>
              </a:rPr>
              <a:t>They also demonstrated that increased hippocampal volume is associated with greater serum levels of BDNF. </a:t>
            </a:r>
          </a:p>
          <a:p>
            <a:pPr algn="ctr" eaLnBrk="1" fontAlgn="base" hangingPunct="1">
              <a:spcBef>
                <a:spcPct val="0"/>
              </a:spcBef>
              <a:spcAft>
                <a:spcPct val="0"/>
              </a:spcAft>
              <a:buFontTx/>
              <a:buNone/>
            </a:pPr>
            <a:endParaRPr lang="en-GB" altLang="it-IT">
              <a:solidFill>
                <a:srgbClr val="FFFFFF"/>
              </a:solidFill>
              <a:ea typeface="MS Mincho" charset="-128"/>
              <a:cs typeface="Times New Roman" pitchFamily="18" charset="0"/>
            </a:endParaRPr>
          </a:p>
          <a:p>
            <a:pPr algn="ctr" eaLnBrk="1" fontAlgn="base" hangingPunct="1">
              <a:spcBef>
                <a:spcPct val="0"/>
              </a:spcBef>
              <a:spcAft>
                <a:spcPct val="0"/>
              </a:spcAft>
              <a:buFontTx/>
              <a:buNone/>
            </a:pPr>
            <a:r>
              <a:rPr lang="en-GB" altLang="it-IT">
                <a:solidFill>
                  <a:srgbClr val="FFFFFF"/>
                </a:solidFill>
                <a:ea typeface="MS Mincho" charset="-128"/>
                <a:cs typeface="Times New Roman" pitchFamily="18" charset="0"/>
              </a:rPr>
              <a:t>Reminder: BDNF is a mediator of neurogenesis in the dentate gyrus in response to physical exercise and enrichment (Cotman and Berchtold 2002; Rossi et al., 2006). </a:t>
            </a:r>
            <a:endParaRPr lang="it-IT" altLang="it-IT">
              <a:solidFill>
                <a:srgbClr val="FFFFFF"/>
              </a:solidFill>
              <a:ea typeface="MS Mincho" charset="-128"/>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4301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0" y="379413"/>
            <a:ext cx="9136063"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a:solidFill>
                  <a:srgbClr val="FFFFFF"/>
                </a:solidFill>
                <a:ea typeface="MS Mincho" charset="-128"/>
                <a:cs typeface="Times New Roman" pitchFamily="18" charset="0"/>
              </a:rPr>
              <a:t>Hippocampal volume declined in the control group, but higher pre-intervention fitness partially attenuated the decline, suggesting that fitness protects against volume loss. </a:t>
            </a:r>
          </a:p>
          <a:p>
            <a:pPr algn="ctr" eaLnBrk="1" fontAlgn="base" hangingPunct="1">
              <a:spcBef>
                <a:spcPct val="0"/>
              </a:spcBef>
              <a:spcAft>
                <a:spcPct val="0"/>
              </a:spcAft>
              <a:buFontTx/>
              <a:buNone/>
            </a:pPr>
            <a:r>
              <a:rPr lang="en-GB" altLang="it-IT">
                <a:solidFill>
                  <a:srgbClr val="FFFFFF"/>
                </a:solidFill>
                <a:ea typeface="MS Mincho" charset="-128"/>
                <a:cs typeface="Times New Roman" pitchFamily="18" charset="0"/>
              </a:rPr>
              <a:t>Caudate nucleus and thalamus volumes were unaffected by the intervention. </a:t>
            </a:r>
          </a:p>
          <a:p>
            <a:pPr algn="ctr" eaLnBrk="1" fontAlgn="base" hangingPunct="1">
              <a:spcBef>
                <a:spcPct val="0"/>
              </a:spcBef>
              <a:spcAft>
                <a:spcPct val="0"/>
              </a:spcAft>
              <a:buFontTx/>
              <a:buNone/>
            </a:pPr>
            <a:endParaRPr lang="en-GB" altLang="it-IT">
              <a:solidFill>
                <a:srgbClr val="FFFFFF"/>
              </a:solidFill>
              <a:ea typeface="MS Mincho" charset="-128"/>
              <a:cs typeface="Times New Roman" pitchFamily="18" charset="0"/>
            </a:endParaRPr>
          </a:p>
          <a:p>
            <a:pPr algn="ctr" eaLnBrk="1" fontAlgn="base" hangingPunct="1">
              <a:spcBef>
                <a:spcPct val="0"/>
              </a:spcBef>
              <a:spcAft>
                <a:spcPct val="0"/>
              </a:spcAft>
              <a:buFontTx/>
              <a:buNone/>
            </a:pPr>
            <a:r>
              <a:rPr lang="en-GB" altLang="it-IT">
                <a:solidFill>
                  <a:srgbClr val="FFFFFF"/>
                </a:solidFill>
                <a:ea typeface="MS Mincho" charset="-128"/>
                <a:cs typeface="Times New Roman" pitchFamily="18" charset="0"/>
              </a:rPr>
              <a:t>These theoretically important findings indicate that aerobic exercise training is effective at reversing hippocampal volume loss in late adulthood, which is accompanied by improved memory function. Similar exercise outcomes have been documented in the neocortex. </a:t>
            </a:r>
            <a:endParaRPr lang="it-IT" altLang="it-IT">
              <a:solidFill>
                <a:srgbClr val="FFFFFF"/>
              </a:solidFill>
              <a:ea typeface="MS Mincho" charset="-128"/>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735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0" y="188913"/>
            <a:ext cx="9144000" cy="643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b="1">
                <a:solidFill>
                  <a:srgbClr val="FFFFFF"/>
                </a:solidFill>
              </a:rPr>
              <a:t>Can cognitive exercise prevent cognitive decline? Systematic review of randomized clinical trials with longitudinal follow-up.</a:t>
            </a:r>
          </a:p>
          <a:p>
            <a:pPr eaLnBrk="1" fontAlgn="base" hangingPunct="1">
              <a:spcBef>
                <a:spcPct val="0"/>
              </a:spcBef>
              <a:spcAft>
                <a:spcPct val="0"/>
              </a:spcAft>
              <a:buFontTx/>
              <a:buNone/>
            </a:pPr>
            <a:endParaRPr lang="it-IT" altLang="it-IT" sz="800">
              <a:solidFill>
                <a:srgbClr val="FFFFFF"/>
              </a:solidFill>
            </a:endParaRPr>
          </a:p>
          <a:p>
            <a:pPr eaLnBrk="1" fontAlgn="base" hangingPunct="1">
              <a:spcBef>
                <a:spcPct val="0"/>
              </a:spcBef>
              <a:spcAft>
                <a:spcPct val="0"/>
              </a:spcAft>
              <a:buFontTx/>
              <a:buNone/>
            </a:pPr>
            <a:endParaRPr lang="it-IT" altLang="it-IT" sz="1800">
              <a:solidFill>
                <a:srgbClr val="FFFFFF"/>
              </a:solidFill>
            </a:endParaRPr>
          </a:p>
          <a:p>
            <a:pPr eaLnBrk="1" fontAlgn="base" hangingPunct="1">
              <a:spcBef>
                <a:spcPct val="0"/>
              </a:spcBef>
              <a:spcAft>
                <a:spcPct val="0"/>
              </a:spcAft>
              <a:buFontTx/>
              <a:buNone/>
            </a:pPr>
            <a:r>
              <a:rPr lang="it-IT" altLang="it-IT" sz="1800" b="1">
                <a:solidFill>
                  <a:srgbClr val="FFFFFF"/>
                </a:solidFill>
              </a:rPr>
              <a:t>Valenzuela M, Sachdev P. 2009</a:t>
            </a:r>
          </a:p>
          <a:p>
            <a:pPr eaLnBrk="1" fontAlgn="base" hangingPunct="1">
              <a:spcBef>
                <a:spcPct val="0"/>
              </a:spcBef>
              <a:spcAft>
                <a:spcPct val="0"/>
              </a:spcAft>
              <a:buFontTx/>
              <a:buNone/>
            </a:pPr>
            <a:endParaRPr lang="it-IT" altLang="it-IT" sz="1800" b="1">
              <a:solidFill>
                <a:srgbClr val="FFFFFF"/>
              </a:solidFill>
            </a:endParaRPr>
          </a:p>
          <a:p>
            <a:pPr eaLnBrk="1" fontAlgn="base" hangingPunct="1">
              <a:spcBef>
                <a:spcPct val="0"/>
              </a:spcBef>
              <a:spcAft>
                <a:spcPct val="0"/>
              </a:spcAft>
              <a:buFontTx/>
              <a:buNone/>
            </a:pPr>
            <a:r>
              <a:rPr lang="it-IT" altLang="it-IT" sz="1800" b="1">
                <a:solidFill>
                  <a:srgbClr val="FFFFFF"/>
                </a:solidFill>
              </a:rPr>
              <a:t>PubMed, and key references were used to generate an initial list of relevant studies (N = 54). These were reviewed to identify </a:t>
            </a:r>
            <a:r>
              <a:rPr lang="it-IT" altLang="it-IT" sz="1800" b="1">
                <a:solidFill>
                  <a:srgbClr val="FF9900"/>
                </a:solidFill>
              </a:rPr>
              <a:t>randomized controlled trials</a:t>
            </a:r>
            <a:r>
              <a:rPr lang="it-IT" altLang="it-IT" sz="1800" b="1">
                <a:solidFill>
                  <a:srgbClr val="FFFFFF"/>
                </a:solidFill>
              </a:rPr>
              <a:t>, which tested the effect of a discrete cognitive exercise training regime on longitudinal (&gt;3 months) posttraining neuropsychological performance in healthy older adults. </a:t>
            </a:r>
            <a:r>
              <a:rPr lang="it-IT" altLang="it-IT" sz="1800" b="1">
                <a:solidFill>
                  <a:srgbClr val="FF9900"/>
                </a:solidFill>
              </a:rPr>
              <a:t>Seven RCTs met entry criteria</a:t>
            </a:r>
            <a:r>
              <a:rPr lang="it-IT" altLang="it-IT" sz="1800" b="1">
                <a:solidFill>
                  <a:srgbClr val="FFFFFF"/>
                </a:solidFill>
              </a:rPr>
              <a:t>. </a:t>
            </a:r>
          </a:p>
          <a:p>
            <a:pPr eaLnBrk="1" fontAlgn="base" hangingPunct="1">
              <a:spcBef>
                <a:spcPct val="0"/>
              </a:spcBef>
              <a:spcAft>
                <a:spcPct val="0"/>
              </a:spcAft>
              <a:buFontTx/>
              <a:buNone/>
            </a:pPr>
            <a:endParaRPr lang="it-IT" altLang="it-IT" sz="1800" b="1">
              <a:solidFill>
                <a:srgbClr val="FFFFFF"/>
              </a:solidFill>
            </a:endParaRPr>
          </a:p>
          <a:p>
            <a:pPr eaLnBrk="1" fontAlgn="base" hangingPunct="1">
              <a:spcBef>
                <a:spcPct val="0"/>
              </a:spcBef>
              <a:spcAft>
                <a:spcPct val="0"/>
              </a:spcAft>
              <a:buFontTx/>
              <a:buNone/>
            </a:pPr>
            <a:r>
              <a:rPr lang="it-IT" altLang="it-IT" sz="1800" b="1">
                <a:solidFill>
                  <a:srgbClr val="FFFFFF"/>
                </a:solidFill>
              </a:rPr>
              <a:t>A strong effect size was observed for cognitive exercise interventions compared with wait-and-see control conditions (</a:t>
            </a:r>
            <a:r>
              <a:rPr lang="it-IT" altLang="it-IT" sz="1800" b="1">
                <a:solidFill>
                  <a:srgbClr val="FF9900"/>
                </a:solidFill>
              </a:rPr>
              <a:t>N = 7, p = 0.006, N = 3,194</a:t>
            </a:r>
            <a:r>
              <a:rPr lang="it-IT" altLang="it-IT" sz="1800" b="1">
                <a:solidFill>
                  <a:srgbClr val="FFFFFF"/>
                </a:solidFill>
              </a:rPr>
              <a:t>). RCTs with follow-up greater than 2 years did not appear to produce lower effect size estimates than those with less extended follow-up. </a:t>
            </a:r>
            <a:r>
              <a:rPr lang="it-IT" altLang="it-IT" sz="1800" b="1">
                <a:solidFill>
                  <a:srgbClr val="FF9900"/>
                </a:solidFill>
              </a:rPr>
              <a:t>Quality of reporting of trials was in general low. </a:t>
            </a:r>
          </a:p>
          <a:p>
            <a:pPr eaLnBrk="1" fontAlgn="base" hangingPunct="1">
              <a:spcBef>
                <a:spcPct val="0"/>
              </a:spcBef>
              <a:spcAft>
                <a:spcPct val="0"/>
              </a:spcAft>
              <a:buFontTx/>
              <a:buNone/>
            </a:pPr>
            <a:endParaRPr lang="it-IT" altLang="it-IT" sz="1800" b="1">
              <a:solidFill>
                <a:srgbClr val="FFFFFF"/>
              </a:solidFill>
            </a:endParaRPr>
          </a:p>
          <a:p>
            <a:pPr eaLnBrk="1" fontAlgn="base" hangingPunct="1">
              <a:spcBef>
                <a:spcPct val="0"/>
              </a:spcBef>
              <a:spcAft>
                <a:spcPct val="0"/>
              </a:spcAft>
              <a:buFontTx/>
              <a:buNone/>
            </a:pPr>
            <a:r>
              <a:rPr lang="it-IT" altLang="it-IT" sz="1800" b="1">
                <a:solidFill>
                  <a:srgbClr val="FFFFFF"/>
                </a:solidFill>
              </a:rPr>
              <a:t>CONCLUSION: Cognitive exercise training in healthy older individuals produces strong and persistent protective effects on longitudinal neuropsychological performance.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6073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0" y="185738"/>
            <a:ext cx="9210675" cy="6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2400">
                <a:solidFill>
                  <a:srgbClr val="FFFFFF"/>
                </a:solidFill>
              </a:rPr>
              <a:t>One notable study on cognitive training, though not performed specifically in aged subjects, is that by Owen et al. (2010), which put to test the effects of computerized brain trainers. </a:t>
            </a:r>
          </a:p>
          <a:p>
            <a:pPr algn="ctr" eaLnBrk="1" fontAlgn="base" hangingPunct="1">
              <a:spcBef>
                <a:spcPct val="0"/>
              </a:spcBef>
              <a:spcAft>
                <a:spcPct val="0"/>
              </a:spcAft>
              <a:buFontTx/>
              <a:buNone/>
            </a:pPr>
            <a:endParaRPr lang="en-GB" altLang="it-IT" sz="2400">
              <a:solidFill>
                <a:srgbClr val="FFFFFF"/>
              </a:solidFill>
            </a:endParaRPr>
          </a:p>
          <a:p>
            <a:pPr algn="ctr" eaLnBrk="1" fontAlgn="base" hangingPunct="1">
              <a:spcBef>
                <a:spcPct val="0"/>
              </a:spcBef>
              <a:spcAft>
                <a:spcPct val="0"/>
              </a:spcAft>
              <a:buFontTx/>
              <a:buNone/>
            </a:pPr>
            <a:r>
              <a:rPr lang="en-GB" altLang="it-IT" sz="2400">
                <a:solidFill>
                  <a:srgbClr val="FFFFFF"/>
                </a:solidFill>
              </a:rPr>
              <a:t>The central question of the paper was not whether performance on cognitive tests can be improved by training, but rather, whether those benefits transfer to other untrained tasks or lead to any general improvement in the level of cognitive functioning. </a:t>
            </a:r>
          </a:p>
          <a:p>
            <a:pPr algn="ctr" eaLnBrk="1" fontAlgn="base" hangingPunct="1">
              <a:spcBef>
                <a:spcPct val="0"/>
              </a:spcBef>
              <a:spcAft>
                <a:spcPct val="0"/>
              </a:spcAft>
              <a:buFontTx/>
              <a:buNone/>
            </a:pPr>
            <a:endParaRPr lang="en-GB" altLang="it-IT" sz="2400">
              <a:solidFill>
                <a:srgbClr val="FFFFFF"/>
              </a:solidFill>
            </a:endParaRPr>
          </a:p>
          <a:p>
            <a:pPr algn="ctr" eaLnBrk="1" fontAlgn="base" hangingPunct="1">
              <a:spcBef>
                <a:spcPct val="0"/>
              </a:spcBef>
              <a:spcAft>
                <a:spcPct val="0"/>
              </a:spcAft>
              <a:buFontTx/>
              <a:buNone/>
            </a:pPr>
            <a:r>
              <a:rPr lang="en-GB" altLang="it-IT" sz="2400">
                <a:solidFill>
                  <a:srgbClr val="FFFFFF"/>
                </a:solidFill>
              </a:rPr>
              <a:t>The results indicate that, although improvements were observed in every one of the cognitive tasks that were trained, no evidence was found for transfer effects to untrained tasks, even when those tasks were cognitively closely related. </a:t>
            </a:r>
          </a:p>
          <a:p>
            <a:pPr algn="ctr" eaLnBrk="1" fontAlgn="base" hangingPunct="1">
              <a:spcBef>
                <a:spcPct val="0"/>
              </a:spcBef>
              <a:spcAft>
                <a:spcPct val="0"/>
              </a:spcAft>
              <a:buFontTx/>
              <a:buNone/>
            </a:pPr>
            <a:endParaRPr lang="en-GB" altLang="it-IT" sz="2400">
              <a:solidFill>
                <a:srgbClr val="FFFFFF"/>
              </a:solidFill>
            </a:endParaRPr>
          </a:p>
          <a:p>
            <a:pPr algn="ctr" eaLnBrk="1" fontAlgn="base" hangingPunct="1">
              <a:spcBef>
                <a:spcPct val="0"/>
              </a:spcBef>
              <a:spcAft>
                <a:spcPct val="0"/>
              </a:spcAft>
              <a:buFontTx/>
              <a:buNone/>
            </a:pPr>
            <a:r>
              <a:rPr lang="en-GB" altLang="it-IT" sz="2400">
                <a:solidFill>
                  <a:srgbClr val="FFFFFF"/>
                </a:solidFill>
              </a:rPr>
              <a:t>This underlines the importance of the concept of enriched environment as driver of enhancement of neural plasticity and cognitive processes.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271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0" y="1981200"/>
            <a:ext cx="914400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4400">
                <a:solidFill>
                  <a:srgbClr val="FFFF66"/>
                </a:solidFill>
              </a:rPr>
              <a:t>Mechanisms of action of EE:</a:t>
            </a:r>
          </a:p>
          <a:p>
            <a:pPr algn="ctr" eaLnBrk="1" fontAlgn="base" hangingPunct="1">
              <a:spcBef>
                <a:spcPct val="0"/>
              </a:spcBef>
              <a:spcAft>
                <a:spcPct val="0"/>
              </a:spcAft>
              <a:buFontTx/>
              <a:buNone/>
            </a:pPr>
            <a:r>
              <a:rPr lang="it-IT" altLang="it-IT" sz="4400">
                <a:solidFill>
                  <a:srgbClr val="FFFF66"/>
                </a:solidFill>
              </a:rPr>
              <a:t>BDNF in aged animal models of AD</a:t>
            </a:r>
          </a:p>
          <a:p>
            <a:pPr algn="ctr" eaLnBrk="1" fontAlgn="base" hangingPunct="1">
              <a:spcBef>
                <a:spcPct val="0"/>
              </a:spcBef>
              <a:spcAft>
                <a:spcPct val="0"/>
              </a:spcAft>
              <a:buFontTx/>
              <a:buNone/>
            </a:pPr>
            <a:endParaRPr lang="it-IT" altLang="it-IT" sz="4400">
              <a:solidFill>
                <a:srgbClr val="FFFF66"/>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6597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68263" y="347663"/>
            <a:ext cx="9212263"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a:solidFill>
                  <a:srgbClr val="FF0000"/>
                </a:solidFill>
              </a:rPr>
              <a:t>Fewer studies are available on the effects of training, cognitive or physical, on MCI or AD subjects.</a:t>
            </a:r>
          </a:p>
          <a:p>
            <a:pPr algn="ctr" eaLnBrk="1" fontAlgn="base" hangingPunct="1">
              <a:spcBef>
                <a:spcPct val="0"/>
              </a:spcBef>
              <a:spcAft>
                <a:spcPct val="0"/>
              </a:spcAft>
              <a:buFontTx/>
              <a:buNone/>
            </a:pPr>
            <a:r>
              <a:rPr lang="en-GB" altLang="it-IT" sz="2400">
                <a:solidFill>
                  <a:srgbClr val="FFFFFF"/>
                </a:solidFill>
              </a:rPr>
              <a:t> </a:t>
            </a:r>
          </a:p>
          <a:p>
            <a:pPr algn="ctr" eaLnBrk="1" fontAlgn="base" hangingPunct="1">
              <a:spcBef>
                <a:spcPct val="0"/>
              </a:spcBef>
              <a:spcAft>
                <a:spcPct val="0"/>
              </a:spcAft>
              <a:buFontTx/>
              <a:buNone/>
            </a:pPr>
            <a:r>
              <a:rPr lang="en-GB" altLang="it-IT" sz="2400">
                <a:solidFill>
                  <a:srgbClr val="FFFFFF"/>
                </a:solidFill>
              </a:rPr>
              <a:t>Lautenschlager et al. (2008), in a study of adults over 50 with subjective memory impairment, found that a 6-month program of physical activity provided a modest improvement in cognition over an 18-month follow-up period. </a:t>
            </a:r>
          </a:p>
          <a:p>
            <a:pPr algn="ctr" eaLnBrk="1" fontAlgn="base" hangingPunct="1">
              <a:spcBef>
                <a:spcPct val="0"/>
              </a:spcBef>
              <a:spcAft>
                <a:spcPct val="0"/>
              </a:spcAft>
              <a:buFontTx/>
              <a:buNone/>
            </a:pPr>
            <a:endParaRPr lang="en-GB" altLang="it-IT" sz="2400">
              <a:solidFill>
                <a:srgbClr val="FFFFFF"/>
              </a:solidFill>
            </a:endParaRPr>
          </a:p>
          <a:p>
            <a:pPr algn="ctr" eaLnBrk="1" fontAlgn="base" hangingPunct="1">
              <a:spcBef>
                <a:spcPct val="0"/>
              </a:spcBef>
              <a:spcAft>
                <a:spcPct val="0"/>
              </a:spcAft>
              <a:buFontTx/>
              <a:buNone/>
            </a:pPr>
            <a:r>
              <a:rPr lang="en-GB" altLang="it-IT" sz="2400">
                <a:solidFill>
                  <a:srgbClr val="FFFFFF"/>
                </a:solidFill>
              </a:rPr>
              <a:t>Baker et al. (2010) investigated the effect of a 6 month program of aerobic exercise in thirty-three adults (17 women) with aMCI ranging in age from 55 to 85 years. </a:t>
            </a:r>
          </a:p>
          <a:p>
            <a:pPr algn="ctr" eaLnBrk="1" fontAlgn="base" hangingPunct="1">
              <a:spcBef>
                <a:spcPct val="0"/>
              </a:spcBef>
              <a:spcAft>
                <a:spcPct val="0"/>
              </a:spcAft>
              <a:buFontTx/>
              <a:buNone/>
            </a:pPr>
            <a:r>
              <a:rPr lang="en-GB" altLang="it-IT" sz="2400">
                <a:solidFill>
                  <a:srgbClr val="FFFFFF"/>
                </a:solidFill>
              </a:rPr>
              <a:t>They found gender specific effects on cognition, with older women benefiting on a larger number of executive function tests than men, which had a limited benefit. </a:t>
            </a:r>
            <a:endParaRPr lang="en-GB" altLang="it-IT" sz="2400">
              <a:solidFill>
                <a:srgbClr val="FFFFFF"/>
              </a:solidFill>
              <a:sym typeface="Symbol" pitchFamily="18"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5262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ttangolo 1"/>
          <p:cNvSpPr>
            <a:spLocks noChangeArrowheads="1"/>
          </p:cNvSpPr>
          <p:nvPr/>
        </p:nvSpPr>
        <p:spPr bwMode="auto">
          <a:xfrm>
            <a:off x="0" y="620713"/>
            <a:ext cx="9144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it-IT">
                <a:solidFill>
                  <a:srgbClr val="FFFFFF"/>
                </a:solidFill>
              </a:rPr>
              <a:t>Effect of Physical Exercise on Cognitive Performance in Older Adults with Mild Cognitive Impairment or Dementia: A Systematic Review</a:t>
            </a:r>
          </a:p>
          <a:p>
            <a:pPr algn="ctr" eaLnBrk="1" fontAlgn="base" hangingPunct="1">
              <a:spcBef>
                <a:spcPct val="0"/>
              </a:spcBef>
              <a:spcAft>
                <a:spcPct val="0"/>
              </a:spcAft>
              <a:buFontTx/>
              <a:buNone/>
            </a:pPr>
            <a:endParaRPr lang="en-US" altLang="it-IT">
              <a:solidFill>
                <a:srgbClr val="FFFFFF"/>
              </a:solidFill>
            </a:endParaRPr>
          </a:p>
          <a:p>
            <a:pPr algn="r" eaLnBrk="1" fontAlgn="base" hangingPunct="1">
              <a:spcBef>
                <a:spcPct val="0"/>
              </a:spcBef>
              <a:spcAft>
                <a:spcPct val="0"/>
              </a:spcAft>
              <a:buFontTx/>
              <a:buNone/>
            </a:pPr>
            <a:r>
              <a:rPr lang="en-US" altLang="it-IT" sz="2400">
                <a:solidFill>
                  <a:srgbClr val="FFFFFF"/>
                </a:solidFill>
              </a:rPr>
              <a:t>Hanna Öhman et al., 2104</a:t>
            </a:r>
            <a:endParaRPr lang="it-IT" altLang="it-IT" sz="2400">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1042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ttangolo 1"/>
          <p:cNvSpPr>
            <a:spLocks noChangeArrowheads="1"/>
          </p:cNvSpPr>
          <p:nvPr/>
        </p:nvSpPr>
        <p:spPr bwMode="auto">
          <a:xfrm>
            <a:off x="-7938" y="26988"/>
            <a:ext cx="9144001" cy="710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it-IT" sz="2400">
                <a:solidFill>
                  <a:srgbClr val="FFFFFF"/>
                </a:solidFill>
              </a:rPr>
              <a:t>Summary</a:t>
            </a:r>
          </a:p>
          <a:p>
            <a:pPr algn="ctr" eaLnBrk="1" fontAlgn="base" hangingPunct="1">
              <a:spcBef>
                <a:spcPct val="0"/>
              </a:spcBef>
              <a:spcAft>
                <a:spcPct val="0"/>
              </a:spcAft>
              <a:buFontTx/>
              <a:buNone/>
            </a:pPr>
            <a:r>
              <a:rPr lang="en-US" altLang="it-IT" sz="2400">
                <a:solidFill>
                  <a:srgbClr val="FFFFFF"/>
                </a:solidFill>
              </a:rPr>
              <a:t>Numerous studies have shown that physical exercise has positive effects on cognition in healthy adults. Less is known about the effectiveness of exercise interventions in older individuals already suffering from mild cognitive impairment (MCI) or dementia. </a:t>
            </a:r>
          </a:p>
          <a:p>
            <a:pPr algn="ctr" eaLnBrk="1" fontAlgn="base" hangingPunct="1">
              <a:spcBef>
                <a:spcPct val="0"/>
              </a:spcBef>
              <a:spcAft>
                <a:spcPct val="0"/>
              </a:spcAft>
              <a:buFontTx/>
              <a:buNone/>
            </a:pPr>
            <a:r>
              <a:rPr lang="en-US" altLang="it-IT" sz="2400" b="1">
                <a:solidFill>
                  <a:srgbClr val="FFFFFF"/>
                </a:solidFill>
              </a:rPr>
              <a:t>The aim of this study was to systematically review the evidence from randomized controlled trials (RCTs) of the effects of physical exercise on cognition in older subjects with MCI or dementia. </a:t>
            </a:r>
            <a:endParaRPr lang="en-US" altLang="it-IT" sz="2400">
              <a:solidFill>
                <a:srgbClr val="FFFFFF"/>
              </a:solidFill>
            </a:endParaRPr>
          </a:p>
          <a:p>
            <a:pPr algn="ctr" eaLnBrk="1" fontAlgn="base" hangingPunct="1">
              <a:spcBef>
                <a:spcPct val="0"/>
              </a:spcBef>
              <a:spcAft>
                <a:spcPct val="0"/>
              </a:spcAft>
              <a:buFontTx/>
              <a:buNone/>
            </a:pPr>
            <a:r>
              <a:rPr lang="en-US" altLang="it-IT" sz="2400">
                <a:solidFill>
                  <a:srgbClr val="FFFFFF"/>
                </a:solidFill>
              </a:rPr>
              <a:t>Altogether, 22 trials were found. </a:t>
            </a:r>
            <a:r>
              <a:rPr lang="en-US" altLang="it-IT" sz="2400" b="1">
                <a:solidFill>
                  <a:srgbClr val="FFFFFF"/>
                </a:solidFill>
              </a:rPr>
              <a:t>The studies on older subjects with MCI reported some positive effects of physical exercise on cognition, mainly on global cognition, executive function, attention and delayed recall. </a:t>
            </a:r>
          </a:p>
          <a:p>
            <a:pPr algn="ctr" eaLnBrk="1" fontAlgn="base" hangingPunct="1">
              <a:spcBef>
                <a:spcPct val="0"/>
              </a:spcBef>
              <a:spcAft>
                <a:spcPct val="0"/>
              </a:spcAft>
              <a:buFontTx/>
              <a:buNone/>
            </a:pPr>
            <a:r>
              <a:rPr lang="en-US" altLang="it-IT" sz="2400" b="1">
                <a:solidFill>
                  <a:srgbClr val="FFFFFF"/>
                </a:solidFill>
              </a:rPr>
              <a:t>However, most studies performed on older subjects with dementia showed no effect of exercise on cognition. </a:t>
            </a:r>
          </a:p>
          <a:p>
            <a:pPr algn="ctr" eaLnBrk="1" fontAlgn="base" hangingPunct="1">
              <a:spcBef>
                <a:spcPct val="0"/>
              </a:spcBef>
              <a:spcAft>
                <a:spcPct val="0"/>
              </a:spcAft>
              <a:buFontTx/>
              <a:buNone/>
            </a:pPr>
            <a:r>
              <a:rPr lang="en-US" altLang="it-IT" sz="2000">
                <a:solidFill>
                  <a:srgbClr val="FFFFFF"/>
                </a:solidFill>
              </a:rPr>
              <a:t>The studies had methodological problems in defining dementia/MCI diagnosis, blinding, inadequate sample sizes and not reporting dropouts, compliance or complications. More studies of good quality on older adults with dementia are needed. </a:t>
            </a:r>
            <a:endParaRPr lang="it-IT" altLang="it-IT" sz="2000">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4890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0" y="133350"/>
            <a:ext cx="9144000" cy="658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FF"/>
                </a:solidFill>
              </a:rPr>
              <a:t>Reminder:</a:t>
            </a:r>
            <a:br>
              <a:rPr lang="it-IT" altLang="it-IT" sz="1800">
                <a:solidFill>
                  <a:srgbClr val="FFFFFF"/>
                </a:solidFill>
              </a:rPr>
            </a:br>
            <a:endParaRPr lang="it-IT" altLang="it-IT" sz="1800" b="1">
              <a:solidFill>
                <a:srgbClr val="FFFFFF"/>
              </a:solidFill>
            </a:endParaRPr>
          </a:p>
          <a:p>
            <a:pPr algn="ctr" eaLnBrk="1" fontAlgn="base" hangingPunct="1">
              <a:spcBef>
                <a:spcPct val="0"/>
              </a:spcBef>
              <a:spcAft>
                <a:spcPct val="0"/>
              </a:spcAft>
              <a:buFontTx/>
              <a:buNone/>
            </a:pPr>
            <a:r>
              <a:rPr lang="it-IT" altLang="it-IT" sz="1800" b="1">
                <a:solidFill>
                  <a:srgbClr val="FFFFFF"/>
                </a:solidFill>
              </a:rPr>
              <a:t>An active lifestyle postpones dementia onset by more than one year in very old adults.</a:t>
            </a:r>
          </a:p>
          <a:p>
            <a:pPr algn="ctr" eaLnBrk="1" fontAlgn="base" hangingPunct="1">
              <a:spcBef>
                <a:spcPct val="0"/>
              </a:spcBef>
              <a:spcAft>
                <a:spcPct val="0"/>
              </a:spcAft>
              <a:buFontTx/>
              <a:buNone/>
            </a:pPr>
            <a:r>
              <a:rPr lang="it-IT" altLang="it-IT" sz="1800">
                <a:solidFill>
                  <a:srgbClr val="FFFFFF"/>
                </a:solidFill>
                <a:hlinkClick r:id="rId4"/>
              </a:rPr>
              <a:t>Paillard-Borg S</a:t>
            </a:r>
            <a:r>
              <a:rPr lang="it-IT" altLang="it-IT" sz="1800">
                <a:solidFill>
                  <a:srgbClr val="FFFFFF"/>
                </a:solidFill>
              </a:rPr>
              <a:t>, </a:t>
            </a:r>
            <a:r>
              <a:rPr lang="it-IT" altLang="it-IT" sz="1800">
                <a:solidFill>
                  <a:srgbClr val="FFFFFF"/>
                </a:solidFill>
                <a:hlinkClick r:id="rId5"/>
              </a:rPr>
              <a:t>Fratiglioni L</a:t>
            </a:r>
            <a:r>
              <a:rPr lang="it-IT" altLang="it-IT" sz="1800">
                <a:solidFill>
                  <a:srgbClr val="FFFFFF"/>
                </a:solidFill>
              </a:rPr>
              <a:t>, </a:t>
            </a:r>
            <a:r>
              <a:rPr lang="it-IT" altLang="it-IT" sz="1800">
                <a:solidFill>
                  <a:srgbClr val="FFFFFF"/>
                </a:solidFill>
                <a:hlinkClick r:id="rId6"/>
              </a:rPr>
              <a:t>Xu W</a:t>
            </a:r>
            <a:r>
              <a:rPr lang="it-IT" altLang="it-IT" sz="1800">
                <a:solidFill>
                  <a:srgbClr val="FFFFFF"/>
                </a:solidFill>
              </a:rPr>
              <a:t>, </a:t>
            </a:r>
            <a:r>
              <a:rPr lang="it-IT" altLang="it-IT" sz="1800">
                <a:solidFill>
                  <a:srgbClr val="FFFFFF"/>
                </a:solidFill>
                <a:hlinkClick r:id="rId7"/>
              </a:rPr>
              <a:t>Winblad B</a:t>
            </a:r>
            <a:r>
              <a:rPr lang="it-IT" altLang="it-IT" sz="1800">
                <a:solidFill>
                  <a:srgbClr val="FFFFFF"/>
                </a:solidFill>
              </a:rPr>
              <a:t>, </a:t>
            </a:r>
            <a:r>
              <a:rPr lang="it-IT" altLang="it-IT" sz="1800">
                <a:solidFill>
                  <a:srgbClr val="FFFFFF"/>
                </a:solidFill>
                <a:hlinkClick r:id="rId8"/>
              </a:rPr>
              <a:t>Wang HX</a:t>
            </a:r>
            <a:r>
              <a:rPr lang="it-IT" altLang="it-IT" sz="1800">
                <a:solidFill>
                  <a:srgbClr val="FFFFFF"/>
                </a:solidFill>
              </a:rPr>
              <a:t>.</a:t>
            </a:r>
            <a:br>
              <a:rPr lang="it-IT" altLang="it-IT" sz="1800">
                <a:solidFill>
                  <a:srgbClr val="FFFFFF"/>
                </a:solidFill>
              </a:rPr>
            </a:br>
            <a:r>
              <a:rPr lang="it-IT" altLang="it-IT" sz="1800">
                <a:solidFill>
                  <a:srgbClr val="FFFFFF"/>
                </a:solidFill>
                <a:hlinkClick r:id="rId9"/>
              </a:rPr>
              <a:t>J Alzheimers Dis.</a:t>
            </a:r>
            <a:r>
              <a:rPr lang="it-IT" altLang="it-IT" sz="1800">
                <a:solidFill>
                  <a:srgbClr val="FFFFFF"/>
                </a:solidFill>
              </a:rPr>
              <a:t> 2012;31(4):835-42. doi: 10.3233/JAD-2012-120724.</a:t>
            </a:r>
            <a:br>
              <a:rPr lang="it-IT" altLang="it-IT" sz="1800">
                <a:solidFill>
                  <a:srgbClr val="FFFFFF"/>
                </a:solidFill>
              </a:rPr>
            </a:br>
            <a:r>
              <a:rPr lang="it-IT" altLang="it-IT" sz="1800">
                <a:solidFill>
                  <a:srgbClr val="FFFFFF"/>
                </a:solidFill>
              </a:rPr>
              <a:t/>
            </a:r>
            <a:br>
              <a:rPr lang="it-IT" altLang="it-IT" sz="1800">
                <a:solidFill>
                  <a:srgbClr val="FFFFFF"/>
                </a:solidFill>
              </a:rPr>
            </a:br>
            <a:r>
              <a:rPr lang="it-IT" altLang="it-IT" sz="2000">
                <a:solidFill>
                  <a:srgbClr val="FFFFFF"/>
                </a:solidFill>
              </a:rPr>
              <a:t>This study included 388 incident dementia cases (DSM-III-R criteria) that developed over a 9-year follow-up period among 1,375 baseline dementia-free community dwellers with good cognitive function (MMSE &gt;23) (mean age = 81.2) from the Kungsholmen Project. An active lifestyle was defined as participation in mental, physical, or social activity. </a:t>
            </a:r>
          </a:p>
          <a:p>
            <a:pPr algn="ctr" eaLnBrk="1" fontAlgn="base" hangingPunct="1">
              <a:spcBef>
                <a:spcPct val="0"/>
              </a:spcBef>
              <a:spcAft>
                <a:spcPct val="0"/>
              </a:spcAft>
              <a:buFontTx/>
              <a:buNone/>
            </a:pPr>
            <a:r>
              <a:rPr lang="it-IT" altLang="it-IT" sz="2000">
                <a:solidFill>
                  <a:srgbClr val="FFFFFF"/>
                </a:solidFill>
              </a:rPr>
              <a:t> </a:t>
            </a:r>
            <a:r>
              <a:rPr lang="it-IT" altLang="it-IT" sz="2000" b="1">
                <a:solidFill>
                  <a:srgbClr val="FFFFFF"/>
                </a:solidFill>
              </a:rPr>
              <a:t>Age at onset of dementia was significantly older in persons who had higher levels of participation in </a:t>
            </a:r>
            <a:r>
              <a:rPr lang="it-IT" altLang="it-IT" sz="2000" b="1" u="sng">
                <a:solidFill>
                  <a:srgbClr val="FFFFFF"/>
                </a:solidFill>
              </a:rPr>
              <a:t>mental, physical, or social activity</a:t>
            </a:r>
            <a:r>
              <a:rPr lang="it-IT" altLang="it-IT" sz="2000" b="1">
                <a:solidFill>
                  <a:srgbClr val="FFFFFF"/>
                </a:solidFill>
              </a:rPr>
              <a:t> independent of education, medical condition, functional status, and other confounders including APOE. </a:t>
            </a:r>
          </a:p>
          <a:p>
            <a:pPr algn="ctr" eaLnBrk="1" fontAlgn="base" hangingPunct="1">
              <a:spcBef>
                <a:spcPct val="0"/>
              </a:spcBef>
              <a:spcAft>
                <a:spcPct val="0"/>
              </a:spcAft>
              <a:buFontTx/>
              <a:buNone/>
            </a:pPr>
            <a:r>
              <a:rPr lang="it-IT" altLang="it-IT" sz="2000" b="1">
                <a:solidFill>
                  <a:srgbClr val="FFFFFF"/>
                </a:solidFill>
              </a:rPr>
              <a:t>When the three types of activities were integrated into an index, it was found that the broader the spectrum of participation in the activities, the later the onset of disease</a:t>
            </a:r>
            <a:r>
              <a:rPr lang="it-IT" altLang="it-IT" sz="2000">
                <a:solidFill>
                  <a:srgbClr val="FFFFFF"/>
                </a:solidFill>
              </a:rPr>
              <a:t> (p = 0.01 for participating in two activities, and p &lt; 0.001 for three activities). </a:t>
            </a:r>
          </a:p>
          <a:p>
            <a:pPr algn="ctr" eaLnBrk="1" fontAlgn="base" hangingPunct="1">
              <a:spcBef>
                <a:spcPct val="0"/>
              </a:spcBef>
              <a:spcAft>
                <a:spcPct val="0"/>
              </a:spcAft>
              <a:buFontTx/>
              <a:buNone/>
            </a:pPr>
            <a:r>
              <a:rPr lang="it-IT" altLang="it-IT" sz="2000" b="1">
                <a:solidFill>
                  <a:srgbClr val="FFFFFF"/>
                </a:solidFill>
              </a:rPr>
              <a:t>There were 17 months difference in mean age at dementia onset between the inactive group and the most active group.</a:t>
            </a:r>
            <a:r>
              <a:rPr lang="it-IT" altLang="it-IT" sz="2000">
                <a:solidFill>
                  <a:srgbClr val="FFFFFF"/>
                </a:solidFill>
              </a:rPr>
              <a:t> </a:t>
            </a:r>
          </a:p>
        </p:txBody>
      </p:sp>
      <p:sp>
        <p:nvSpPr>
          <p:cNvPr id="177155" name="Rectangle 3"/>
          <p:cNvSpPr>
            <a:spLocks noChangeArrowheads="1"/>
          </p:cNvSpPr>
          <p:nvPr/>
        </p:nvSpPr>
        <p:spPr bwMode="auto">
          <a:xfrm>
            <a:off x="0" y="4799013"/>
            <a:ext cx="9144000" cy="1296987"/>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1383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0" y="476250"/>
            <a:ext cx="91440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3600">
                <a:solidFill>
                  <a:srgbClr val="FFFFFF"/>
                </a:solidFill>
                <a:ea typeface="MS Mincho" charset="-128"/>
                <a:cs typeface="Times New Roman" pitchFamily="18" charset="0"/>
              </a:rPr>
              <a:t>In this line, a very important study is that by Ngandu et al. (FINGER study, 2015), in which more than 1250 elders, with cognition in the mean level for age, were randomized to a 2 year multidomain intervention of diet, exercise, cognitive training, and vascular risk monitoring versus control. </a:t>
            </a:r>
            <a:endParaRPr lang="it-IT" altLang="it-IT" sz="3600">
              <a:solidFill>
                <a:srgbClr val="FFFFFF"/>
              </a:solidFill>
              <a:ea typeface="MS Mincho" charset="-128"/>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2177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115888"/>
            <a:ext cx="9144000" cy="222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2800">
                <a:solidFill>
                  <a:srgbClr val="FFFFFF"/>
                </a:solidFill>
                <a:ea typeface="MS Mincho" charset="-128"/>
                <a:cs typeface="Times New Roman" pitchFamily="18" charset="0"/>
              </a:rPr>
              <a:t>Global cognitive status improved more in the intervention than in the control group, suggesting that a multidomain intervention could indeed improve or maintain cognitive functioning in </a:t>
            </a:r>
            <a:r>
              <a:rPr lang="en-GB" altLang="it-IT" sz="2800" u="sng">
                <a:solidFill>
                  <a:srgbClr val="FFFFFF"/>
                </a:solidFill>
                <a:ea typeface="MS Mincho" charset="-128"/>
                <a:cs typeface="Times New Roman" pitchFamily="18" charset="0"/>
              </a:rPr>
              <a:t>cognitively unimpaired</a:t>
            </a:r>
            <a:r>
              <a:rPr lang="en-GB" altLang="it-IT" sz="2800">
                <a:solidFill>
                  <a:srgbClr val="FFFFFF"/>
                </a:solidFill>
                <a:ea typeface="MS Mincho" charset="-128"/>
                <a:cs typeface="Times New Roman" pitchFamily="18" charset="0"/>
              </a:rPr>
              <a:t> elders. </a:t>
            </a:r>
            <a:endParaRPr lang="it-IT" altLang="it-IT" sz="2800">
              <a:solidFill>
                <a:srgbClr val="FFFFFF"/>
              </a:solidFill>
              <a:ea typeface="MS Mincho" charset="-128"/>
              <a:cs typeface="Times New Roman" pitchFamily="18" charset="0"/>
            </a:endParaRPr>
          </a:p>
        </p:txBody>
      </p:sp>
      <p:grpSp>
        <p:nvGrpSpPr>
          <p:cNvPr id="179203" name="Group 3"/>
          <p:cNvGrpSpPr>
            <a:grpSpLocks/>
          </p:cNvGrpSpPr>
          <p:nvPr/>
        </p:nvGrpSpPr>
        <p:grpSpPr bwMode="auto">
          <a:xfrm>
            <a:off x="1403350" y="2565400"/>
            <a:ext cx="4608513" cy="4103688"/>
            <a:chOff x="385" y="1497"/>
            <a:chExt cx="1650" cy="1423"/>
          </a:xfrm>
        </p:grpSpPr>
        <p:pic>
          <p:nvPicPr>
            <p:cNvPr id="179205" name="Picture 4"/>
            <p:cNvPicPr>
              <a:picLocks noChangeAspect="1" noChangeArrowheads="1"/>
            </p:cNvPicPr>
            <p:nvPr/>
          </p:nvPicPr>
          <p:blipFill>
            <a:blip r:embed="rId4">
              <a:extLst>
                <a:ext uri="{28A0092B-C50C-407E-A947-70E740481C1C}">
                  <a14:useLocalDpi xmlns:a14="http://schemas.microsoft.com/office/drawing/2010/main" val="0"/>
                </a:ext>
              </a:extLst>
            </a:blip>
            <a:srcRect b="50797"/>
            <a:stretch>
              <a:fillRect/>
            </a:stretch>
          </p:blipFill>
          <p:spPr bwMode="auto">
            <a:xfrm>
              <a:off x="385" y="1497"/>
              <a:ext cx="1650" cy="1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206" name="Picture 5"/>
            <p:cNvPicPr>
              <a:picLocks noChangeAspect="1" noChangeArrowheads="1"/>
            </p:cNvPicPr>
            <p:nvPr/>
          </p:nvPicPr>
          <p:blipFill>
            <a:blip r:embed="rId4">
              <a:extLst>
                <a:ext uri="{28A0092B-C50C-407E-A947-70E740481C1C}">
                  <a14:useLocalDpi xmlns:a14="http://schemas.microsoft.com/office/drawing/2010/main" val="0"/>
                </a:ext>
              </a:extLst>
            </a:blip>
            <a:srcRect t="95006"/>
            <a:stretch>
              <a:fillRect/>
            </a:stretch>
          </p:blipFill>
          <p:spPr bwMode="auto">
            <a:xfrm>
              <a:off x="385" y="2779"/>
              <a:ext cx="1650" cy="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9204" name="Text Box 6"/>
          <p:cNvSpPr txBox="1">
            <a:spLocks noChangeArrowheads="1"/>
          </p:cNvSpPr>
          <p:nvPr/>
        </p:nvSpPr>
        <p:spPr bwMode="auto">
          <a:xfrm>
            <a:off x="6496050" y="6184900"/>
            <a:ext cx="217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FF"/>
                </a:solidFill>
              </a:rPr>
              <a:t>Ngandu et al., 2015</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5460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1371600" y="765175"/>
            <a:ext cx="6400800" cy="4876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grpSp>
        <p:nvGrpSpPr>
          <p:cNvPr id="151555" name="Group 3"/>
          <p:cNvGrpSpPr>
            <a:grpSpLocks/>
          </p:cNvGrpSpPr>
          <p:nvPr/>
        </p:nvGrpSpPr>
        <p:grpSpPr bwMode="auto">
          <a:xfrm>
            <a:off x="1957388" y="1557338"/>
            <a:ext cx="5464175" cy="2917825"/>
            <a:chOff x="1233" y="981"/>
            <a:chExt cx="3442" cy="1838"/>
          </a:xfrm>
        </p:grpSpPr>
        <p:sp>
          <p:nvSpPr>
            <p:cNvPr id="151556" name="Text Box 4"/>
            <p:cNvSpPr txBox="1">
              <a:spLocks noChangeArrowheads="1"/>
            </p:cNvSpPr>
            <p:nvPr/>
          </p:nvSpPr>
          <p:spPr bwMode="auto">
            <a:xfrm>
              <a:off x="1233" y="981"/>
              <a:ext cx="344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a:solidFill>
                    <a:srgbClr val="000000"/>
                  </a:solidFill>
                </a:rPr>
                <a:t>Non invasive BDNF administration (intranasal) </a:t>
              </a:r>
            </a:p>
          </p:txBody>
        </p:sp>
        <p:pic>
          <p:nvPicPr>
            <p:cNvPr id="151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1" y="1222"/>
              <a:ext cx="2359" cy="1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1558" name="Group 6"/>
            <p:cNvGrpSpPr>
              <a:grpSpLocks/>
            </p:cNvGrpSpPr>
            <p:nvPr/>
          </p:nvGrpSpPr>
          <p:grpSpPr bwMode="auto">
            <a:xfrm>
              <a:off x="1567" y="1892"/>
              <a:ext cx="281" cy="750"/>
              <a:chOff x="2889" y="2322"/>
              <a:chExt cx="281" cy="750"/>
            </a:xfrm>
          </p:grpSpPr>
          <p:pic>
            <p:nvPicPr>
              <p:cNvPr id="151560" name="Picture 7" descr="bomb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 y="2322"/>
                <a:ext cx="281"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1" name="Rectangle 8"/>
              <p:cNvSpPr>
                <a:spLocks noChangeArrowheads="1"/>
              </p:cNvSpPr>
              <p:nvPr/>
            </p:nvSpPr>
            <p:spPr bwMode="auto">
              <a:xfrm>
                <a:off x="2925" y="2496"/>
                <a:ext cx="192" cy="49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55000"/>
                  </a:lnSpc>
                  <a:spcBef>
                    <a:spcPct val="50000"/>
                  </a:spcBef>
                  <a:spcAft>
                    <a:spcPct val="0"/>
                  </a:spcAft>
                  <a:buFontTx/>
                  <a:buNone/>
                </a:pPr>
                <a:r>
                  <a:rPr lang="it-IT" altLang="it-IT" sz="1200" b="1">
                    <a:solidFill>
                      <a:srgbClr val="000000"/>
                    </a:solidFill>
                  </a:rPr>
                  <a:t>B</a:t>
                </a:r>
              </a:p>
              <a:p>
                <a:pPr eaLnBrk="1" fontAlgn="base" hangingPunct="1">
                  <a:lnSpc>
                    <a:spcPct val="55000"/>
                  </a:lnSpc>
                  <a:spcBef>
                    <a:spcPct val="50000"/>
                  </a:spcBef>
                  <a:spcAft>
                    <a:spcPct val="0"/>
                  </a:spcAft>
                  <a:buFontTx/>
                  <a:buNone/>
                </a:pPr>
                <a:r>
                  <a:rPr lang="it-IT" altLang="it-IT" sz="1200" b="1">
                    <a:solidFill>
                      <a:srgbClr val="000000"/>
                    </a:solidFill>
                  </a:rPr>
                  <a:t>D</a:t>
                </a:r>
              </a:p>
              <a:p>
                <a:pPr eaLnBrk="1" fontAlgn="base" hangingPunct="1">
                  <a:lnSpc>
                    <a:spcPct val="55000"/>
                  </a:lnSpc>
                  <a:spcBef>
                    <a:spcPct val="50000"/>
                  </a:spcBef>
                  <a:spcAft>
                    <a:spcPct val="0"/>
                  </a:spcAft>
                  <a:buFontTx/>
                  <a:buNone/>
                </a:pPr>
                <a:r>
                  <a:rPr lang="it-IT" altLang="it-IT" sz="1200" b="1">
                    <a:solidFill>
                      <a:srgbClr val="000000"/>
                    </a:solidFill>
                  </a:rPr>
                  <a:t>N</a:t>
                </a:r>
              </a:p>
              <a:p>
                <a:pPr eaLnBrk="1" fontAlgn="base" hangingPunct="1">
                  <a:lnSpc>
                    <a:spcPct val="55000"/>
                  </a:lnSpc>
                  <a:spcBef>
                    <a:spcPct val="50000"/>
                  </a:spcBef>
                  <a:spcAft>
                    <a:spcPct val="0"/>
                  </a:spcAft>
                  <a:buFontTx/>
                  <a:buNone/>
                </a:pPr>
                <a:r>
                  <a:rPr lang="it-IT" altLang="it-IT" sz="1200" b="1">
                    <a:solidFill>
                      <a:srgbClr val="000000"/>
                    </a:solidFill>
                  </a:rPr>
                  <a:t>F</a:t>
                </a:r>
              </a:p>
            </p:txBody>
          </p:sp>
        </p:grpSp>
        <p:sp>
          <p:nvSpPr>
            <p:cNvPr id="151559" name="Freeform 9"/>
            <p:cNvSpPr>
              <a:spLocks/>
            </p:cNvSpPr>
            <p:nvPr/>
          </p:nvSpPr>
          <p:spPr bwMode="auto">
            <a:xfrm>
              <a:off x="1681" y="1643"/>
              <a:ext cx="480" cy="336"/>
            </a:xfrm>
            <a:custGeom>
              <a:avLst/>
              <a:gdLst>
                <a:gd name="T0" fmla="*/ 0 w 899"/>
                <a:gd name="T1" fmla="*/ 1 h 636"/>
                <a:gd name="T2" fmla="*/ 1 w 899"/>
                <a:gd name="T3" fmla="*/ 1 h 636"/>
                <a:gd name="T4" fmla="*/ 1 w 899"/>
                <a:gd name="T5" fmla="*/ 1 h 636"/>
                <a:gd name="T6" fmla="*/ 1 w 899"/>
                <a:gd name="T7" fmla="*/ 1 h 636"/>
                <a:gd name="T8" fmla="*/ 1 w 899"/>
                <a:gd name="T9" fmla="*/ 1 h 636"/>
                <a:gd name="T10" fmla="*/ 1 w 899"/>
                <a:gd name="T11" fmla="*/ 1 h 636"/>
                <a:gd name="T12" fmla="*/ 1 w 899"/>
                <a:gd name="T13" fmla="*/ 1 h 636"/>
                <a:gd name="T14" fmla="*/ 1 w 899"/>
                <a:gd name="T15" fmla="*/ 1 h 636"/>
                <a:gd name="T16" fmla="*/ 1 w 899"/>
                <a:gd name="T17" fmla="*/ 1 h 636"/>
                <a:gd name="T18" fmla="*/ 1 w 899"/>
                <a:gd name="T19" fmla="*/ 1 h 636"/>
                <a:gd name="T20" fmla="*/ 1 w 899"/>
                <a:gd name="T21" fmla="*/ 1 h 636"/>
                <a:gd name="T22" fmla="*/ 1 w 899"/>
                <a:gd name="T23" fmla="*/ 1 h 636"/>
                <a:gd name="T24" fmla="*/ 1 w 899"/>
                <a:gd name="T25" fmla="*/ 1 h 636"/>
                <a:gd name="T26" fmla="*/ 1 w 899"/>
                <a:gd name="T27" fmla="*/ 1 h 636"/>
                <a:gd name="T28" fmla="*/ 1 w 899"/>
                <a:gd name="T29" fmla="*/ 1 h 636"/>
                <a:gd name="T30" fmla="*/ 1 w 899"/>
                <a:gd name="T31" fmla="*/ 1 h 636"/>
                <a:gd name="T32" fmla="*/ 1 w 899"/>
                <a:gd name="T33" fmla="*/ 1 h 636"/>
                <a:gd name="T34" fmla="*/ 1 w 899"/>
                <a:gd name="T35" fmla="*/ 1 h 636"/>
                <a:gd name="T36" fmla="*/ 1 w 899"/>
                <a:gd name="T37" fmla="*/ 1 h 636"/>
                <a:gd name="T38" fmla="*/ 1 w 899"/>
                <a:gd name="T39" fmla="*/ 1 h 636"/>
                <a:gd name="T40" fmla="*/ 1 w 899"/>
                <a:gd name="T41" fmla="*/ 1 h 636"/>
                <a:gd name="T42" fmla="*/ 1 w 899"/>
                <a:gd name="T43" fmla="*/ 1 h 636"/>
                <a:gd name="T44" fmla="*/ 1 w 899"/>
                <a:gd name="T45" fmla="*/ 1 h 636"/>
                <a:gd name="T46" fmla="*/ 1 w 899"/>
                <a:gd name="T47" fmla="*/ 1 h 636"/>
                <a:gd name="T48" fmla="*/ 1 w 899"/>
                <a:gd name="T49" fmla="*/ 1 h 636"/>
                <a:gd name="T50" fmla="*/ 0 w 899"/>
                <a:gd name="T51" fmla="*/ 1 h 6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99" h="636">
                  <a:moveTo>
                    <a:pt x="0" y="525"/>
                  </a:moveTo>
                  <a:cubicBezTo>
                    <a:pt x="37" y="516"/>
                    <a:pt x="61" y="508"/>
                    <a:pt x="93" y="488"/>
                  </a:cubicBezTo>
                  <a:cubicBezTo>
                    <a:pt x="116" y="454"/>
                    <a:pt x="102" y="465"/>
                    <a:pt x="130" y="451"/>
                  </a:cubicBezTo>
                  <a:cubicBezTo>
                    <a:pt x="133" y="429"/>
                    <a:pt x="134" y="407"/>
                    <a:pt x="140" y="386"/>
                  </a:cubicBezTo>
                  <a:cubicBezTo>
                    <a:pt x="143" y="375"/>
                    <a:pt x="154" y="368"/>
                    <a:pt x="158" y="358"/>
                  </a:cubicBezTo>
                  <a:cubicBezTo>
                    <a:pt x="160" y="354"/>
                    <a:pt x="170" y="300"/>
                    <a:pt x="177" y="293"/>
                  </a:cubicBezTo>
                  <a:cubicBezTo>
                    <a:pt x="208" y="262"/>
                    <a:pt x="205" y="299"/>
                    <a:pt x="205" y="274"/>
                  </a:cubicBezTo>
                  <a:cubicBezTo>
                    <a:pt x="258" y="192"/>
                    <a:pt x="175" y="331"/>
                    <a:pt x="233" y="126"/>
                  </a:cubicBezTo>
                  <a:cubicBezTo>
                    <a:pt x="234" y="124"/>
                    <a:pt x="287" y="107"/>
                    <a:pt x="288" y="107"/>
                  </a:cubicBezTo>
                  <a:cubicBezTo>
                    <a:pt x="313" y="69"/>
                    <a:pt x="326" y="76"/>
                    <a:pt x="363" y="51"/>
                  </a:cubicBezTo>
                  <a:cubicBezTo>
                    <a:pt x="386" y="15"/>
                    <a:pt x="370" y="23"/>
                    <a:pt x="409" y="23"/>
                  </a:cubicBezTo>
                  <a:cubicBezTo>
                    <a:pt x="482" y="0"/>
                    <a:pt x="504" y="7"/>
                    <a:pt x="595" y="14"/>
                  </a:cubicBezTo>
                  <a:cubicBezTo>
                    <a:pt x="656" y="56"/>
                    <a:pt x="582" y="11"/>
                    <a:pt x="688" y="42"/>
                  </a:cubicBezTo>
                  <a:cubicBezTo>
                    <a:pt x="708" y="48"/>
                    <a:pt x="724" y="63"/>
                    <a:pt x="743" y="70"/>
                  </a:cubicBezTo>
                  <a:cubicBezTo>
                    <a:pt x="767" y="106"/>
                    <a:pt x="757" y="149"/>
                    <a:pt x="799" y="163"/>
                  </a:cubicBezTo>
                  <a:cubicBezTo>
                    <a:pt x="817" y="169"/>
                    <a:pt x="836" y="169"/>
                    <a:pt x="855" y="172"/>
                  </a:cubicBezTo>
                  <a:cubicBezTo>
                    <a:pt x="861" y="181"/>
                    <a:pt x="869" y="190"/>
                    <a:pt x="874" y="200"/>
                  </a:cubicBezTo>
                  <a:cubicBezTo>
                    <a:pt x="882" y="218"/>
                    <a:pt x="892" y="256"/>
                    <a:pt x="892" y="256"/>
                  </a:cubicBezTo>
                  <a:cubicBezTo>
                    <a:pt x="889" y="305"/>
                    <a:pt x="899" y="357"/>
                    <a:pt x="883" y="404"/>
                  </a:cubicBezTo>
                  <a:cubicBezTo>
                    <a:pt x="869" y="443"/>
                    <a:pt x="750" y="463"/>
                    <a:pt x="716" y="469"/>
                  </a:cubicBezTo>
                  <a:cubicBezTo>
                    <a:pt x="694" y="531"/>
                    <a:pt x="741" y="613"/>
                    <a:pt x="669" y="636"/>
                  </a:cubicBezTo>
                  <a:cubicBezTo>
                    <a:pt x="582" y="633"/>
                    <a:pt x="495" y="634"/>
                    <a:pt x="409" y="627"/>
                  </a:cubicBezTo>
                  <a:cubicBezTo>
                    <a:pt x="402" y="626"/>
                    <a:pt x="305" y="592"/>
                    <a:pt x="298" y="590"/>
                  </a:cubicBezTo>
                  <a:cubicBezTo>
                    <a:pt x="289" y="587"/>
                    <a:pt x="270" y="581"/>
                    <a:pt x="270" y="581"/>
                  </a:cubicBezTo>
                  <a:cubicBezTo>
                    <a:pt x="202" y="535"/>
                    <a:pt x="165" y="550"/>
                    <a:pt x="65" y="544"/>
                  </a:cubicBezTo>
                  <a:cubicBezTo>
                    <a:pt x="12" y="533"/>
                    <a:pt x="33" y="541"/>
                    <a:pt x="0" y="525"/>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7191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0" y="908050"/>
            <a:ext cx="9144000" cy="46085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2579" name="Text Box 3"/>
          <p:cNvSpPr txBox="1">
            <a:spLocks noChangeArrowheads="1"/>
          </p:cNvSpPr>
          <p:nvPr/>
        </p:nvSpPr>
        <p:spPr bwMode="auto">
          <a:xfrm>
            <a:off x="1677988" y="188913"/>
            <a:ext cx="5788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b="1">
                <a:solidFill>
                  <a:srgbClr val="FFFF99"/>
                </a:solidFill>
              </a:rPr>
              <a:t>Somministrazione intranasale di BDNF</a:t>
            </a:r>
          </a:p>
        </p:txBody>
      </p:sp>
      <p:sp>
        <p:nvSpPr>
          <p:cNvPr id="152580" name="Text Box 4"/>
          <p:cNvSpPr txBox="1">
            <a:spLocks noChangeArrowheads="1"/>
          </p:cNvSpPr>
          <p:nvPr/>
        </p:nvSpPr>
        <p:spPr bwMode="auto">
          <a:xfrm>
            <a:off x="1476375" y="5659438"/>
            <a:ext cx="5951538"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200" b="1">
                <a:solidFill>
                  <a:srgbClr val="FFFFFF"/>
                </a:solidFill>
              </a:rPr>
              <a:t>Somministrazione 6.5- 7 mesi; test a 7 mesi</a:t>
            </a:r>
          </a:p>
        </p:txBody>
      </p:sp>
      <p:sp>
        <p:nvSpPr>
          <p:cNvPr id="152581" name="Rectangle 5"/>
          <p:cNvSpPr>
            <a:spLocks noChangeArrowheads="1"/>
          </p:cNvSpPr>
          <p:nvPr/>
        </p:nvSpPr>
        <p:spPr bwMode="auto">
          <a:xfrm>
            <a:off x="0" y="1233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2582" name="Text Box 6"/>
          <p:cNvSpPr txBox="1">
            <a:spLocks noChangeArrowheads="1"/>
          </p:cNvSpPr>
          <p:nvPr/>
        </p:nvSpPr>
        <p:spPr bwMode="auto">
          <a:xfrm>
            <a:off x="1716088" y="1339850"/>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b="1">
                <a:solidFill>
                  <a:srgbClr val="000000"/>
                </a:solidFill>
              </a:rPr>
              <a:t>Test 1h</a:t>
            </a:r>
          </a:p>
        </p:txBody>
      </p:sp>
      <p:sp>
        <p:nvSpPr>
          <p:cNvPr id="152583" name="Text Box 7"/>
          <p:cNvSpPr txBox="1">
            <a:spLocks noChangeArrowheads="1"/>
          </p:cNvSpPr>
          <p:nvPr/>
        </p:nvSpPr>
        <p:spPr bwMode="auto">
          <a:xfrm>
            <a:off x="1116013" y="2222500"/>
            <a:ext cx="55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b="1">
                <a:solidFill>
                  <a:srgbClr val="000000"/>
                </a:solidFill>
              </a:rPr>
              <a:t>Pre</a:t>
            </a:r>
          </a:p>
        </p:txBody>
      </p:sp>
      <p:sp>
        <p:nvSpPr>
          <p:cNvPr id="152584" name="Text Box 8"/>
          <p:cNvSpPr txBox="1">
            <a:spLocks noChangeArrowheads="1"/>
          </p:cNvSpPr>
          <p:nvPr/>
        </p:nvSpPr>
        <p:spPr bwMode="auto">
          <a:xfrm>
            <a:off x="2597150" y="2203450"/>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b="1">
                <a:solidFill>
                  <a:srgbClr val="000000"/>
                </a:solidFill>
              </a:rPr>
              <a:t>Post</a:t>
            </a:r>
          </a:p>
        </p:txBody>
      </p:sp>
      <p:sp>
        <p:nvSpPr>
          <p:cNvPr id="152585" name="Text Box 9"/>
          <p:cNvSpPr txBox="1">
            <a:spLocks noChangeArrowheads="1"/>
          </p:cNvSpPr>
          <p:nvPr/>
        </p:nvSpPr>
        <p:spPr bwMode="auto">
          <a:xfrm>
            <a:off x="6011863" y="1238250"/>
            <a:ext cx="1152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b="1">
                <a:solidFill>
                  <a:srgbClr val="000000"/>
                </a:solidFill>
              </a:rPr>
              <a:t>Test 24h</a:t>
            </a:r>
          </a:p>
        </p:txBody>
      </p:sp>
      <p:sp>
        <p:nvSpPr>
          <p:cNvPr id="152586" name="Text Box 10"/>
          <p:cNvSpPr txBox="1">
            <a:spLocks noChangeArrowheads="1"/>
          </p:cNvSpPr>
          <p:nvPr/>
        </p:nvSpPr>
        <p:spPr bwMode="auto">
          <a:xfrm>
            <a:off x="5508625" y="2101850"/>
            <a:ext cx="55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b="1">
                <a:solidFill>
                  <a:srgbClr val="000000"/>
                </a:solidFill>
              </a:rPr>
              <a:t>Pre</a:t>
            </a:r>
          </a:p>
        </p:txBody>
      </p:sp>
      <p:sp>
        <p:nvSpPr>
          <p:cNvPr id="152587" name="Text Box 11"/>
          <p:cNvSpPr txBox="1">
            <a:spLocks noChangeArrowheads="1"/>
          </p:cNvSpPr>
          <p:nvPr/>
        </p:nvSpPr>
        <p:spPr bwMode="auto">
          <a:xfrm>
            <a:off x="7061200" y="2101850"/>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b="1">
                <a:solidFill>
                  <a:srgbClr val="000000"/>
                </a:solidFill>
              </a:rPr>
              <a:t>Post</a:t>
            </a:r>
          </a:p>
        </p:txBody>
      </p:sp>
      <p:sp>
        <p:nvSpPr>
          <p:cNvPr id="152588" name="AutoShape 12"/>
          <p:cNvSpPr>
            <a:spLocks noChangeAspect="1" noChangeArrowheads="1" noTextEdit="1"/>
          </p:cNvSpPr>
          <p:nvPr/>
        </p:nvSpPr>
        <p:spPr bwMode="auto">
          <a:xfrm>
            <a:off x="-3175" y="1558925"/>
            <a:ext cx="4397375"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it-IT">
              <a:solidFill>
                <a:srgbClr val="000000"/>
              </a:solidFill>
            </a:endParaRPr>
          </a:p>
        </p:txBody>
      </p:sp>
      <p:sp>
        <p:nvSpPr>
          <p:cNvPr id="152589" name="Rectangle 13"/>
          <p:cNvSpPr>
            <a:spLocks noChangeArrowheads="1"/>
          </p:cNvSpPr>
          <p:nvPr/>
        </p:nvSpPr>
        <p:spPr bwMode="auto">
          <a:xfrm>
            <a:off x="968375" y="4095750"/>
            <a:ext cx="668338" cy="101600"/>
          </a:xfrm>
          <a:prstGeom prst="rect">
            <a:avLst/>
          </a:prstGeom>
          <a:solidFill>
            <a:srgbClr val="00FF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2590" name="Rectangle 14"/>
          <p:cNvSpPr>
            <a:spLocks noChangeArrowheads="1"/>
          </p:cNvSpPr>
          <p:nvPr/>
        </p:nvSpPr>
        <p:spPr bwMode="auto">
          <a:xfrm>
            <a:off x="2636838" y="3619500"/>
            <a:ext cx="668337" cy="476250"/>
          </a:xfrm>
          <a:prstGeom prst="rect">
            <a:avLst/>
          </a:prstGeom>
          <a:solidFill>
            <a:srgbClr val="00FF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2591" name="Rectangle 15"/>
          <p:cNvSpPr>
            <a:spLocks noChangeArrowheads="1"/>
          </p:cNvSpPr>
          <p:nvPr/>
        </p:nvSpPr>
        <p:spPr bwMode="auto">
          <a:xfrm>
            <a:off x="1636713" y="3584575"/>
            <a:ext cx="668337" cy="511175"/>
          </a:xfrm>
          <a:prstGeom prst="rect">
            <a:avLst/>
          </a:prstGeom>
          <a:solidFill>
            <a:srgbClr val="FF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2592" name="Rectangle 16"/>
          <p:cNvSpPr>
            <a:spLocks noChangeArrowheads="1"/>
          </p:cNvSpPr>
          <p:nvPr/>
        </p:nvSpPr>
        <p:spPr bwMode="auto">
          <a:xfrm>
            <a:off x="3305175" y="2152650"/>
            <a:ext cx="668338" cy="1943100"/>
          </a:xfrm>
          <a:prstGeom prst="rect">
            <a:avLst/>
          </a:prstGeom>
          <a:solidFill>
            <a:srgbClr val="FF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2593" name="Line 17"/>
          <p:cNvSpPr>
            <a:spLocks noChangeShapeType="1"/>
          </p:cNvSpPr>
          <p:nvPr/>
        </p:nvSpPr>
        <p:spPr bwMode="auto">
          <a:xfrm flipV="1">
            <a:off x="1301750" y="4197350"/>
            <a:ext cx="1588" cy="23971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594" name="Line 18"/>
          <p:cNvSpPr>
            <a:spLocks noChangeShapeType="1"/>
          </p:cNvSpPr>
          <p:nvPr/>
        </p:nvSpPr>
        <p:spPr bwMode="auto">
          <a:xfrm>
            <a:off x="1276350" y="4437063"/>
            <a:ext cx="5080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595" name="Line 19"/>
          <p:cNvSpPr>
            <a:spLocks noChangeShapeType="1"/>
          </p:cNvSpPr>
          <p:nvPr/>
        </p:nvSpPr>
        <p:spPr bwMode="auto">
          <a:xfrm>
            <a:off x="2971800" y="3311525"/>
            <a:ext cx="1588" cy="3079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596" name="Line 20"/>
          <p:cNvSpPr>
            <a:spLocks noChangeShapeType="1"/>
          </p:cNvSpPr>
          <p:nvPr/>
        </p:nvSpPr>
        <p:spPr bwMode="auto">
          <a:xfrm>
            <a:off x="2946400" y="3311525"/>
            <a:ext cx="5080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597" name="Line 21"/>
          <p:cNvSpPr>
            <a:spLocks noChangeShapeType="1"/>
          </p:cNvSpPr>
          <p:nvPr/>
        </p:nvSpPr>
        <p:spPr bwMode="auto">
          <a:xfrm>
            <a:off x="1970088" y="3413125"/>
            <a:ext cx="1587" cy="17145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598" name="Line 22"/>
          <p:cNvSpPr>
            <a:spLocks noChangeShapeType="1"/>
          </p:cNvSpPr>
          <p:nvPr/>
        </p:nvSpPr>
        <p:spPr bwMode="auto">
          <a:xfrm>
            <a:off x="1944688" y="3413125"/>
            <a:ext cx="50800"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599" name="Line 23"/>
          <p:cNvSpPr>
            <a:spLocks noChangeShapeType="1"/>
          </p:cNvSpPr>
          <p:nvPr/>
        </p:nvSpPr>
        <p:spPr bwMode="auto">
          <a:xfrm>
            <a:off x="3640138" y="1982788"/>
            <a:ext cx="1587" cy="16986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00" name="Line 24"/>
          <p:cNvSpPr>
            <a:spLocks noChangeShapeType="1"/>
          </p:cNvSpPr>
          <p:nvPr/>
        </p:nvSpPr>
        <p:spPr bwMode="auto">
          <a:xfrm>
            <a:off x="3614738" y="1982788"/>
            <a:ext cx="50800"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grpSp>
        <p:nvGrpSpPr>
          <p:cNvPr id="152601" name="Group 25"/>
          <p:cNvGrpSpPr>
            <a:grpSpLocks/>
          </p:cNvGrpSpPr>
          <p:nvPr/>
        </p:nvGrpSpPr>
        <p:grpSpPr bwMode="auto">
          <a:xfrm>
            <a:off x="417513" y="1939925"/>
            <a:ext cx="304800" cy="2598738"/>
            <a:chOff x="311" y="1511"/>
            <a:chExt cx="192" cy="1637"/>
          </a:xfrm>
        </p:grpSpPr>
        <p:sp>
          <p:nvSpPr>
            <p:cNvPr id="152669" name="Rectangle 26"/>
            <p:cNvSpPr>
              <a:spLocks noChangeArrowheads="1"/>
            </p:cNvSpPr>
            <p:nvPr/>
          </p:nvSpPr>
          <p:spPr bwMode="auto">
            <a:xfrm>
              <a:off x="311" y="3014"/>
              <a:ext cx="1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400">
                  <a:solidFill>
                    <a:srgbClr val="000000"/>
                  </a:solidFill>
                </a:rPr>
                <a:t>-0,1</a:t>
              </a:r>
              <a:endParaRPr lang="it-IT" altLang="it-IT" sz="1400">
                <a:solidFill>
                  <a:srgbClr val="FFFFFF"/>
                </a:solidFill>
              </a:endParaRPr>
            </a:p>
          </p:txBody>
        </p:sp>
        <p:sp>
          <p:nvSpPr>
            <p:cNvPr id="152670" name="Rectangle 27"/>
            <p:cNvSpPr>
              <a:spLocks noChangeArrowheads="1"/>
            </p:cNvSpPr>
            <p:nvPr/>
          </p:nvSpPr>
          <p:spPr bwMode="auto">
            <a:xfrm>
              <a:off x="342" y="2799"/>
              <a:ext cx="1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400">
                  <a:solidFill>
                    <a:srgbClr val="000000"/>
                  </a:solidFill>
                </a:rPr>
                <a:t>0,0</a:t>
              </a:r>
              <a:endParaRPr lang="it-IT" altLang="it-IT" sz="1400">
                <a:solidFill>
                  <a:srgbClr val="FFFFFF"/>
                </a:solidFill>
              </a:endParaRPr>
            </a:p>
          </p:txBody>
        </p:sp>
        <p:sp>
          <p:nvSpPr>
            <p:cNvPr id="152671" name="Rectangle 28"/>
            <p:cNvSpPr>
              <a:spLocks noChangeArrowheads="1"/>
            </p:cNvSpPr>
            <p:nvPr/>
          </p:nvSpPr>
          <p:spPr bwMode="auto">
            <a:xfrm>
              <a:off x="342" y="2584"/>
              <a:ext cx="1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400">
                  <a:solidFill>
                    <a:srgbClr val="000000"/>
                  </a:solidFill>
                </a:rPr>
                <a:t>0,1</a:t>
              </a:r>
              <a:endParaRPr lang="it-IT" altLang="it-IT" sz="1400">
                <a:solidFill>
                  <a:srgbClr val="FFFFFF"/>
                </a:solidFill>
              </a:endParaRPr>
            </a:p>
          </p:txBody>
        </p:sp>
        <p:sp>
          <p:nvSpPr>
            <p:cNvPr id="152672" name="Rectangle 29"/>
            <p:cNvSpPr>
              <a:spLocks noChangeArrowheads="1"/>
            </p:cNvSpPr>
            <p:nvPr/>
          </p:nvSpPr>
          <p:spPr bwMode="auto">
            <a:xfrm>
              <a:off x="342" y="2370"/>
              <a:ext cx="1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400">
                  <a:solidFill>
                    <a:srgbClr val="000000"/>
                  </a:solidFill>
                </a:rPr>
                <a:t>0,2</a:t>
              </a:r>
              <a:endParaRPr lang="it-IT" altLang="it-IT" sz="1400">
                <a:solidFill>
                  <a:srgbClr val="FFFFFF"/>
                </a:solidFill>
              </a:endParaRPr>
            </a:p>
          </p:txBody>
        </p:sp>
        <p:sp>
          <p:nvSpPr>
            <p:cNvPr id="152673" name="Rectangle 30"/>
            <p:cNvSpPr>
              <a:spLocks noChangeArrowheads="1"/>
            </p:cNvSpPr>
            <p:nvPr/>
          </p:nvSpPr>
          <p:spPr bwMode="auto">
            <a:xfrm>
              <a:off x="342" y="2155"/>
              <a:ext cx="1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400">
                  <a:solidFill>
                    <a:srgbClr val="000000"/>
                  </a:solidFill>
                </a:rPr>
                <a:t>0,3</a:t>
              </a:r>
              <a:endParaRPr lang="it-IT" altLang="it-IT" sz="1400">
                <a:solidFill>
                  <a:srgbClr val="FFFFFF"/>
                </a:solidFill>
              </a:endParaRPr>
            </a:p>
          </p:txBody>
        </p:sp>
        <p:sp>
          <p:nvSpPr>
            <p:cNvPr id="152674" name="Rectangle 31"/>
            <p:cNvSpPr>
              <a:spLocks noChangeArrowheads="1"/>
            </p:cNvSpPr>
            <p:nvPr/>
          </p:nvSpPr>
          <p:spPr bwMode="auto">
            <a:xfrm>
              <a:off x="342" y="1941"/>
              <a:ext cx="1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400">
                  <a:solidFill>
                    <a:srgbClr val="000000"/>
                  </a:solidFill>
                </a:rPr>
                <a:t>0,4</a:t>
              </a:r>
              <a:endParaRPr lang="it-IT" altLang="it-IT" sz="1400">
                <a:solidFill>
                  <a:srgbClr val="FFFFFF"/>
                </a:solidFill>
              </a:endParaRPr>
            </a:p>
          </p:txBody>
        </p:sp>
        <p:sp>
          <p:nvSpPr>
            <p:cNvPr id="152675" name="Rectangle 32"/>
            <p:cNvSpPr>
              <a:spLocks noChangeArrowheads="1"/>
            </p:cNvSpPr>
            <p:nvPr/>
          </p:nvSpPr>
          <p:spPr bwMode="auto">
            <a:xfrm>
              <a:off x="342" y="1726"/>
              <a:ext cx="1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400">
                  <a:solidFill>
                    <a:srgbClr val="000000"/>
                  </a:solidFill>
                </a:rPr>
                <a:t>0,5</a:t>
              </a:r>
              <a:endParaRPr lang="it-IT" altLang="it-IT" sz="1400">
                <a:solidFill>
                  <a:srgbClr val="FFFFFF"/>
                </a:solidFill>
              </a:endParaRPr>
            </a:p>
          </p:txBody>
        </p:sp>
        <p:sp>
          <p:nvSpPr>
            <p:cNvPr id="152676" name="Rectangle 33"/>
            <p:cNvSpPr>
              <a:spLocks noChangeArrowheads="1"/>
            </p:cNvSpPr>
            <p:nvPr/>
          </p:nvSpPr>
          <p:spPr bwMode="auto">
            <a:xfrm>
              <a:off x="342" y="1511"/>
              <a:ext cx="1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400">
                  <a:solidFill>
                    <a:srgbClr val="000000"/>
                  </a:solidFill>
                </a:rPr>
                <a:t>0,6</a:t>
              </a:r>
              <a:endParaRPr lang="it-IT" altLang="it-IT" sz="1400">
                <a:solidFill>
                  <a:srgbClr val="FFFFFF"/>
                </a:solidFill>
              </a:endParaRPr>
            </a:p>
          </p:txBody>
        </p:sp>
      </p:grpSp>
      <p:sp>
        <p:nvSpPr>
          <p:cNvPr id="152602" name="Line 34"/>
          <p:cNvSpPr>
            <a:spLocks noChangeShapeType="1"/>
          </p:cNvSpPr>
          <p:nvPr/>
        </p:nvSpPr>
        <p:spPr bwMode="auto">
          <a:xfrm flipV="1">
            <a:off x="801688" y="4095750"/>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03" name="Line 35"/>
          <p:cNvSpPr>
            <a:spLocks noChangeShapeType="1"/>
          </p:cNvSpPr>
          <p:nvPr/>
        </p:nvSpPr>
        <p:spPr bwMode="auto">
          <a:xfrm flipV="1">
            <a:off x="1636713" y="4095750"/>
            <a:ext cx="1587" cy="508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04" name="Line 36"/>
          <p:cNvSpPr>
            <a:spLocks noChangeShapeType="1"/>
          </p:cNvSpPr>
          <p:nvPr/>
        </p:nvSpPr>
        <p:spPr bwMode="auto">
          <a:xfrm flipV="1">
            <a:off x="2471738" y="4095750"/>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05" name="Line 37"/>
          <p:cNvSpPr>
            <a:spLocks noChangeShapeType="1"/>
          </p:cNvSpPr>
          <p:nvPr/>
        </p:nvSpPr>
        <p:spPr bwMode="auto">
          <a:xfrm flipV="1">
            <a:off x="3305175" y="4095750"/>
            <a:ext cx="1588" cy="508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06" name="Line 38"/>
          <p:cNvSpPr>
            <a:spLocks noChangeShapeType="1"/>
          </p:cNvSpPr>
          <p:nvPr/>
        </p:nvSpPr>
        <p:spPr bwMode="auto">
          <a:xfrm flipV="1">
            <a:off x="4140200" y="4095750"/>
            <a:ext cx="1588"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07" name="Line 39"/>
          <p:cNvSpPr>
            <a:spLocks noChangeShapeType="1"/>
          </p:cNvSpPr>
          <p:nvPr/>
        </p:nvSpPr>
        <p:spPr bwMode="auto">
          <a:xfrm>
            <a:off x="801688" y="4095750"/>
            <a:ext cx="3338512"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08" name="Line 40"/>
          <p:cNvSpPr>
            <a:spLocks noChangeShapeType="1"/>
          </p:cNvSpPr>
          <p:nvPr/>
        </p:nvSpPr>
        <p:spPr bwMode="auto">
          <a:xfrm>
            <a:off x="776288" y="4606925"/>
            <a:ext cx="2540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09" name="Line 41"/>
          <p:cNvSpPr>
            <a:spLocks noChangeShapeType="1"/>
          </p:cNvSpPr>
          <p:nvPr/>
        </p:nvSpPr>
        <p:spPr bwMode="auto">
          <a:xfrm>
            <a:off x="750888" y="4437063"/>
            <a:ext cx="5080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10" name="Line 42"/>
          <p:cNvSpPr>
            <a:spLocks noChangeShapeType="1"/>
          </p:cNvSpPr>
          <p:nvPr/>
        </p:nvSpPr>
        <p:spPr bwMode="auto">
          <a:xfrm>
            <a:off x="776288" y="4265613"/>
            <a:ext cx="2540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11" name="Line 43"/>
          <p:cNvSpPr>
            <a:spLocks noChangeShapeType="1"/>
          </p:cNvSpPr>
          <p:nvPr/>
        </p:nvSpPr>
        <p:spPr bwMode="auto">
          <a:xfrm>
            <a:off x="750888" y="4095750"/>
            <a:ext cx="5080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12" name="Line 44"/>
          <p:cNvSpPr>
            <a:spLocks noChangeShapeType="1"/>
          </p:cNvSpPr>
          <p:nvPr/>
        </p:nvSpPr>
        <p:spPr bwMode="auto">
          <a:xfrm>
            <a:off x="776288" y="3924300"/>
            <a:ext cx="2540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13" name="Line 45"/>
          <p:cNvSpPr>
            <a:spLocks noChangeShapeType="1"/>
          </p:cNvSpPr>
          <p:nvPr/>
        </p:nvSpPr>
        <p:spPr bwMode="auto">
          <a:xfrm>
            <a:off x="750888" y="3754438"/>
            <a:ext cx="5080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14" name="Line 46"/>
          <p:cNvSpPr>
            <a:spLocks noChangeShapeType="1"/>
          </p:cNvSpPr>
          <p:nvPr/>
        </p:nvSpPr>
        <p:spPr bwMode="auto">
          <a:xfrm>
            <a:off x="776288" y="3584575"/>
            <a:ext cx="2540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15" name="Line 47"/>
          <p:cNvSpPr>
            <a:spLocks noChangeShapeType="1"/>
          </p:cNvSpPr>
          <p:nvPr/>
        </p:nvSpPr>
        <p:spPr bwMode="auto">
          <a:xfrm>
            <a:off x="750888" y="3413125"/>
            <a:ext cx="5080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16" name="Line 48"/>
          <p:cNvSpPr>
            <a:spLocks noChangeShapeType="1"/>
          </p:cNvSpPr>
          <p:nvPr/>
        </p:nvSpPr>
        <p:spPr bwMode="auto">
          <a:xfrm>
            <a:off x="776288" y="3243263"/>
            <a:ext cx="2540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17" name="Line 49"/>
          <p:cNvSpPr>
            <a:spLocks noChangeShapeType="1"/>
          </p:cNvSpPr>
          <p:nvPr/>
        </p:nvSpPr>
        <p:spPr bwMode="auto">
          <a:xfrm>
            <a:off x="750888" y="3071813"/>
            <a:ext cx="5080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18" name="Line 50"/>
          <p:cNvSpPr>
            <a:spLocks noChangeShapeType="1"/>
          </p:cNvSpPr>
          <p:nvPr/>
        </p:nvSpPr>
        <p:spPr bwMode="auto">
          <a:xfrm>
            <a:off x="776288" y="2901950"/>
            <a:ext cx="2540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19" name="Line 51"/>
          <p:cNvSpPr>
            <a:spLocks noChangeShapeType="1"/>
          </p:cNvSpPr>
          <p:nvPr/>
        </p:nvSpPr>
        <p:spPr bwMode="auto">
          <a:xfrm>
            <a:off x="750888" y="2732088"/>
            <a:ext cx="5080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20" name="Line 52"/>
          <p:cNvSpPr>
            <a:spLocks noChangeShapeType="1"/>
          </p:cNvSpPr>
          <p:nvPr/>
        </p:nvSpPr>
        <p:spPr bwMode="auto">
          <a:xfrm>
            <a:off x="776288" y="2562225"/>
            <a:ext cx="2540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21" name="Line 53"/>
          <p:cNvSpPr>
            <a:spLocks noChangeShapeType="1"/>
          </p:cNvSpPr>
          <p:nvPr/>
        </p:nvSpPr>
        <p:spPr bwMode="auto">
          <a:xfrm>
            <a:off x="750888" y="2392363"/>
            <a:ext cx="5080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22" name="Line 54"/>
          <p:cNvSpPr>
            <a:spLocks noChangeShapeType="1"/>
          </p:cNvSpPr>
          <p:nvPr/>
        </p:nvSpPr>
        <p:spPr bwMode="auto">
          <a:xfrm>
            <a:off x="776288" y="2220913"/>
            <a:ext cx="2540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23" name="Line 55"/>
          <p:cNvSpPr>
            <a:spLocks noChangeShapeType="1"/>
          </p:cNvSpPr>
          <p:nvPr/>
        </p:nvSpPr>
        <p:spPr bwMode="auto">
          <a:xfrm>
            <a:off x="750888" y="2051050"/>
            <a:ext cx="5080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24" name="Line 56"/>
          <p:cNvSpPr>
            <a:spLocks noChangeShapeType="1"/>
          </p:cNvSpPr>
          <p:nvPr/>
        </p:nvSpPr>
        <p:spPr bwMode="auto">
          <a:xfrm flipV="1">
            <a:off x="801688" y="2051050"/>
            <a:ext cx="1587" cy="255587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25" name="Rectangle 57"/>
          <p:cNvSpPr>
            <a:spLocks noChangeArrowheads="1"/>
          </p:cNvSpPr>
          <p:nvPr/>
        </p:nvSpPr>
        <p:spPr bwMode="auto">
          <a:xfrm rot="-5400000">
            <a:off x="-769937" y="3081337"/>
            <a:ext cx="2000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600" b="1">
                <a:solidFill>
                  <a:srgbClr val="000000"/>
                </a:solidFill>
              </a:rPr>
              <a:t>Discrimination index</a:t>
            </a:r>
            <a:endParaRPr lang="it-IT" altLang="it-IT" sz="1600">
              <a:solidFill>
                <a:srgbClr val="FFFFFF"/>
              </a:solidFill>
            </a:endParaRPr>
          </a:p>
        </p:txBody>
      </p:sp>
      <p:sp>
        <p:nvSpPr>
          <p:cNvPr id="152626" name="Rectangle 58"/>
          <p:cNvSpPr>
            <a:spLocks noChangeArrowheads="1"/>
          </p:cNvSpPr>
          <p:nvPr/>
        </p:nvSpPr>
        <p:spPr bwMode="auto">
          <a:xfrm>
            <a:off x="2424113" y="4678363"/>
            <a:ext cx="2063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400" b="1">
                <a:solidFill>
                  <a:srgbClr val="000000"/>
                </a:solidFill>
              </a:rPr>
              <a:t>1h</a:t>
            </a:r>
            <a:endParaRPr lang="it-IT" altLang="it-IT" sz="2000">
              <a:solidFill>
                <a:srgbClr val="FFFFFF"/>
              </a:solidFill>
            </a:endParaRPr>
          </a:p>
        </p:txBody>
      </p:sp>
      <p:sp>
        <p:nvSpPr>
          <p:cNvPr id="152627" name="AutoShape 59"/>
          <p:cNvSpPr>
            <a:spLocks noChangeAspect="1" noChangeArrowheads="1" noTextEdit="1"/>
          </p:cNvSpPr>
          <p:nvPr/>
        </p:nvSpPr>
        <p:spPr bwMode="auto">
          <a:xfrm>
            <a:off x="4179888" y="1411288"/>
            <a:ext cx="4964112"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it-IT">
              <a:solidFill>
                <a:srgbClr val="000000"/>
              </a:solidFill>
            </a:endParaRPr>
          </a:p>
        </p:txBody>
      </p:sp>
      <p:sp>
        <p:nvSpPr>
          <p:cNvPr id="152628" name="Rectangle 60"/>
          <p:cNvSpPr>
            <a:spLocks noChangeArrowheads="1"/>
          </p:cNvSpPr>
          <p:nvPr/>
        </p:nvSpPr>
        <p:spPr bwMode="auto">
          <a:xfrm>
            <a:off x="5210175" y="3686175"/>
            <a:ext cx="700088" cy="430213"/>
          </a:xfrm>
          <a:prstGeom prst="rect">
            <a:avLst/>
          </a:prstGeom>
          <a:solidFill>
            <a:srgbClr val="00FF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2629" name="Rectangle 61"/>
          <p:cNvSpPr>
            <a:spLocks noChangeArrowheads="1"/>
          </p:cNvSpPr>
          <p:nvPr/>
        </p:nvSpPr>
        <p:spPr bwMode="auto">
          <a:xfrm>
            <a:off x="6959600" y="3792538"/>
            <a:ext cx="700088" cy="323850"/>
          </a:xfrm>
          <a:prstGeom prst="rect">
            <a:avLst/>
          </a:prstGeom>
          <a:solidFill>
            <a:srgbClr val="00FF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2630" name="Rectangle 62"/>
          <p:cNvSpPr>
            <a:spLocks noChangeArrowheads="1"/>
          </p:cNvSpPr>
          <p:nvPr/>
        </p:nvSpPr>
        <p:spPr bwMode="auto">
          <a:xfrm>
            <a:off x="5910263" y="4116388"/>
            <a:ext cx="700087" cy="395287"/>
          </a:xfrm>
          <a:prstGeom prst="rect">
            <a:avLst/>
          </a:prstGeom>
          <a:solidFill>
            <a:srgbClr val="FF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2631" name="Rectangle 63"/>
          <p:cNvSpPr>
            <a:spLocks noChangeArrowheads="1"/>
          </p:cNvSpPr>
          <p:nvPr/>
        </p:nvSpPr>
        <p:spPr bwMode="auto">
          <a:xfrm>
            <a:off x="7659688" y="3148013"/>
            <a:ext cx="700087" cy="968375"/>
          </a:xfrm>
          <a:prstGeom prst="rect">
            <a:avLst/>
          </a:prstGeom>
          <a:solidFill>
            <a:srgbClr val="FF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2632" name="Line 64"/>
          <p:cNvSpPr>
            <a:spLocks noChangeShapeType="1"/>
          </p:cNvSpPr>
          <p:nvPr/>
        </p:nvSpPr>
        <p:spPr bwMode="auto">
          <a:xfrm>
            <a:off x="5559425" y="3433763"/>
            <a:ext cx="1588" cy="25241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33" name="Line 65"/>
          <p:cNvSpPr>
            <a:spLocks noChangeShapeType="1"/>
          </p:cNvSpPr>
          <p:nvPr/>
        </p:nvSpPr>
        <p:spPr bwMode="auto">
          <a:xfrm>
            <a:off x="5534025" y="3433763"/>
            <a:ext cx="52388"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34" name="Line 66"/>
          <p:cNvSpPr>
            <a:spLocks noChangeShapeType="1"/>
          </p:cNvSpPr>
          <p:nvPr/>
        </p:nvSpPr>
        <p:spPr bwMode="auto">
          <a:xfrm>
            <a:off x="7310438" y="3541713"/>
            <a:ext cx="1587" cy="2508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35" name="Line 67"/>
          <p:cNvSpPr>
            <a:spLocks noChangeShapeType="1"/>
          </p:cNvSpPr>
          <p:nvPr/>
        </p:nvSpPr>
        <p:spPr bwMode="auto">
          <a:xfrm>
            <a:off x="7285038" y="3541713"/>
            <a:ext cx="52387" cy="158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36" name="Line 68"/>
          <p:cNvSpPr>
            <a:spLocks noChangeShapeType="1"/>
          </p:cNvSpPr>
          <p:nvPr/>
        </p:nvSpPr>
        <p:spPr bwMode="auto">
          <a:xfrm flipV="1">
            <a:off x="6259513" y="4511675"/>
            <a:ext cx="1587" cy="1428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37" name="Line 69"/>
          <p:cNvSpPr>
            <a:spLocks noChangeShapeType="1"/>
          </p:cNvSpPr>
          <p:nvPr/>
        </p:nvSpPr>
        <p:spPr bwMode="auto">
          <a:xfrm>
            <a:off x="6234113" y="4654550"/>
            <a:ext cx="52387"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38" name="Line 70"/>
          <p:cNvSpPr>
            <a:spLocks noChangeShapeType="1"/>
          </p:cNvSpPr>
          <p:nvPr/>
        </p:nvSpPr>
        <p:spPr bwMode="auto">
          <a:xfrm>
            <a:off x="8010525" y="3038475"/>
            <a:ext cx="1588" cy="10953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39" name="Line 71"/>
          <p:cNvSpPr>
            <a:spLocks noChangeShapeType="1"/>
          </p:cNvSpPr>
          <p:nvPr/>
        </p:nvSpPr>
        <p:spPr bwMode="auto">
          <a:xfrm>
            <a:off x="7985125" y="3038475"/>
            <a:ext cx="52388" cy="158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40" name="Line 72"/>
          <p:cNvSpPr>
            <a:spLocks noChangeShapeType="1"/>
          </p:cNvSpPr>
          <p:nvPr/>
        </p:nvSpPr>
        <p:spPr bwMode="auto">
          <a:xfrm flipV="1">
            <a:off x="5035550" y="4116388"/>
            <a:ext cx="1588"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41" name="Line 73"/>
          <p:cNvSpPr>
            <a:spLocks noChangeShapeType="1"/>
          </p:cNvSpPr>
          <p:nvPr/>
        </p:nvSpPr>
        <p:spPr bwMode="auto">
          <a:xfrm flipV="1">
            <a:off x="5910263" y="4116388"/>
            <a:ext cx="1587" cy="523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42" name="Line 74"/>
          <p:cNvSpPr>
            <a:spLocks noChangeShapeType="1"/>
          </p:cNvSpPr>
          <p:nvPr/>
        </p:nvSpPr>
        <p:spPr bwMode="auto">
          <a:xfrm flipV="1">
            <a:off x="6786563" y="4116388"/>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43" name="Line 75"/>
          <p:cNvSpPr>
            <a:spLocks noChangeShapeType="1"/>
          </p:cNvSpPr>
          <p:nvPr/>
        </p:nvSpPr>
        <p:spPr bwMode="auto">
          <a:xfrm flipV="1">
            <a:off x="7659688" y="4116388"/>
            <a:ext cx="1587" cy="523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44" name="Line 76"/>
          <p:cNvSpPr>
            <a:spLocks noChangeShapeType="1"/>
          </p:cNvSpPr>
          <p:nvPr/>
        </p:nvSpPr>
        <p:spPr bwMode="auto">
          <a:xfrm flipV="1">
            <a:off x="8535988" y="4116388"/>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45" name="Line 77"/>
          <p:cNvSpPr>
            <a:spLocks noChangeShapeType="1"/>
          </p:cNvSpPr>
          <p:nvPr/>
        </p:nvSpPr>
        <p:spPr bwMode="auto">
          <a:xfrm>
            <a:off x="5035550" y="4116388"/>
            <a:ext cx="3500438"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46" name="Line 78"/>
          <p:cNvSpPr>
            <a:spLocks noChangeShapeType="1"/>
          </p:cNvSpPr>
          <p:nvPr/>
        </p:nvSpPr>
        <p:spPr bwMode="auto">
          <a:xfrm>
            <a:off x="5008563" y="4654550"/>
            <a:ext cx="26987"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47" name="Line 79"/>
          <p:cNvSpPr>
            <a:spLocks noChangeShapeType="1"/>
          </p:cNvSpPr>
          <p:nvPr/>
        </p:nvSpPr>
        <p:spPr bwMode="auto">
          <a:xfrm>
            <a:off x="4983163" y="4475163"/>
            <a:ext cx="52387"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48" name="Line 80"/>
          <p:cNvSpPr>
            <a:spLocks noChangeShapeType="1"/>
          </p:cNvSpPr>
          <p:nvPr/>
        </p:nvSpPr>
        <p:spPr bwMode="auto">
          <a:xfrm>
            <a:off x="5008563" y="4294188"/>
            <a:ext cx="26987"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49" name="Line 81"/>
          <p:cNvSpPr>
            <a:spLocks noChangeShapeType="1"/>
          </p:cNvSpPr>
          <p:nvPr/>
        </p:nvSpPr>
        <p:spPr bwMode="auto">
          <a:xfrm>
            <a:off x="4983163" y="4116388"/>
            <a:ext cx="52387"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50" name="Line 82"/>
          <p:cNvSpPr>
            <a:spLocks noChangeShapeType="1"/>
          </p:cNvSpPr>
          <p:nvPr/>
        </p:nvSpPr>
        <p:spPr bwMode="auto">
          <a:xfrm>
            <a:off x="5008563" y="3935413"/>
            <a:ext cx="26987"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51" name="Line 83"/>
          <p:cNvSpPr>
            <a:spLocks noChangeShapeType="1"/>
          </p:cNvSpPr>
          <p:nvPr/>
        </p:nvSpPr>
        <p:spPr bwMode="auto">
          <a:xfrm>
            <a:off x="4983163" y="3757613"/>
            <a:ext cx="52387"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52" name="Line 84"/>
          <p:cNvSpPr>
            <a:spLocks noChangeShapeType="1"/>
          </p:cNvSpPr>
          <p:nvPr/>
        </p:nvSpPr>
        <p:spPr bwMode="auto">
          <a:xfrm>
            <a:off x="5008563" y="3578225"/>
            <a:ext cx="26987"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53" name="Line 85"/>
          <p:cNvSpPr>
            <a:spLocks noChangeShapeType="1"/>
          </p:cNvSpPr>
          <p:nvPr/>
        </p:nvSpPr>
        <p:spPr bwMode="auto">
          <a:xfrm>
            <a:off x="4983163" y="3397250"/>
            <a:ext cx="52387"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54" name="Line 86"/>
          <p:cNvSpPr>
            <a:spLocks noChangeShapeType="1"/>
          </p:cNvSpPr>
          <p:nvPr/>
        </p:nvSpPr>
        <p:spPr bwMode="auto">
          <a:xfrm>
            <a:off x="5008563" y="3219450"/>
            <a:ext cx="26987"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55" name="Line 87"/>
          <p:cNvSpPr>
            <a:spLocks noChangeShapeType="1"/>
          </p:cNvSpPr>
          <p:nvPr/>
        </p:nvSpPr>
        <p:spPr bwMode="auto">
          <a:xfrm>
            <a:off x="4983163" y="3038475"/>
            <a:ext cx="52387"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56" name="Line 88"/>
          <p:cNvSpPr>
            <a:spLocks noChangeShapeType="1"/>
          </p:cNvSpPr>
          <p:nvPr/>
        </p:nvSpPr>
        <p:spPr bwMode="auto">
          <a:xfrm>
            <a:off x="5008563" y="2859088"/>
            <a:ext cx="26987"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57" name="Line 89"/>
          <p:cNvSpPr>
            <a:spLocks noChangeShapeType="1"/>
          </p:cNvSpPr>
          <p:nvPr/>
        </p:nvSpPr>
        <p:spPr bwMode="auto">
          <a:xfrm>
            <a:off x="4983163" y="2681288"/>
            <a:ext cx="52387"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58" name="Line 90"/>
          <p:cNvSpPr>
            <a:spLocks noChangeShapeType="1"/>
          </p:cNvSpPr>
          <p:nvPr/>
        </p:nvSpPr>
        <p:spPr bwMode="auto">
          <a:xfrm>
            <a:off x="5008563" y="2500313"/>
            <a:ext cx="26987"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59" name="Line 91"/>
          <p:cNvSpPr>
            <a:spLocks noChangeShapeType="1"/>
          </p:cNvSpPr>
          <p:nvPr/>
        </p:nvSpPr>
        <p:spPr bwMode="auto">
          <a:xfrm>
            <a:off x="4983163" y="2322513"/>
            <a:ext cx="52387"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60" name="Line 92"/>
          <p:cNvSpPr>
            <a:spLocks noChangeShapeType="1"/>
          </p:cNvSpPr>
          <p:nvPr/>
        </p:nvSpPr>
        <p:spPr bwMode="auto">
          <a:xfrm>
            <a:off x="5008563" y="2141538"/>
            <a:ext cx="26987"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61" name="Line 93"/>
          <p:cNvSpPr>
            <a:spLocks noChangeShapeType="1"/>
          </p:cNvSpPr>
          <p:nvPr/>
        </p:nvSpPr>
        <p:spPr bwMode="auto">
          <a:xfrm>
            <a:off x="4983163" y="1962150"/>
            <a:ext cx="52387"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62" name="Line 94"/>
          <p:cNvSpPr>
            <a:spLocks noChangeShapeType="1"/>
          </p:cNvSpPr>
          <p:nvPr/>
        </p:nvSpPr>
        <p:spPr bwMode="auto">
          <a:xfrm flipV="1">
            <a:off x="5035550" y="1962150"/>
            <a:ext cx="1588" cy="2692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2663" name="Rectangle 95"/>
          <p:cNvSpPr>
            <a:spLocks noChangeArrowheads="1"/>
          </p:cNvSpPr>
          <p:nvPr/>
        </p:nvSpPr>
        <p:spPr bwMode="auto">
          <a:xfrm>
            <a:off x="6705600" y="4678363"/>
            <a:ext cx="304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400" b="1">
                <a:solidFill>
                  <a:srgbClr val="000000"/>
                </a:solidFill>
              </a:rPr>
              <a:t>24h</a:t>
            </a:r>
            <a:endParaRPr lang="it-IT" altLang="it-IT" sz="2000">
              <a:solidFill>
                <a:srgbClr val="FFFFFF"/>
              </a:solidFill>
            </a:endParaRPr>
          </a:p>
        </p:txBody>
      </p:sp>
      <p:sp>
        <p:nvSpPr>
          <p:cNvPr id="152664" name="Rectangle 96"/>
          <p:cNvSpPr>
            <a:spLocks noChangeArrowheads="1"/>
          </p:cNvSpPr>
          <p:nvPr/>
        </p:nvSpPr>
        <p:spPr bwMode="auto">
          <a:xfrm>
            <a:off x="8045450" y="1573213"/>
            <a:ext cx="833438" cy="360362"/>
          </a:xfrm>
          <a:prstGeom prst="rect">
            <a:avLst/>
          </a:prstGeom>
          <a:solidFill>
            <a:srgbClr val="FFFFFF"/>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2665" name="Rectangle 97"/>
          <p:cNvSpPr>
            <a:spLocks noChangeArrowheads="1"/>
          </p:cNvSpPr>
          <p:nvPr/>
        </p:nvSpPr>
        <p:spPr bwMode="auto">
          <a:xfrm>
            <a:off x="8096250" y="1622425"/>
            <a:ext cx="282575" cy="107950"/>
          </a:xfrm>
          <a:prstGeom prst="rect">
            <a:avLst/>
          </a:prstGeom>
          <a:solidFill>
            <a:srgbClr val="00FF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2666" name="Rectangle 98"/>
          <p:cNvSpPr>
            <a:spLocks noChangeArrowheads="1"/>
          </p:cNvSpPr>
          <p:nvPr/>
        </p:nvSpPr>
        <p:spPr bwMode="auto">
          <a:xfrm>
            <a:off x="8431213" y="1604963"/>
            <a:ext cx="3571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100">
                <a:solidFill>
                  <a:srgbClr val="000000"/>
                </a:solidFill>
              </a:rPr>
              <a:t> PBS </a:t>
            </a:r>
            <a:endParaRPr lang="it-IT" altLang="it-IT" sz="2000">
              <a:solidFill>
                <a:srgbClr val="FFFFFF"/>
              </a:solidFill>
            </a:endParaRPr>
          </a:p>
        </p:txBody>
      </p:sp>
      <p:sp>
        <p:nvSpPr>
          <p:cNvPr id="152667" name="Rectangle 99"/>
          <p:cNvSpPr>
            <a:spLocks noChangeArrowheads="1"/>
          </p:cNvSpPr>
          <p:nvPr/>
        </p:nvSpPr>
        <p:spPr bwMode="auto">
          <a:xfrm>
            <a:off x="8096250" y="1782763"/>
            <a:ext cx="282575" cy="107950"/>
          </a:xfrm>
          <a:prstGeom prst="rect">
            <a:avLst/>
          </a:prstGeom>
          <a:solidFill>
            <a:srgbClr val="FF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2668" name="Rectangle 100"/>
          <p:cNvSpPr>
            <a:spLocks noChangeArrowheads="1"/>
          </p:cNvSpPr>
          <p:nvPr/>
        </p:nvSpPr>
        <p:spPr bwMode="auto">
          <a:xfrm>
            <a:off x="8435975" y="1763713"/>
            <a:ext cx="458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100">
                <a:solidFill>
                  <a:srgbClr val="000000"/>
                </a:solidFill>
              </a:rPr>
              <a:t> BDNF </a:t>
            </a:r>
            <a:endParaRPr lang="it-IT" altLang="it-IT" sz="2000">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1153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02" name="Group 99"/>
          <p:cNvGrpSpPr>
            <a:grpSpLocks/>
          </p:cNvGrpSpPr>
          <p:nvPr/>
        </p:nvGrpSpPr>
        <p:grpSpPr bwMode="auto">
          <a:xfrm>
            <a:off x="365125" y="147638"/>
            <a:ext cx="8283575" cy="5576887"/>
            <a:chOff x="230" y="93"/>
            <a:chExt cx="5218" cy="3513"/>
          </a:xfrm>
        </p:grpSpPr>
        <p:grpSp>
          <p:nvGrpSpPr>
            <p:cNvPr id="153607" name="Group 86"/>
            <p:cNvGrpSpPr>
              <a:grpSpLocks/>
            </p:cNvGrpSpPr>
            <p:nvPr/>
          </p:nvGrpSpPr>
          <p:grpSpPr bwMode="auto">
            <a:xfrm>
              <a:off x="1212" y="3076"/>
              <a:ext cx="782" cy="449"/>
              <a:chOff x="1212" y="3076"/>
              <a:chExt cx="782" cy="449"/>
            </a:xfrm>
          </p:grpSpPr>
          <p:sp>
            <p:nvSpPr>
              <p:cNvPr id="153664" name="Rectangle 7"/>
              <p:cNvSpPr>
                <a:spLocks noChangeArrowheads="1"/>
              </p:cNvSpPr>
              <p:nvPr/>
            </p:nvSpPr>
            <p:spPr bwMode="auto">
              <a:xfrm>
                <a:off x="1212" y="3330"/>
                <a:ext cx="781" cy="195"/>
              </a:xfrm>
              <a:prstGeom prst="rect">
                <a:avLst/>
              </a:prstGeom>
              <a:solidFill>
                <a:srgbClr val="FF0000"/>
              </a:solidFill>
              <a:ln w="12700">
                <a:solidFill>
                  <a:srgbClr val="FF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3665" name="Line 8"/>
              <p:cNvSpPr>
                <a:spLocks noChangeShapeType="1"/>
              </p:cNvSpPr>
              <p:nvPr/>
            </p:nvSpPr>
            <p:spPr bwMode="auto">
              <a:xfrm>
                <a:off x="1212" y="3330"/>
                <a:ext cx="78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66" name="Line 9"/>
              <p:cNvSpPr>
                <a:spLocks noChangeShapeType="1"/>
              </p:cNvSpPr>
              <p:nvPr/>
            </p:nvSpPr>
            <p:spPr bwMode="auto">
              <a:xfrm>
                <a:off x="1993" y="3330"/>
                <a:ext cx="1" cy="19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67" name="Line 10"/>
              <p:cNvSpPr>
                <a:spLocks noChangeShapeType="1"/>
              </p:cNvSpPr>
              <p:nvPr/>
            </p:nvSpPr>
            <p:spPr bwMode="auto">
              <a:xfrm flipV="1">
                <a:off x="1212" y="3330"/>
                <a:ext cx="1" cy="19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68" name="Line 23"/>
              <p:cNvSpPr>
                <a:spLocks noChangeShapeType="1"/>
              </p:cNvSpPr>
              <p:nvPr/>
            </p:nvSpPr>
            <p:spPr bwMode="auto">
              <a:xfrm>
                <a:off x="1603" y="3076"/>
                <a:ext cx="1" cy="25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69" name="Line 24"/>
              <p:cNvSpPr>
                <a:spLocks noChangeShapeType="1"/>
              </p:cNvSpPr>
              <p:nvPr/>
            </p:nvSpPr>
            <p:spPr bwMode="auto">
              <a:xfrm>
                <a:off x="1574" y="3076"/>
                <a:ext cx="58"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grpSp>
        <p:grpSp>
          <p:nvGrpSpPr>
            <p:cNvPr id="153608" name="Group 87"/>
            <p:cNvGrpSpPr>
              <a:grpSpLocks/>
            </p:cNvGrpSpPr>
            <p:nvPr/>
          </p:nvGrpSpPr>
          <p:grpSpPr bwMode="auto">
            <a:xfrm>
              <a:off x="3316" y="1230"/>
              <a:ext cx="782" cy="2295"/>
              <a:chOff x="2188" y="1230"/>
              <a:chExt cx="782" cy="2295"/>
            </a:xfrm>
          </p:grpSpPr>
          <p:sp>
            <p:nvSpPr>
              <p:cNvPr id="153658" name="Rectangle 11"/>
              <p:cNvSpPr>
                <a:spLocks noChangeArrowheads="1"/>
              </p:cNvSpPr>
              <p:nvPr/>
            </p:nvSpPr>
            <p:spPr bwMode="auto">
              <a:xfrm>
                <a:off x="2188" y="1633"/>
                <a:ext cx="781" cy="1892"/>
              </a:xfrm>
              <a:prstGeom prst="rect">
                <a:avLst/>
              </a:prstGeom>
              <a:solidFill>
                <a:srgbClr val="FF0000"/>
              </a:solidFill>
              <a:ln w="12700">
                <a:solidFill>
                  <a:srgbClr val="FF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3659" name="Line 12"/>
              <p:cNvSpPr>
                <a:spLocks noChangeShapeType="1"/>
              </p:cNvSpPr>
              <p:nvPr/>
            </p:nvSpPr>
            <p:spPr bwMode="auto">
              <a:xfrm>
                <a:off x="2188" y="1633"/>
                <a:ext cx="78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60" name="Line 13"/>
              <p:cNvSpPr>
                <a:spLocks noChangeShapeType="1"/>
              </p:cNvSpPr>
              <p:nvPr/>
            </p:nvSpPr>
            <p:spPr bwMode="auto">
              <a:xfrm>
                <a:off x="2969" y="1633"/>
                <a:ext cx="1" cy="18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61" name="Line 14"/>
              <p:cNvSpPr>
                <a:spLocks noChangeShapeType="1"/>
              </p:cNvSpPr>
              <p:nvPr/>
            </p:nvSpPr>
            <p:spPr bwMode="auto">
              <a:xfrm flipV="1">
                <a:off x="2188" y="1633"/>
                <a:ext cx="1" cy="18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62" name="Line 27"/>
              <p:cNvSpPr>
                <a:spLocks noChangeShapeType="1"/>
              </p:cNvSpPr>
              <p:nvPr/>
            </p:nvSpPr>
            <p:spPr bwMode="auto">
              <a:xfrm>
                <a:off x="2579" y="1230"/>
                <a:ext cx="1" cy="40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63" name="Line 28"/>
              <p:cNvSpPr>
                <a:spLocks noChangeShapeType="1"/>
              </p:cNvSpPr>
              <p:nvPr/>
            </p:nvSpPr>
            <p:spPr bwMode="auto">
              <a:xfrm>
                <a:off x="2550" y="1230"/>
                <a:ext cx="57"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grpSp>
        <p:grpSp>
          <p:nvGrpSpPr>
            <p:cNvPr id="153609" name="Group 88"/>
            <p:cNvGrpSpPr>
              <a:grpSpLocks/>
            </p:cNvGrpSpPr>
            <p:nvPr/>
          </p:nvGrpSpPr>
          <p:grpSpPr bwMode="auto">
            <a:xfrm>
              <a:off x="2036" y="1158"/>
              <a:ext cx="782" cy="2367"/>
              <a:chOff x="3164" y="1158"/>
              <a:chExt cx="782" cy="2367"/>
            </a:xfrm>
          </p:grpSpPr>
          <p:sp>
            <p:nvSpPr>
              <p:cNvPr id="153652" name="Rectangle 15"/>
              <p:cNvSpPr>
                <a:spLocks noChangeArrowheads="1"/>
              </p:cNvSpPr>
              <p:nvPr/>
            </p:nvSpPr>
            <p:spPr bwMode="auto">
              <a:xfrm>
                <a:off x="3164" y="1650"/>
                <a:ext cx="781" cy="1875"/>
              </a:xfrm>
              <a:prstGeom prst="rect">
                <a:avLst/>
              </a:prstGeom>
              <a:solidFill>
                <a:srgbClr val="333399"/>
              </a:solidFill>
              <a:ln w="12700">
                <a:solidFill>
                  <a:srgbClr val="FF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3653" name="Line 16"/>
              <p:cNvSpPr>
                <a:spLocks noChangeShapeType="1"/>
              </p:cNvSpPr>
              <p:nvPr/>
            </p:nvSpPr>
            <p:spPr bwMode="auto">
              <a:xfrm>
                <a:off x="3164" y="1650"/>
                <a:ext cx="78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54" name="Line 17"/>
              <p:cNvSpPr>
                <a:spLocks noChangeShapeType="1"/>
              </p:cNvSpPr>
              <p:nvPr/>
            </p:nvSpPr>
            <p:spPr bwMode="auto">
              <a:xfrm>
                <a:off x="3945" y="1650"/>
                <a:ext cx="1" cy="18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55" name="Line 18"/>
              <p:cNvSpPr>
                <a:spLocks noChangeShapeType="1"/>
              </p:cNvSpPr>
              <p:nvPr/>
            </p:nvSpPr>
            <p:spPr bwMode="auto">
              <a:xfrm flipV="1">
                <a:off x="3164" y="1650"/>
                <a:ext cx="1" cy="18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56" name="Line 31"/>
              <p:cNvSpPr>
                <a:spLocks noChangeShapeType="1"/>
              </p:cNvSpPr>
              <p:nvPr/>
            </p:nvSpPr>
            <p:spPr bwMode="auto">
              <a:xfrm>
                <a:off x="3554" y="1158"/>
                <a:ext cx="1" cy="49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57" name="Line 32"/>
              <p:cNvSpPr>
                <a:spLocks noChangeShapeType="1"/>
              </p:cNvSpPr>
              <p:nvPr/>
            </p:nvSpPr>
            <p:spPr bwMode="auto">
              <a:xfrm>
                <a:off x="3526" y="1158"/>
                <a:ext cx="57"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grpSp>
        <p:grpSp>
          <p:nvGrpSpPr>
            <p:cNvPr id="153610" name="Group 89"/>
            <p:cNvGrpSpPr>
              <a:grpSpLocks/>
            </p:cNvGrpSpPr>
            <p:nvPr/>
          </p:nvGrpSpPr>
          <p:grpSpPr bwMode="auto">
            <a:xfrm>
              <a:off x="4140" y="1126"/>
              <a:ext cx="782" cy="2399"/>
              <a:chOff x="4140" y="1126"/>
              <a:chExt cx="782" cy="2399"/>
            </a:xfrm>
          </p:grpSpPr>
          <p:sp>
            <p:nvSpPr>
              <p:cNvPr id="153646" name="Rectangle 19"/>
              <p:cNvSpPr>
                <a:spLocks noChangeArrowheads="1"/>
              </p:cNvSpPr>
              <p:nvPr/>
            </p:nvSpPr>
            <p:spPr bwMode="auto">
              <a:xfrm>
                <a:off x="4140" y="1501"/>
                <a:ext cx="781" cy="2024"/>
              </a:xfrm>
              <a:prstGeom prst="rect">
                <a:avLst/>
              </a:prstGeom>
              <a:solidFill>
                <a:srgbClr val="333399"/>
              </a:solidFill>
              <a:ln w="12700">
                <a:solidFill>
                  <a:srgbClr val="FF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3647" name="Line 20"/>
              <p:cNvSpPr>
                <a:spLocks noChangeShapeType="1"/>
              </p:cNvSpPr>
              <p:nvPr/>
            </p:nvSpPr>
            <p:spPr bwMode="auto">
              <a:xfrm>
                <a:off x="4140" y="1501"/>
                <a:ext cx="78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48" name="Line 21"/>
              <p:cNvSpPr>
                <a:spLocks noChangeShapeType="1"/>
              </p:cNvSpPr>
              <p:nvPr/>
            </p:nvSpPr>
            <p:spPr bwMode="auto">
              <a:xfrm>
                <a:off x="4921" y="1501"/>
                <a:ext cx="1" cy="20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49" name="Line 22"/>
              <p:cNvSpPr>
                <a:spLocks noChangeShapeType="1"/>
              </p:cNvSpPr>
              <p:nvPr/>
            </p:nvSpPr>
            <p:spPr bwMode="auto">
              <a:xfrm flipV="1">
                <a:off x="4140" y="1501"/>
                <a:ext cx="1" cy="20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50" name="Line 35"/>
              <p:cNvSpPr>
                <a:spLocks noChangeShapeType="1"/>
              </p:cNvSpPr>
              <p:nvPr/>
            </p:nvSpPr>
            <p:spPr bwMode="auto">
              <a:xfrm>
                <a:off x="4530" y="1126"/>
                <a:ext cx="1" cy="37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51" name="Line 36"/>
              <p:cNvSpPr>
                <a:spLocks noChangeShapeType="1"/>
              </p:cNvSpPr>
              <p:nvPr/>
            </p:nvSpPr>
            <p:spPr bwMode="auto">
              <a:xfrm>
                <a:off x="4501" y="1126"/>
                <a:ext cx="58"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grpSp>
        <p:sp>
          <p:nvSpPr>
            <p:cNvPr id="153611" name="Rectangle 43"/>
            <p:cNvSpPr>
              <a:spLocks noChangeArrowheads="1"/>
            </p:cNvSpPr>
            <p:nvPr/>
          </p:nvSpPr>
          <p:spPr bwMode="auto">
            <a:xfrm>
              <a:off x="856" y="3452"/>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a:solidFill>
                    <a:srgbClr val="000000"/>
                  </a:solidFill>
                </a:rPr>
                <a:t>0,0</a:t>
              </a:r>
              <a:endParaRPr lang="it-IT" altLang="it-IT" sz="1800">
                <a:solidFill>
                  <a:srgbClr val="000000"/>
                </a:solidFill>
              </a:endParaRPr>
            </a:p>
          </p:txBody>
        </p:sp>
        <p:sp>
          <p:nvSpPr>
            <p:cNvPr id="153612" name="Rectangle 44"/>
            <p:cNvSpPr>
              <a:spLocks noChangeArrowheads="1"/>
            </p:cNvSpPr>
            <p:nvPr/>
          </p:nvSpPr>
          <p:spPr bwMode="auto">
            <a:xfrm>
              <a:off x="856" y="2969"/>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a:solidFill>
                    <a:srgbClr val="000000"/>
                  </a:solidFill>
                </a:rPr>
                <a:t>0,1</a:t>
              </a:r>
              <a:endParaRPr lang="it-IT" altLang="it-IT" sz="1800">
                <a:solidFill>
                  <a:srgbClr val="000000"/>
                </a:solidFill>
              </a:endParaRPr>
            </a:p>
          </p:txBody>
        </p:sp>
        <p:sp>
          <p:nvSpPr>
            <p:cNvPr id="153613" name="Rectangle 45"/>
            <p:cNvSpPr>
              <a:spLocks noChangeArrowheads="1"/>
            </p:cNvSpPr>
            <p:nvPr/>
          </p:nvSpPr>
          <p:spPr bwMode="auto">
            <a:xfrm>
              <a:off x="856" y="2484"/>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a:solidFill>
                    <a:srgbClr val="000000"/>
                  </a:solidFill>
                </a:rPr>
                <a:t>0,2</a:t>
              </a:r>
              <a:endParaRPr lang="it-IT" altLang="it-IT" sz="1800">
                <a:solidFill>
                  <a:srgbClr val="000000"/>
                </a:solidFill>
              </a:endParaRPr>
            </a:p>
          </p:txBody>
        </p:sp>
        <p:sp>
          <p:nvSpPr>
            <p:cNvPr id="153614" name="Rectangle 46"/>
            <p:cNvSpPr>
              <a:spLocks noChangeArrowheads="1"/>
            </p:cNvSpPr>
            <p:nvPr/>
          </p:nvSpPr>
          <p:spPr bwMode="auto">
            <a:xfrm>
              <a:off x="856" y="2000"/>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a:solidFill>
                    <a:srgbClr val="000000"/>
                  </a:solidFill>
                </a:rPr>
                <a:t>0,3</a:t>
              </a:r>
              <a:endParaRPr lang="it-IT" altLang="it-IT" sz="1800">
                <a:solidFill>
                  <a:srgbClr val="000000"/>
                </a:solidFill>
              </a:endParaRPr>
            </a:p>
          </p:txBody>
        </p:sp>
        <p:sp>
          <p:nvSpPr>
            <p:cNvPr id="153615" name="Rectangle 47"/>
            <p:cNvSpPr>
              <a:spLocks noChangeArrowheads="1"/>
            </p:cNvSpPr>
            <p:nvPr/>
          </p:nvSpPr>
          <p:spPr bwMode="auto">
            <a:xfrm>
              <a:off x="856" y="1517"/>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a:solidFill>
                    <a:srgbClr val="000000"/>
                  </a:solidFill>
                </a:rPr>
                <a:t>0,4</a:t>
              </a:r>
              <a:endParaRPr lang="it-IT" altLang="it-IT" sz="1800">
                <a:solidFill>
                  <a:srgbClr val="000000"/>
                </a:solidFill>
              </a:endParaRPr>
            </a:p>
          </p:txBody>
        </p:sp>
        <p:sp>
          <p:nvSpPr>
            <p:cNvPr id="153616" name="Rectangle 48"/>
            <p:cNvSpPr>
              <a:spLocks noChangeArrowheads="1"/>
            </p:cNvSpPr>
            <p:nvPr/>
          </p:nvSpPr>
          <p:spPr bwMode="auto">
            <a:xfrm>
              <a:off x="856" y="1031"/>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a:solidFill>
                    <a:srgbClr val="000000"/>
                  </a:solidFill>
                </a:rPr>
                <a:t>0,5</a:t>
              </a:r>
              <a:endParaRPr lang="it-IT" altLang="it-IT" sz="1800">
                <a:solidFill>
                  <a:srgbClr val="000000"/>
                </a:solidFill>
              </a:endParaRPr>
            </a:p>
          </p:txBody>
        </p:sp>
        <p:sp>
          <p:nvSpPr>
            <p:cNvPr id="153617" name="Rectangle 49"/>
            <p:cNvSpPr>
              <a:spLocks noChangeArrowheads="1"/>
            </p:cNvSpPr>
            <p:nvPr/>
          </p:nvSpPr>
          <p:spPr bwMode="auto">
            <a:xfrm>
              <a:off x="856" y="548"/>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a:solidFill>
                    <a:srgbClr val="000000"/>
                  </a:solidFill>
                </a:rPr>
                <a:t>0,6</a:t>
              </a:r>
              <a:endParaRPr lang="it-IT" altLang="it-IT" sz="1800">
                <a:solidFill>
                  <a:srgbClr val="000000"/>
                </a:solidFill>
              </a:endParaRPr>
            </a:p>
          </p:txBody>
        </p:sp>
        <p:sp>
          <p:nvSpPr>
            <p:cNvPr id="153618" name="Line 50"/>
            <p:cNvSpPr>
              <a:spLocks noChangeShapeType="1"/>
            </p:cNvSpPr>
            <p:nvPr/>
          </p:nvSpPr>
          <p:spPr bwMode="auto">
            <a:xfrm flipV="1">
              <a:off x="1114" y="3525"/>
              <a:ext cx="1" cy="2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19" name="Line 59"/>
            <p:cNvSpPr>
              <a:spLocks noChangeShapeType="1"/>
            </p:cNvSpPr>
            <p:nvPr/>
          </p:nvSpPr>
          <p:spPr bwMode="auto">
            <a:xfrm>
              <a:off x="1114" y="3525"/>
              <a:ext cx="3905"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20" name="Line 60"/>
            <p:cNvSpPr>
              <a:spLocks noChangeShapeType="1"/>
            </p:cNvSpPr>
            <p:nvPr/>
          </p:nvSpPr>
          <p:spPr bwMode="auto">
            <a:xfrm>
              <a:off x="1056" y="3525"/>
              <a:ext cx="58"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21" name="Line 61"/>
            <p:cNvSpPr>
              <a:spLocks noChangeShapeType="1"/>
            </p:cNvSpPr>
            <p:nvPr/>
          </p:nvSpPr>
          <p:spPr bwMode="auto">
            <a:xfrm>
              <a:off x="1085" y="3283"/>
              <a:ext cx="29"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22" name="Line 62"/>
            <p:cNvSpPr>
              <a:spLocks noChangeShapeType="1"/>
            </p:cNvSpPr>
            <p:nvPr/>
          </p:nvSpPr>
          <p:spPr bwMode="auto">
            <a:xfrm>
              <a:off x="1056" y="3042"/>
              <a:ext cx="58"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23" name="Line 63"/>
            <p:cNvSpPr>
              <a:spLocks noChangeShapeType="1"/>
            </p:cNvSpPr>
            <p:nvPr/>
          </p:nvSpPr>
          <p:spPr bwMode="auto">
            <a:xfrm>
              <a:off x="1085" y="2799"/>
              <a:ext cx="29"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24" name="Line 64"/>
            <p:cNvSpPr>
              <a:spLocks noChangeShapeType="1"/>
            </p:cNvSpPr>
            <p:nvPr/>
          </p:nvSpPr>
          <p:spPr bwMode="auto">
            <a:xfrm>
              <a:off x="1056" y="2556"/>
              <a:ext cx="58"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25" name="Line 65"/>
            <p:cNvSpPr>
              <a:spLocks noChangeShapeType="1"/>
            </p:cNvSpPr>
            <p:nvPr/>
          </p:nvSpPr>
          <p:spPr bwMode="auto">
            <a:xfrm>
              <a:off x="1085" y="2315"/>
              <a:ext cx="29"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26" name="Line 66"/>
            <p:cNvSpPr>
              <a:spLocks noChangeShapeType="1"/>
            </p:cNvSpPr>
            <p:nvPr/>
          </p:nvSpPr>
          <p:spPr bwMode="auto">
            <a:xfrm>
              <a:off x="1056" y="2073"/>
              <a:ext cx="58"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27" name="Line 67"/>
            <p:cNvSpPr>
              <a:spLocks noChangeShapeType="1"/>
            </p:cNvSpPr>
            <p:nvPr/>
          </p:nvSpPr>
          <p:spPr bwMode="auto">
            <a:xfrm>
              <a:off x="1085" y="1830"/>
              <a:ext cx="29"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28" name="Line 68"/>
            <p:cNvSpPr>
              <a:spLocks noChangeShapeType="1"/>
            </p:cNvSpPr>
            <p:nvPr/>
          </p:nvSpPr>
          <p:spPr bwMode="auto">
            <a:xfrm>
              <a:off x="1056" y="1589"/>
              <a:ext cx="58"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29" name="Line 69"/>
            <p:cNvSpPr>
              <a:spLocks noChangeShapeType="1"/>
            </p:cNvSpPr>
            <p:nvPr/>
          </p:nvSpPr>
          <p:spPr bwMode="auto">
            <a:xfrm>
              <a:off x="1085" y="1347"/>
              <a:ext cx="29"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30" name="Line 70"/>
            <p:cNvSpPr>
              <a:spLocks noChangeShapeType="1"/>
            </p:cNvSpPr>
            <p:nvPr/>
          </p:nvSpPr>
          <p:spPr bwMode="auto">
            <a:xfrm>
              <a:off x="1056" y="1104"/>
              <a:ext cx="58"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31" name="Line 71"/>
            <p:cNvSpPr>
              <a:spLocks noChangeShapeType="1"/>
            </p:cNvSpPr>
            <p:nvPr/>
          </p:nvSpPr>
          <p:spPr bwMode="auto">
            <a:xfrm>
              <a:off x="1085" y="863"/>
              <a:ext cx="29"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32" name="Line 72"/>
            <p:cNvSpPr>
              <a:spLocks noChangeShapeType="1"/>
            </p:cNvSpPr>
            <p:nvPr/>
          </p:nvSpPr>
          <p:spPr bwMode="auto">
            <a:xfrm>
              <a:off x="1056" y="621"/>
              <a:ext cx="58"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33" name="Line 73"/>
            <p:cNvSpPr>
              <a:spLocks noChangeShapeType="1"/>
            </p:cNvSpPr>
            <p:nvPr/>
          </p:nvSpPr>
          <p:spPr bwMode="auto">
            <a:xfrm flipV="1">
              <a:off x="1114" y="621"/>
              <a:ext cx="1" cy="290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53634" name="Rectangle 74"/>
            <p:cNvSpPr>
              <a:spLocks noChangeArrowheads="1"/>
            </p:cNvSpPr>
            <p:nvPr/>
          </p:nvSpPr>
          <p:spPr bwMode="auto">
            <a:xfrm rot="-5400000">
              <a:off x="29" y="2033"/>
              <a:ext cx="136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900">
                  <a:solidFill>
                    <a:srgbClr val="000000"/>
                  </a:solidFill>
                </a:rPr>
                <a:t>Discrimination index</a:t>
              </a:r>
              <a:endParaRPr lang="it-IT" altLang="it-IT" sz="1800">
                <a:solidFill>
                  <a:srgbClr val="000000"/>
                </a:solidFill>
              </a:endParaRPr>
            </a:p>
          </p:txBody>
        </p:sp>
        <p:sp>
          <p:nvSpPr>
            <p:cNvPr id="153635" name="Text Box 80"/>
            <p:cNvSpPr txBox="1">
              <a:spLocks noChangeArrowheads="1"/>
            </p:cNvSpPr>
            <p:nvPr/>
          </p:nvSpPr>
          <p:spPr bwMode="auto">
            <a:xfrm>
              <a:off x="230" y="93"/>
              <a:ext cx="847" cy="25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OCT, 1 </a:t>
              </a:r>
              <a:r>
                <a:rPr lang="it-IT" altLang="it-IT" sz="1800">
                  <a:solidFill>
                    <a:srgbClr val="000000"/>
                  </a:solidFill>
                  <a:latin typeface="Symbol" pitchFamily="18" charset="2"/>
                </a:rPr>
                <a:t>m</a:t>
              </a:r>
              <a:r>
                <a:rPr lang="it-IT" altLang="it-IT" sz="1800">
                  <a:solidFill>
                    <a:srgbClr val="000000"/>
                  </a:solidFill>
                </a:rPr>
                <a:t>M</a:t>
              </a:r>
            </a:p>
          </p:txBody>
        </p:sp>
        <p:sp>
          <p:nvSpPr>
            <p:cNvPr id="153636" name="Rectangle 82"/>
            <p:cNvSpPr>
              <a:spLocks noChangeArrowheads="1"/>
            </p:cNvSpPr>
            <p:nvPr/>
          </p:nvSpPr>
          <p:spPr bwMode="auto">
            <a:xfrm>
              <a:off x="4668" y="282"/>
              <a:ext cx="174" cy="10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3637" name="Rectangle 83"/>
            <p:cNvSpPr>
              <a:spLocks noChangeArrowheads="1"/>
            </p:cNvSpPr>
            <p:nvPr/>
          </p:nvSpPr>
          <p:spPr bwMode="auto">
            <a:xfrm>
              <a:off x="4668" y="444"/>
              <a:ext cx="180" cy="102"/>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3638" name="Text Box 84"/>
            <p:cNvSpPr txBox="1">
              <a:spLocks noChangeArrowheads="1"/>
            </p:cNvSpPr>
            <p:nvPr/>
          </p:nvSpPr>
          <p:spPr bwMode="auto">
            <a:xfrm>
              <a:off x="4940" y="209"/>
              <a:ext cx="5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BDNF</a:t>
              </a:r>
            </a:p>
          </p:txBody>
        </p:sp>
        <p:sp>
          <p:nvSpPr>
            <p:cNvPr id="153639" name="Text Box 85"/>
            <p:cNvSpPr txBox="1">
              <a:spLocks noChangeArrowheads="1"/>
            </p:cNvSpPr>
            <p:nvPr/>
          </p:nvSpPr>
          <p:spPr bwMode="auto">
            <a:xfrm>
              <a:off x="4940" y="383"/>
              <a:ext cx="3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WT</a:t>
              </a:r>
            </a:p>
          </p:txBody>
        </p:sp>
        <p:sp>
          <p:nvSpPr>
            <p:cNvPr id="153640" name="Text Box 90"/>
            <p:cNvSpPr txBox="1">
              <a:spLocks noChangeArrowheads="1"/>
            </p:cNvSpPr>
            <p:nvPr/>
          </p:nvSpPr>
          <p:spPr bwMode="auto">
            <a:xfrm>
              <a:off x="1808" y="299"/>
              <a:ext cx="3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Pre</a:t>
              </a:r>
            </a:p>
          </p:txBody>
        </p:sp>
        <p:sp>
          <p:nvSpPr>
            <p:cNvPr id="153641" name="Text Box 91"/>
            <p:cNvSpPr txBox="1">
              <a:spLocks noChangeArrowheads="1"/>
            </p:cNvSpPr>
            <p:nvPr/>
          </p:nvSpPr>
          <p:spPr bwMode="auto">
            <a:xfrm>
              <a:off x="3656" y="299"/>
              <a:ext cx="4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Post</a:t>
              </a:r>
            </a:p>
          </p:txBody>
        </p:sp>
        <p:sp>
          <p:nvSpPr>
            <p:cNvPr id="153642" name="Line 92"/>
            <p:cNvSpPr>
              <a:spLocks noChangeShapeType="1"/>
            </p:cNvSpPr>
            <p:nvPr/>
          </p:nvSpPr>
          <p:spPr bwMode="auto">
            <a:xfrm>
              <a:off x="1518" y="1476"/>
              <a:ext cx="63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53643" name="Text Box 93"/>
            <p:cNvSpPr txBox="1">
              <a:spLocks noChangeArrowheads="1"/>
            </p:cNvSpPr>
            <p:nvPr/>
          </p:nvSpPr>
          <p:spPr bwMode="auto">
            <a:xfrm>
              <a:off x="1712" y="1285"/>
              <a:ext cx="19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rPr>
                <a:t>*</a:t>
              </a:r>
            </a:p>
          </p:txBody>
        </p:sp>
        <p:sp>
          <p:nvSpPr>
            <p:cNvPr id="153644" name="Line 94"/>
            <p:cNvSpPr>
              <a:spLocks noChangeShapeType="1"/>
            </p:cNvSpPr>
            <p:nvPr/>
          </p:nvSpPr>
          <p:spPr bwMode="auto">
            <a:xfrm>
              <a:off x="1398" y="960"/>
              <a:ext cx="20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53645" name="Text Box 96"/>
            <p:cNvSpPr txBox="1">
              <a:spLocks noChangeArrowheads="1"/>
            </p:cNvSpPr>
            <p:nvPr/>
          </p:nvSpPr>
          <p:spPr bwMode="auto">
            <a:xfrm>
              <a:off x="2262" y="783"/>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a:t>
              </a:r>
            </a:p>
          </p:txBody>
        </p:sp>
      </p:grpSp>
      <p:sp>
        <p:nvSpPr>
          <p:cNvPr id="153603" name="Text Box 100"/>
          <p:cNvSpPr txBox="1">
            <a:spLocks noChangeArrowheads="1"/>
          </p:cNvSpPr>
          <p:nvPr/>
        </p:nvSpPr>
        <p:spPr bwMode="auto">
          <a:xfrm>
            <a:off x="0" y="5932488"/>
            <a:ext cx="91440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Two way Repeated measures ANOVA, Factors A pre-post (RM) and factor B genotype. Factor A p&lt;0.025, factor, WT vs BDNF differ at T1 but do not differ at T2; BDNF pre-treatment differs from BDNF post treatment, WT do not, Holm-Sidak post hoc test, p&lt;0.05.</a:t>
            </a:r>
          </a:p>
        </p:txBody>
      </p:sp>
      <p:sp>
        <p:nvSpPr>
          <p:cNvPr id="153604" name="Text Box 101"/>
          <p:cNvSpPr txBox="1">
            <a:spLocks noChangeArrowheads="1"/>
          </p:cNvSpPr>
          <p:nvPr/>
        </p:nvSpPr>
        <p:spPr bwMode="auto">
          <a:xfrm>
            <a:off x="7832725" y="1427163"/>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Fig. 2</a:t>
            </a:r>
          </a:p>
        </p:txBody>
      </p:sp>
      <p:sp>
        <p:nvSpPr>
          <p:cNvPr id="153605" name="Text Box 68"/>
          <p:cNvSpPr txBox="1">
            <a:spLocks noChangeArrowheads="1"/>
          </p:cNvSpPr>
          <p:nvPr/>
        </p:nvSpPr>
        <p:spPr bwMode="auto">
          <a:xfrm>
            <a:off x="3857625" y="188913"/>
            <a:ext cx="1428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24 h interval</a:t>
            </a:r>
          </a:p>
        </p:txBody>
      </p:sp>
      <p:sp>
        <p:nvSpPr>
          <p:cNvPr id="153606" name="Text Box 69"/>
          <p:cNvSpPr txBox="1">
            <a:spLocks noChangeArrowheads="1"/>
          </p:cNvSpPr>
          <p:nvPr/>
        </p:nvSpPr>
        <p:spPr bwMode="auto">
          <a:xfrm>
            <a:off x="4911725" y="6473825"/>
            <a:ext cx="2622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Braschi et al., submitted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4614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0" y="166688"/>
            <a:ext cx="9144000"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b="1" dirty="0">
                <a:solidFill>
                  <a:srgbClr val="FFFFFF"/>
                </a:solidFill>
              </a:rPr>
              <a:t>Cognitive rescue in BDNF </a:t>
            </a:r>
            <a:r>
              <a:rPr lang="it-IT" altLang="it-IT" b="1" dirty="0" err="1">
                <a:solidFill>
                  <a:srgbClr val="FFFFFF"/>
                </a:solidFill>
              </a:rPr>
              <a:t>treated</a:t>
            </a:r>
            <a:r>
              <a:rPr lang="it-IT" altLang="it-IT" b="1" dirty="0">
                <a:solidFill>
                  <a:srgbClr val="FFFFFF"/>
                </a:solidFill>
              </a:rPr>
              <a:t> </a:t>
            </a:r>
            <a:r>
              <a:rPr lang="it-IT" altLang="it-IT" b="1" dirty="0" err="1">
                <a:solidFill>
                  <a:srgbClr val="FFFFFF"/>
                </a:solidFill>
              </a:rPr>
              <a:t>animals</a:t>
            </a:r>
            <a:r>
              <a:rPr lang="it-IT" altLang="it-IT" b="1" dirty="0">
                <a:solidFill>
                  <a:srgbClr val="FFFFFF"/>
                </a:solidFill>
              </a:rPr>
              <a:t> </a:t>
            </a:r>
            <a:r>
              <a:rPr lang="it-IT" altLang="it-IT" b="1" dirty="0" err="1">
                <a:solidFill>
                  <a:srgbClr val="FFFFFF"/>
                </a:solidFill>
              </a:rPr>
              <a:t>is</a:t>
            </a:r>
            <a:r>
              <a:rPr lang="it-IT" altLang="it-IT" b="1" dirty="0">
                <a:solidFill>
                  <a:srgbClr val="FFFFFF"/>
                </a:solidFill>
              </a:rPr>
              <a:t> </a:t>
            </a:r>
            <a:r>
              <a:rPr lang="it-IT" altLang="it-IT" b="1" dirty="0" err="1">
                <a:solidFill>
                  <a:srgbClr val="FFFFFF"/>
                </a:solidFill>
              </a:rPr>
              <a:t>evident</a:t>
            </a:r>
            <a:r>
              <a:rPr lang="it-IT" altLang="it-IT" b="1" dirty="0">
                <a:solidFill>
                  <a:srgbClr val="FFFFFF"/>
                </a:solidFill>
              </a:rPr>
              <a:t> </a:t>
            </a:r>
            <a:r>
              <a:rPr lang="it-IT" altLang="it-IT" b="1" dirty="0" err="1">
                <a:solidFill>
                  <a:srgbClr val="FFFFFF"/>
                </a:solidFill>
              </a:rPr>
              <a:t>even</a:t>
            </a:r>
            <a:r>
              <a:rPr lang="it-IT" altLang="it-IT" b="1" dirty="0">
                <a:solidFill>
                  <a:srgbClr val="FFFFFF"/>
                </a:solidFill>
              </a:rPr>
              <a:t> </a:t>
            </a:r>
            <a:r>
              <a:rPr lang="it-IT" altLang="it-IT" b="1" dirty="0" err="1">
                <a:solidFill>
                  <a:srgbClr val="FFFFFF"/>
                </a:solidFill>
              </a:rPr>
              <a:t>if</a:t>
            </a:r>
            <a:r>
              <a:rPr lang="it-IT" altLang="it-IT" b="1" dirty="0">
                <a:solidFill>
                  <a:srgbClr val="FFFFFF"/>
                </a:solidFill>
              </a:rPr>
              <a:t> BDNF </a:t>
            </a:r>
            <a:r>
              <a:rPr lang="it-IT" altLang="it-IT" b="1" dirty="0" err="1">
                <a:solidFill>
                  <a:srgbClr val="FFFFFF"/>
                </a:solidFill>
              </a:rPr>
              <a:t>does</a:t>
            </a:r>
            <a:r>
              <a:rPr lang="it-IT" altLang="it-IT" b="1" dirty="0">
                <a:solidFill>
                  <a:srgbClr val="FFFFFF"/>
                </a:solidFill>
              </a:rPr>
              <a:t> </a:t>
            </a:r>
            <a:r>
              <a:rPr lang="it-IT" altLang="it-IT" b="1" dirty="0" err="1">
                <a:solidFill>
                  <a:srgbClr val="FFFFFF"/>
                </a:solidFill>
              </a:rPr>
              <a:t>not</a:t>
            </a:r>
            <a:r>
              <a:rPr lang="it-IT" altLang="it-IT" b="1" dirty="0">
                <a:solidFill>
                  <a:srgbClr val="FFFFFF"/>
                </a:solidFill>
              </a:rPr>
              <a:t> eliminate </a:t>
            </a:r>
            <a:r>
              <a:rPr lang="it-IT" altLang="it-IT" b="1" dirty="0" err="1">
                <a:solidFill>
                  <a:srgbClr val="FFFFFF"/>
                </a:solidFill>
              </a:rPr>
              <a:t>existent</a:t>
            </a:r>
            <a:r>
              <a:rPr lang="it-IT" altLang="it-IT" b="1" dirty="0">
                <a:solidFill>
                  <a:srgbClr val="FFFFFF"/>
                </a:solidFill>
              </a:rPr>
              <a:t> AD </a:t>
            </a:r>
            <a:r>
              <a:rPr lang="it-IT" altLang="it-IT" b="1" dirty="0" err="1">
                <a:solidFill>
                  <a:srgbClr val="FFFFFF"/>
                </a:solidFill>
              </a:rPr>
              <a:t>pathology</a:t>
            </a:r>
            <a:r>
              <a:rPr lang="it-IT" altLang="it-IT" b="1" dirty="0">
                <a:solidFill>
                  <a:srgbClr val="FFFFFF"/>
                </a:solidFill>
              </a:rPr>
              <a:t> (</a:t>
            </a:r>
            <a:r>
              <a:rPr lang="it-IT" altLang="it-IT" b="1" dirty="0" err="1">
                <a:solidFill>
                  <a:srgbClr val="FFFFFF"/>
                </a:solidFill>
              </a:rPr>
              <a:t>see</a:t>
            </a:r>
            <a:r>
              <a:rPr lang="it-IT" altLang="it-IT" b="1" dirty="0">
                <a:solidFill>
                  <a:srgbClr val="FFFFFF"/>
                </a:solidFill>
              </a:rPr>
              <a:t> </a:t>
            </a:r>
            <a:r>
              <a:rPr lang="it-IT" altLang="it-IT" b="1" dirty="0" err="1">
                <a:solidFill>
                  <a:srgbClr val="FFFFFF"/>
                </a:solidFill>
              </a:rPr>
              <a:t>also</a:t>
            </a:r>
            <a:r>
              <a:rPr lang="it-IT" altLang="it-IT" b="1" dirty="0">
                <a:solidFill>
                  <a:srgbClr val="FFFFFF"/>
                </a:solidFill>
              </a:rPr>
              <a:t> </a:t>
            </a:r>
            <a:r>
              <a:rPr lang="it-IT" altLang="it-IT" b="1" dirty="0" err="1">
                <a:solidFill>
                  <a:srgbClr val="FFFFFF"/>
                </a:solidFill>
              </a:rPr>
              <a:t>Nagahara</a:t>
            </a:r>
            <a:r>
              <a:rPr lang="it-IT" altLang="it-IT" b="1" dirty="0">
                <a:solidFill>
                  <a:srgbClr val="FFFFFF"/>
                </a:solidFill>
              </a:rPr>
              <a:t> et al., 2009).</a:t>
            </a:r>
            <a:endParaRPr lang="it-IT" altLang="it-IT" dirty="0">
              <a:solidFill>
                <a:srgbClr val="FFFFFF"/>
              </a:solidFill>
            </a:endParaRPr>
          </a:p>
          <a:p>
            <a:pPr algn="ctr" eaLnBrk="1" fontAlgn="base" hangingPunct="1">
              <a:spcBef>
                <a:spcPct val="0"/>
              </a:spcBef>
              <a:spcAft>
                <a:spcPct val="0"/>
              </a:spcAft>
              <a:buFontTx/>
              <a:buNone/>
            </a:pPr>
            <a:endParaRPr lang="it-IT" altLang="it-IT" dirty="0">
              <a:solidFill>
                <a:srgbClr val="FFFFFF"/>
              </a:solidFill>
            </a:endParaRPr>
          </a:p>
          <a:p>
            <a:pPr algn="ctr" eaLnBrk="1" fontAlgn="base" hangingPunct="1">
              <a:spcBef>
                <a:spcPct val="0"/>
              </a:spcBef>
              <a:spcAft>
                <a:spcPct val="0"/>
              </a:spcAft>
              <a:buFontTx/>
              <a:buNone/>
            </a:pPr>
            <a:r>
              <a:rPr lang="it-IT" altLang="it-IT" b="1" dirty="0" err="1">
                <a:solidFill>
                  <a:srgbClr val="FFFFFF"/>
                </a:solidFill>
              </a:rPr>
              <a:t>Increase</a:t>
            </a:r>
            <a:r>
              <a:rPr lang="it-IT" altLang="it-IT" b="1" dirty="0">
                <a:solidFill>
                  <a:srgbClr val="FFFFFF"/>
                </a:solidFill>
              </a:rPr>
              <a:t> in </a:t>
            </a:r>
            <a:r>
              <a:rPr lang="it-IT" altLang="it-IT" b="1" dirty="0" err="1">
                <a:solidFill>
                  <a:srgbClr val="FFFFFF"/>
                </a:solidFill>
              </a:rPr>
              <a:t>cortical</a:t>
            </a:r>
            <a:r>
              <a:rPr lang="it-IT" altLang="it-IT" b="1" dirty="0">
                <a:solidFill>
                  <a:srgbClr val="FFFFFF"/>
                </a:solidFill>
              </a:rPr>
              <a:t> </a:t>
            </a:r>
            <a:r>
              <a:rPr lang="it-IT" altLang="it-IT" b="1" dirty="0" err="1">
                <a:solidFill>
                  <a:srgbClr val="FFFFFF"/>
                </a:solidFill>
              </a:rPr>
              <a:t>plasticity</a:t>
            </a:r>
            <a:endParaRPr lang="it-IT" altLang="it-IT" b="1" dirty="0">
              <a:solidFill>
                <a:srgbClr val="FFFFFF"/>
              </a:solidFill>
            </a:endParaRPr>
          </a:p>
          <a:p>
            <a:pPr algn="ctr" eaLnBrk="1" fontAlgn="base" hangingPunct="1">
              <a:spcBef>
                <a:spcPct val="0"/>
              </a:spcBef>
              <a:spcAft>
                <a:spcPct val="0"/>
              </a:spcAft>
              <a:buFontTx/>
              <a:buNone/>
            </a:pPr>
            <a:endParaRPr lang="it-IT" altLang="it-IT" b="1" dirty="0">
              <a:solidFill>
                <a:srgbClr val="FFFFFF"/>
              </a:solidFill>
            </a:endParaRPr>
          </a:p>
          <a:p>
            <a:pPr algn="ctr" eaLnBrk="1" fontAlgn="base" hangingPunct="1">
              <a:spcBef>
                <a:spcPct val="0"/>
              </a:spcBef>
              <a:spcAft>
                <a:spcPct val="0"/>
              </a:spcAft>
              <a:buFontTx/>
              <a:buNone/>
            </a:pPr>
            <a:r>
              <a:rPr lang="it-IT" altLang="it-IT" b="1" dirty="0" smtClean="0">
                <a:solidFill>
                  <a:srgbClr val="FFFFFF"/>
                </a:solidFill>
                <a:sym typeface="Symbol" pitchFamily="18" charset="2"/>
              </a:rPr>
              <a:t>Action </a:t>
            </a:r>
            <a:r>
              <a:rPr lang="it-IT" altLang="it-IT" b="1" dirty="0">
                <a:solidFill>
                  <a:srgbClr val="FFFFFF"/>
                </a:solidFill>
                <a:sym typeface="Symbol" pitchFamily="18" charset="2"/>
              </a:rPr>
              <a:t>on </a:t>
            </a:r>
            <a:r>
              <a:rPr lang="it-IT" altLang="it-IT" b="1" dirty="0" err="1">
                <a:solidFill>
                  <a:srgbClr val="FFFFFF"/>
                </a:solidFill>
                <a:sym typeface="Symbol" pitchFamily="18" charset="2"/>
              </a:rPr>
              <a:t>neuroinflammation</a:t>
            </a:r>
            <a:endParaRPr lang="it-IT" altLang="it-IT" sz="2800" b="1" dirty="0">
              <a:solidFill>
                <a:srgbClr val="FFFFFF"/>
              </a:solidFill>
            </a:endParaRPr>
          </a:p>
          <a:p>
            <a:pPr algn="ctr" eaLnBrk="1" fontAlgn="base" hangingPunct="1">
              <a:spcBef>
                <a:spcPct val="0"/>
              </a:spcBef>
              <a:spcAft>
                <a:spcPct val="0"/>
              </a:spcAft>
              <a:buFontTx/>
              <a:buNone/>
            </a:pPr>
            <a:endParaRPr lang="it-IT" altLang="it-IT" sz="2800" dirty="0">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6128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2"/>
          <p:cNvGrpSpPr>
            <a:grpSpLocks/>
          </p:cNvGrpSpPr>
          <p:nvPr/>
        </p:nvGrpSpPr>
        <p:grpSpPr bwMode="auto">
          <a:xfrm>
            <a:off x="179388" y="333375"/>
            <a:ext cx="4778375" cy="6308725"/>
            <a:chOff x="1247" y="210"/>
            <a:chExt cx="3010" cy="3974"/>
          </a:xfrm>
        </p:grpSpPr>
        <p:pic>
          <p:nvPicPr>
            <p:cNvPr id="1556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 y="210"/>
              <a:ext cx="3010" cy="3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5661" name="Text Box 4"/>
            <p:cNvSpPr txBox="1">
              <a:spLocks noChangeArrowheads="1"/>
            </p:cNvSpPr>
            <p:nvPr/>
          </p:nvSpPr>
          <p:spPr bwMode="auto">
            <a:xfrm>
              <a:off x="3067" y="1917"/>
              <a:ext cx="444" cy="2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b="1">
                  <a:solidFill>
                    <a:srgbClr val="000000"/>
                  </a:solidFill>
                </a:rPr>
                <a:t>IGF-1</a:t>
              </a:r>
            </a:p>
          </p:txBody>
        </p:sp>
      </p:grpSp>
      <p:sp>
        <p:nvSpPr>
          <p:cNvPr id="155651" name="Text Box 5"/>
          <p:cNvSpPr txBox="1">
            <a:spLocks noChangeArrowheads="1"/>
          </p:cNvSpPr>
          <p:nvPr/>
        </p:nvSpPr>
        <p:spPr bwMode="auto">
          <a:xfrm>
            <a:off x="5076825" y="-26988"/>
            <a:ext cx="4067175" cy="2647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400" b="1">
                <a:solidFill>
                  <a:srgbClr val="FF9900"/>
                </a:solidFill>
              </a:rPr>
              <a:t>Keeping mentally and physically active may not only increase neural parameters, but also augment vasculature density in metabolically active brain areas.</a:t>
            </a:r>
          </a:p>
        </p:txBody>
      </p:sp>
      <p:sp>
        <p:nvSpPr>
          <p:cNvPr id="155652" name="Text Box 6"/>
          <p:cNvSpPr txBox="1">
            <a:spLocks noChangeArrowheads="1"/>
          </p:cNvSpPr>
          <p:nvPr/>
        </p:nvSpPr>
        <p:spPr bwMode="auto">
          <a:xfrm>
            <a:off x="4041775" y="2636838"/>
            <a:ext cx="1525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b="1">
                <a:solidFill>
                  <a:srgbClr val="000000"/>
                </a:solidFill>
              </a:rPr>
              <a:t>Neuroge</a:t>
            </a:r>
            <a:r>
              <a:rPr lang="it-IT" altLang="it-IT" sz="1600" b="1">
                <a:solidFill>
                  <a:srgbClr val="FFFFFF"/>
                </a:solidFill>
              </a:rPr>
              <a:t>nesis</a:t>
            </a:r>
          </a:p>
        </p:txBody>
      </p:sp>
      <p:sp>
        <p:nvSpPr>
          <p:cNvPr id="155653" name="Line 7"/>
          <p:cNvSpPr>
            <a:spLocks noChangeShapeType="1"/>
          </p:cNvSpPr>
          <p:nvPr/>
        </p:nvSpPr>
        <p:spPr bwMode="auto">
          <a:xfrm flipV="1">
            <a:off x="4079875" y="2697163"/>
            <a:ext cx="0"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55654" name="Text Box 8"/>
          <p:cNvSpPr txBox="1">
            <a:spLocks noChangeArrowheads="1"/>
          </p:cNvSpPr>
          <p:nvPr/>
        </p:nvSpPr>
        <p:spPr bwMode="auto">
          <a:xfrm>
            <a:off x="6011863" y="3273425"/>
            <a:ext cx="2232025" cy="1739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800">
                <a:solidFill>
                  <a:srgbClr val="000000"/>
                </a:solidFill>
              </a:rPr>
              <a:t>Peripheral effects: cardiovascular health, energy metabolism, glucose use,  insulin sensitivity, </a:t>
            </a:r>
          </a:p>
        </p:txBody>
      </p:sp>
      <p:sp>
        <p:nvSpPr>
          <p:cNvPr id="155655" name="Line 9"/>
          <p:cNvSpPr>
            <a:spLocks noChangeShapeType="1"/>
          </p:cNvSpPr>
          <p:nvPr/>
        </p:nvSpPr>
        <p:spPr bwMode="auto">
          <a:xfrm>
            <a:off x="3635375" y="2852738"/>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55656" name="Line 10"/>
          <p:cNvSpPr>
            <a:spLocks noChangeShapeType="1"/>
          </p:cNvSpPr>
          <p:nvPr/>
        </p:nvSpPr>
        <p:spPr bwMode="auto">
          <a:xfrm>
            <a:off x="3708400" y="3213100"/>
            <a:ext cx="43180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55657" name="Text Box 11"/>
          <p:cNvSpPr txBox="1">
            <a:spLocks noChangeArrowheads="1"/>
          </p:cNvSpPr>
          <p:nvPr/>
        </p:nvSpPr>
        <p:spPr bwMode="auto">
          <a:xfrm>
            <a:off x="4110038" y="3284538"/>
            <a:ext cx="4619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A</a:t>
            </a:r>
            <a:r>
              <a:rPr lang="it-IT" altLang="it-IT" sz="1800">
                <a:solidFill>
                  <a:srgbClr val="000000"/>
                </a:solidFill>
                <a:latin typeface="Symbol" pitchFamily="18" charset="2"/>
              </a:rPr>
              <a:t>b</a:t>
            </a:r>
          </a:p>
        </p:txBody>
      </p:sp>
      <p:sp>
        <p:nvSpPr>
          <p:cNvPr id="155658" name="Line 12"/>
          <p:cNvSpPr>
            <a:spLocks noChangeShapeType="1"/>
          </p:cNvSpPr>
          <p:nvPr/>
        </p:nvSpPr>
        <p:spPr bwMode="auto">
          <a:xfrm>
            <a:off x="4508500" y="3344863"/>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55659" name="Text Box 13"/>
          <p:cNvSpPr txBox="1">
            <a:spLocks noChangeArrowheads="1"/>
          </p:cNvSpPr>
          <p:nvPr/>
        </p:nvSpPr>
        <p:spPr bwMode="auto">
          <a:xfrm>
            <a:off x="5416550" y="6040438"/>
            <a:ext cx="249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FF"/>
                </a:solidFill>
              </a:rPr>
              <a:t>Pizzorusso et al., 2007</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5780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6674" name="Group 2"/>
          <p:cNvGrpSpPr>
            <a:grpSpLocks/>
          </p:cNvGrpSpPr>
          <p:nvPr/>
        </p:nvGrpSpPr>
        <p:grpSpPr bwMode="auto">
          <a:xfrm>
            <a:off x="1047750" y="2317750"/>
            <a:ext cx="6737350" cy="4764088"/>
            <a:chOff x="942" y="1437"/>
            <a:chExt cx="3183" cy="4335"/>
          </a:xfrm>
        </p:grpSpPr>
        <p:sp>
          <p:nvSpPr>
            <p:cNvPr id="156682" name="Text Box 3"/>
            <p:cNvSpPr txBox="1">
              <a:spLocks noChangeArrowheads="1"/>
            </p:cNvSpPr>
            <p:nvPr/>
          </p:nvSpPr>
          <p:spPr bwMode="auto">
            <a:xfrm>
              <a:off x="1300" y="1437"/>
              <a:ext cx="441"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it-IT" sz="1200" b="1">
                  <a:solidFill>
                    <a:srgbClr val="000000"/>
                  </a:solidFill>
                </a:rPr>
                <a:t>Effects</a:t>
              </a:r>
            </a:p>
          </p:txBody>
        </p:sp>
        <p:sp>
          <p:nvSpPr>
            <p:cNvPr id="156683" name="Text Box 4"/>
            <p:cNvSpPr txBox="1">
              <a:spLocks noChangeArrowheads="1"/>
            </p:cNvSpPr>
            <p:nvPr/>
          </p:nvSpPr>
          <p:spPr bwMode="auto">
            <a:xfrm>
              <a:off x="942" y="1836"/>
              <a:ext cx="1174" cy="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lnSpc>
                  <a:spcPct val="110000"/>
                </a:lnSpc>
                <a:spcBef>
                  <a:spcPct val="0"/>
                </a:spcBef>
                <a:spcAft>
                  <a:spcPct val="0"/>
                </a:spcAft>
                <a:buFontTx/>
                <a:buNone/>
              </a:pPr>
              <a:r>
                <a:rPr lang="en-US" altLang="it-IT" sz="1200" b="1" u="sng">
                  <a:solidFill>
                    <a:srgbClr val="000000"/>
                  </a:solidFill>
                </a:rPr>
                <a:t>Enhanced neural </a:t>
              </a:r>
            </a:p>
            <a:p>
              <a:pPr algn="ctr" eaLnBrk="1" fontAlgn="base" hangingPunct="1">
                <a:lnSpc>
                  <a:spcPct val="110000"/>
                </a:lnSpc>
                <a:spcBef>
                  <a:spcPct val="0"/>
                </a:spcBef>
                <a:spcAft>
                  <a:spcPct val="0"/>
                </a:spcAft>
                <a:buFontTx/>
                <a:buNone/>
              </a:pPr>
              <a:r>
                <a:rPr lang="en-US" altLang="it-IT" sz="1200" b="1" u="sng">
                  <a:solidFill>
                    <a:srgbClr val="000000"/>
                  </a:solidFill>
                </a:rPr>
                <a:t>circuit plasticity</a:t>
              </a:r>
            </a:p>
            <a:p>
              <a:pPr algn="ctr" eaLnBrk="1" fontAlgn="base" hangingPunct="1">
                <a:spcBef>
                  <a:spcPct val="0"/>
                </a:spcBef>
                <a:spcAft>
                  <a:spcPct val="0"/>
                </a:spcAft>
                <a:buFontTx/>
                <a:buNone/>
              </a:pPr>
              <a:endParaRPr lang="en-US" altLang="it-IT" sz="1200" b="1">
                <a:solidFill>
                  <a:srgbClr val="000000"/>
                </a:solidFill>
              </a:endParaRP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r>
                <a:rPr lang="en-US" altLang="it-IT" sz="1200" b="1">
                  <a:solidFill>
                    <a:srgbClr val="000000"/>
                  </a:solidFill>
                  <a:cs typeface="Arial" pitchFamily="34" charset="0"/>
                </a:rPr>
                <a:t>• promotes</a:t>
              </a:r>
            </a:p>
            <a:p>
              <a:pPr algn="ctr" eaLnBrk="1" fontAlgn="base" hangingPunct="1">
                <a:spcBef>
                  <a:spcPct val="0"/>
                </a:spcBef>
                <a:spcAft>
                  <a:spcPct val="0"/>
                </a:spcAft>
                <a:buFontTx/>
                <a:buNone/>
              </a:pPr>
              <a:r>
                <a:rPr lang="en-US" altLang="it-IT" sz="1200" b="1">
                  <a:solidFill>
                    <a:srgbClr val="000000"/>
                  </a:solidFill>
                  <a:cs typeface="Arial" pitchFamily="34" charset="0"/>
                </a:rPr>
                <a:t>brain development</a:t>
              </a: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r>
                <a:rPr lang="en-US" altLang="it-IT" sz="1200" b="1">
                  <a:solidFill>
                    <a:srgbClr val="000000"/>
                  </a:solidFill>
                  <a:cs typeface="Arial" pitchFamily="34" charset="0"/>
                </a:rPr>
                <a:t>• enhances </a:t>
              </a:r>
            </a:p>
            <a:p>
              <a:pPr algn="ctr" eaLnBrk="1" fontAlgn="base" hangingPunct="1">
                <a:spcBef>
                  <a:spcPct val="0"/>
                </a:spcBef>
                <a:spcAft>
                  <a:spcPct val="0"/>
                </a:spcAft>
                <a:buFontTx/>
                <a:buNone/>
              </a:pPr>
              <a:r>
                <a:rPr lang="en-US" altLang="it-IT" sz="1200" b="1">
                  <a:solidFill>
                    <a:srgbClr val="000000"/>
                  </a:solidFill>
                  <a:cs typeface="Arial" pitchFamily="34" charset="0"/>
                </a:rPr>
                <a:t>learning and memory</a:t>
              </a: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r>
                <a:rPr lang="en-US" altLang="it-IT" sz="1200" b="1">
                  <a:solidFill>
                    <a:srgbClr val="000000"/>
                  </a:solidFill>
                  <a:cs typeface="Arial" pitchFamily="34" charset="0"/>
                </a:rPr>
                <a:t>• enhances brain repair</a:t>
              </a:r>
            </a:p>
          </p:txBody>
        </p:sp>
        <p:sp>
          <p:nvSpPr>
            <p:cNvPr id="156684" name="Line 5"/>
            <p:cNvSpPr>
              <a:spLocks noChangeShapeType="1"/>
            </p:cNvSpPr>
            <p:nvPr/>
          </p:nvSpPr>
          <p:spPr bwMode="auto">
            <a:xfrm>
              <a:off x="1530" y="2190"/>
              <a:ext cx="0" cy="240"/>
            </a:xfrm>
            <a:prstGeom prst="line">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56685" name="Text Box 6"/>
            <p:cNvSpPr txBox="1">
              <a:spLocks noChangeArrowheads="1"/>
            </p:cNvSpPr>
            <p:nvPr/>
          </p:nvSpPr>
          <p:spPr bwMode="auto">
            <a:xfrm>
              <a:off x="2815" y="1437"/>
              <a:ext cx="575" cy="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it-IT" sz="1200" b="1">
                  <a:solidFill>
                    <a:srgbClr val="000000"/>
                  </a:solidFill>
                </a:rPr>
                <a:t>Mediators</a:t>
              </a:r>
            </a:p>
          </p:txBody>
        </p:sp>
        <p:sp>
          <p:nvSpPr>
            <p:cNvPr id="156686" name="Text Box 7"/>
            <p:cNvSpPr txBox="1">
              <a:spLocks noChangeArrowheads="1"/>
            </p:cNvSpPr>
            <p:nvPr/>
          </p:nvSpPr>
          <p:spPr bwMode="auto">
            <a:xfrm>
              <a:off x="2063" y="1817"/>
              <a:ext cx="1026" cy="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lnSpc>
                  <a:spcPct val="130000"/>
                </a:lnSpc>
                <a:spcBef>
                  <a:spcPct val="0"/>
                </a:spcBef>
                <a:spcAft>
                  <a:spcPct val="0"/>
                </a:spcAft>
                <a:buFontTx/>
                <a:buNone/>
              </a:pPr>
              <a:r>
                <a:rPr lang="en-US" altLang="it-IT" sz="1200" b="1" u="sng">
                  <a:solidFill>
                    <a:srgbClr val="000000"/>
                  </a:solidFill>
                </a:rPr>
                <a:t>cellular</a:t>
              </a:r>
            </a:p>
            <a:p>
              <a:pPr algn="ctr" eaLnBrk="1" fontAlgn="base" hangingPunct="1">
                <a:spcBef>
                  <a:spcPct val="0"/>
                </a:spcBef>
                <a:spcAft>
                  <a:spcPct val="0"/>
                </a:spcAft>
                <a:buFontTx/>
                <a:buNone/>
              </a:pPr>
              <a:endParaRPr lang="en-US" altLang="it-IT" sz="1200" b="1">
                <a:solidFill>
                  <a:srgbClr val="000000"/>
                </a:solidFill>
              </a:endParaRP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r>
                <a:rPr lang="en-US" altLang="it-IT" sz="1200" b="1">
                  <a:solidFill>
                    <a:srgbClr val="000000"/>
                  </a:solidFill>
                  <a:cs typeface="Arial" pitchFamily="34" charset="0"/>
                </a:rPr>
                <a:t>• functional and </a:t>
              </a:r>
            </a:p>
            <a:p>
              <a:pPr algn="ctr" eaLnBrk="1" fontAlgn="base" hangingPunct="1">
                <a:spcBef>
                  <a:spcPct val="0"/>
                </a:spcBef>
                <a:spcAft>
                  <a:spcPct val="0"/>
                </a:spcAft>
                <a:buFontTx/>
                <a:buNone/>
              </a:pPr>
              <a:r>
                <a:rPr lang="en-US" altLang="it-IT" sz="1200" b="1">
                  <a:solidFill>
                    <a:srgbClr val="000000"/>
                  </a:solidFill>
                  <a:cs typeface="Arial" pitchFamily="34" charset="0"/>
                </a:rPr>
                <a:t>morphological</a:t>
              </a:r>
            </a:p>
            <a:p>
              <a:pPr algn="ctr" eaLnBrk="1" fontAlgn="base" hangingPunct="1">
                <a:spcBef>
                  <a:spcPct val="0"/>
                </a:spcBef>
                <a:spcAft>
                  <a:spcPct val="0"/>
                </a:spcAft>
                <a:buFontTx/>
                <a:buNone/>
              </a:pPr>
              <a:r>
                <a:rPr lang="en-US" altLang="it-IT" sz="1200" b="1">
                  <a:solidFill>
                    <a:srgbClr val="000000"/>
                  </a:solidFill>
                  <a:cs typeface="Arial" pitchFamily="34" charset="0"/>
                </a:rPr>
                <a:t>synaptic plasticity</a:t>
              </a: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r>
                <a:rPr lang="en-US" altLang="it-IT" sz="1200" b="1">
                  <a:solidFill>
                    <a:srgbClr val="000000"/>
                  </a:solidFill>
                  <a:cs typeface="Arial" pitchFamily="34" charset="0"/>
                </a:rPr>
                <a:t>• dendritic plasticity</a:t>
              </a: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r>
                <a:rPr lang="en-US" altLang="it-IT" sz="1200" b="1">
                  <a:solidFill>
                    <a:srgbClr val="000000"/>
                  </a:solidFill>
                  <a:cs typeface="Arial" pitchFamily="34" charset="0"/>
                </a:rPr>
                <a:t>• neurogenesis</a:t>
              </a: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r>
                <a:rPr lang="en-US" altLang="it-IT" sz="1200" b="1">
                  <a:solidFill>
                    <a:srgbClr val="000000"/>
                  </a:solidFill>
                  <a:cs typeface="Arial" pitchFamily="34" charset="0"/>
                </a:rPr>
                <a:t>• gliogenesis</a:t>
              </a: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r>
                <a:rPr lang="en-US" altLang="it-IT" sz="1200" b="1">
                  <a:solidFill>
                    <a:srgbClr val="000000"/>
                  </a:solidFill>
                  <a:cs typeface="Arial" pitchFamily="34" charset="0"/>
                </a:rPr>
                <a:t>• angiogenesis</a:t>
              </a: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r>
                <a:rPr lang="en-US" altLang="it-IT" sz="1200" b="1">
                  <a:solidFill>
                    <a:srgbClr val="000000"/>
                  </a:solidFill>
                  <a:cs typeface="Arial" pitchFamily="34" charset="0"/>
                </a:rPr>
                <a:t>• inflammation</a:t>
              </a: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r>
                <a:rPr lang="en-US" altLang="it-IT" sz="1200" b="1">
                  <a:solidFill>
                    <a:srgbClr val="000000"/>
                  </a:solidFill>
                  <a:cs typeface="Arial" pitchFamily="34" charset="0"/>
                </a:rPr>
                <a:t>• metabolism</a:t>
              </a:r>
            </a:p>
            <a:p>
              <a:pPr algn="ctr" eaLnBrk="1" fontAlgn="base" hangingPunct="1">
                <a:spcBef>
                  <a:spcPct val="0"/>
                </a:spcBef>
                <a:spcAft>
                  <a:spcPct val="0"/>
                </a:spcAft>
                <a:buFontTx/>
                <a:buNone/>
              </a:pPr>
              <a:endParaRPr lang="en-US" altLang="it-IT" sz="1200" b="1">
                <a:solidFill>
                  <a:srgbClr val="000000"/>
                </a:solidFill>
                <a:cs typeface="Arial" pitchFamily="34" charset="0"/>
              </a:endParaRPr>
            </a:p>
          </p:txBody>
        </p:sp>
        <p:sp>
          <p:nvSpPr>
            <p:cNvPr id="156687" name="Text Box 8"/>
            <p:cNvSpPr txBox="1">
              <a:spLocks noChangeArrowheads="1"/>
            </p:cNvSpPr>
            <p:nvPr/>
          </p:nvSpPr>
          <p:spPr bwMode="auto">
            <a:xfrm>
              <a:off x="3245" y="1817"/>
              <a:ext cx="880" cy="3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lnSpc>
                  <a:spcPct val="130000"/>
                </a:lnSpc>
                <a:spcBef>
                  <a:spcPct val="0"/>
                </a:spcBef>
                <a:spcAft>
                  <a:spcPct val="0"/>
                </a:spcAft>
                <a:buFontTx/>
                <a:buNone/>
              </a:pPr>
              <a:r>
                <a:rPr lang="en-US" altLang="it-IT" sz="1200" b="1" u="sng">
                  <a:solidFill>
                    <a:srgbClr val="000000"/>
                  </a:solidFill>
                </a:rPr>
                <a:t>molecular</a:t>
              </a:r>
            </a:p>
            <a:p>
              <a:pPr algn="ctr" eaLnBrk="1" fontAlgn="base" hangingPunct="1">
                <a:spcBef>
                  <a:spcPct val="0"/>
                </a:spcBef>
                <a:spcAft>
                  <a:spcPct val="0"/>
                </a:spcAft>
                <a:buFontTx/>
                <a:buNone/>
              </a:pPr>
              <a:endParaRPr lang="en-US" altLang="it-IT" sz="1200" b="1" u="sng">
                <a:solidFill>
                  <a:srgbClr val="000000"/>
                </a:solidFill>
              </a:endParaRP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r>
                <a:rPr lang="en-US" altLang="it-IT" sz="1200" b="1">
                  <a:solidFill>
                    <a:srgbClr val="000000"/>
                  </a:solidFill>
                  <a:cs typeface="Arial" pitchFamily="34" charset="0"/>
                </a:rPr>
                <a:t>• inhibition/excitation</a:t>
              </a: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r>
                <a:rPr lang="en-US" altLang="it-IT" sz="1200" b="1">
                  <a:solidFill>
                    <a:srgbClr val="000000"/>
                  </a:solidFill>
                  <a:cs typeface="Arial" pitchFamily="34" charset="0"/>
                </a:rPr>
                <a:t>• synaptic receptors</a:t>
              </a: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r>
                <a:rPr lang="en-US" altLang="it-IT" sz="1200" b="1">
                  <a:solidFill>
                    <a:srgbClr val="000000"/>
                  </a:solidFill>
                  <a:cs typeface="Arial" pitchFamily="34" charset="0"/>
                </a:rPr>
                <a:t>• neurotransmitter</a:t>
              </a:r>
            </a:p>
            <a:p>
              <a:pPr algn="ctr" eaLnBrk="1" fontAlgn="base" hangingPunct="1">
                <a:spcBef>
                  <a:spcPct val="0"/>
                </a:spcBef>
                <a:spcAft>
                  <a:spcPct val="0"/>
                </a:spcAft>
                <a:buFontTx/>
                <a:buNone/>
              </a:pPr>
              <a:r>
                <a:rPr lang="en-US" altLang="it-IT" sz="1200" b="1">
                  <a:solidFill>
                    <a:srgbClr val="000000"/>
                  </a:solidFill>
                  <a:cs typeface="Arial" pitchFamily="34" charset="0"/>
                </a:rPr>
                <a:t>production and release</a:t>
              </a: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r>
                <a:rPr lang="en-US" altLang="it-IT" sz="1200" b="1">
                  <a:solidFill>
                    <a:srgbClr val="000000"/>
                  </a:solidFill>
                  <a:cs typeface="Arial" pitchFamily="34" charset="0"/>
                </a:rPr>
                <a:t>• neurotrophins</a:t>
              </a: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r>
                <a:rPr lang="en-US" altLang="it-IT" sz="1200" b="1">
                  <a:solidFill>
                    <a:srgbClr val="000000"/>
                  </a:solidFill>
                  <a:cs typeface="Arial" pitchFamily="34" charset="0"/>
                </a:rPr>
                <a:t>• post-synaptic</a:t>
              </a:r>
            </a:p>
            <a:p>
              <a:pPr algn="ctr" eaLnBrk="1" fontAlgn="base" hangingPunct="1">
                <a:spcBef>
                  <a:spcPct val="0"/>
                </a:spcBef>
                <a:spcAft>
                  <a:spcPct val="0"/>
                </a:spcAft>
                <a:buFontTx/>
                <a:buNone/>
              </a:pPr>
              <a:r>
                <a:rPr lang="en-US" altLang="it-IT" sz="1200" b="1">
                  <a:solidFill>
                    <a:srgbClr val="000000"/>
                  </a:solidFill>
                  <a:cs typeface="Arial" pitchFamily="34" charset="0"/>
                </a:rPr>
                <a:t>signal transduction</a:t>
              </a: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r>
                <a:rPr lang="en-US" altLang="it-IT" sz="1200" b="1">
                  <a:solidFill>
                    <a:srgbClr val="000000"/>
                  </a:solidFill>
                  <a:cs typeface="Arial" pitchFamily="34" charset="0"/>
                </a:rPr>
                <a:t>• cytoskeleton</a:t>
              </a:r>
            </a:p>
            <a:p>
              <a:pPr algn="ctr" eaLnBrk="1" fontAlgn="base" hangingPunct="1">
                <a:spcBef>
                  <a:spcPct val="0"/>
                </a:spcBef>
                <a:spcAft>
                  <a:spcPct val="0"/>
                </a:spcAft>
                <a:buFontTx/>
                <a:buNone/>
              </a:pPr>
              <a:r>
                <a:rPr lang="en-US" altLang="it-IT" sz="1200" b="1">
                  <a:solidFill>
                    <a:srgbClr val="000000"/>
                  </a:solidFill>
                  <a:cs typeface="Arial" pitchFamily="34" charset="0"/>
                </a:rPr>
                <a:t>remodeling</a:t>
              </a:r>
            </a:p>
            <a:p>
              <a:pPr algn="ctr" eaLnBrk="1" fontAlgn="base" hangingPunct="1">
                <a:spcBef>
                  <a:spcPct val="0"/>
                </a:spcBef>
                <a:spcAft>
                  <a:spcPct val="0"/>
                </a:spcAft>
                <a:buFontTx/>
                <a:buNone/>
              </a:pPr>
              <a:endParaRPr lang="en-US" altLang="it-IT" sz="1200" b="1">
                <a:solidFill>
                  <a:srgbClr val="000000"/>
                </a:solidFill>
                <a:cs typeface="Arial" pitchFamily="34" charset="0"/>
              </a:endParaRPr>
            </a:p>
            <a:p>
              <a:pPr algn="ctr" eaLnBrk="1" fontAlgn="base" hangingPunct="1">
                <a:spcBef>
                  <a:spcPct val="0"/>
                </a:spcBef>
                <a:spcAft>
                  <a:spcPct val="0"/>
                </a:spcAft>
                <a:buFontTx/>
                <a:buNone/>
              </a:pPr>
              <a:r>
                <a:rPr lang="en-US" altLang="it-IT" sz="1200" b="1">
                  <a:solidFill>
                    <a:srgbClr val="000000"/>
                  </a:solidFill>
                  <a:cs typeface="Arial" pitchFamily="34" charset="0"/>
                </a:rPr>
                <a:t>• activity-dependent</a:t>
              </a:r>
            </a:p>
            <a:p>
              <a:pPr algn="ctr" eaLnBrk="1" fontAlgn="base" hangingPunct="1">
                <a:spcBef>
                  <a:spcPct val="0"/>
                </a:spcBef>
                <a:spcAft>
                  <a:spcPct val="0"/>
                </a:spcAft>
                <a:buFontTx/>
                <a:buNone/>
              </a:pPr>
              <a:r>
                <a:rPr lang="en-US" altLang="it-IT" sz="1200" b="1">
                  <a:solidFill>
                    <a:srgbClr val="000000"/>
                  </a:solidFill>
                  <a:cs typeface="Arial" pitchFamily="34" charset="0"/>
                </a:rPr>
                <a:t>gene expression</a:t>
              </a:r>
            </a:p>
            <a:p>
              <a:pPr algn="ctr" eaLnBrk="1" fontAlgn="base" hangingPunct="1">
                <a:spcBef>
                  <a:spcPct val="0"/>
                </a:spcBef>
                <a:spcAft>
                  <a:spcPct val="0"/>
                </a:spcAft>
                <a:buFontTx/>
                <a:buNone/>
              </a:pPr>
              <a:r>
                <a:rPr lang="en-US" altLang="it-IT" sz="1200" b="1">
                  <a:solidFill>
                    <a:srgbClr val="000000"/>
                  </a:solidFill>
                  <a:cs typeface="Arial" pitchFamily="34" charset="0"/>
                </a:rPr>
                <a:t>• epigenetics</a:t>
              </a:r>
            </a:p>
            <a:p>
              <a:pPr algn="ctr" eaLnBrk="1" fontAlgn="base" hangingPunct="1">
                <a:spcBef>
                  <a:spcPct val="0"/>
                </a:spcBef>
                <a:spcAft>
                  <a:spcPct val="0"/>
                </a:spcAft>
                <a:buFontTx/>
                <a:buNone/>
              </a:pPr>
              <a:endParaRPr lang="en-US" altLang="it-IT" sz="1200" b="1">
                <a:solidFill>
                  <a:srgbClr val="000000"/>
                </a:solidFill>
                <a:cs typeface="Arial" pitchFamily="34" charset="0"/>
              </a:endParaRPr>
            </a:p>
          </p:txBody>
        </p:sp>
        <p:sp>
          <p:nvSpPr>
            <p:cNvPr id="156688" name="Line 9"/>
            <p:cNvSpPr>
              <a:spLocks noChangeShapeType="1"/>
            </p:cNvSpPr>
            <p:nvPr/>
          </p:nvSpPr>
          <p:spPr bwMode="auto">
            <a:xfrm>
              <a:off x="2576" y="2032"/>
              <a:ext cx="0" cy="240"/>
            </a:xfrm>
            <a:prstGeom prst="line">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56689" name="Line 10"/>
            <p:cNvSpPr>
              <a:spLocks noChangeShapeType="1"/>
            </p:cNvSpPr>
            <p:nvPr/>
          </p:nvSpPr>
          <p:spPr bwMode="auto">
            <a:xfrm>
              <a:off x="3686" y="2032"/>
              <a:ext cx="0" cy="240"/>
            </a:xfrm>
            <a:prstGeom prst="line">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56690" name="Line 11"/>
            <p:cNvSpPr>
              <a:spLocks noChangeShapeType="1"/>
            </p:cNvSpPr>
            <p:nvPr/>
          </p:nvSpPr>
          <p:spPr bwMode="auto">
            <a:xfrm flipH="1">
              <a:off x="2603" y="1618"/>
              <a:ext cx="210" cy="2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56691" name="Line 12"/>
            <p:cNvSpPr>
              <a:spLocks noChangeShapeType="1"/>
            </p:cNvSpPr>
            <p:nvPr/>
          </p:nvSpPr>
          <p:spPr bwMode="auto">
            <a:xfrm>
              <a:off x="3395" y="1618"/>
              <a:ext cx="210" cy="2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56692" name="Line 13"/>
            <p:cNvSpPr>
              <a:spLocks noChangeShapeType="1"/>
            </p:cNvSpPr>
            <p:nvPr/>
          </p:nvSpPr>
          <p:spPr bwMode="auto">
            <a:xfrm>
              <a:off x="1521" y="1620"/>
              <a:ext cx="0" cy="1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grpSp>
      <p:grpSp>
        <p:nvGrpSpPr>
          <p:cNvPr id="156675" name="Group 14"/>
          <p:cNvGrpSpPr>
            <a:grpSpLocks/>
          </p:cNvGrpSpPr>
          <p:nvPr/>
        </p:nvGrpSpPr>
        <p:grpSpPr bwMode="auto">
          <a:xfrm>
            <a:off x="3001963" y="0"/>
            <a:ext cx="2840037" cy="2224088"/>
            <a:chOff x="1418" y="661"/>
            <a:chExt cx="1342" cy="1362"/>
          </a:xfrm>
        </p:grpSpPr>
        <p:pic>
          <p:nvPicPr>
            <p:cNvPr id="156678" name="Picture 15" descr="cervello-trance"/>
            <p:cNvPicPr>
              <a:picLocks noChangeAspect="1" noChangeArrowheads="1"/>
            </p:cNvPicPr>
            <p:nvPr/>
          </p:nvPicPr>
          <p:blipFill>
            <a:blip r:embed="rId4">
              <a:lum bright="24000"/>
              <a:grayscl/>
              <a:extLst>
                <a:ext uri="{28A0092B-C50C-407E-A947-70E740481C1C}">
                  <a14:useLocalDpi xmlns:a14="http://schemas.microsoft.com/office/drawing/2010/main" val="0"/>
                </a:ext>
              </a:extLst>
            </a:blip>
            <a:srcRect/>
            <a:stretch>
              <a:fillRect/>
            </a:stretch>
          </p:blipFill>
          <p:spPr bwMode="auto">
            <a:xfrm>
              <a:off x="1623" y="661"/>
              <a:ext cx="1137" cy="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9" name="AutoShape 16"/>
            <p:cNvSpPr>
              <a:spLocks noChangeAspect="1" noChangeArrowheads="1"/>
            </p:cNvSpPr>
            <p:nvPr/>
          </p:nvSpPr>
          <p:spPr bwMode="auto">
            <a:xfrm>
              <a:off x="1457" y="964"/>
              <a:ext cx="259" cy="10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36 w 21600"/>
                <a:gd name="T13" fmla="*/ 5350 h 21600"/>
                <a:gd name="T14" fmla="*/ 18931 w 21600"/>
                <a:gd name="T15" fmla="*/ 1625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C0C0C0"/>
                </a:gs>
                <a:gs pos="100000">
                  <a:srgbClr val="595959"/>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t-IT">
                <a:solidFill>
                  <a:srgbClr val="000000"/>
                </a:solidFill>
              </a:endParaRPr>
            </a:p>
          </p:txBody>
        </p:sp>
        <p:sp>
          <p:nvSpPr>
            <p:cNvPr id="156680" name="Text Box 17"/>
            <p:cNvSpPr txBox="1">
              <a:spLocks noChangeArrowheads="1"/>
            </p:cNvSpPr>
            <p:nvPr/>
          </p:nvSpPr>
          <p:spPr bwMode="auto">
            <a:xfrm>
              <a:off x="1418" y="830"/>
              <a:ext cx="183"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it-IT" sz="1200" b="1">
                  <a:solidFill>
                    <a:srgbClr val="000000"/>
                  </a:solidFill>
                </a:rPr>
                <a:t>EE</a:t>
              </a:r>
            </a:p>
          </p:txBody>
        </p:sp>
        <p:sp>
          <p:nvSpPr>
            <p:cNvPr id="156681" name="Text Box 18"/>
            <p:cNvSpPr txBox="1">
              <a:spLocks noChangeArrowheads="1"/>
            </p:cNvSpPr>
            <p:nvPr/>
          </p:nvSpPr>
          <p:spPr bwMode="auto">
            <a:xfrm>
              <a:off x="1900" y="894"/>
              <a:ext cx="664" cy="224"/>
            </a:xfrm>
            <a:prstGeom prst="rect">
              <a:avLst/>
            </a:prstGeom>
            <a:solidFill>
              <a:srgbClr val="FFFFFF">
                <a:alpha val="6392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900" b="1">
                  <a:solidFill>
                    <a:srgbClr val="000000"/>
                  </a:solidFill>
                </a:rPr>
                <a:t>Genes</a:t>
              </a:r>
            </a:p>
            <a:p>
              <a:pPr algn="ctr" eaLnBrk="1" fontAlgn="base" hangingPunct="1">
                <a:spcBef>
                  <a:spcPct val="0"/>
                </a:spcBef>
                <a:spcAft>
                  <a:spcPct val="0"/>
                </a:spcAft>
                <a:buFontTx/>
                <a:buNone/>
              </a:pPr>
              <a:r>
                <a:rPr lang="it-IT" altLang="it-IT" sz="900" b="1">
                  <a:solidFill>
                    <a:srgbClr val="000000"/>
                  </a:solidFill>
                </a:rPr>
                <a:t>Past experience</a:t>
              </a:r>
            </a:p>
          </p:txBody>
        </p:sp>
      </p:grpSp>
      <p:sp>
        <p:nvSpPr>
          <p:cNvPr id="156676" name="Line 19"/>
          <p:cNvSpPr>
            <a:spLocks noChangeShapeType="1"/>
          </p:cNvSpPr>
          <p:nvPr/>
        </p:nvSpPr>
        <p:spPr bwMode="auto">
          <a:xfrm flipH="1">
            <a:off x="1439863" y="1868488"/>
            <a:ext cx="1879600" cy="407987"/>
          </a:xfrm>
          <a:prstGeom prst="line">
            <a:avLst/>
          </a:prstGeom>
          <a:noFill/>
          <a:ln w="12700">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56677" name="Line 20"/>
          <p:cNvSpPr>
            <a:spLocks noChangeShapeType="1"/>
          </p:cNvSpPr>
          <p:nvPr/>
        </p:nvSpPr>
        <p:spPr bwMode="auto">
          <a:xfrm>
            <a:off x="5918200" y="1868488"/>
            <a:ext cx="2222500" cy="520700"/>
          </a:xfrm>
          <a:prstGeom prst="line">
            <a:avLst/>
          </a:prstGeom>
          <a:noFill/>
          <a:ln w="12700">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5072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0" y="76200"/>
            <a:ext cx="9144000" cy="613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3600">
                <a:solidFill>
                  <a:srgbClr val="FFFFFF"/>
                </a:solidFill>
                <a:latin typeface="Arial Unicode MS" pitchFamily="34" charset="-128"/>
                <a:ea typeface="MS Mincho" charset="-128"/>
              </a:rPr>
              <a:t>Alltogether, these results begin to unravel the mechanisms and factors underlying EE beneficial effects on the aging brain and point out to its potential role as a non pharmacological intervention to help preventing the onset of cognitive deficits and possibly also to ameliorate them.</a:t>
            </a:r>
          </a:p>
          <a:p>
            <a:pPr algn="ctr" eaLnBrk="1" fontAlgn="base" hangingPunct="1">
              <a:spcBef>
                <a:spcPct val="0"/>
              </a:spcBef>
              <a:spcAft>
                <a:spcPct val="0"/>
              </a:spcAft>
              <a:buFontTx/>
              <a:buNone/>
            </a:pPr>
            <a:endParaRPr lang="it-IT" altLang="it-IT" sz="3600">
              <a:solidFill>
                <a:srgbClr val="FFFFFF"/>
              </a:solidFill>
              <a:latin typeface="Arial Unicode MS" pitchFamily="34" charset="-128"/>
              <a:ea typeface="MS Mincho" charset="-128"/>
            </a:endParaRPr>
          </a:p>
          <a:p>
            <a:pPr algn="just" eaLnBrk="1" fontAlgn="base" hangingPunct="1">
              <a:spcBef>
                <a:spcPct val="0"/>
              </a:spcBef>
              <a:spcAft>
                <a:spcPct val="0"/>
              </a:spcAft>
              <a:buFontTx/>
              <a:buNone/>
            </a:pPr>
            <a:r>
              <a:rPr lang="it-IT" altLang="it-IT" sz="3600">
                <a:solidFill>
                  <a:srgbClr val="FFFFFF"/>
                </a:solidFill>
                <a:latin typeface="Arial Unicode MS" pitchFamily="34" charset="-128"/>
                <a:ea typeface="MS Mincho" charset="-128"/>
              </a:rPr>
              <a:t> </a:t>
            </a:r>
          </a:p>
          <a:p>
            <a:pPr algn="ctr" eaLnBrk="1" fontAlgn="base" hangingPunct="1">
              <a:spcBef>
                <a:spcPct val="0"/>
              </a:spcBef>
              <a:spcAft>
                <a:spcPct val="0"/>
              </a:spcAft>
              <a:buFontTx/>
              <a:buNone/>
            </a:pPr>
            <a:r>
              <a:rPr lang="it-IT" altLang="it-IT" sz="3600">
                <a:solidFill>
                  <a:srgbClr val="FFFFFF"/>
                </a:solidFill>
                <a:cs typeface="Times New Roman" pitchFamily="18" charset="0"/>
              </a:rPr>
              <a:t>These results could have practical, important implications for humans.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2177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1789</Words>
  <Application>Microsoft Office PowerPoint</Application>
  <PresentationFormat>Presentazione su schermo (4:3)</PresentationFormat>
  <Paragraphs>200</Paragraphs>
  <Slides>25</Slides>
  <Notes>0</Notes>
  <HiddenSlides>0</HiddenSlides>
  <MMClips>25</MMClips>
  <ScaleCrop>false</ScaleCrop>
  <HeadingPairs>
    <vt:vector size="4" baseType="variant">
      <vt:variant>
        <vt:lpstr>Tema</vt:lpstr>
      </vt:variant>
      <vt:variant>
        <vt:i4>1</vt:i4>
      </vt:variant>
      <vt:variant>
        <vt:lpstr>Titoli diapositive</vt:lpstr>
      </vt:variant>
      <vt:variant>
        <vt:i4>25</vt:i4>
      </vt:variant>
    </vt:vector>
  </HeadingPairs>
  <TitlesOfParts>
    <vt:vector size="26"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2</cp:revision>
  <dcterms:created xsi:type="dcterms:W3CDTF">2020-05-15T15:55:51Z</dcterms:created>
  <dcterms:modified xsi:type="dcterms:W3CDTF">2020-05-15T15:58:13Z</dcterms:modified>
</cp:coreProperties>
</file>