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96" r:id="rId1"/>
  </p:sldMasterIdLst>
  <p:notesMasterIdLst>
    <p:notesMasterId r:id="rId27"/>
  </p:notesMasterIdLst>
  <p:sldIdLst>
    <p:sldId id="256" r:id="rId2"/>
    <p:sldId id="257" r:id="rId3"/>
    <p:sldId id="281" r:id="rId4"/>
    <p:sldId id="259" r:id="rId5"/>
    <p:sldId id="283" r:id="rId6"/>
    <p:sldId id="284" r:id="rId7"/>
    <p:sldId id="260" r:id="rId8"/>
    <p:sldId id="261" r:id="rId9"/>
    <p:sldId id="285" r:id="rId10"/>
    <p:sldId id="286" r:id="rId11"/>
    <p:sldId id="287" r:id="rId12"/>
    <p:sldId id="288" r:id="rId13"/>
    <p:sldId id="262" r:id="rId14"/>
    <p:sldId id="264" r:id="rId15"/>
    <p:sldId id="265" r:id="rId16"/>
    <p:sldId id="291" r:id="rId17"/>
    <p:sldId id="266" r:id="rId18"/>
    <p:sldId id="289" r:id="rId19"/>
    <p:sldId id="267" r:id="rId20"/>
    <p:sldId id="268" r:id="rId21"/>
    <p:sldId id="269" r:id="rId22"/>
    <p:sldId id="270" r:id="rId23"/>
    <p:sldId id="271" r:id="rId24"/>
    <p:sldId id="272" r:id="rId25"/>
    <p:sldId id="274" r:id="rId26"/>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FF0000"/>
    <a:srgbClr val="FF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7133" autoAdjust="0"/>
  </p:normalViewPr>
  <p:slideViewPr>
    <p:cSldViewPr>
      <p:cViewPr varScale="1">
        <p:scale>
          <a:sx n="71" d="100"/>
          <a:sy n="71" d="100"/>
        </p:scale>
        <p:origin x="-135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200D6A-1784-414B-A1AC-4A8BAC09EE8E}" type="datetimeFigureOut">
              <a:rPr lang="it-IT" smtClean="0"/>
              <a:pPr/>
              <a:t>28/11/2018</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7B644D-CBFB-48E7-8982-D33FF883F2EC}"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9" name="Sottotitolo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28" name="Titolo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it-IT" smtClean="0"/>
              <a:t>Fare clic per modificare lo stile del titolo</a:t>
            </a:r>
            <a:endParaRPr kumimoji="0" lang="en-US"/>
          </a:p>
        </p:txBody>
      </p:sp>
      <p:cxnSp>
        <p:nvCxnSpPr>
          <p:cNvPr id="8" name="Connettore 1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Connettore 1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e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Segnaposto data 14"/>
          <p:cNvSpPr>
            <a:spLocks noGrp="1"/>
          </p:cNvSpPr>
          <p:nvPr>
            <p:ph type="dt" sz="half" idx="10"/>
          </p:nvPr>
        </p:nvSpPr>
        <p:spPr/>
        <p:txBody>
          <a:bodyPr/>
          <a:lstStyle/>
          <a:p>
            <a:fld id="{304E33D8-35A8-4302-88A2-2B79B9A66BAB}" type="datetimeFigureOut">
              <a:rPr lang="it-IT" smtClean="0"/>
              <a:pPr/>
              <a:t>28/11/2018</a:t>
            </a:fld>
            <a:endParaRPr lang="it-IT"/>
          </a:p>
        </p:txBody>
      </p:sp>
      <p:sp>
        <p:nvSpPr>
          <p:cNvPr id="16" name="Segnaposto numero diapositiva 15"/>
          <p:cNvSpPr>
            <a:spLocks noGrp="1"/>
          </p:cNvSpPr>
          <p:nvPr>
            <p:ph type="sldNum" sz="quarter" idx="11"/>
          </p:nvPr>
        </p:nvSpPr>
        <p:spPr/>
        <p:txBody>
          <a:bodyPr/>
          <a:lstStyle/>
          <a:p>
            <a:fld id="{2ED27189-6D33-49BA-99B8-6CCBF8CF3922}" type="slidenum">
              <a:rPr lang="it-IT" smtClean="0"/>
              <a:pPr/>
              <a:t>‹N›</a:t>
            </a:fld>
            <a:endParaRPr lang="it-IT"/>
          </a:p>
        </p:txBody>
      </p:sp>
      <p:sp>
        <p:nvSpPr>
          <p:cNvPr id="17" name="Segnaposto piè di pagina 16"/>
          <p:cNvSpPr>
            <a:spLocks noGrp="1"/>
          </p:cNvSpPr>
          <p:nvPr>
            <p:ph type="ftr" sz="quarter" idx="12"/>
          </p:nvPr>
        </p:nvSpPr>
        <p:spPr/>
        <p:txBody>
          <a:bodyPr/>
          <a:lstStyle/>
          <a:p>
            <a:endParaRPr lang="it-IT"/>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304E33D8-35A8-4302-88A2-2B79B9A66BAB}" type="datetimeFigureOut">
              <a:rPr lang="it-IT" smtClean="0"/>
              <a:pPr/>
              <a:t>28/11/2018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ED27189-6D33-49BA-99B8-6CCBF8CF3922}" type="slidenum">
              <a:rPr lang="it-IT" smtClean="0"/>
              <a:pPr/>
              <a:t>‹N›</a:t>
            </a:fld>
            <a:endParaRPr lang="it-IT"/>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304E33D8-35A8-4302-88A2-2B79B9A66BAB}" type="datetimeFigureOut">
              <a:rPr lang="it-IT" smtClean="0"/>
              <a:pPr/>
              <a:t>28/11/2018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ED27189-6D33-49BA-99B8-6CCBF8CF3922}" type="slidenum">
              <a:rPr lang="it-IT" smtClean="0"/>
              <a:pPr/>
              <a:t>‹N›</a:t>
            </a:fld>
            <a:endParaRPr lang="it-IT"/>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9" name="Segnaposto contenuto 8"/>
          <p:cNvSpPr>
            <a:spLocks noGrp="1"/>
          </p:cNvSpPr>
          <p:nvPr>
            <p:ph idx="1"/>
          </p:nvPr>
        </p:nvSpPr>
        <p:spPr>
          <a:xfrm>
            <a:off x="457200" y="1524000"/>
            <a:ext cx="8229600"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4" name="Segnaposto data 13"/>
          <p:cNvSpPr>
            <a:spLocks noGrp="1"/>
          </p:cNvSpPr>
          <p:nvPr>
            <p:ph type="dt" sz="half" idx="14"/>
          </p:nvPr>
        </p:nvSpPr>
        <p:spPr/>
        <p:txBody>
          <a:bodyPr/>
          <a:lstStyle/>
          <a:p>
            <a:fld id="{304E33D8-35A8-4302-88A2-2B79B9A66BAB}" type="datetimeFigureOut">
              <a:rPr lang="it-IT" smtClean="0"/>
              <a:pPr/>
              <a:t>28/11/2018</a:t>
            </a:fld>
            <a:endParaRPr lang="it-IT"/>
          </a:p>
        </p:txBody>
      </p:sp>
      <p:sp>
        <p:nvSpPr>
          <p:cNvPr id="15" name="Segnaposto numero diapositiva 14"/>
          <p:cNvSpPr>
            <a:spLocks noGrp="1"/>
          </p:cNvSpPr>
          <p:nvPr>
            <p:ph type="sldNum" sz="quarter" idx="15"/>
          </p:nvPr>
        </p:nvSpPr>
        <p:spPr/>
        <p:txBody>
          <a:bodyPr/>
          <a:lstStyle>
            <a:lvl1pPr algn="ctr">
              <a:defRPr/>
            </a:lvl1pPr>
          </a:lstStyle>
          <a:p>
            <a:fld id="{2ED27189-6D33-49BA-99B8-6CCBF8CF3922}" type="slidenum">
              <a:rPr lang="it-IT" smtClean="0"/>
              <a:pPr/>
              <a:t>‹N›</a:t>
            </a:fld>
            <a:endParaRPr lang="it-IT"/>
          </a:p>
        </p:txBody>
      </p:sp>
      <p:sp>
        <p:nvSpPr>
          <p:cNvPr id="16" name="Segnaposto piè di pagina 15"/>
          <p:cNvSpPr>
            <a:spLocks noGrp="1"/>
          </p:cNvSpPr>
          <p:nvPr>
            <p:ph type="ftr" sz="quarter" idx="16"/>
          </p:nvPr>
        </p:nvSpPr>
        <p:spPr/>
        <p:txBody>
          <a:bodyPr/>
          <a:lstStyle/>
          <a:p>
            <a:endParaRPr lang="it-IT"/>
          </a:p>
        </p:txBody>
      </p:sp>
      <p:sp>
        <p:nvSpPr>
          <p:cNvPr id="17" name="Titolo 16"/>
          <p:cNvSpPr>
            <a:spLocks noGrp="1"/>
          </p:cNvSpPr>
          <p:nvPr>
            <p:ph type="title"/>
          </p:nvPr>
        </p:nvSpPr>
        <p:spPr/>
        <p:txBody>
          <a:bodyPr rtlCol="0" anchor="b" anchorCtr="0"/>
          <a:lstStyle/>
          <a:p>
            <a:r>
              <a:rPr kumimoji="0" lang="it-IT" smtClean="0"/>
              <a:t>Fare clic per modificare lo stile del titolo</a:t>
            </a:r>
            <a:endParaRPr kumimoji="0" lang="en-US"/>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fld id="{304E33D8-35A8-4302-88A2-2B79B9A66BAB}" type="datetimeFigureOut">
              <a:rPr lang="it-IT" smtClean="0"/>
              <a:pPr/>
              <a:t>28/11/2018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ED27189-6D33-49BA-99B8-6CCBF8CF3922}" type="slidenum">
              <a:rPr lang="it-IT" smtClean="0"/>
              <a:pPr/>
              <a:t>‹N›</a:t>
            </a:fld>
            <a:endParaRPr lang="it-IT"/>
          </a:p>
        </p:txBody>
      </p:sp>
      <p:sp>
        <p:nvSpPr>
          <p:cNvPr id="2" name="Titolo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cxnSp>
        <p:nvCxnSpPr>
          <p:cNvPr id="7" name="Connettore 1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5" name="Segnaposto data 4"/>
          <p:cNvSpPr>
            <a:spLocks noGrp="1"/>
          </p:cNvSpPr>
          <p:nvPr>
            <p:ph type="dt" sz="half" idx="10"/>
          </p:nvPr>
        </p:nvSpPr>
        <p:spPr/>
        <p:txBody>
          <a:bodyPr/>
          <a:lstStyle/>
          <a:p>
            <a:fld id="{304E33D8-35A8-4302-88A2-2B79B9A66BAB}" type="datetimeFigureOut">
              <a:rPr lang="it-IT" smtClean="0"/>
              <a:pPr/>
              <a:t>28/11/2018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ED27189-6D33-49BA-99B8-6CCBF8CF3922}" type="slidenum">
              <a:rPr lang="it-IT" smtClean="0"/>
              <a:pPr/>
              <a:t>‹N›</a:t>
            </a:fld>
            <a:endParaRPr lang="it-IT"/>
          </a:p>
        </p:txBody>
      </p:sp>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11" name="Segnaposto contenuto 10"/>
          <p:cNvSpPr>
            <a:spLocks noGrp="1"/>
          </p:cNvSpPr>
          <p:nvPr>
            <p:ph sz="half" idx="1"/>
          </p:nvPr>
        </p:nvSpPr>
        <p:spPr>
          <a:xfrm>
            <a:off x="457200" y="1524000"/>
            <a:ext cx="4059936"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half" idx="2"/>
          </p:nvPr>
        </p:nvSpPr>
        <p:spPr>
          <a:xfrm>
            <a:off x="4648200" y="1524000"/>
            <a:ext cx="4059936"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9" name="Segnaposto numero diapositiva 8"/>
          <p:cNvSpPr>
            <a:spLocks noGrp="1"/>
          </p:cNvSpPr>
          <p:nvPr>
            <p:ph type="sldNum" sz="quarter" idx="12"/>
          </p:nvPr>
        </p:nvSpPr>
        <p:spPr/>
        <p:txBody>
          <a:bodyPr/>
          <a:lstStyle/>
          <a:p>
            <a:fld id="{2ED27189-6D33-49BA-99B8-6CCBF8CF3922}" type="slidenum">
              <a:rPr lang="it-IT" smtClean="0"/>
              <a:pPr/>
              <a:t>‹N›</a:t>
            </a:fld>
            <a:endParaRPr lang="it-IT"/>
          </a:p>
        </p:txBody>
      </p:sp>
      <p:sp>
        <p:nvSpPr>
          <p:cNvPr id="8" name="Segnaposto piè di pagina 7"/>
          <p:cNvSpPr>
            <a:spLocks noGrp="1"/>
          </p:cNvSpPr>
          <p:nvPr>
            <p:ph type="ftr" sz="quarter" idx="11"/>
          </p:nvPr>
        </p:nvSpPr>
        <p:spPr/>
        <p:txBody>
          <a:bodyPr/>
          <a:lstStyle/>
          <a:p>
            <a:endParaRPr lang="it-IT"/>
          </a:p>
        </p:txBody>
      </p:sp>
      <p:sp>
        <p:nvSpPr>
          <p:cNvPr id="7" name="Segnaposto data 6"/>
          <p:cNvSpPr>
            <a:spLocks noGrp="1"/>
          </p:cNvSpPr>
          <p:nvPr>
            <p:ph type="dt" sz="half" idx="10"/>
          </p:nvPr>
        </p:nvSpPr>
        <p:spPr/>
        <p:txBody>
          <a:bodyPr/>
          <a:lstStyle/>
          <a:p>
            <a:fld id="{304E33D8-35A8-4302-88A2-2B79B9A66BAB}" type="datetimeFigureOut">
              <a:rPr lang="it-IT" smtClean="0"/>
              <a:pPr/>
              <a:t>28/11/2018</a:t>
            </a:fld>
            <a:endParaRPr lang="it-IT"/>
          </a:p>
        </p:txBody>
      </p:sp>
      <p:sp>
        <p:nvSpPr>
          <p:cNvPr id="3" name="Segnaposto testo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32" name="Segnaposto contenuto 31"/>
          <p:cNvSpPr>
            <a:spLocks noGrp="1"/>
          </p:cNvSpPr>
          <p:nvPr>
            <p:ph sz="half" idx="2"/>
          </p:nvPr>
        </p:nvSpPr>
        <p:spPr>
          <a:xfrm>
            <a:off x="457200" y="2201896"/>
            <a:ext cx="4038600" cy="3913632"/>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34" name="Segnaposto contenuto 33"/>
          <p:cNvSpPr>
            <a:spLocks noGrp="1"/>
          </p:cNvSpPr>
          <p:nvPr>
            <p:ph sz="quarter" idx="4"/>
          </p:nvPr>
        </p:nvSpPr>
        <p:spPr>
          <a:xfrm>
            <a:off x="4649788" y="2201896"/>
            <a:ext cx="4038600" cy="3913632"/>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 name="Titolo 1"/>
          <p:cNvSpPr>
            <a:spLocks noGrp="1"/>
          </p:cNvSpPr>
          <p:nvPr>
            <p:ph type="title"/>
          </p:nvPr>
        </p:nvSpPr>
        <p:spPr>
          <a:xfrm>
            <a:off x="457200" y="155448"/>
            <a:ext cx="8229600" cy="1143000"/>
          </a:xfrm>
        </p:spPr>
        <p:txBody>
          <a:bodyPr anchor="b" anchorCtr="0"/>
          <a:lstStyle>
            <a:lvl1pPr>
              <a:defRPr/>
            </a:lvl1pPr>
          </a:lstStyle>
          <a:p>
            <a:r>
              <a:rPr kumimoji="0" lang="it-IT" smtClean="0"/>
              <a:t>Fare clic per modificare lo stile del titolo</a:t>
            </a:r>
            <a:endParaRPr kumimoji="0" lang="en-US"/>
          </a:p>
        </p:txBody>
      </p:sp>
      <p:sp>
        <p:nvSpPr>
          <p:cNvPr id="12" name="Segnaposto testo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cxnSp>
        <p:nvCxnSpPr>
          <p:cNvPr id="10" name="Connettore 1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Connettore 1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fld id="{304E33D8-35A8-4302-88A2-2B79B9A66BAB}" type="datetimeFigureOut">
              <a:rPr lang="it-IT" smtClean="0"/>
              <a:pPr/>
              <a:t>28/11/2018</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2ED27189-6D33-49BA-99B8-6CCBF8CF3922}" type="slidenum">
              <a:rPr lang="it-IT" smtClean="0"/>
              <a:pPr/>
              <a:t>‹N›</a:t>
            </a:fld>
            <a:endParaRPr lang="it-IT"/>
          </a:p>
        </p:txBody>
      </p:sp>
      <p:sp>
        <p:nvSpPr>
          <p:cNvPr id="2" name="Titolo 1"/>
          <p:cNvSpPr>
            <a:spLocks noGrp="1"/>
          </p:cNvSpPr>
          <p:nvPr>
            <p:ph type="title"/>
          </p:nvPr>
        </p:nvSpPr>
        <p:spPr/>
        <p:txBody>
          <a:bodyPr/>
          <a:lstStyle/>
          <a:p>
            <a:r>
              <a:rPr kumimoji="0" lang="it-IT" smtClean="0"/>
              <a:t>Fare clic per modificare lo stile del titolo</a:t>
            </a:r>
            <a:endParaRPr kumimoji="0" lang="en-US"/>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304E33D8-35A8-4302-88A2-2B79B9A66BAB}" type="datetimeFigureOut">
              <a:rPr lang="it-IT" smtClean="0"/>
              <a:pPr/>
              <a:t>28/11/2018</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2ED27189-6D33-49BA-99B8-6CCBF8CF3922}" type="slidenum">
              <a:rPr lang="it-IT" smtClean="0"/>
              <a:pPr/>
              <a:t>‹N›</a:t>
            </a:fld>
            <a:endParaRPr lang="it-IT"/>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9" name="Segnaposto contenuto 28"/>
          <p:cNvSpPr>
            <a:spLocks noGrp="1"/>
          </p:cNvSpPr>
          <p:nvPr>
            <p:ph sz="quarter" idx="1"/>
          </p:nvPr>
        </p:nvSpPr>
        <p:spPr>
          <a:xfrm>
            <a:off x="457200" y="457200"/>
            <a:ext cx="6248400" cy="5715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3" name="Segnaposto testo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31" name="Titolo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it-IT" smtClean="0"/>
              <a:t>Fare clic per modificare lo stile del titolo</a:t>
            </a:r>
            <a:endParaRPr kumimoji="0" lang="en-US"/>
          </a:p>
        </p:txBody>
      </p:sp>
      <p:sp>
        <p:nvSpPr>
          <p:cNvPr id="8" name="Segnaposto data 7"/>
          <p:cNvSpPr>
            <a:spLocks noGrp="1"/>
          </p:cNvSpPr>
          <p:nvPr>
            <p:ph type="dt" sz="half" idx="14"/>
          </p:nvPr>
        </p:nvSpPr>
        <p:spPr/>
        <p:txBody>
          <a:bodyPr/>
          <a:lstStyle/>
          <a:p>
            <a:fld id="{304E33D8-35A8-4302-88A2-2B79B9A66BAB}" type="datetimeFigureOut">
              <a:rPr lang="it-IT" smtClean="0"/>
              <a:pPr/>
              <a:t>28/11/2018</a:t>
            </a:fld>
            <a:endParaRPr lang="it-IT"/>
          </a:p>
        </p:txBody>
      </p:sp>
      <p:sp>
        <p:nvSpPr>
          <p:cNvPr id="9" name="Segnaposto numero diapositiva 8"/>
          <p:cNvSpPr>
            <a:spLocks noGrp="1"/>
          </p:cNvSpPr>
          <p:nvPr>
            <p:ph type="sldNum" sz="quarter" idx="15"/>
          </p:nvPr>
        </p:nvSpPr>
        <p:spPr/>
        <p:txBody>
          <a:bodyPr/>
          <a:lstStyle/>
          <a:p>
            <a:fld id="{2ED27189-6D33-49BA-99B8-6CCBF8CF3922}" type="slidenum">
              <a:rPr lang="it-IT" smtClean="0"/>
              <a:pPr/>
              <a:t>‹N›</a:t>
            </a:fld>
            <a:endParaRPr lang="it-IT"/>
          </a:p>
        </p:txBody>
      </p:sp>
      <p:sp>
        <p:nvSpPr>
          <p:cNvPr id="10" name="Segnaposto piè di pagina 9"/>
          <p:cNvSpPr>
            <a:spLocks noGrp="1"/>
          </p:cNvSpPr>
          <p:nvPr>
            <p:ph type="ftr" sz="quarter" idx="16"/>
          </p:nvPr>
        </p:nvSpPr>
        <p:spPr/>
        <p:txBody>
          <a:bodyPr/>
          <a:lstStyle/>
          <a:p>
            <a:endParaRPr lang="it-IT"/>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it-IT" smtClean="0"/>
              <a:t>Fare clic per modificare lo stile del titolo</a:t>
            </a:r>
            <a:endParaRPr kumimoji="0" lang="en-US"/>
          </a:p>
        </p:txBody>
      </p:sp>
      <p:sp>
        <p:nvSpPr>
          <p:cNvPr id="3" name="Segnaposto immagine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it-IT" smtClean="0"/>
              <a:t>Fare clic sull'icona per inserire un'immagine</a:t>
            </a:r>
            <a:endParaRPr kumimoji="0" lang="en-US"/>
          </a:p>
        </p:txBody>
      </p:sp>
      <p:sp>
        <p:nvSpPr>
          <p:cNvPr id="4" name="Segnaposto testo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8" name="Segnaposto data 7"/>
          <p:cNvSpPr>
            <a:spLocks noGrp="1"/>
          </p:cNvSpPr>
          <p:nvPr>
            <p:ph type="dt" sz="half" idx="10"/>
          </p:nvPr>
        </p:nvSpPr>
        <p:spPr/>
        <p:txBody>
          <a:bodyPr/>
          <a:lstStyle/>
          <a:p>
            <a:fld id="{304E33D8-35A8-4302-88A2-2B79B9A66BAB}" type="datetimeFigureOut">
              <a:rPr lang="it-IT" smtClean="0"/>
              <a:pPr/>
              <a:t>28/11/2018</a:t>
            </a:fld>
            <a:endParaRPr lang="it-IT"/>
          </a:p>
        </p:txBody>
      </p:sp>
      <p:sp>
        <p:nvSpPr>
          <p:cNvPr id="9" name="Segnaposto numero diapositiva 8"/>
          <p:cNvSpPr>
            <a:spLocks noGrp="1"/>
          </p:cNvSpPr>
          <p:nvPr>
            <p:ph type="sldNum" sz="quarter" idx="11"/>
          </p:nvPr>
        </p:nvSpPr>
        <p:spPr/>
        <p:txBody>
          <a:bodyPr/>
          <a:lstStyle/>
          <a:p>
            <a:fld id="{2ED27189-6D33-49BA-99B8-6CCBF8CF3922}" type="slidenum">
              <a:rPr lang="it-IT" smtClean="0"/>
              <a:pPr/>
              <a:t>‹N›</a:t>
            </a:fld>
            <a:endParaRPr lang="it-IT"/>
          </a:p>
        </p:txBody>
      </p:sp>
      <p:sp>
        <p:nvSpPr>
          <p:cNvPr id="10" name="Segnaposto piè di pagina 9"/>
          <p:cNvSpPr>
            <a:spLocks noGrp="1"/>
          </p:cNvSpPr>
          <p:nvPr>
            <p:ph type="ftr" sz="quarter" idx="12"/>
          </p:nvPr>
        </p:nvSpPr>
        <p:spPr/>
        <p:txBody>
          <a:bodyPr/>
          <a:lstStyle/>
          <a:p>
            <a:endParaRPr lang="it-IT"/>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Segnaposto testo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24" name="Segnaposto data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304E33D8-35A8-4302-88A2-2B79B9A66BAB}" type="datetimeFigureOut">
              <a:rPr lang="it-IT" smtClean="0"/>
              <a:pPr/>
              <a:t>28/11/2018</a:t>
            </a:fld>
            <a:endParaRPr lang="it-IT"/>
          </a:p>
        </p:txBody>
      </p:sp>
      <p:sp>
        <p:nvSpPr>
          <p:cNvPr id="10" name="Segnaposto piè di pagina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it-IT"/>
          </a:p>
        </p:txBody>
      </p:sp>
      <p:sp>
        <p:nvSpPr>
          <p:cNvPr id="22" name="Segnaposto numero diapositiva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2ED27189-6D33-49BA-99B8-6CCBF8CF3922}" type="slidenum">
              <a:rPr lang="it-IT" smtClean="0"/>
              <a:pPr/>
              <a:t>‹N›</a:t>
            </a:fld>
            <a:endParaRPr lang="it-IT"/>
          </a:p>
        </p:txBody>
      </p:sp>
      <p:sp>
        <p:nvSpPr>
          <p:cNvPr id="5" name="Segnaposto titolo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it-IT" smtClean="0"/>
              <a:t>Fare clic per modificare lo stile del titolo</a:t>
            </a:r>
            <a:endParaRPr kumimoji="0"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dissolve/>
  </p:transition>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371600" y="3645024"/>
            <a:ext cx="6400800" cy="1993776"/>
          </a:xfrm>
        </p:spPr>
        <p:txBody>
          <a:bodyPr/>
          <a:lstStyle/>
          <a:p>
            <a:r>
              <a:rPr lang="it-IT" dirty="0" smtClean="0"/>
              <a:t>Michela Simeone: raccolta foto e video</a:t>
            </a:r>
          </a:p>
          <a:p>
            <a:r>
              <a:rPr lang="it-IT" dirty="0" smtClean="0"/>
              <a:t>Ginevra Megli: montaggio PowerPoint</a:t>
            </a:r>
          </a:p>
          <a:p>
            <a:r>
              <a:rPr lang="it-IT" dirty="0" smtClean="0"/>
              <a:t>Federica </a:t>
            </a:r>
            <a:r>
              <a:rPr lang="it-IT" dirty="0" err="1" smtClean="0"/>
              <a:t>Pellecchia</a:t>
            </a:r>
            <a:r>
              <a:rPr lang="it-IT" dirty="0" smtClean="0"/>
              <a:t>: realizzazione relazione finale</a:t>
            </a:r>
          </a:p>
          <a:p>
            <a:r>
              <a:rPr lang="it-IT" dirty="0" smtClean="0"/>
              <a:t>Chiara </a:t>
            </a:r>
            <a:r>
              <a:rPr lang="it-IT" dirty="0" err="1" smtClean="0"/>
              <a:t>Ficini</a:t>
            </a:r>
            <a:r>
              <a:rPr lang="it-IT" dirty="0" smtClean="0"/>
              <a:t>: realizzazione relazione finale</a:t>
            </a:r>
          </a:p>
          <a:p>
            <a:endParaRPr lang="it-IT" dirty="0" smtClean="0"/>
          </a:p>
          <a:p>
            <a:endParaRPr lang="it-IT" dirty="0" smtClean="0"/>
          </a:p>
        </p:txBody>
      </p:sp>
      <p:sp>
        <p:nvSpPr>
          <p:cNvPr id="2" name="Titolo 1"/>
          <p:cNvSpPr>
            <a:spLocks noGrp="1"/>
          </p:cNvSpPr>
          <p:nvPr>
            <p:ph type="ctrTitle"/>
          </p:nvPr>
        </p:nvSpPr>
        <p:spPr>
          <a:xfrm>
            <a:off x="685800" y="404664"/>
            <a:ext cx="7772400" cy="3195787"/>
          </a:xfrm>
        </p:spPr>
        <p:txBody>
          <a:bodyPr>
            <a:normAutofit fontScale="90000"/>
          </a:bodyPr>
          <a:lstStyle/>
          <a:p>
            <a:r>
              <a:rPr lang="it-IT" dirty="0" smtClean="0"/>
              <a:t>Laboratorio di Tecnologie dell’istruzione e dell’apprendimento</a:t>
            </a:r>
            <a:br>
              <a:rPr lang="it-IT" dirty="0" smtClean="0"/>
            </a:br>
            <a:r>
              <a:rPr lang="it-IT" dirty="0" smtClean="0"/>
              <a:t>Sabato 27 Ottobre 2018</a:t>
            </a:r>
            <a:br>
              <a:rPr lang="it-IT" dirty="0" smtClean="0"/>
            </a:br>
            <a:r>
              <a:rPr lang="it-IT" dirty="0" smtClean="0"/>
              <a:t>“Pranzo Storico”</a:t>
            </a:r>
            <a:endParaRPr lang="it-IT" dirty="0"/>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descr="IMG-20181027-WA0062.jpg"/>
          <p:cNvPicPr>
            <a:picLocks noGrp="1" noChangeAspect="1"/>
          </p:cNvPicPr>
          <p:nvPr>
            <p:ph idx="1"/>
          </p:nvPr>
        </p:nvPicPr>
        <p:blipFill>
          <a:blip r:embed="rId2" cstate="print"/>
          <a:stretch>
            <a:fillRect/>
          </a:stretch>
        </p:blipFill>
        <p:spPr>
          <a:xfrm>
            <a:off x="0" y="2492896"/>
            <a:ext cx="1957000" cy="2609334"/>
          </a:xfrm>
        </p:spPr>
      </p:pic>
      <p:sp>
        <p:nvSpPr>
          <p:cNvPr id="2" name="Titolo 1"/>
          <p:cNvSpPr>
            <a:spLocks noGrp="1"/>
          </p:cNvSpPr>
          <p:nvPr>
            <p:ph type="title"/>
          </p:nvPr>
        </p:nvSpPr>
        <p:spPr>
          <a:xfrm>
            <a:off x="2123728" y="692696"/>
            <a:ext cx="6707088" cy="1219200"/>
          </a:xfrm>
        </p:spPr>
        <p:txBody>
          <a:bodyPr>
            <a:normAutofit fontScale="9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it-IT" b="1" cap="all" dirty="0" smtClean="0">
                <a:ln w="0"/>
                <a:solidFill>
                  <a:srgbClr val="33CC33"/>
                </a:solidFill>
                <a:effectLst>
                  <a:reflection blurRad="12700" stA="50000" endPos="50000" dist="5000" dir="5400000" sy="-100000" rotWithShape="0"/>
                </a:effectLst>
              </a:rPr>
              <a:t>Spiegazione dei piatti durante il pranzo: SECONDI</a:t>
            </a:r>
            <a:endParaRPr lang="it-IT" b="1" cap="all" dirty="0">
              <a:ln w="0"/>
              <a:solidFill>
                <a:srgbClr val="33CC33"/>
              </a:solidFill>
              <a:effectLst>
                <a:reflection blurRad="12700" stA="50000" endPos="50000" dist="5000" dir="5400000" sy="-100000" rotWithShape="0"/>
              </a:effectLst>
            </a:endParaRPr>
          </a:p>
        </p:txBody>
      </p:sp>
      <p:pic>
        <p:nvPicPr>
          <p:cNvPr id="6" name="Immagine 5" descr="IMG-20181027-WA0065.jpg"/>
          <p:cNvPicPr>
            <a:picLocks noChangeAspect="1"/>
          </p:cNvPicPr>
          <p:nvPr/>
        </p:nvPicPr>
        <p:blipFill>
          <a:blip r:embed="rId3" cstate="print"/>
          <a:srcRect l="13167" t="34843" r="24507" b="29883"/>
          <a:stretch>
            <a:fillRect/>
          </a:stretch>
        </p:blipFill>
        <p:spPr>
          <a:xfrm>
            <a:off x="0" y="5085184"/>
            <a:ext cx="2349332" cy="1772816"/>
          </a:xfrm>
          <a:prstGeom prst="rect">
            <a:avLst/>
          </a:prstGeom>
        </p:spPr>
      </p:pic>
      <p:pic>
        <p:nvPicPr>
          <p:cNvPr id="8" name="Immagine 7" descr="IMG-20181027-WA0077.jpg"/>
          <p:cNvPicPr>
            <a:picLocks noChangeAspect="1"/>
          </p:cNvPicPr>
          <p:nvPr/>
        </p:nvPicPr>
        <p:blipFill>
          <a:blip r:embed="rId4" cstate="print"/>
          <a:srcRect t="22471" b="14203"/>
          <a:stretch>
            <a:fillRect/>
          </a:stretch>
        </p:blipFill>
        <p:spPr>
          <a:xfrm>
            <a:off x="0" y="836712"/>
            <a:ext cx="1961498" cy="1656184"/>
          </a:xfrm>
          <a:prstGeom prst="rect">
            <a:avLst/>
          </a:prstGeom>
        </p:spPr>
      </p:pic>
      <p:pic>
        <p:nvPicPr>
          <p:cNvPr id="9" name="Immagine 8" descr="IMG-20181027-WA0078.jpg"/>
          <p:cNvPicPr>
            <a:picLocks noChangeAspect="1"/>
          </p:cNvPicPr>
          <p:nvPr/>
        </p:nvPicPr>
        <p:blipFill>
          <a:blip r:embed="rId5" cstate="print"/>
          <a:srcRect t="3144" b="15121"/>
          <a:stretch>
            <a:fillRect/>
          </a:stretch>
        </p:blipFill>
        <p:spPr>
          <a:xfrm>
            <a:off x="5708154" y="3113584"/>
            <a:ext cx="3435846" cy="3744416"/>
          </a:xfrm>
          <a:prstGeom prst="rect">
            <a:avLst/>
          </a:prstGeom>
        </p:spPr>
      </p:pic>
      <p:pic>
        <p:nvPicPr>
          <p:cNvPr id="7" name="Immagine 6" descr="IMG-20181027-WA0067.jpg"/>
          <p:cNvPicPr>
            <a:picLocks noChangeAspect="1"/>
          </p:cNvPicPr>
          <p:nvPr/>
        </p:nvPicPr>
        <p:blipFill>
          <a:blip r:embed="rId6" cstate="print"/>
          <a:srcRect t="4503" r="500" b="39958"/>
          <a:stretch>
            <a:fillRect/>
          </a:stretch>
        </p:blipFill>
        <p:spPr>
          <a:xfrm>
            <a:off x="2339752" y="4193704"/>
            <a:ext cx="3579862" cy="2664296"/>
          </a:xfrm>
          <a:prstGeom prst="rect">
            <a:avLst/>
          </a:prstGeom>
        </p:spPr>
      </p:pic>
      <p:sp>
        <p:nvSpPr>
          <p:cNvPr id="10" name="CasellaDiTesto 9"/>
          <p:cNvSpPr txBox="1"/>
          <p:nvPr/>
        </p:nvSpPr>
        <p:spPr>
          <a:xfrm>
            <a:off x="2555776" y="2276872"/>
            <a:ext cx="3024336" cy="2031325"/>
          </a:xfrm>
          <a:prstGeom prst="rect">
            <a:avLst/>
          </a:prstGeom>
          <a:noFill/>
        </p:spPr>
        <p:txBody>
          <a:bodyPr wrap="square" rtlCol="0">
            <a:spAutoFit/>
          </a:bodyPr>
          <a:lstStyle/>
          <a:p>
            <a:pPr marL="342900" indent="-342900">
              <a:buAutoNum type="arabicPeriod"/>
            </a:pPr>
            <a:r>
              <a:rPr lang="it-IT" dirty="0" smtClean="0"/>
              <a:t>polpette con il formaggio e l’uovo </a:t>
            </a:r>
          </a:p>
          <a:p>
            <a:pPr marL="342900" indent="-342900">
              <a:buAutoNum type="arabicPeriod"/>
            </a:pPr>
            <a:r>
              <a:rPr lang="it-IT" dirty="0" smtClean="0"/>
              <a:t> Gulasch</a:t>
            </a:r>
          </a:p>
          <a:p>
            <a:pPr marL="342900" indent="-342900">
              <a:buAutoNum type="arabicPeriod"/>
            </a:pPr>
            <a:r>
              <a:rPr lang="it-IT" dirty="0" smtClean="0"/>
              <a:t>Zucchine ripiene della tradizione pugliese</a:t>
            </a:r>
          </a:p>
          <a:p>
            <a:pPr marL="342900" indent="-342900">
              <a:buAutoNum type="arabicPeriod"/>
            </a:pPr>
            <a:r>
              <a:rPr lang="it-IT" dirty="0" smtClean="0"/>
              <a:t>Zuppa di fave e cicoria</a:t>
            </a:r>
          </a:p>
          <a:p>
            <a:pPr marL="342900" indent="-342900">
              <a:buAutoNum type="arabicPeriod"/>
            </a:pPr>
            <a:r>
              <a:rPr lang="it-IT" dirty="0" smtClean="0"/>
              <a:t>Frittata dell’amicizia</a:t>
            </a:r>
            <a:endParaRPr lang="it-IT" dirty="0"/>
          </a:p>
        </p:txBody>
      </p:sp>
      <p:sp>
        <p:nvSpPr>
          <p:cNvPr id="13" name="CasellaDiTesto 12"/>
          <p:cNvSpPr txBox="1"/>
          <p:nvPr/>
        </p:nvSpPr>
        <p:spPr>
          <a:xfrm>
            <a:off x="1691680" y="836712"/>
            <a:ext cx="216024" cy="369332"/>
          </a:xfrm>
          <a:prstGeom prst="rect">
            <a:avLst/>
          </a:prstGeom>
          <a:noFill/>
        </p:spPr>
        <p:txBody>
          <a:bodyPr wrap="square" rtlCol="0">
            <a:spAutoFit/>
          </a:bodyPr>
          <a:lstStyle/>
          <a:p>
            <a:r>
              <a:rPr lang="it-IT" dirty="0" smtClean="0"/>
              <a:t>4</a:t>
            </a:r>
            <a:endParaRPr lang="it-IT" dirty="0"/>
          </a:p>
        </p:txBody>
      </p:sp>
      <p:sp>
        <p:nvSpPr>
          <p:cNvPr id="14" name="CasellaDiTesto 13"/>
          <p:cNvSpPr txBox="1"/>
          <p:nvPr/>
        </p:nvSpPr>
        <p:spPr>
          <a:xfrm>
            <a:off x="1547664" y="4221088"/>
            <a:ext cx="288032" cy="369332"/>
          </a:xfrm>
          <a:prstGeom prst="rect">
            <a:avLst/>
          </a:prstGeom>
          <a:noFill/>
        </p:spPr>
        <p:txBody>
          <a:bodyPr wrap="square" rtlCol="0">
            <a:spAutoFit/>
          </a:bodyPr>
          <a:lstStyle/>
          <a:p>
            <a:r>
              <a:rPr lang="it-IT" dirty="0" smtClean="0"/>
              <a:t>1</a:t>
            </a:r>
            <a:endParaRPr lang="it-IT" dirty="0"/>
          </a:p>
        </p:txBody>
      </p:sp>
      <p:sp>
        <p:nvSpPr>
          <p:cNvPr id="15" name="CasellaDiTesto 14"/>
          <p:cNvSpPr txBox="1"/>
          <p:nvPr/>
        </p:nvSpPr>
        <p:spPr>
          <a:xfrm>
            <a:off x="1763688" y="5085184"/>
            <a:ext cx="216024" cy="369332"/>
          </a:xfrm>
          <a:prstGeom prst="rect">
            <a:avLst/>
          </a:prstGeom>
          <a:noFill/>
        </p:spPr>
        <p:txBody>
          <a:bodyPr wrap="square" rtlCol="0">
            <a:spAutoFit/>
          </a:bodyPr>
          <a:lstStyle/>
          <a:p>
            <a:r>
              <a:rPr lang="it-IT" dirty="0" smtClean="0"/>
              <a:t>3</a:t>
            </a:r>
            <a:endParaRPr lang="it-IT" dirty="0"/>
          </a:p>
        </p:txBody>
      </p:sp>
      <p:sp>
        <p:nvSpPr>
          <p:cNvPr id="16" name="CasellaDiTesto 15"/>
          <p:cNvSpPr txBox="1"/>
          <p:nvPr/>
        </p:nvSpPr>
        <p:spPr>
          <a:xfrm>
            <a:off x="2483768" y="4581128"/>
            <a:ext cx="144016" cy="369332"/>
          </a:xfrm>
          <a:prstGeom prst="rect">
            <a:avLst/>
          </a:prstGeom>
          <a:noFill/>
        </p:spPr>
        <p:txBody>
          <a:bodyPr wrap="square" rtlCol="0">
            <a:spAutoFit/>
          </a:bodyPr>
          <a:lstStyle/>
          <a:p>
            <a:r>
              <a:rPr lang="it-IT" dirty="0" smtClean="0"/>
              <a:t>5</a:t>
            </a:r>
            <a:endParaRPr lang="it-IT" dirty="0"/>
          </a:p>
        </p:txBody>
      </p:sp>
      <p:sp>
        <p:nvSpPr>
          <p:cNvPr id="17" name="CasellaDiTesto 16"/>
          <p:cNvSpPr txBox="1"/>
          <p:nvPr/>
        </p:nvSpPr>
        <p:spPr>
          <a:xfrm>
            <a:off x="5868144" y="3284984"/>
            <a:ext cx="432048" cy="369332"/>
          </a:xfrm>
          <a:prstGeom prst="rect">
            <a:avLst/>
          </a:prstGeom>
          <a:noFill/>
        </p:spPr>
        <p:txBody>
          <a:bodyPr wrap="square" rtlCol="0">
            <a:spAutoFit/>
          </a:bodyPr>
          <a:lstStyle/>
          <a:p>
            <a:r>
              <a:rPr lang="it-IT" dirty="0" smtClean="0"/>
              <a:t>2</a:t>
            </a:r>
            <a:endParaRPr lang="it-IT" dirty="0"/>
          </a:p>
        </p:txBody>
      </p:sp>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egnaposto contenuto 3" descr="IMG-20181027-WA0076.jpg"/>
          <p:cNvPicPr>
            <a:picLocks noChangeAspect="1"/>
          </p:cNvPicPr>
          <p:nvPr/>
        </p:nvPicPr>
        <p:blipFill>
          <a:blip r:embed="rId2" cstate="print"/>
          <a:stretch>
            <a:fillRect/>
          </a:stretch>
        </p:blipFill>
        <p:spPr>
          <a:xfrm rot="5400000">
            <a:off x="425963" y="626773"/>
            <a:ext cx="2555776" cy="3407702"/>
          </a:xfrm>
          <a:prstGeom prst="rect">
            <a:avLst/>
          </a:prstGeom>
        </p:spPr>
      </p:pic>
      <p:pic>
        <p:nvPicPr>
          <p:cNvPr id="4" name="Segnaposto contenuto 3" descr="IMG-20181027-WA0068.jpg"/>
          <p:cNvPicPr>
            <a:picLocks noGrp="1" noChangeAspect="1"/>
          </p:cNvPicPr>
          <p:nvPr>
            <p:ph idx="1"/>
          </p:nvPr>
        </p:nvPicPr>
        <p:blipFill>
          <a:blip r:embed="rId3" cstate="print"/>
          <a:stretch>
            <a:fillRect/>
          </a:stretch>
        </p:blipFill>
        <p:spPr>
          <a:xfrm>
            <a:off x="2987824" y="3140968"/>
            <a:ext cx="2787774" cy="3717032"/>
          </a:xfrm>
        </p:spPr>
      </p:pic>
      <p:sp>
        <p:nvSpPr>
          <p:cNvPr id="2" name="Titolo 1"/>
          <p:cNvSpPr>
            <a:spLocks noGrp="1"/>
          </p:cNvSpPr>
          <p:nvPr>
            <p:ph type="title"/>
          </p:nvPr>
        </p:nvSpPr>
        <p:spPr/>
        <p:txBody>
          <a:bodyPr>
            <a:normAutofit fontScale="9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it-IT" b="1" cap="all" dirty="0" smtClean="0">
                <a:ln w="0"/>
                <a:solidFill>
                  <a:srgbClr val="33CC33"/>
                </a:solidFill>
                <a:effectLst>
                  <a:reflection blurRad="12700" stA="50000" endPos="50000" dist="5000" dir="5400000" sy="-100000" rotWithShape="0"/>
                </a:effectLst>
              </a:rPr>
              <a:t>Spiegazione dei piatti durante     il pranzo: CONTORNI</a:t>
            </a:r>
            <a:endParaRPr lang="it-IT" b="1" cap="all" dirty="0">
              <a:ln w="0"/>
              <a:solidFill>
                <a:srgbClr val="33CC33"/>
              </a:solidFill>
              <a:effectLst>
                <a:reflection blurRad="12700" stA="50000" endPos="50000" dist="5000" dir="5400000" sy="-100000" rotWithShape="0"/>
              </a:effectLst>
            </a:endParaRPr>
          </a:p>
        </p:txBody>
      </p:sp>
      <p:pic>
        <p:nvPicPr>
          <p:cNvPr id="5" name="Immagine 4" descr="IMG-20181027-WA0066.jpg"/>
          <p:cNvPicPr>
            <a:picLocks noChangeAspect="1"/>
          </p:cNvPicPr>
          <p:nvPr/>
        </p:nvPicPr>
        <p:blipFill>
          <a:blip r:embed="rId4" cstate="print"/>
          <a:stretch>
            <a:fillRect/>
          </a:stretch>
        </p:blipFill>
        <p:spPr>
          <a:xfrm>
            <a:off x="0" y="3642320"/>
            <a:ext cx="2411760" cy="3215680"/>
          </a:xfrm>
          <a:prstGeom prst="rect">
            <a:avLst/>
          </a:prstGeom>
        </p:spPr>
      </p:pic>
      <p:pic>
        <p:nvPicPr>
          <p:cNvPr id="9" name="Segnaposto contenuto 3" descr="IMG-20181027-WA0075.jpg"/>
          <p:cNvPicPr>
            <a:picLocks noChangeAspect="1"/>
          </p:cNvPicPr>
          <p:nvPr/>
        </p:nvPicPr>
        <p:blipFill>
          <a:blip r:embed="rId5" cstate="print"/>
          <a:stretch>
            <a:fillRect/>
          </a:stretch>
        </p:blipFill>
        <p:spPr>
          <a:xfrm>
            <a:off x="5749528" y="2332037"/>
            <a:ext cx="3394472" cy="4525963"/>
          </a:xfrm>
          <a:prstGeom prst="rect">
            <a:avLst/>
          </a:prstGeom>
        </p:spPr>
      </p:pic>
      <p:sp>
        <p:nvSpPr>
          <p:cNvPr id="7" name="CasellaDiTesto 6"/>
          <p:cNvSpPr txBox="1"/>
          <p:nvPr/>
        </p:nvSpPr>
        <p:spPr>
          <a:xfrm>
            <a:off x="3779912" y="1484784"/>
            <a:ext cx="3528392" cy="1754326"/>
          </a:xfrm>
          <a:prstGeom prst="rect">
            <a:avLst/>
          </a:prstGeom>
          <a:noFill/>
        </p:spPr>
        <p:txBody>
          <a:bodyPr wrap="square" rtlCol="0">
            <a:spAutoFit/>
          </a:bodyPr>
          <a:lstStyle/>
          <a:p>
            <a:pPr marL="342900" indent="-342900">
              <a:buAutoNum type="arabicPeriod"/>
            </a:pPr>
            <a:r>
              <a:rPr lang="it-IT" dirty="0" smtClean="0"/>
              <a:t>Lenticchie </a:t>
            </a:r>
            <a:r>
              <a:rPr lang="it-IT" dirty="0" err="1" smtClean="0"/>
              <a:t>cantalupane</a:t>
            </a:r>
            <a:r>
              <a:rPr lang="it-IT" dirty="0" smtClean="0"/>
              <a:t> – </a:t>
            </a:r>
          </a:p>
          <a:p>
            <a:pPr marL="342900" indent="-342900"/>
            <a:r>
              <a:rPr lang="it-IT" dirty="0" smtClean="0"/>
              <a:t>ricetta Sabina</a:t>
            </a:r>
          </a:p>
          <a:p>
            <a:pPr marL="342900" indent="-342900"/>
            <a:r>
              <a:rPr lang="it-IT" dirty="0" smtClean="0"/>
              <a:t>2.   </a:t>
            </a:r>
            <a:r>
              <a:rPr lang="it-IT" dirty="0" err="1" smtClean="0"/>
              <a:t>Ciambotta</a:t>
            </a:r>
            <a:r>
              <a:rPr lang="it-IT" dirty="0" smtClean="0"/>
              <a:t> Lucana</a:t>
            </a:r>
          </a:p>
          <a:p>
            <a:pPr marL="342900" indent="-342900">
              <a:buAutoNum type="arabicPeriod" startAt="3"/>
            </a:pPr>
            <a:r>
              <a:rPr lang="it-IT" dirty="0" smtClean="0"/>
              <a:t>La panzanella </a:t>
            </a:r>
          </a:p>
          <a:p>
            <a:pPr marL="342900" indent="-342900">
              <a:buAutoNum type="arabicPeriod" startAt="3"/>
            </a:pPr>
            <a:r>
              <a:rPr lang="it-IT" dirty="0" smtClean="0"/>
              <a:t>Zuppa di ceci</a:t>
            </a:r>
          </a:p>
          <a:p>
            <a:pPr marL="342900" indent="-342900"/>
            <a:endParaRPr lang="it-IT" dirty="0"/>
          </a:p>
        </p:txBody>
      </p:sp>
      <p:sp>
        <p:nvSpPr>
          <p:cNvPr id="10" name="CasellaDiTesto 9"/>
          <p:cNvSpPr txBox="1"/>
          <p:nvPr/>
        </p:nvSpPr>
        <p:spPr>
          <a:xfrm>
            <a:off x="2987824" y="1556792"/>
            <a:ext cx="216024" cy="369332"/>
          </a:xfrm>
          <a:prstGeom prst="rect">
            <a:avLst/>
          </a:prstGeom>
          <a:noFill/>
        </p:spPr>
        <p:txBody>
          <a:bodyPr wrap="square" rtlCol="0">
            <a:spAutoFit/>
          </a:bodyPr>
          <a:lstStyle/>
          <a:p>
            <a:r>
              <a:rPr lang="it-IT" dirty="0" smtClean="0"/>
              <a:t>1</a:t>
            </a:r>
            <a:endParaRPr lang="it-IT" dirty="0"/>
          </a:p>
        </p:txBody>
      </p:sp>
      <p:sp>
        <p:nvSpPr>
          <p:cNvPr id="11" name="CasellaDiTesto 10"/>
          <p:cNvSpPr txBox="1"/>
          <p:nvPr/>
        </p:nvSpPr>
        <p:spPr>
          <a:xfrm>
            <a:off x="2411760" y="3861048"/>
            <a:ext cx="144016" cy="369332"/>
          </a:xfrm>
          <a:prstGeom prst="rect">
            <a:avLst/>
          </a:prstGeom>
          <a:noFill/>
        </p:spPr>
        <p:txBody>
          <a:bodyPr wrap="square" rtlCol="0">
            <a:spAutoFit/>
          </a:bodyPr>
          <a:lstStyle/>
          <a:p>
            <a:r>
              <a:rPr lang="it-IT" dirty="0" smtClean="0"/>
              <a:t>2</a:t>
            </a:r>
            <a:endParaRPr lang="it-IT" dirty="0"/>
          </a:p>
        </p:txBody>
      </p:sp>
      <p:sp>
        <p:nvSpPr>
          <p:cNvPr id="12" name="CasellaDiTesto 11"/>
          <p:cNvSpPr txBox="1"/>
          <p:nvPr/>
        </p:nvSpPr>
        <p:spPr>
          <a:xfrm>
            <a:off x="3419872" y="3789040"/>
            <a:ext cx="576064" cy="369332"/>
          </a:xfrm>
          <a:prstGeom prst="rect">
            <a:avLst/>
          </a:prstGeom>
          <a:noFill/>
        </p:spPr>
        <p:txBody>
          <a:bodyPr wrap="square" rtlCol="0">
            <a:spAutoFit/>
          </a:bodyPr>
          <a:lstStyle/>
          <a:p>
            <a:r>
              <a:rPr lang="it-IT" dirty="0" smtClean="0"/>
              <a:t>4</a:t>
            </a:r>
            <a:endParaRPr lang="it-IT" dirty="0"/>
          </a:p>
        </p:txBody>
      </p:sp>
      <p:sp>
        <p:nvSpPr>
          <p:cNvPr id="13" name="CasellaDiTesto 12"/>
          <p:cNvSpPr txBox="1"/>
          <p:nvPr/>
        </p:nvSpPr>
        <p:spPr>
          <a:xfrm>
            <a:off x="7308304" y="3356992"/>
            <a:ext cx="288032" cy="369332"/>
          </a:xfrm>
          <a:prstGeom prst="rect">
            <a:avLst/>
          </a:prstGeom>
          <a:noFill/>
        </p:spPr>
        <p:txBody>
          <a:bodyPr wrap="square" rtlCol="0">
            <a:spAutoFit/>
          </a:bodyPr>
          <a:lstStyle/>
          <a:p>
            <a:r>
              <a:rPr lang="it-IT" dirty="0" smtClean="0"/>
              <a:t>3</a:t>
            </a:r>
            <a:endParaRPr lang="it-IT" dirty="0"/>
          </a:p>
        </p:txBody>
      </p:sp>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descr="IMG-20181027-WA0070.jpg"/>
          <p:cNvPicPr>
            <a:picLocks noGrp="1" noChangeAspect="1"/>
          </p:cNvPicPr>
          <p:nvPr>
            <p:ph idx="1"/>
          </p:nvPr>
        </p:nvPicPr>
        <p:blipFill>
          <a:blip r:embed="rId2" cstate="print"/>
          <a:stretch>
            <a:fillRect/>
          </a:stretch>
        </p:blipFill>
        <p:spPr>
          <a:xfrm>
            <a:off x="2987824" y="2770816"/>
            <a:ext cx="3065388" cy="4087184"/>
          </a:xfrm>
        </p:spPr>
      </p:pic>
      <p:sp>
        <p:nvSpPr>
          <p:cNvPr id="2" name="Titolo 1"/>
          <p:cNvSpPr>
            <a:spLocks noGrp="1"/>
          </p:cNvSpPr>
          <p:nvPr>
            <p:ph type="title"/>
          </p:nvPr>
        </p:nvSpPr>
        <p:spPr/>
        <p:txBody>
          <a:bodyPr>
            <a:normAutofit fontScale="9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it-IT" b="1" cap="all" dirty="0" smtClean="0">
                <a:ln w="0"/>
                <a:solidFill>
                  <a:srgbClr val="33CC33"/>
                </a:solidFill>
                <a:effectLst>
                  <a:reflection blurRad="12700" stA="50000" endPos="50000" dist="5000" dir="5400000" sy="-100000" rotWithShape="0"/>
                </a:effectLst>
              </a:rPr>
              <a:t>Spiegazione dei piatti durante il pranzo: DOLCI</a:t>
            </a:r>
            <a:endParaRPr lang="it-IT" b="1" cap="all" dirty="0">
              <a:ln w="0"/>
              <a:solidFill>
                <a:srgbClr val="33CC33"/>
              </a:solidFill>
              <a:effectLst>
                <a:reflection blurRad="12700" stA="50000" endPos="50000" dist="5000" dir="5400000" sy="-100000" rotWithShape="0"/>
              </a:effectLst>
            </a:endParaRPr>
          </a:p>
        </p:txBody>
      </p:sp>
      <p:pic>
        <p:nvPicPr>
          <p:cNvPr id="5" name="Immagine 4" descr="IMG-20181027-WA0071.jpg"/>
          <p:cNvPicPr>
            <a:picLocks noChangeAspect="1"/>
          </p:cNvPicPr>
          <p:nvPr/>
        </p:nvPicPr>
        <p:blipFill>
          <a:blip r:embed="rId3" cstate="print"/>
          <a:srcRect b="39102"/>
          <a:stretch>
            <a:fillRect/>
          </a:stretch>
        </p:blipFill>
        <p:spPr>
          <a:xfrm>
            <a:off x="6434218" y="2348880"/>
            <a:ext cx="2709782" cy="2200267"/>
          </a:xfrm>
          <a:prstGeom prst="rect">
            <a:avLst/>
          </a:prstGeom>
        </p:spPr>
      </p:pic>
      <p:pic>
        <p:nvPicPr>
          <p:cNvPr id="6" name="Immagine 5" descr="IMG-20181027-WA0072.jpg"/>
          <p:cNvPicPr>
            <a:picLocks noChangeAspect="1"/>
          </p:cNvPicPr>
          <p:nvPr/>
        </p:nvPicPr>
        <p:blipFill>
          <a:blip r:embed="rId4" cstate="print"/>
          <a:srcRect t="20757" b="26144"/>
          <a:stretch>
            <a:fillRect/>
          </a:stretch>
        </p:blipFill>
        <p:spPr>
          <a:xfrm>
            <a:off x="6296186" y="4841776"/>
            <a:ext cx="2847814" cy="2016224"/>
          </a:xfrm>
          <a:prstGeom prst="rect">
            <a:avLst/>
          </a:prstGeom>
        </p:spPr>
      </p:pic>
      <p:pic>
        <p:nvPicPr>
          <p:cNvPr id="7" name="Immagine 6" descr="IMG-20181027-WA0073.jpg"/>
          <p:cNvPicPr>
            <a:picLocks noChangeAspect="1"/>
          </p:cNvPicPr>
          <p:nvPr/>
        </p:nvPicPr>
        <p:blipFill>
          <a:blip r:embed="rId5" cstate="print"/>
          <a:stretch>
            <a:fillRect/>
          </a:stretch>
        </p:blipFill>
        <p:spPr>
          <a:xfrm>
            <a:off x="0" y="3621021"/>
            <a:ext cx="2427734" cy="3236979"/>
          </a:xfrm>
          <a:prstGeom prst="rect">
            <a:avLst/>
          </a:prstGeom>
        </p:spPr>
      </p:pic>
      <p:pic>
        <p:nvPicPr>
          <p:cNvPr id="8" name="Immagine 7" descr="IMG-20181027-WA0074.jpg"/>
          <p:cNvPicPr>
            <a:picLocks noChangeAspect="1"/>
          </p:cNvPicPr>
          <p:nvPr/>
        </p:nvPicPr>
        <p:blipFill>
          <a:blip r:embed="rId6" cstate="print"/>
          <a:srcRect t="34250" r="42601" b="34250"/>
          <a:stretch>
            <a:fillRect/>
          </a:stretch>
        </p:blipFill>
        <p:spPr>
          <a:xfrm>
            <a:off x="0" y="1412776"/>
            <a:ext cx="2952328" cy="2160240"/>
          </a:xfrm>
          <a:prstGeom prst="rect">
            <a:avLst/>
          </a:prstGeom>
        </p:spPr>
      </p:pic>
      <p:sp>
        <p:nvSpPr>
          <p:cNvPr id="9" name="CasellaDiTesto 8"/>
          <p:cNvSpPr txBox="1"/>
          <p:nvPr/>
        </p:nvSpPr>
        <p:spPr>
          <a:xfrm>
            <a:off x="3059832" y="1412776"/>
            <a:ext cx="3312368" cy="1477328"/>
          </a:xfrm>
          <a:prstGeom prst="rect">
            <a:avLst/>
          </a:prstGeom>
          <a:noFill/>
        </p:spPr>
        <p:txBody>
          <a:bodyPr wrap="square" rtlCol="0">
            <a:spAutoFit/>
          </a:bodyPr>
          <a:lstStyle/>
          <a:p>
            <a:pPr marL="342900" indent="-342900">
              <a:buAutoNum type="arabicPeriod"/>
            </a:pPr>
            <a:r>
              <a:rPr lang="it-IT" dirty="0" smtClean="0"/>
              <a:t>Schiacciata con l’uva</a:t>
            </a:r>
          </a:p>
          <a:p>
            <a:pPr marL="342900" indent="-342900">
              <a:buAutoNum type="arabicPeriod"/>
            </a:pPr>
            <a:r>
              <a:rPr lang="it-IT" dirty="0" smtClean="0"/>
              <a:t>Frittelle di San Giuseppe fiorentine</a:t>
            </a:r>
          </a:p>
          <a:p>
            <a:pPr marL="342900" indent="-342900">
              <a:buAutoNum type="arabicPeriod"/>
            </a:pPr>
            <a:r>
              <a:rPr lang="it-IT" dirty="0" smtClean="0"/>
              <a:t>Carruba</a:t>
            </a:r>
          </a:p>
          <a:p>
            <a:pPr marL="342900" indent="-342900">
              <a:buAutoNum type="arabicPeriod"/>
            </a:pPr>
            <a:r>
              <a:rPr lang="it-IT" dirty="0" smtClean="0"/>
              <a:t>Castagnaccio </a:t>
            </a:r>
            <a:endParaRPr lang="it-IT" dirty="0"/>
          </a:p>
        </p:txBody>
      </p:sp>
      <p:sp>
        <p:nvSpPr>
          <p:cNvPr id="10" name="CasellaDiTesto 9"/>
          <p:cNvSpPr txBox="1"/>
          <p:nvPr/>
        </p:nvSpPr>
        <p:spPr>
          <a:xfrm>
            <a:off x="2267744" y="1628800"/>
            <a:ext cx="432048" cy="369332"/>
          </a:xfrm>
          <a:prstGeom prst="rect">
            <a:avLst/>
          </a:prstGeom>
          <a:noFill/>
        </p:spPr>
        <p:txBody>
          <a:bodyPr wrap="square" rtlCol="0">
            <a:spAutoFit/>
          </a:bodyPr>
          <a:lstStyle/>
          <a:p>
            <a:r>
              <a:rPr lang="it-IT" dirty="0" smtClean="0"/>
              <a:t>1</a:t>
            </a:r>
            <a:endParaRPr lang="it-IT" dirty="0"/>
          </a:p>
        </p:txBody>
      </p:sp>
      <p:sp>
        <p:nvSpPr>
          <p:cNvPr id="11" name="CasellaDiTesto 10"/>
          <p:cNvSpPr txBox="1"/>
          <p:nvPr/>
        </p:nvSpPr>
        <p:spPr>
          <a:xfrm>
            <a:off x="1979712" y="3717032"/>
            <a:ext cx="432048" cy="369332"/>
          </a:xfrm>
          <a:prstGeom prst="rect">
            <a:avLst/>
          </a:prstGeom>
          <a:noFill/>
        </p:spPr>
        <p:txBody>
          <a:bodyPr wrap="square" rtlCol="0">
            <a:spAutoFit/>
          </a:bodyPr>
          <a:lstStyle/>
          <a:p>
            <a:r>
              <a:rPr lang="it-IT" dirty="0" smtClean="0"/>
              <a:t>3</a:t>
            </a:r>
            <a:endParaRPr lang="it-IT" dirty="0"/>
          </a:p>
        </p:txBody>
      </p:sp>
      <p:sp>
        <p:nvSpPr>
          <p:cNvPr id="12" name="CasellaDiTesto 11"/>
          <p:cNvSpPr txBox="1"/>
          <p:nvPr/>
        </p:nvSpPr>
        <p:spPr>
          <a:xfrm>
            <a:off x="5148064" y="2996952"/>
            <a:ext cx="504056" cy="369332"/>
          </a:xfrm>
          <a:prstGeom prst="rect">
            <a:avLst/>
          </a:prstGeom>
          <a:noFill/>
        </p:spPr>
        <p:txBody>
          <a:bodyPr wrap="square" rtlCol="0">
            <a:spAutoFit/>
          </a:bodyPr>
          <a:lstStyle/>
          <a:p>
            <a:r>
              <a:rPr lang="it-IT" dirty="0" smtClean="0"/>
              <a:t>2</a:t>
            </a:r>
            <a:endParaRPr lang="it-IT" dirty="0"/>
          </a:p>
        </p:txBody>
      </p:sp>
      <p:sp>
        <p:nvSpPr>
          <p:cNvPr id="13" name="CasellaDiTesto 12"/>
          <p:cNvSpPr txBox="1"/>
          <p:nvPr/>
        </p:nvSpPr>
        <p:spPr>
          <a:xfrm>
            <a:off x="6660232" y="4509120"/>
            <a:ext cx="288032" cy="369332"/>
          </a:xfrm>
          <a:prstGeom prst="rect">
            <a:avLst/>
          </a:prstGeom>
          <a:noFill/>
        </p:spPr>
        <p:txBody>
          <a:bodyPr wrap="square" rtlCol="0">
            <a:spAutoFit/>
          </a:bodyPr>
          <a:lstStyle/>
          <a:p>
            <a:r>
              <a:rPr lang="it-IT" dirty="0" smtClean="0"/>
              <a:t>4</a:t>
            </a:r>
            <a:endParaRPr lang="it-IT" dirty="0"/>
          </a:p>
        </p:txBody>
      </p:sp>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descr="IMG_20181027_143902.jpg"/>
          <p:cNvPicPr>
            <a:picLocks noGrp="1" noChangeAspect="1"/>
          </p:cNvPicPr>
          <p:nvPr>
            <p:ph idx="1"/>
          </p:nvPr>
        </p:nvPicPr>
        <p:blipFill>
          <a:blip r:embed="rId2" cstate="print"/>
          <a:stretch>
            <a:fillRect/>
          </a:stretch>
        </p:blipFill>
        <p:spPr>
          <a:xfrm rot="20271538">
            <a:off x="2874125" y="1546860"/>
            <a:ext cx="3395749" cy="4526280"/>
          </a:xfrm>
        </p:spPr>
      </p:pic>
      <p:sp>
        <p:nvSpPr>
          <p:cNvPr id="2" name="Titolo 1"/>
          <p:cNvSpPr>
            <a:spLocks noGrp="1"/>
          </p:cNvSpPr>
          <p:nvPr>
            <p:ph type="title"/>
          </p:nvPr>
        </p:nvSpPr>
        <p:spPr>
          <a:xfrm>
            <a:off x="467544" y="548680"/>
            <a:ext cx="8229600" cy="994122"/>
          </a:xfrm>
        </p:spPr>
        <p:txBody>
          <a:bodyPr>
            <a:noAutofit/>
          </a:bodyPr>
          <a:lstStyle/>
          <a:p>
            <a:pPr algn="ctr"/>
            <a:r>
              <a:rPr lang="it-IT" sz="4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Momenti di allegria durante il pranzo</a:t>
            </a:r>
            <a:endParaRPr lang="it-IT" sz="4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6" name="CasellaDiTesto 5"/>
          <p:cNvSpPr txBox="1"/>
          <p:nvPr/>
        </p:nvSpPr>
        <p:spPr>
          <a:xfrm>
            <a:off x="6156176" y="1484784"/>
            <a:ext cx="2376264" cy="646331"/>
          </a:xfrm>
          <a:prstGeom prst="rect">
            <a:avLst/>
          </a:prstGeom>
          <a:noFill/>
        </p:spPr>
        <p:txBody>
          <a:bodyPr wrap="square" rtlCol="0">
            <a:spAutoFit/>
          </a:bodyPr>
          <a:lstStyle/>
          <a:p>
            <a:r>
              <a:rPr lang="it-IT" dirty="0" smtClean="0"/>
              <a:t>Insieme si possono fare grandi </a:t>
            </a:r>
            <a:r>
              <a:rPr lang="it-IT" dirty="0" err="1" smtClean="0"/>
              <a:t>cose…</a:t>
            </a:r>
            <a:endParaRPr lang="it-IT" dirty="0"/>
          </a:p>
        </p:txBody>
      </p:sp>
      <p:sp>
        <p:nvSpPr>
          <p:cNvPr id="7" name="CasellaDiTesto 6"/>
          <p:cNvSpPr txBox="1"/>
          <p:nvPr/>
        </p:nvSpPr>
        <p:spPr>
          <a:xfrm>
            <a:off x="6804248" y="2996952"/>
            <a:ext cx="1944216" cy="2031325"/>
          </a:xfrm>
          <a:prstGeom prst="rect">
            <a:avLst/>
          </a:prstGeom>
          <a:noFill/>
        </p:spPr>
        <p:txBody>
          <a:bodyPr wrap="square" rtlCol="0">
            <a:spAutoFit/>
          </a:bodyPr>
          <a:lstStyle/>
          <a:p>
            <a:r>
              <a:rPr lang="it-IT" dirty="0" err="1" smtClean="0"/>
              <a:t>…basta</a:t>
            </a:r>
            <a:r>
              <a:rPr lang="it-IT" dirty="0" smtClean="0"/>
              <a:t> volerlo e metterci passione, ma soprattutto contornarsi di belle persone, </a:t>
            </a:r>
            <a:r>
              <a:rPr lang="it-IT" dirty="0" err="1" smtClean="0"/>
              <a:t>infatti…</a:t>
            </a:r>
            <a:endParaRPr lang="it-IT" dirty="0"/>
          </a:p>
        </p:txBody>
      </p:sp>
      <p:sp>
        <p:nvSpPr>
          <p:cNvPr id="8" name="CasellaDiTesto 7"/>
          <p:cNvSpPr txBox="1"/>
          <p:nvPr/>
        </p:nvSpPr>
        <p:spPr>
          <a:xfrm>
            <a:off x="6228184" y="5661248"/>
            <a:ext cx="2592288" cy="923330"/>
          </a:xfrm>
          <a:prstGeom prst="rect">
            <a:avLst/>
          </a:prstGeom>
          <a:noFill/>
        </p:spPr>
        <p:txBody>
          <a:bodyPr wrap="square" rtlCol="0">
            <a:spAutoFit/>
          </a:bodyPr>
          <a:lstStyle/>
          <a:p>
            <a:r>
              <a:rPr lang="it-IT" dirty="0" err="1" smtClean="0"/>
              <a:t>…abbiamo</a:t>
            </a:r>
            <a:r>
              <a:rPr lang="it-IT" dirty="0" smtClean="0"/>
              <a:t> potuto conoscere tante persone da un animo gentile.</a:t>
            </a:r>
            <a:endParaRPr lang="it-IT" dirty="0"/>
          </a:p>
        </p:txBody>
      </p:sp>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descr="IMG_20181027_112050.jpg"/>
          <p:cNvPicPr>
            <a:picLocks noGrp="1" noChangeAspect="1"/>
          </p:cNvPicPr>
          <p:nvPr>
            <p:ph idx="1"/>
          </p:nvPr>
        </p:nvPicPr>
        <p:blipFill>
          <a:blip r:embed="rId2" cstate="print"/>
          <a:stretch>
            <a:fillRect/>
          </a:stretch>
        </p:blipFill>
        <p:spPr>
          <a:xfrm>
            <a:off x="1907704" y="0"/>
            <a:ext cx="5143500" cy="6858000"/>
          </a:xfrm>
        </p:spPr>
      </p:pic>
      <p:sp>
        <p:nvSpPr>
          <p:cNvPr id="2" name="Titolo 1"/>
          <p:cNvSpPr>
            <a:spLocks noGrp="1"/>
          </p:cNvSpPr>
          <p:nvPr>
            <p:ph type="title"/>
          </p:nvPr>
        </p:nvSpPr>
        <p:spPr>
          <a:xfrm>
            <a:off x="2915816" y="0"/>
            <a:ext cx="8229600" cy="1143000"/>
          </a:xfrm>
        </p:spPr>
        <p:txBody>
          <a:bodyPr/>
          <a:lstStyle/>
          <a:p>
            <a:r>
              <a:rPr lang="it-IT"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Visita alla villa</a:t>
            </a:r>
            <a:endParaRPr lang="it-IT"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CasellaDiTesto 6"/>
          <p:cNvSpPr txBox="1"/>
          <p:nvPr/>
        </p:nvSpPr>
        <p:spPr>
          <a:xfrm>
            <a:off x="2915816" y="4272677"/>
            <a:ext cx="3312368" cy="2585323"/>
          </a:xfrm>
          <a:prstGeom prst="rect">
            <a:avLst/>
          </a:prstGeom>
          <a:noFill/>
        </p:spPr>
        <p:txBody>
          <a:bodyPr wrap="square" rtlCol="0">
            <a:spAutoFit/>
          </a:bodyPr>
          <a:lstStyle/>
          <a:p>
            <a:r>
              <a:rPr lang="it-IT" b="1" dirty="0" smtClean="0"/>
              <a:t>Dopo il pranzo, la custode della villa ci ha dato la possibilità di poter addentrarci in essa, per scoprire cosa nascondeva. Abbiamo notato che la villa è molto ricca di reperti storici e affreschi, è stato un piacere poterla visitare.</a:t>
            </a:r>
            <a:endParaRPr lang="it-IT" b="1" dirty="0"/>
          </a:p>
        </p:txBody>
      </p:sp>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123728" y="836712"/>
            <a:ext cx="5544616" cy="1219200"/>
          </a:xfrm>
        </p:spPr>
        <p:txBody>
          <a:bodyPr>
            <a:noAutofit/>
          </a:bodyPr>
          <a:lstStyle/>
          <a:p>
            <a:r>
              <a:rPr lang="it-IT" sz="5400" b="1" dirty="0" smtClean="0">
                <a:ln w="18000">
                  <a:solidFill>
                    <a:schemeClr val="accent2">
                      <a:satMod val="140000"/>
                    </a:schemeClr>
                  </a:solidFill>
                  <a:prstDash val="solid"/>
                  <a:miter lim="800000"/>
                </a:ln>
                <a:solidFill>
                  <a:schemeClr val="accent2">
                    <a:lumMod val="60000"/>
                    <a:lumOff val="40000"/>
                  </a:schemeClr>
                </a:solidFill>
                <a:effectLst>
                  <a:outerShdw blurRad="25500" dist="23000" dir="7020000" algn="tl">
                    <a:srgbClr val="000000">
                      <a:alpha val="50000"/>
                    </a:srgbClr>
                  </a:outerShdw>
                </a:effectLst>
              </a:rPr>
              <a:t>Visita alla villa</a:t>
            </a:r>
            <a:endParaRPr lang="it-IT" sz="5400" b="1" dirty="0">
              <a:ln w="18000">
                <a:solidFill>
                  <a:schemeClr val="accent2">
                    <a:satMod val="140000"/>
                  </a:schemeClr>
                </a:solidFill>
                <a:prstDash val="solid"/>
                <a:miter lim="800000"/>
              </a:ln>
              <a:solidFill>
                <a:schemeClr val="accent2">
                  <a:lumMod val="60000"/>
                  <a:lumOff val="40000"/>
                </a:schemeClr>
              </a:solidFill>
              <a:effectLst>
                <a:outerShdw blurRad="25500" dist="23000" dir="7020000" algn="tl">
                  <a:srgbClr val="000000">
                    <a:alpha val="50000"/>
                  </a:srgbClr>
                </a:outerShdw>
              </a:effectLst>
            </a:endParaRPr>
          </a:p>
        </p:txBody>
      </p:sp>
      <p:pic>
        <p:nvPicPr>
          <p:cNvPr id="13" name="Immagine 12" descr="IMG_20181027_155251.jpg"/>
          <p:cNvPicPr>
            <a:picLocks noChangeAspect="1"/>
          </p:cNvPicPr>
          <p:nvPr/>
        </p:nvPicPr>
        <p:blipFill>
          <a:blip r:embed="rId2" cstate="print"/>
          <a:srcRect t="10500" b="27551"/>
          <a:stretch>
            <a:fillRect/>
          </a:stretch>
        </p:blipFill>
        <p:spPr>
          <a:xfrm>
            <a:off x="0" y="3140968"/>
            <a:ext cx="9144000" cy="3717032"/>
          </a:xfrm>
          <a:prstGeom prst="rect">
            <a:avLst/>
          </a:prstGeom>
        </p:spPr>
      </p:pic>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755576" y="188640"/>
            <a:ext cx="6912768" cy="1723256"/>
          </a:xfrm>
        </p:spPr>
        <p:txBody>
          <a:bodyPr>
            <a:normAutofit/>
          </a:bodyPr>
          <a:lstStyle/>
          <a:p>
            <a:r>
              <a:rPr lang="it-IT" sz="6600" dirty="0" smtClean="0"/>
              <a:t>Visita alla villa</a:t>
            </a:r>
            <a:endParaRPr lang="it-IT" sz="6600" dirty="0"/>
          </a:p>
        </p:txBody>
      </p:sp>
      <p:pic>
        <p:nvPicPr>
          <p:cNvPr id="5" name="Immagine 4" descr="IMG-20181027-WA0042.jpg"/>
          <p:cNvPicPr>
            <a:picLocks noChangeAspect="1"/>
          </p:cNvPicPr>
          <p:nvPr/>
        </p:nvPicPr>
        <p:blipFill>
          <a:blip r:embed="rId2" cstate="print"/>
          <a:stretch>
            <a:fillRect/>
          </a:stretch>
        </p:blipFill>
        <p:spPr>
          <a:xfrm>
            <a:off x="251520" y="2780928"/>
            <a:ext cx="5488003" cy="3882762"/>
          </a:xfrm>
          <a:prstGeom prst="rect">
            <a:avLst/>
          </a:prstGeom>
        </p:spPr>
      </p:pic>
      <p:pic>
        <p:nvPicPr>
          <p:cNvPr id="4" name="Segnaposto contenuto 3" descr="IMG_20181027_155456.jpg"/>
          <p:cNvPicPr>
            <a:picLocks noGrp="1" noChangeAspect="1"/>
          </p:cNvPicPr>
          <p:nvPr>
            <p:ph idx="1"/>
          </p:nvPr>
        </p:nvPicPr>
        <p:blipFill>
          <a:blip r:embed="rId3" cstate="print"/>
          <a:stretch>
            <a:fillRect/>
          </a:stretch>
        </p:blipFill>
        <p:spPr>
          <a:xfrm>
            <a:off x="5508104" y="2060848"/>
            <a:ext cx="3429000" cy="4572000"/>
          </a:xfrm>
        </p:spPr>
      </p:pic>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IMG_20181027_155400.jpg"/>
          <p:cNvPicPr>
            <a:picLocks noChangeAspect="1"/>
          </p:cNvPicPr>
          <p:nvPr/>
        </p:nvPicPr>
        <p:blipFill>
          <a:blip r:embed="rId2" cstate="print"/>
          <a:srcRect b="2438"/>
          <a:stretch>
            <a:fillRect/>
          </a:stretch>
        </p:blipFill>
        <p:spPr>
          <a:xfrm>
            <a:off x="1763688" y="0"/>
            <a:ext cx="5143500" cy="6858000"/>
          </a:xfrm>
          <a:prstGeom prst="rect">
            <a:avLst/>
          </a:prstGeom>
        </p:spPr>
      </p:pic>
      <p:sp>
        <p:nvSpPr>
          <p:cNvPr id="2" name="Titolo 1"/>
          <p:cNvSpPr>
            <a:spLocks noGrp="1"/>
          </p:cNvSpPr>
          <p:nvPr>
            <p:ph type="title"/>
          </p:nvPr>
        </p:nvSpPr>
        <p:spPr>
          <a:xfrm>
            <a:off x="1259632" y="0"/>
            <a:ext cx="8229600" cy="1219200"/>
          </a:xfrm>
        </p:spPr>
        <p:txBody>
          <a:bodyPr/>
          <a:lstStyle/>
          <a:p>
            <a:r>
              <a:rPr lang="it-IT"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Visita ai giardini della villa</a:t>
            </a:r>
            <a:endParaRPr lang="it-IT"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0"/>
            <a:ext cx="8229600" cy="1143000"/>
          </a:xfrm>
        </p:spPr>
        <p:txBody>
          <a:bodyPr/>
          <a:lstStyle/>
          <a:p>
            <a:r>
              <a:rPr lang="it-IT"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Visita ai giardini della villa</a:t>
            </a:r>
            <a:endParaRPr lang="it-IT"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pic>
        <p:nvPicPr>
          <p:cNvPr id="14" name="Immagine 13" descr="IMG_20181027_160205.jpg"/>
          <p:cNvPicPr>
            <a:picLocks noChangeAspect="1"/>
          </p:cNvPicPr>
          <p:nvPr/>
        </p:nvPicPr>
        <p:blipFill>
          <a:blip r:embed="rId2" cstate="print"/>
          <a:stretch>
            <a:fillRect/>
          </a:stretch>
        </p:blipFill>
        <p:spPr>
          <a:xfrm>
            <a:off x="4355976" y="1340768"/>
            <a:ext cx="4014446" cy="4797152"/>
          </a:xfrm>
          <a:prstGeom prst="rect">
            <a:avLst/>
          </a:prstGeom>
        </p:spPr>
      </p:pic>
      <p:sp>
        <p:nvSpPr>
          <p:cNvPr id="16" name="CasellaDiTesto 15"/>
          <p:cNvSpPr txBox="1"/>
          <p:nvPr/>
        </p:nvSpPr>
        <p:spPr>
          <a:xfrm>
            <a:off x="539552" y="1772816"/>
            <a:ext cx="3456384" cy="3139321"/>
          </a:xfrm>
          <a:prstGeom prst="rect">
            <a:avLst/>
          </a:prstGeom>
          <a:noFill/>
        </p:spPr>
        <p:txBody>
          <a:bodyPr wrap="square" rtlCol="0">
            <a:spAutoFit/>
          </a:bodyPr>
          <a:lstStyle/>
          <a:p>
            <a:r>
              <a:rPr lang="it-IT" dirty="0" smtClean="0"/>
              <a:t>Una volta aver finito di visitare la parte interna della villa, siamo usciti tutti insieme per poter andare ad ammirare i giardini che circondavano la villa. La loro cura e precisione, ci ha affascinate, sembrava un giardino incantato, le sue forme geometriche e labirintiche hanno attirato l’attenzione di grandi e piccini. </a:t>
            </a:r>
            <a:endParaRPr lang="it-IT" dirty="0"/>
          </a:p>
        </p:txBody>
      </p:sp>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rot="20019490">
            <a:off x="-95940" y="758834"/>
            <a:ext cx="6732240" cy="1143000"/>
          </a:xfrm>
        </p:spPr>
        <p:txBody>
          <a:bodyPr>
            <a:no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it-IT" sz="48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Passeggiando </a:t>
            </a:r>
            <a:br>
              <a:rPr lang="it-IT" sz="48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it-IT" sz="48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intorno alla villa</a:t>
            </a:r>
            <a:endParaRPr lang="it-IT" sz="48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pic>
        <p:nvPicPr>
          <p:cNvPr id="8" name="Immagine 7" descr="IMG_20181027_123205.jpg"/>
          <p:cNvPicPr>
            <a:picLocks noChangeAspect="1"/>
          </p:cNvPicPr>
          <p:nvPr/>
        </p:nvPicPr>
        <p:blipFill>
          <a:blip r:embed="rId2" cstate="print"/>
          <a:stretch>
            <a:fillRect/>
          </a:stretch>
        </p:blipFill>
        <p:spPr>
          <a:xfrm>
            <a:off x="4572000" y="908720"/>
            <a:ext cx="4207968" cy="4896544"/>
          </a:xfrm>
          <a:prstGeom prst="rect">
            <a:avLst/>
          </a:prstGeom>
        </p:spPr>
      </p:pic>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IMG-20181120-WA0015.jpg"/>
          <p:cNvPicPr>
            <a:picLocks noChangeAspect="1"/>
          </p:cNvPicPr>
          <p:nvPr/>
        </p:nvPicPr>
        <p:blipFill>
          <a:blip r:embed="rId2" cstate="print"/>
          <a:stretch>
            <a:fillRect/>
          </a:stretch>
        </p:blipFill>
        <p:spPr>
          <a:xfrm>
            <a:off x="0" y="0"/>
            <a:ext cx="9144000" cy="4720590"/>
          </a:xfrm>
          <a:prstGeom prst="rect">
            <a:avLst/>
          </a:prstGeom>
        </p:spPr>
      </p:pic>
      <p:sp>
        <p:nvSpPr>
          <p:cNvPr id="3" name="Segnaposto contenuto 2"/>
          <p:cNvSpPr>
            <a:spLocks noGrp="1"/>
          </p:cNvSpPr>
          <p:nvPr>
            <p:ph idx="1"/>
          </p:nvPr>
        </p:nvSpPr>
        <p:spPr>
          <a:xfrm>
            <a:off x="0" y="5013176"/>
            <a:ext cx="9144000" cy="2204864"/>
          </a:xfrm>
        </p:spPr>
        <p:txBody>
          <a:bodyPr>
            <a:normAutofit/>
          </a:bodyPr>
          <a:lstStyle/>
          <a:p>
            <a:pPr>
              <a:buNone/>
            </a:pPr>
            <a:r>
              <a:rPr lang="it-IT" dirty="0" smtClean="0"/>
              <a:t>L’esperienza da noi prescelta, ci ha date il benvenuto all’interno della favolosa Villa </a:t>
            </a:r>
            <a:r>
              <a:rPr lang="it-IT" dirty="0" err="1" smtClean="0"/>
              <a:t>Corsini</a:t>
            </a:r>
            <a:r>
              <a:rPr lang="it-IT" dirty="0" smtClean="0"/>
              <a:t>. Nobile accoglienza, per poter degustare piatti storici, in un luogo altrettanto storico. </a:t>
            </a:r>
            <a:endParaRPr lang="it-IT" dirty="0"/>
          </a:p>
        </p:txBody>
      </p:sp>
      <p:sp>
        <p:nvSpPr>
          <p:cNvPr id="2" name="Titolo 1"/>
          <p:cNvSpPr>
            <a:spLocks noGrp="1"/>
          </p:cNvSpPr>
          <p:nvPr>
            <p:ph type="title"/>
          </p:nvPr>
        </p:nvSpPr>
        <p:spPr>
          <a:xfrm>
            <a:off x="539552" y="3501008"/>
            <a:ext cx="8229600" cy="1143000"/>
          </a:xfrm>
        </p:spPr>
        <p:txBody>
          <a:bodyPr/>
          <a:lstStyle/>
          <a:p>
            <a:r>
              <a:rPr lang="it-IT" dirty="0" smtClean="0"/>
              <a:t> </a:t>
            </a:r>
            <a:r>
              <a:rPr lang="it-IT" sz="6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Arrivo a Villa </a:t>
            </a:r>
            <a:r>
              <a:rPr lang="it-IT" sz="6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Corsini</a:t>
            </a:r>
            <a:r>
              <a:rPr lang="it-IT" sz="6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endParaRPr lang="it-IT" dirty="0">
              <a:solidFill>
                <a:srgbClr val="FF0000"/>
              </a:solidFill>
            </a:endParaRPr>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descr="IMG_20181027_160500.jpg"/>
          <p:cNvPicPr>
            <a:picLocks noGrp="1" noChangeAspect="1"/>
          </p:cNvPicPr>
          <p:nvPr>
            <p:ph idx="1"/>
          </p:nvPr>
        </p:nvPicPr>
        <p:blipFill>
          <a:blip r:embed="rId2" cstate="print"/>
          <a:stretch>
            <a:fillRect/>
          </a:stretch>
        </p:blipFill>
        <p:spPr>
          <a:xfrm>
            <a:off x="3995936" y="0"/>
            <a:ext cx="5148064" cy="6864086"/>
          </a:xfrm>
        </p:spPr>
      </p:pic>
      <p:sp>
        <p:nvSpPr>
          <p:cNvPr id="2" name="Titolo 1"/>
          <p:cNvSpPr>
            <a:spLocks noGrp="1"/>
          </p:cNvSpPr>
          <p:nvPr>
            <p:ph type="title"/>
          </p:nvPr>
        </p:nvSpPr>
        <p:spPr>
          <a:xfrm>
            <a:off x="467544" y="0"/>
            <a:ext cx="8229600" cy="1143000"/>
          </a:xfrm>
        </p:spPr>
        <p:txBody>
          <a:bodyPr/>
          <a:lstStyle/>
          <a:p>
            <a:r>
              <a:rPr lang="it-IT" dirty="0" smtClean="0">
                <a:solidFill>
                  <a:srgbClr val="00B050"/>
                </a:solidFill>
              </a:rPr>
              <a:t>Conclusione della giornata</a:t>
            </a:r>
            <a:endParaRPr lang="it-IT" dirty="0">
              <a:solidFill>
                <a:srgbClr val="00B050"/>
              </a:solidFill>
            </a:endParaRPr>
          </a:p>
        </p:txBody>
      </p:sp>
      <p:sp>
        <p:nvSpPr>
          <p:cNvPr id="8" name="CasellaDiTesto 7"/>
          <p:cNvSpPr txBox="1"/>
          <p:nvPr/>
        </p:nvSpPr>
        <p:spPr>
          <a:xfrm>
            <a:off x="179512" y="980728"/>
            <a:ext cx="4680520" cy="5909310"/>
          </a:xfrm>
          <a:prstGeom prst="rect">
            <a:avLst/>
          </a:prstGeom>
          <a:noFill/>
        </p:spPr>
        <p:txBody>
          <a:bodyPr wrap="square" rtlCol="0">
            <a:spAutoFit/>
          </a:bodyPr>
          <a:lstStyle/>
          <a:p>
            <a:r>
              <a:rPr lang="it-IT" dirty="0" smtClean="0"/>
              <a:t>Giunti al termine di questa meravigliosa giornata, passata in allegria e in compagnia; possiamo dire di essere soddisfatte della nostra scelta. Ci siamo confrontate quasi subito per parlare e rielaborare la giornata trascorsa, e la positività vigeva nelle nostre parole. Questa giornata ci ha insegnato tante cose: scoprire ricette nuove che non conoscevamo, insegnato la bellezza della condivisione, la conoscenza di nuove persone, e ci ha fatto mettere alla prova per la realizzazione di un nostro piatto. È stato un laboratorio diverso dal solito, simpatico, armonioso e ricco di novità; abbiamo potuto prendere spunto, far nostra questa giornata, potendola così rielaborare e riproporre durante un pranzo possibile di fine anno con una classe di primaria, allestendo un banchetto, coinvolgendo  genitori e alunni, per poter assaporare i propri piatti storici, creati da ogni bambino. </a:t>
            </a:r>
          </a:p>
        </p:txBody>
      </p:sp>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contenuto 7"/>
          <p:cNvSpPr>
            <a:spLocks noGrp="1"/>
          </p:cNvSpPr>
          <p:nvPr>
            <p:ph idx="1"/>
          </p:nvPr>
        </p:nvSpPr>
        <p:spPr>
          <a:xfrm>
            <a:off x="4211960" y="1484784"/>
            <a:ext cx="4932040" cy="4857403"/>
          </a:xfrm>
        </p:spPr>
        <p:txBody>
          <a:bodyPr>
            <a:noAutofit/>
          </a:bodyPr>
          <a:lstStyle/>
          <a:p>
            <a:r>
              <a:rPr lang="it-IT" sz="1400" dirty="0" smtClean="0"/>
              <a:t>Un piatto antichissimo è la </a:t>
            </a:r>
            <a:r>
              <a:rPr lang="it-IT" sz="1400" b="1" dirty="0" err="1" smtClean="0"/>
              <a:t>ciambotta</a:t>
            </a:r>
            <a:r>
              <a:rPr lang="it-IT" sz="1400" b="1" dirty="0" smtClean="0"/>
              <a:t> lucana,</a:t>
            </a:r>
            <a:r>
              <a:rPr lang="it-IT" sz="1400" dirty="0" smtClean="0"/>
              <a:t> per la quale attingiamo a una tradizione contadina che utilizzava in cucina ciò che l’orto offriva: in questo caso patate, zucchine, peperoni e melanzane. Le mogli dei contadini o dei pastori la preparavano prima che questi partissero presto la mattina per andare al lavoro nei campi o nei pascoli</a:t>
            </a:r>
          </a:p>
          <a:p>
            <a:r>
              <a:rPr lang="it-IT" sz="1400" b="1" dirty="0" smtClean="0"/>
              <a:t>Preparazione:</a:t>
            </a:r>
            <a:endParaRPr lang="it-IT" sz="1400" dirty="0" smtClean="0"/>
          </a:p>
          <a:p>
            <a:r>
              <a:rPr lang="it-IT" sz="1400" dirty="0" smtClean="0"/>
              <a:t>Pulite le verdure e lavatele; tagliate le melanzane, le zucchine e le patate a tocchetti, e togliete ai peperoni i semi bianchi dopodiché tagliateli a tocchetti, anch’essi.</a:t>
            </a:r>
          </a:p>
          <a:p>
            <a:r>
              <a:rPr lang="it-IT" sz="1400" dirty="0" smtClean="0"/>
              <a:t>In un’ampia padella fate rosolare l’olio, l’aglio e la cipolla. Aggiungete il pomodoro a pezzi e il peperoncino, lasciate cuocere per qualche minuto, aggiungete poi le verdure e lasciatele rosolare per qualche minuto, salate e lasciate cuocere la </a:t>
            </a:r>
            <a:r>
              <a:rPr lang="it-IT" sz="1400" dirty="0" err="1" smtClean="0"/>
              <a:t>ciambotta</a:t>
            </a:r>
            <a:r>
              <a:rPr lang="it-IT" sz="1400" dirty="0" smtClean="0"/>
              <a:t>, a coperchio chiuso e a fuoco moderato, per circa </a:t>
            </a:r>
            <a:r>
              <a:rPr lang="it-IT" sz="1400" b="1" dirty="0" smtClean="0"/>
              <a:t>30 minuti</a:t>
            </a:r>
            <a:r>
              <a:rPr lang="it-IT" sz="1400" dirty="0" smtClean="0"/>
              <a:t>.</a:t>
            </a:r>
          </a:p>
          <a:p>
            <a:r>
              <a:rPr lang="it-IT" sz="1400" dirty="0" smtClean="0"/>
              <a:t>Rigirate spesso le verdure e durante la cottura aggiungete il pepe, il basilico e l’origano; quindi scoperchiate, regolate di sale e, sempre rigirando, lasciate ridurre l’acqua che le verdure hanno ceduto. Servite il piatto caldo, ma sappiate che è molto saporito anche freddo. Accompagnatelo con un buon vino rosso alla maniera dei contadini un tempo.</a:t>
            </a:r>
          </a:p>
          <a:p>
            <a:endParaRPr lang="it-IT" sz="900" dirty="0"/>
          </a:p>
        </p:txBody>
      </p:sp>
      <p:sp>
        <p:nvSpPr>
          <p:cNvPr id="2" name="Titolo 1"/>
          <p:cNvSpPr>
            <a:spLocks noGrp="1"/>
          </p:cNvSpPr>
          <p:nvPr>
            <p:ph type="title"/>
          </p:nvPr>
        </p:nvSpPr>
        <p:spPr/>
        <p:txBody>
          <a:bodyPr/>
          <a:lstStyle/>
          <a:p>
            <a:r>
              <a:rPr lang="it-IT" dirty="0" smtClean="0">
                <a:solidFill>
                  <a:srgbClr val="FF0066"/>
                </a:solidFill>
              </a:rPr>
              <a:t>Piatto portato da Ginevra Megli</a:t>
            </a:r>
            <a:endParaRPr lang="it-IT" dirty="0">
              <a:solidFill>
                <a:srgbClr val="FF0066"/>
              </a:solidFill>
            </a:endParaRPr>
          </a:p>
        </p:txBody>
      </p:sp>
      <p:pic>
        <p:nvPicPr>
          <p:cNvPr id="6" name="Immagine 5" descr="IMG-20181027-WA0087.jpg"/>
          <p:cNvPicPr>
            <a:picLocks noChangeAspect="1"/>
          </p:cNvPicPr>
          <p:nvPr/>
        </p:nvPicPr>
        <p:blipFill>
          <a:blip r:embed="rId2" cstate="print"/>
          <a:stretch>
            <a:fillRect/>
          </a:stretch>
        </p:blipFill>
        <p:spPr>
          <a:xfrm>
            <a:off x="0" y="1484784"/>
            <a:ext cx="4029912" cy="5373216"/>
          </a:xfrm>
          <a:prstGeom prst="rect">
            <a:avLst/>
          </a:prstGeom>
        </p:spPr>
      </p:pic>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descr="IMG-20181027-WA0076.jpg"/>
          <p:cNvPicPr>
            <a:picLocks noGrp="1" noChangeAspect="1"/>
          </p:cNvPicPr>
          <p:nvPr>
            <p:ph idx="1"/>
          </p:nvPr>
        </p:nvPicPr>
        <p:blipFill>
          <a:blip r:embed="rId2" cstate="print"/>
          <a:srcRect t="6975"/>
          <a:stretch>
            <a:fillRect/>
          </a:stretch>
        </p:blipFill>
        <p:spPr>
          <a:xfrm>
            <a:off x="0" y="4581128"/>
            <a:ext cx="1835696" cy="2276872"/>
          </a:xfrm>
        </p:spPr>
      </p:pic>
      <p:sp>
        <p:nvSpPr>
          <p:cNvPr id="2" name="Titolo 1"/>
          <p:cNvSpPr>
            <a:spLocks noGrp="1"/>
          </p:cNvSpPr>
          <p:nvPr>
            <p:ph type="title"/>
          </p:nvPr>
        </p:nvSpPr>
        <p:spPr>
          <a:xfrm>
            <a:off x="0" y="0"/>
            <a:ext cx="6336704" cy="1143000"/>
          </a:xfrm>
        </p:spPr>
        <p:txBody>
          <a:bodyPr>
            <a:normAutofit fontScale="90000"/>
          </a:bodyPr>
          <a:lstStyle/>
          <a:p>
            <a:r>
              <a:rPr lang="it-IT" dirty="0" smtClean="0">
                <a:solidFill>
                  <a:srgbClr val="FF0000"/>
                </a:solidFill>
              </a:rPr>
              <a:t>Piatto portato da</a:t>
            </a:r>
            <a:br>
              <a:rPr lang="it-IT" dirty="0" smtClean="0">
                <a:solidFill>
                  <a:srgbClr val="FF0000"/>
                </a:solidFill>
              </a:rPr>
            </a:br>
            <a:r>
              <a:rPr lang="it-IT" dirty="0" smtClean="0">
                <a:solidFill>
                  <a:srgbClr val="FF0000"/>
                </a:solidFill>
              </a:rPr>
              <a:t> Michela Simeone</a:t>
            </a:r>
            <a:endParaRPr lang="it-IT" dirty="0">
              <a:solidFill>
                <a:srgbClr val="FF0000"/>
              </a:solidFill>
            </a:endParaRPr>
          </a:p>
        </p:txBody>
      </p:sp>
      <p:pic>
        <p:nvPicPr>
          <p:cNvPr id="5" name="Immagine 4" descr="IMG-20181120-WA0019.jpg"/>
          <p:cNvPicPr>
            <a:picLocks noChangeAspect="1"/>
          </p:cNvPicPr>
          <p:nvPr/>
        </p:nvPicPr>
        <p:blipFill>
          <a:blip r:embed="rId3" cstate="print"/>
          <a:srcRect l="14223"/>
          <a:stretch>
            <a:fillRect/>
          </a:stretch>
        </p:blipFill>
        <p:spPr>
          <a:xfrm>
            <a:off x="0" y="1124744"/>
            <a:ext cx="3688382" cy="5733256"/>
          </a:xfrm>
          <a:prstGeom prst="rect">
            <a:avLst/>
          </a:prstGeom>
        </p:spPr>
      </p:pic>
      <p:sp>
        <p:nvSpPr>
          <p:cNvPr id="11267" name="Rectangle 3"/>
          <p:cNvSpPr>
            <a:spLocks noChangeArrowheads="1"/>
          </p:cNvSpPr>
          <p:nvPr/>
        </p:nvSpPr>
        <p:spPr bwMode="auto">
          <a:xfrm>
            <a:off x="3707904" y="-97750"/>
            <a:ext cx="5436096" cy="69557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LENTICCHIE CANTALUPANE</a:t>
            </a:r>
            <a:endParaRPr kumimoji="0" lang="it-IT" sz="12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400" b="0" i="0" u="sng" strike="noStrike" cap="none" normalizeH="0" baseline="0" dirty="0" smtClean="0">
                <a:ln>
                  <a:noFill/>
                </a:ln>
                <a:effectLst/>
                <a:latin typeface="Arial" pitchFamily="34" charset="0"/>
                <a:ea typeface="Times New Roman" pitchFamily="18" charset="0"/>
                <a:cs typeface="Arial" pitchFamily="34" charset="0"/>
              </a:rPr>
              <a:t>Preparazione</a:t>
            </a:r>
            <a:endParaRPr kumimoji="0" lang="it-IT" sz="12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400" b="0" i="0" u="none" strike="noStrike" cap="none" normalizeH="0" baseline="0" dirty="0" smtClean="0">
                <a:ln>
                  <a:noFill/>
                </a:ln>
                <a:effectLst/>
                <a:latin typeface="Arial" pitchFamily="34" charset="0"/>
                <a:ea typeface="Times New Roman" pitchFamily="18" charset="0"/>
                <a:cs typeface="Arial" pitchFamily="34" charset="0"/>
              </a:rPr>
              <a:t>Mettete le lenticchie a bagno in acqua fredda per alcune ore o tutta la notte. Trascorso il tempo necessario, scolatele e </a:t>
            </a:r>
            <a:r>
              <a:rPr kumimoji="0" lang="it-IT" sz="1400" b="0" i="0" u="none" strike="noStrike" cap="none" normalizeH="0" baseline="0" dirty="0" err="1" smtClean="0">
                <a:ln>
                  <a:noFill/>
                </a:ln>
                <a:effectLst/>
                <a:latin typeface="Arial" pitchFamily="34" charset="0"/>
                <a:ea typeface="Times New Roman" pitchFamily="18" charset="0"/>
                <a:cs typeface="Arial" pitchFamily="34" charset="0"/>
              </a:rPr>
              <a:t>sciacquatele</a:t>
            </a:r>
            <a:r>
              <a:rPr kumimoji="0" lang="it-IT" sz="1400" b="0" i="0" u="none" strike="noStrike" cap="none" normalizeH="0" baseline="0" dirty="0" smtClean="0">
                <a:ln>
                  <a:noFill/>
                </a:ln>
                <a:effectLst/>
                <a:latin typeface="Arial" pitchFamily="34" charset="0"/>
                <a:ea typeface="Times New Roman" pitchFamily="18" charset="0"/>
                <a:cs typeface="Arial" pitchFamily="34" charset="0"/>
              </a:rPr>
              <a:t> sotto acqua corrente. Preparate ora il trito di sedano, carota e cipolla e fate soffriggere in un tegame con l'olio. Unite poi le lenticchie, fatele tostare a fiamma alta per alcuni minuti. Dopo alcuni minuti, aggiungete l'alloro e il peperoncino, l</a:t>
            </a:r>
            <a:r>
              <a:rPr kumimoji="0" lang="it-IT" sz="1400" b="0" i="0" u="none" strike="noStrike" cap="none" normalizeH="0" baseline="0" dirty="0" smtClean="0">
                <a:ln>
                  <a:noFill/>
                </a:ln>
                <a:effectLst/>
                <a:latin typeface="Calibri"/>
                <a:ea typeface="Times New Roman" pitchFamily="18" charset="0"/>
                <a:cs typeface="Arial" pitchFamily="34" charset="0"/>
              </a:rPr>
              <a:t>’</a:t>
            </a:r>
            <a:r>
              <a:rPr kumimoji="0" lang="it-IT" sz="1400" b="0" i="0" u="none" strike="noStrike" cap="none" normalizeH="0" baseline="0" dirty="0" smtClean="0">
                <a:ln>
                  <a:noFill/>
                </a:ln>
                <a:effectLst/>
                <a:latin typeface="Arial" pitchFamily="34" charset="0"/>
                <a:ea typeface="Times New Roman" pitchFamily="18" charset="0"/>
                <a:cs typeface="Arial" pitchFamily="34" charset="0"/>
              </a:rPr>
              <a:t>aglio. Fate cuocete per circa 40-50 minuti: le lenticchie dovranno essere morbide ma non dovranno sfaldarsi: aggiungete sale 5 minuti prima di ultimare la cottura. Servite ben calde o tiepide aggiungendo un altro giro d'olio e una foglia di alloro.</a:t>
            </a:r>
            <a:endParaRPr kumimoji="0" lang="it-IT" sz="12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400" b="0" i="0" u="sng" strike="noStrike" cap="none" normalizeH="0" baseline="0" dirty="0" smtClean="0">
                <a:ln>
                  <a:noFill/>
                </a:ln>
                <a:effectLst/>
                <a:latin typeface="Arial" pitchFamily="34" charset="0"/>
                <a:ea typeface="Times New Roman" pitchFamily="18" charset="0"/>
                <a:cs typeface="Arial" pitchFamily="34" charset="0"/>
              </a:rPr>
              <a:t>O</a:t>
            </a:r>
            <a:r>
              <a:rPr kumimoji="0" lang="it-IT" sz="1400" b="0" i="0" u="sng" strike="noStrike" cap="none" normalizeH="0" baseline="0" dirty="0" smtClean="0" bmk="">
                <a:ln>
                  <a:noFill/>
                </a:ln>
                <a:effectLst/>
                <a:latin typeface="Arial" pitchFamily="34" charset="0"/>
                <a:ea typeface="Times New Roman" pitchFamily="18" charset="0"/>
                <a:cs typeface="Arial" pitchFamily="34" charset="0"/>
              </a:rPr>
              <a:t>rigine storica</a:t>
            </a:r>
            <a:endParaRPr kumimoji="0" lang="it-IT" sz="12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400" b="0" i="0" u="none" strike="noStrike" cap="none" normalizeH="0" baseline="0" dirty="0" smtClean="0">
                <a:ln>
                  <a:noFill/>
                </a:ln>
                <a:effectLst/>
                <a:latin typeface="Arial" pitchFamily="34" charset="0"/>
                <a:ea typeface="Times New Roman" pitchFamily="18" charset="0"/>
                <a:cs typeface="Arial" pitchFamily="34" charset="0"/>
              </a:rPr>
              <a:t>Le lenticchie, alimento base per i popoli nomadi fin </a:t>
            </a: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dal Neolitico</a:t>
            </a:r>
            <a:r>
              <a:rPr kumimoji="0" lang="it-IT" sz="1400" b="0" i="0" u="none" strike="noStrike" cap="none" normalizeH="0" baseline="0" dirty="0" smtClean="0">
                <a:ln>
                  <a:noFill/>
                </a:ln>
                <a:effectLst/>
                <a:latin typeface="Arial" pitchFamily="34" charset="0"/>
                <a:ea typeface="Times New Roman" pitchFamily="18" charset="0"/>
                <a:cs typeface="Arial" pitchFamily="34" charset="0"/>
              </a:rPr>
              <a:t>, assumono fin dalla coltivazione un significato ben augurale. La loro coltivazione inizia nelle terre dell</a:t>
            </a:r>
            <a:r>
              <a:rPr kumimoji="0" lang="it-IT" sz="1400" b="0" i="0" u="none" strike="noStrike" cap="none" normalizeH="0" baseline="0" dirty="0" smtClean="0">
                <a:ln>
                  <a:noFill/>
                </a:ln>
                <a:effectLst/>
                <a:latin typeface="Calibri"/>
                <a:ea typeface="Times New Roman" pitchFamily="18" charset="0"/>
                <a:cs typeface="Arial" pitchFamily="34" charset="0"/>
              </a:rPr>
              <a:t>’</a:t>
            </a:r>
            <a:r>
              <a:rPr kumimoji="0" lang="it-IT" sz="1400" b="0" i="0" u="none" strike="noStrike" cap="none" normalizeH="0" baseline="0" dirty="0" smtClean="0">
                <a:ln>
                  <a:noFill/>
                </a:ln>
                <a:effectLst/>
                <a:latin typeface="Arial" pitchFamily="34" charset="0"/>
                <a:ea typeface="Times New Roman" pitchFamily="18" charset="0"/>
                <a:cs typeface="Arial" pitchFamily="34" charset="0"/>
              </a:rPr>
              <a:t>antico Egitto diventando subito un alimento nutriente di piccole dimensioni ma di grande spessore nell</a:t>
            </a:r>
            <a:r>
              <a:rPr kumimoji="0" lang="it-IT" sz="1400" b="0" i="0" u="none" strike="noStrike" cap="none" normalizeH="0" baseline="0" dirty="0" smtClean="0">
                <a:ln>
                  <a:noFill/>
                </a:ln>
                <a:effectLst/>
                <a:latin typeface="Calibri"/>
                <a:ea typeface="Times New Roman" pitchFamily="18" charset="0"/>
                <a:cs typeface="Arial" pitchFamily="34" charset="0"/>
              </a:rPr>
              <a:t>’</a:t>
            </a:r>
            <a:r>
              <a:rPr kumimoji="0" lang="it-IT" sz="1400" b="0" i="0" u="none" strike="noStrike" cap="none" normalizeH="0" baseline="0" dirty="0" smtClean="0">
                <a:ln>
                  <a:noFill/>
                </a:ln>
                <a:effectLst/>
                <a:latin typeface="Arial" pitchFamily="34" charset="0"/>
                <a:ea typeface="Times New Roman" pitchFamily="18" charset="0"/>
                <a:cs typeface="Arial" pitchFamily="34" charset="0"/>
              </a:rPr>
              <a:t>arte del cibare. Dall</a:t>
            </a:r>
            <a:r>
              <a:rPr kumimoji="0" lang="it-IT" sz="1400" b="0" i="0" u="none" strike="noStrike" cap="none" normalizeH="0" baseline="0" dirty="0" smtClean="0">
                <a:ln>
                  <a:noFill/>
                </a:ln>
                <a:effectLst/>
                <a:latin typeface="Calibri"/>
                <a:ea typeface="Times New Roman" pitchFamily="18" charset="0"/>
                <a:cs typeface="Arial" pitchFamily="34" charset="0"/>
              </a:rPr>
              <a:t>’</a:t>
            </a:r>
            <a:r>
              <a:rPr kumimoji="0" lang="it-IT" sz="1400" b="0" i="0" u="none" strike="noStrike" cap="none" normalizeH="0" baseline="0" dirty="0" smtClean="0">
                <a:ln>
                  <a:noFill/>
                </a:ln>
                <a:effectLst/>
                <a:latin typeface="Arial" pitchFamily="34" charset="0"/>
                <a:ea typeface="Times New Roman" pitchFamily="18" charset="0"/>
                <a:cs typeface="Arial" pitchFamily="34" charset="0"/>
              </a:rPr>
              <a:t>Egitto gi</a:t>
            </a:r>
            <a:r>
              <a:rPr kumimoji="0" lang="it-IT" sz="1400" b="0" i="0" u="none" strike="noStrike" cap="none" normalizeH="0" baseline="0" dirty="0" smtClean="0">
                <a:ln>
                  <a:noFill/>
                </a:ln>
                <a:effectLst/>
                <a:latin typeface="Calibri"/>
                <a:ea typeface="Times New Roman" pitchFamily="18" charset="0"/>
                <a:cs typeface="Arial" pitchFamily="34" charset="0"/>
              </a:rPr>
              <a:t>à</a:t>
            </a:r>
            <a:r>
              <a:rPr kumimoji="0" lang="it-IT" sz="1400" b="0" i="0" u="none" strike="noStrike" cap="none" normalizeH="0" baseline="0" dirty="0" smtClean="0">
                <a:ln>
                  <a:noFill/>
                </a:ln>
                <a:effectLst/>
                <a:latin typeface="Arial" pitchFamily="34" charset="0"/>
                <a:ea typeface="Times New Roman" pitchFamily="18" charset="0"/>
                <a:cs typeface="Arial" pitchFamily="34" charset="0"/>
              </a:rPr>
              <a:t> nel 525 a.C. e precisamente dall</a:t>
            </a:r>
            <a:r>
              <a:rPr kumimoji="0" lang="it-IT" sz="1400" b="0" i="0" u="none" strike="noStrike" cap="none" normalizeH="0" baseline="0" dirty="0" smtClean="0">
                <a:ln>
                  <a:noFill/>
                </a:ln>
                <a:effectLst/>
                <a:latin typeface="Calibri"/>
                <a:ea typeface="Times New Roman" pitchFamily="18" charset="0"/>
                <a:cs typeface="Arial" pitchFamily="34" charset="0"/>
              </a:rPr>
              <a:t>’</a:t>
            </a:r>
            <a:r>
              <a:rPr kumimoji="0" lang="it-IT" sz="1400" b="0" i="0" u="none" strike="noStrike" cap="none" normalizeH="0" baseline="0" dirty="0" smtClean="0">
                <a:ln>
                  <a:noFill/>
                </a:ln>
                <a:effectLst/>
                <a:latin typeface="Arial" pitchFamily="34" charset="0"/>
                <a:ea typeface="Times New Roman" pitchFamily="18" charset="0"/>
                <a:cs typeface="Arial" pitchFamily="34" charset="0"/>
              </a:rPr>
              <a:t>antichissima sul Nilo, si racconta che le navi egizie rifornivano regolarmente i porti della Grecia e dell</a:t>
            </a:r>
            <a:r>
              <a:rPr kumimoji="0" lang="it-IT" sz="1400" b="0" i="0" u="none" strike="noStrike" cap="none" normalizeH="0" baseline="0" dirty="0" smtClean="0">
                <a:ln>
                  <a:noFill/>
                </a:ln>
                <a:effectLst/>
                <a:latin typeface="Calibri"/>
                <a:ea typeface="Times New Roman" pitchFamily="18" charset="0"/>
                <a:cs typeface="Arial" pitchFamily="34" charset="0"/>
              </a:rPr>
              <a:t>’</a:t>
            </a:r>
            <a:r>
              <a:rPr kumimoji="0" lang="it-IT" sz="1400" b="0" i="0" u="none" strike="noStrike" cap="none" normalizeH="0" baseline="0" dirty="0" smtClean="0">
                <a:ln>
                  <a:noFill/>
                </a:ln>
                <a:effectLst/>
                <a:latin typeface="Arial" pitchFamily="34" charset="0"/>
                <a:ea typeface="Times New Roman" pitchFamily="18" charset="0"/>
                <a:cs typeface="Arial" pitchFamily="34" charset="0"/>
              </a:rPr>
              <a:t>Italia di lenticchie. Per millenni la lenticchia risulta uno dei prodotti pi</a:t>
            </a:r>
            <a:r>
              <a:rPr kumimoji="0" lang="it-IT" sz="1400" b="0" i="0" u="none" strike="noStrike" cap="none" normalizeH="0" baseline="0" dirty="0" smtClean="0">
                <a:ln>
                  <a:noFill/>
                </a:ln>
                <a:effectLst/>
                <a:latin typeface="Calibri"/>
                <a:ea typeface="Times New Roman" pitchFamily="18" charset="0"/>
                <a:cs typeface="Arial" pitchFamily="34" charset="0"/>
              </a:rPr>
              <a:t>ù</a:t>
            </a:r>
            <a:r>
              <a:rPr kumimoji="0" lang="it-IT" sz="1400" b="0" i="0" u="none" strike="noStrike" cap="none" normalizeH="0" baseline="0" dirty="0" smtClean="0">
                <a:ln>
                  <a:noFill/>
                </a:ln>
                <a:effectLst/>
                <a:latin typeface="Arial" pitchFamily="34" charset="0"/>
                <a:ea typeface="Times New Roman" pitchFamily="18" charset="0"/>
                <a:cs typeface="Arial" pitchFamily="34" charset="0"/>
              </a:rPr>
              <a:t> importanti nell</a:t>
            </a:r>
            <a:r>
              <a:rPr kumimoji="0" lang="it-IT" sz="1400" b="0" i="0" u="none" strike="noStrike" cap="none" normalizeH="0" baseline="0" dirty="0" smtClean="0">
                <a:ln>
                  <a:noFill/>
                </a:ln>
                <a:effectLst/>
                <a:latin typeface="Calibri"/>
                <a:ea typeface="Times New Roman" pitchFamily="18" charset="0"/>
                <a:cs typeface="Arial" pitchFamily="34" charset="0"/>
              </a:rPr>
              <a:t>’</a:t>
            </a:r>
            <a:r>
              <a:rPr kumimoji="0" lang="it-IT" sz="1400" b="0" i="0" u="none" strike="noStrike" cap="none" normalizeH="0" baseline="0" dirty="0" smtClean="0">
                <a:ln>
                  <a:noFill/>
                </a:ln>
                <a:effectLst/>
                <a:latin typeface="Arial" pitchFamily="34" charset="0"/>
                <a:ea typeface="Times New Roman" pitchFamily="18" charset="0"/>
                <a:cs typeface="Arial" pitchFamily="34" charset="0"/>
              </a:rPr>
              <a:t>agricoltura e nel commercio del Mediterraneo </a:t>
            </a:r>
            <a:r>
              <a:rPr kumimoji="0" lang="it-IT" sz="1400" b="0" i="0" u="none" strike="noStrike" cap="none" normalizeH="0" baseline="0" dirty="0" smtClean="0">
                <a:ln>
                  <a:noFill/>
                </a:ln>
                <a:effectLst/>
                <a:latin typeface="Calibri"/>
                <a:ea typeface="Times New Roman" pitchFamily="18" charset="0"/>
                <a:cs typeface="Arial" pitchFamily="34" charset="0"/>
              </a:rPr>
              <a:t>è</a:t>
            </a:r>
            <a:r>
              <a:rPr kumimoji="0" lang="it-IT" sz="1400" b="0" i="0" u="none" strike="noStrike" cap="none" normalizeH="0" baseline="0" dirty="0" smtClean="0">
                <a:ln>
                  <a:noFill/>
                </a:ln>
                <a:effectLst/>
                <a:latin typeface="Arial" pitchFamily="34" charset="0"/>
                <a:ea typeface="Times New Roman" pitchFamily="18" charset="0"/>
                <a:cs typeface="Arial" pitchFamily="34" charset="0"/>
              </a:rPr>
              <a:t> l</a:t>
            </a:r>
            <a:r>
              <a:rPr kumimoji="0" lang="it-IT" sz="1400" b="0" i="0" u="none" strike="noStrike" cap="none" normalizeH="0" baseline="0" dirty="0" smtClean="0">
                <a:ln>
                  <a:noFill/>
                </a:ln>
                <a:effectLst/>
                <a:latin typeface="Calibri"/>
                <a:ea typeface="Times New Roman" pitchFamily="18" charset="0"/>
                <a:cs typeface="Arial" pitchFamily="34" charset="0"/>
              </a:rPr>
              <a:t>’</a:t>
            </a:r>
            <a:r>
              <a:rPr kumimoji="0" lang="it-IT" sz="1400" b="0" i="0" u="none" strike="noStrike" cap="none" normalizeH="0" baseline="0" dirty="0" smtClean="0">
                <a:ln>
                  <a:noFill/>
                </a:ln>
                <a:effectLst/>
                <a:latin typeface="Arial" pitchFamily="34" charset="0"/>
                <a:ea typeface="Times New Roman" pitchFamily="18" charset="0"/>
                <a:cs typeface="Arial" pitchFamily="34" charset="0"/>
              </a:rPr>
              <a:t>alimento fra i pi</a:t>
            </a:r>
            <a:r>
              <a:rPr kumimoji="0" lang="it-IT" sz="1400" b="0" i="0" u="none" strike="noStrike" cap="none" normalizeH="0" baseline="0" dirty="0" smtClean="0">
                <a:ln>
                  <a:noFill/>
                </a:ln>
                <a:effectLst/>
                <a:latin typeface="Calibri"/>
                <a:ea typeface="Times New Roman" pitchFamily="18" charset="0"/>
                <a:cs typeface="Arial" pitchFamily="34" charset="0"/>
              </a:rPr>
              <a:t>ù</a:t>
            </a:r>
            <a:r>
              <a:rPr kumimoji="0" lang="it-IT" sz="1400" b="0" i="0" u="none" strike="noStrike" cap="none" normalizeH="0" baseline="0" dirty="0" smtClean="0">
                <a:ln>
                  <a:noFill/>
                </a:ln>
                <a:effectLst/>
                <a:latin typeface="Arial" pitchFamily="34" charset="0"/>
                <a:ea typeface="Times New Roman" pitchFamily="18" charset="0"/>
                <a:cs typeface="Arial" pitchFamily="34" charset="0"/>
              </a:rPr>
              <a:t> comuni ed apprezzati ad Atene come a Roma. Plinio li glorifica per il loro alto valore nutritivo e per la virt</a:t>
            </a:r>
            <a:r>
              <a:rPr kumimoji="0" lang="it-IT" sz="1400" b="0" i="0" u="none" strike="noStrike" cap="none" normalizeH="0" baseline="0" dirty="0" smtClean="0">
                <a:ln>
                  <a:noFill/>
                </a:ln>
                <a:effectLst/>
                <a:latin typeface="Calibri"/>
                <a:ea typeface="Times New Roman" pitchFamily="18" charset="0"/>
                <a:cs typeface="Arial" pitchFamily="34" charset="0"/>
              </a:rPr>
              <a:t>ù</a:t>
            </a:r>
            <a:r>
              <a:rPr kumimoji="0" lang="it-IT" sz="1400" b="0" i="0" u="none" strike="noStrike" cap="none" normalizeH="0" baseline="0" dirty="0" smtClean="0">
                <a:ln>
                  <a:noFill/>
                </a:ln>
                <a:effectLst/>
                <a:latin typeface="Arial" pitchFamily="34" charset="0"/>
                <a:ea typeface="Times New Roman" pitchFamily="18" charset="0"/>
                <a:cs typeface="Arial" pitchFamily="34" charset="0"/>
              </a:rPr>
              <a:t> di infondere tranquillit</a:t>
            </a:r>
            <a:r>
              <a:rPr kumimoji="0" lang="it-IT" sz="1400" b="0" i="0" u="none" strike="noStrike" cap="none" normalizeH="0" baseline="0" dirty="0" smtClean="0">
                <a:ln>
                  <a:noFill/>
                </a:ln>
                <a:effectLst/>
                <a:latin typeface="Calibri"/>
                <a:ea typeface="Times New Roman" pitchFamily="18" charset="0"/>
                <a:cs typeface="Arial" pitchFamily="34" charset="0"/>
              </a:rPr>
              <a:t>à</a:t>
            </a:r>
            <a:r>
              <a:rPr kumimoji="0" lang="it-IT" sz="1400" b="0" i="0" u="none" strike="noStrike" cap="none" normalizeH="0" baseline="0" dirty="0" smtClean="0">
                <a:ln>
                  <a:noFill/>
                </a:ln>
                <a:effectLst/>
                <a:latin typeface="Arial" pitchFamily="34" charset="0"/>
                <a:ea typeface="Times New Roman" pitchFamily="18" charset="0"/>
                <a:cs typeface="Arial" pitchFamily="34" charset="0"/>
              </a:rPr>
              <a:t> all</a:t>
            </a:r>
            <a:r>
              <a:rPr kumimoji="0" lang="it-IT" sz="1400" b="0" i="0" u="none" strike="noStrike" cap="none" normalizeH="0" baseline="0" dirty="0" smtClean="0">
                <a:ln>
                  <a:noFill/>
                </a:ln>
                <a:effectLst/>
                <a:latin typeface="Calibri"/>
                <a:ea typeface="Times New Roman" pitchFamily="18" charset="0"/>
                <a:cs typeface="Arial" pitchFamily="34" charset="0"/>
              </a:rPr>
              <a:t>’</a:t>
            </a:r>
            <a:r>
              <a:rPr kumimoji="0" lang="it-IT" sz="1400" b="0" i="0" u="none" strike="noStrike" cap="none" normalizeH="0" baseline="0" dirty="0" smtClean="0">
                <a:ln>
                  <a:noFill/>
                </a:ln>
                <a:effectLst/>
                <a:latin typeface="Arial" pitchFamily="34" charset="0"/>
                <a:ea typeface="Times New Roman" pitchFamily="18" charset="0"/>
                <a:cs typeface="Arial" pitchFamily="34" charset="0"/>
              </a:rPr>
              <a:t>animo. </a:t>
            </a: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Nel Medioevo</a:t>
            </a:r>
            <a:r>
              <a:rPr kumimoji="0" lang="it-IT" sz="1400" b="0" i="0" u="none" strike="noStrike" cap="none" normalizeH="0" baseline="0" dirty="0" smtClean="0">
                <a:ln>
                  <a:noFill/>
                </a:ln>
                <a:effectLst/>
                <a:latin typeface="Arial" pitchFamily="34" charset="0"/>
                <a:ea typeface="Times New Roman" pitchFamily="18" charset="0"/>
                <a:cs typeface="Arial" pitchFamily="34" charset="0"/>
              </a:rPr>
              <a:t> i ceti pi</a:t>
            </a:r>
            <a:r>
              <a:rPr kumimoji="0" lang="it-IT" sz="1400" b="0" i="0" u="none" strike="noStrike" cap="none" normalizeH="0" baseline="0" dirty="0" smtClean="0">
                <a:ln>
                  <a:noFill/>
                </a:ln>
                <a:effectLst/>
                <a:latin typeface="Calibri"/>
                <a:ea typeface="Times New Roman" pitchFamily="18" charset="0"/>
                <a:cs typeface="Arial" pitchFamily="34" charset="0"/>
              </a:rPr>
              <a:t>ù</a:t>
            </a:r>
            <a:r>
              <a:rPr kumimoji="0" lang="it-IT" sz="1400" b="0" i="0" u="none" strike="noStrike" cap="none" normalizeH="0" baseline="0" dirty="0" smtClean="0">
                <a:ln>
                  <a:noFill/>
                </a:ln>
                <a:effectLst/>
                <a:latin typeface="Arial" pitchFamily="34" charset="0"/>
                <a:ea typeface="Times New Roman" pitchFamily="18" charset="0"/>
                <a:cs typeface="Arial" pitchFamily="34" charset="0"/>
              </a:rPr>
              <a:t> alti, i nobili ricchi relegarono il consumo delle lenticchie alla mensa dei poveri, servite e mangiate quasi esclusivamente nei conventi e fra la gente, umile ma dotta, che diede alla lenticchia il ruolo che meritava, nutrire bene, piacere e costare poco. </a:t>
            </a: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Nel Rinascimento</a:t>
            </a:r>
            <a:r>
              <a:rPr kumimoji="0" lang="it-IT" sz="1400" b="0" i="0" u="none" strike="noStrike" cap="none" normalizeH="0" baseline="0" dirty="0" smtClean="0">
                <a:ln>
                  <a:noFill/>
                </a:ln>
                <a:effectLst/>
                <a:latin typeface="Arial" pitchFamily="34" charset="0"/>
                <a:ea typeface="Times New Roman" pitchFamily="18" charset="0"/>
                <a:cs typeface="Arial" pitchFamily="34" charset="0"/>
              </a:rPr>
              <a:t>, dal medico Petronio, cibo caldo e secco, adatto a coloro che vogliono vivere castamente.</a:t>
            </a:r>
            <a:endParaRPr kumimoji="0" lang="it-IT" sz="3600" b="0" i="0" u="none" strike="noStrike" cap="none" normalizeH="0" baseline="0" dirty="0" smtClean="0">
              <a:ln>
                <a:noFill/>
              </a:ln>
              <a:effectLst/>
              <a:latin typeface="Arial" pitchFamily="34" charset="0"/>
              <a:cs typeface="Arial" pitchFamily="34" charset="0"/>
            </a:endParaRPr>
          </a:p>
        </p:txBody>
      </p:sp>
    </p:spTree>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627784" y="188640"/>
            <a:ext cx="6048672" cy="1219200"/>
          </a:xfrm>
        </p:spPr>
        <p:txBody>
          <a:bodyPr>
            <a:normAutofit fontScale="90000"/>
          </a:bodyPr>
          <a:lstStyle/>
          <a:p>
            <a:r>
              <a:rPr lang="it-IT" dirty="0" smtClean="0">
                <a:solidFill>
                  <a:schemeClr val="accent6">
                    <a:lumMod val="75000"/>
                  </a:schemeClr>
                </a:solidFill>
              </a:rPr>
              <a:t>Piatto portato da </a:t>
            </a:r>
            <a:br>
              <a:rPr lang="it-IT" dirty="0" smtClean="0">
                <a:solidFill>
                  <a:schemeClr val="accent6">
                    <a:lumMod val="75000"/>
                  </a:schemeClr>
                </a:solidFill>
              </a:rPr>
            </a:br>
            <a:r>
              <a:rPr lang="it-IT" dirty="0" smtClean="0">
                <a:solidFill>
                  <a:schemeClr val="accent6">
                    <a:lumMod val="75000"/>
                  </a:schemeClr>
                </a:solidFill>
              </a:rPr>
              <a:t>Federica </a:t>
            </a:r>
            <a:r>
              <a:rPr lang="it-IT" dirty="0" err="1" smtClean="0">
                <a:solidFill>
                  <a:schemeClr val="accent6">
                    <a:lumMod val="75000"/>
                  </a:schemeClr>
                </a:solidFill>
              </a:rPr>
              <a:t>Pellecchia</a:t>
            </a:r>
            <a:endParaRPr lang="it-IT" dirty="0">
              <a:solidFill>
                <a:schemeClr val="accent6">
                  <a:lumMod val="75000"/>
                </a:schemeClr>
              </a:solidFill>
            </a:endParaRPr>
          </a:p>
        </p:txBody>
      </p:sp>
      <p:pic>
        <p:nvPicPr>
          <p:cNvPr id="5" name="Immagine 4" descr="IMG-20181120-WA0020.jpg"/>
          <p:cNvPicPr>
            <a:picLocks noChangeAspect="1"/>
          </p:cNvPicPr>
          <p:nvPr/>
        </p:nvPicPr>
        <p:blipFill>
          <a:blip r:embed="rId2" cstate="print"/>
          <a:srcRect l="31800" t="16400" r="29000" b="56300"/>
          <a:stretch>
            <a:fillRect/>
          </a:stretch>
        </p:blipFill>
        <p:spPr>
          <a:xfrm>
            <a:off x="0" y="908720"/>
            <a:ext cx="2529563" cy="2348880"/>
          </a:xfrm>
          <a:prstGeom prst="rect">
            <a:avLst/>
          </a:prstGeom>
        </p:spPr>
      </p:pic>
      <p:sp>
        <p:nvSpPr>
          <p:cNvPr id="11265" name="Rectangle 1"/>
          <p:cNvSpPr>
            <a:spLocks noChangeArrowheads="1"/>
          </p:cNvSpPr>
          <p:nvPr/>
        </p:nvSpPr>
        <p:spPr bwMode="auto">
          <a:xfrm>
            <a:off x="3491880" y="1219473"/>
            <a:ext cx="5652120"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zh-CN" sz="1400" b="1" i="0" u="none" strike="noStrike" cap="none" normalizeH="0" baseline="0" dirty="0" smtClean="0">
                <a:ln>
                  <a:noFill/>
                </a:ln>
                <a:solidFill>
                  <a:schemeClr val="tx1"/>
                </a:solidFill>
                <a:effectLst/>
                <a:latin typeface="Liberation Serif"/>
                <a:ea typeface="SimSun" pitchFamily="2" charset="-122"/>
                <a:cs typeface="Lucida Sans" pitchFamily="34" charset="0"/>
              </a:rPr>
              <a:t>Panzanella</a:t>
            </a:r>
            <a:r>
              <a:rPr kumimoji="0" lang="it-IT" altLang="zh-CN" sz="1400" b="0" i="0" u="none" strike="noStrike" cap="none" normalizeH="0" baseline="0" dirty="0" smtClean="0">
                <a:ln>
                  <a:noFill/>
                </a:ln>
                <a:solidFill>
                  <a:schemeClr val="tx1"/>
                </a:solidFill>
                <a:effectLst/>
                <a:latin typeface="Liberation Serif"/>
                <a:ea typeface="SimSun" pitchFamily="2" charset="-122"/>
                <a:cs typeface="Lucida Sans" pitchFamily="34" charset="0"/>
              </a:rPr>
              <a:t> è il nome toscano di una pietanza estiva rustica, un piatto povero di derivazione contadina, molto semplice, che non necessita di cottura e che veniva consumato nei campi da chi, per lavoro, restava fuori casa tutto il giorno. Gli ingredienti principali della panzanella, che si può considerare un piatto unico, sono il pane raffermo (per rimanere fedeli alla ricetta originale sarebbe meglio usare la pagnotta toscana), i pomodori, i cetrioli, la cipolla rossa, il basilico, sale, pepe, aceto e olio.</a:t>
            </a:r>
            <a:endParaRPr kumimoji="0" lang="it-IT" altLang="zh-CN"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zh-CN" sz="1400" b="0" i="0" u="none" strike="noStrike" cap="none" normalizeH="0" baseline="0" dirty="0" smtClean="0">
                <a:ln>
                  <a:noFill/>
                </a:ln>
                <a:solidFill>
                  <a:schemeClr val="tx1"/>
                </a:solidFill>
                <a:effectLst/>
                <a:latin typeface="Liberation Serif"/>
                <a:ea typeface="SimSun" pitchFamily="2" charset="-122"/>
                <a:cs typeface="Lucida Sans" pitchFamily="34" charset="0"/>
              </a:rPr>
              <a:t>Procedimento:</a:t>
            </a:r>
            <a:endParaRPr kumimoji="0" lang="it-IT" altLang="zh-CN"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zh-CN" sz="1400" b="0" i="0" u="none" strike="noStrike" cap="none" normalizeH="0" baseline="0" dirty="0" smtClean="0">
                <a:ln>
                  <a:noFill/>
                </a:ln>
                <a:solidFill>
                  <a:srgbClr val="333300"/>
                </a:solidFill>
                <a:effectLst/>
                <a:latin typeface="Verdana, Arial, Helvetica, sans"/>
                <a:ea typeface="SimSun" pitchFamily="2" charset="-122"/>
                <a:cs typeface="Lucida Sans" pitchFamily="34" charset="0"/>
              </a:rPr>
              <a:t>Prendere del pane artigianale Toscano (senza sale), fatto in casa o fatto come quello dei contadini di una volta, con grano macinato a pietra e cotto nel forno a legna.</a:t>
            </a:r>
            <a:endParaRPr kumimoji="0" lang="it-IT" altLang="zh-CN"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it-IT" altLang="zh-CN" sz="1400" b="0" i="0" u="none" strike="noStrike" cap="none" normalizeH="0" baseline="0" dirty="0" smtClean="0">
                <a:ln>
                  <a:noFill/>
                </a:ln>
                <a:solidFill>
                  <a:srgbClr val="333300"/>
                </a:solidFill>
                <a:effectLst/>
                <a:latin typeface="Verdana, Arial, Helvetica, sans"/>
                <a:ea typeface="SimSun" pitchFamily="2" charset="-122"/>
                <a:cs typeface="Lucida Sans" pitchFamily="34" charset="0"/>
              </a:rPr>
              <a:t>Tagliarlo a fette e metterlo a bagno in acqua fresca (di pozzo, recitavano le vecchie ricette) e acidulata con aceto di vino, a proprio gusto.</a:t>
            </a:r>
            <a:endParaRPr kumimoji="0" lang="it-IT" altLang="zh-CN"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it-IT" altLang="zh-CN" sz="1400" b="0" i="0" u="none" strike="noStrike" cap="none" normalizeH="0" baseline="0" dirty="0" smtClean="0">
                <a:ln>
                  <a:noFill/>
                </a:ln>
                <a:solidFill>
                  <a:srgbClr val="333300"/>
                </a:solidFill>
                <a:effectLst/>
                <a:latin typeface="Verdana, Arial, Helvetica, sans"/>
                <a:ea typeface="SimSun" pitchFamily="2" charset="-122"/>
                <a:cs typeface="Lucida Sans" pitchFamily="34" charset="0"/>
              </a:rPr>
              <a:t>Dopo qualche minuto, togliere il pane e strizzarlo con le mani.</a:t>
            </a:r>
            <a:endParaRPr kumimoji="0" lang="it-IT" altLang="zh-CN"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it-IT" altLang="zh-CN" sz="1400" b="0" i="0" u="none" strike="noStrike" cap="none" normalizeH="0" baseline="0" dirty="0" smtClean="0">
                <a:ln>
                  <a:noFill/>
                </a:ln>
                <a:solidFill>
                  <a:srgbClr val="333300"/>
                </a:solidFill>
                <a:effectLst/>
                <a:latin typeface="Verdana, Arial, Helvetica, sans"/>
                <a:ea typeface="SimSun" pitchFamily="2" charset="-122"/>
                <a:cs typeface="Lucida Sans" pitchFamily="34" charset="0"/>
              </a:rPr>
              <a:t>Metterlo poi così lavorato in un'insalatiera, affettarci sopra i pomodori, la cipolla, il cetriolo e condire il tutto con olio, sale e pepe in abbondanza.</a:t>
            </a:r>
            <a:endParaRPr kumimoji="0" lang="it-IT" altLang="zh-CN"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it-IT" altLang="zh-CN" sz="1400" b="0" i="0" u="none" strike="noStrike" cap="none" normalizeH="0" baseline="0" dirty="0" smtClean="0">
                <a:ln>
                  <a:noFill/>
                </a:ln>
                <a:solidFill>
                  <a:srgbClr val="333300"/>
                </a:solidFill>
                <a:effectLst/>
                <a:latin typeface="Verdana, Arial, Helvetica, sans"/>
                <a:ea typeface="SimSun" pitchFamily="2" charset="-122"/>
                <a:cs typeface="Lucida Sans" pitchFamily="34" charset="0"/>
              </a:rPr>
              <a:t/>
            </a:r>
            <a:br>
              <a:rPr kumimoji="0" lang="it-IT" altLang="zh-CN" sz="1400" b="0" i="0" u="none" strike="noStrike" cap="none" normalizeH="0" baseline="0" dirty="0" smtClean="0">
                <a:ln>
                  <a:noFill/>
                </a:ln>
                <a:solidFill>
                  <a:srgbClr val="333300"/>
                </a:solidFill>
                <a:effectLst/>
                <a:latin typeface="Verdana, Arial, Helvetica, sans"/>
                <a:ea typeface="SimSun" pitchFamily="2" charset="-122"/>
                <a:cs typeface="Lucida Sans" pitchFamily="34" charset="0"/>
              </a:rPr>
            </a:br>
            <a:r>
              <a:rPr kumimoji="0" lang="it-IT" altLang="zh-CN" sz="1400" b="0" i="0" u="none" strike="noStrike" cap="none" normalizeH="0" baseline="0" dirty="0" smtClean="0">
                <a:ln>
                  <a:noFill/>
                </a:ln>
                <a:solidFill>
                  <a:srgbClr val="333300"/>
                </a:solidFill>
                <a:effectLst/>
                <a:latin typeface="Verdana, Arial, Helvetica, sans"/>
                <a:ea typeface="SimSun" pitchFamily="2" charset="-122"/>
                <a:cs typeface="Lucida Sans" pitchFamily="34" charset="0"/>
              </a:rPr>
              <a:t>Mescolare e aggiungere le foglie del basilico fresco spezzate con le mani.</a:t>
            </a:r>
            <a:endParaRPr kumimoji="0" lang="it-IT" altLang="zh-CN"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it-IT" altLang="zh-CN" sz="1400" b="0" i="0" u="none" strike="noStrike" cap="none" normalizeH="0" baseline="0" dirty="0" smtClean="0">
                <a:ln>
                  <a:noFill/>
                </a:ln>
                <a:solidFill>
                  <a:srgbClr val="333300"/>
                </a:solidFill>
                <a:effectLst/>
                <a:latin typeface="Verdana, Arial, Helvetica, sans"/>
                <a:ea typeface="SimSun" pitchFamily="2" charset="-122"/>
                <a:cs typeface="Lucida Sans" pitchFamily="34" charset="0"/>
              </a:rPr>
              <a:t/>
            </a:r>
            <a:br>
              <a:rPr kumimoji="0" lang="it-IT" altLang="zh-CN" sz="1400" b="0" i="0" u="none" strike="noStrike" cap="none" normalizeH="0" baseline="0" dirty="0" smtClean="0">
                <a:ln>
                  <a:noFill/>
                </a:ln>
                <a:solidFill>
                  <a:srgbClr val="333300"/>
                </a:solidFill>
                <a:effectLst/>
                <a:latin typeface="Verdana, Arial, Helvetica, sans"/>
                <a:ea typeface="SimSun" pitchFamily="2" charset="-122"/>
                <a:cs typeface="Lucida Sans" pitchFamily="34" charset="0"/>
              </a:rPr>
            </a:br>
            <a:r>
              <a:rPr kumimoji="0" lang="it-IT" altLang="zh-CN" sz="1400" b="0" i="0" u="none" strike="noStrike" cap="none" normalizeH="0" baseline="0" dirty="0" smtClean="0">
                <a:ln>
                  <a:noFill/>
                </a:ln>
                <a:solidFill>
                  <a:srgbClr val="333300"/>
                </a:solidFill>
                <a:effectLst/>
                <a:latin typeface="Verdana, Arial, Helvetica, sans"/>
                <a:ea typeface="SimSun" pitchFamily="2" charset="-122"/>
                <a:cs typeface="Lucida Sans" pitchFamily="34" charset="0"/>
              </a:rPr>
              <a:t>Mettere l'insalatiera in frigorifero e toglierla al momento del servizio: la panzanella si serve freddissima.</a:t>
            </a:r>
            <a:endParaRPr kumimoji="0" lang="it-IT" altLang="zh-CN" sz="32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Segnaposto contenuto 3" descr="IMG-20181027-WA0075.jpg"/>
          <p:cNvPicPr>
            <a:picLocks noGrp="1" noChangeAspect="1"/>
          </p:cNvPicPr>
          <p:nvPr>
            <p:ph idx="1"/>
          </p:nvPr>
        </p:nvPicPr>
        <p:blipFill>
          <a:blip r:embed="rId3" cstate="print"/>
          <a:stretch>
            <a:fillRect/>
          </a:stretch>
        </p:blipFill>
        <p:spPr>
          <a:xfrm>
            <a:off x="0" y="2924944"/>
            <a:ext cx="3394472" cy="3517851"/>
          </a:xfrm>
        </p:spPr>
      </p:pic>
    </p:spTree>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descr="IMG-20181027-WA0074.jpg"/>
          <p:cNvPicPr>
            <a:picLocks noGrp="1" noChangeAspect="1"/>
          </p:cNvPicPr>
          <p:nvPr>
            <p:ph idx="1"/>
          </p:nvPr>
        </p:nvPicPr>
        <p:blipFill>
          <a:blip r:embed="rId2" cstate="print"/>
          <a:stretch>
            <a:fillRect/>
          </a:stretch>
        </p:blipFill>
        <p:spPr>
          <a:xfrm>
            <a:off x="0" y="2332037"/>
            <a:ext cx="3394472" cy="4525963"/>
          </a:xfrm>
        </p:spPr>
      </p:pic>
      <p:sp>
        <p:nvSpPr>
          <p:cNvPr id="5" name="Titolo 4"/>
          <p:cNvSpPr>
            <a:spLocks noGrp="1"/>
          </p:cNvSpPr>
          <p:nvPr>
            <p:ph type="title"/>
          </p:nvPr>
        </p:nvSpPr>
        <p:spPr/>
        <p:txBody>
          <a:bodyPr/>
          <a:lstStyle/>
          <a:p>
            <a:r>
              <a:rPr lang="it-IT" dirty="0" smtClean="0">
                <a:solidFill>
                  <a:schemeClr val="accent4">
                    <a:lumMod val="60000"/>
                    <a:lumOff val="40000"/>
                  </a:schemeClr>
                </a:solidFill>
              </a:rPr>
              <a:t>Piatto portato da Chiara </a:t>
            </a:r>
            <a:r>
              <a:rPr lang="it-IT" dirty="0" err="1" smtClean="0">
                <a:solidFill>
                  <a:schemeClr val="accent4">
                    <a:lumMod val="60000"/>
                    <a:lumOff val="40000"/>
                  </a:schemeClr>
                </a:solidFill>
              </a:rPr>
              <a:t>Ficini</a:t>
            </a:r>
            <a:endParaRPr lang="it-IT" dirty="0">
              <a:solidFill>
                <a:schemeClr val="accent4">
                  <a:lumMod val="60000"/>
                  <a:lumOff val="40000"/>
                </a:schemeClr>
              </a:solidFill>
            </a:endParaRPr>
          </a:p>
        </p:txBody>
      </p:sp>
      <p:sp>
        <p:nvSpPr>
          <p:cNvPr id="10241" name="Rectangle 1"/>
          <p:cNvSpPr>
            <a:spLocks noChangeArrowheads="1"/>
          </p:cNvSpPr>
          <p:nvPr/>
        </p:nvSpPr>
        <p:spPr bwMode="auto">
          <a:xfrm>
            <a:off x="3491880" y="1196752"/>
            <a:ext cx="5509120" cy="35086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smtClean="0">
                <a:ln>
                  <a:noFill/>
                </a:ln>
                <a:solidFill>
                  <a:schemeClr val="tx1"/>
                </a:solidFill>
                <a:effectLst/>
                <a:latin typeface="Arial" pitchFamily="34" charset="0"/>
                <a:cs typeface="Arial" pitchFamily="34" charset="0"/>
              </a:rPr>
              <a:t>La schiacciata con l'uva</a:t>
            </a:r>
            <a:endParaRPr kumimoji="0" lang="it-IT"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pitchFamily="34" charset="0"/>
                <a:cs typeface="Arial" pitchFamily="34" charset="0"/>
              </a:rPr>
              <a:t>Ricetta fiorentina e </a:t>
            </a:r>
            <a:r>
              <a:rPr kumimoji="0" lang="it-IT" sz="1400" b="0" i="0" u="none" strike="noStrike" cap="none" normalizeH="0" baseline="0" dirty="0" err="1" smtClean="0">
                <a:ln>
                  <a:noFill/>
                </a:ln>
                <a:solidFill>
                  <a:schemeClr val="tx1"/>
                </a:solidFill>
                <a:effectLst/>
                <a:latin typeface="Arial" pitchFamily="34" charset="0"/>
                <a:cs typeface="Arial" pitchFamily="34" charset="0"/>
              </a:rPr>
              <a:t>chiantigiana</a:t>
            </a:r>
            <a:r>
              <a:rPr kumimoji="0" lang="it-IT" sz="1400" b="0" i="0" u="none" strike="noStrike" cap="none" normalizeH="0" baseline="0" dirty="0" smtClean="0">
                <a:ln>
                  <a:noFill/>
                </a:ln>
                <a:solidFill>
                  <a:schemeClr val="tx1"/>
                </a:solidFill>
                <a:effectLst/>
                <a:latin typeface="Arial" pitchFamily="34" charset="0"/>
                <a:cs typeface="Arial" pitchFamily="34" charset="0"/>
              </a:rPr>
              <a:t> tipica del </a:t>
            </a:r>
            <a:r>
              <a:rPr kumimoji="0" lang="it-IT" sz="1400" b="1" i="0" u="none" strike="noStrike" cap="none" normalizeH="0" baseline="0" dirty="0" smtClean="0">
                <a:ln>
                  <a:noFill/>
                </a:ln>
                <a:solidFill>
                  <a:schemeClr val="tx1"/>
                </a:solidFill>
                <a:effectLst/>
                <a:latin typeface="Arial" pitchFamily="34" charset="0"/>
                <a:cs typeface="Arial" pitchFamily="34" charset="0"/>
              </a:rPr>
              <a:t>periodo autunnale, </a:t>
            </a:r>
            <a:r>
              <a:rPr kumimoji="0" lang="it-IT" sz="1400" b="0" i="0" u="none" strike="noStrike" cap="none" normalizeH="0" baseline="0" dirty="0" smtClean="0">
                <a:ln>
                  <a:noFill/>
                </a:ln>
                <a:solidFill>
                  <a:schemeClr val="tx1"/>
                </a:solidFill>
                <a:effectLst/>
                <a:latin typeface="Arial" pitchFamily="34" charset="0"/>
                <a:cs typeface="Arial" pitchFamily="34" charset="0"/>
              </a:rPr>
              <a:t>la schiacciata con l’uva è un dolce strettamente legato alla vendemmia. La schiacciata con l'uva ha una preparazione molto semplice: pasta di pane, uva (rigorosamente con i semi!), vino e zucchero.</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pitchFamily="34" charset="0"/>
                <a:cs typeface="Arial" pitchFamily="34" charset="0"/>
              </a:rPr>
              <a:t>L'ingrediente principale di questa dolce </a:t>
            </a:r>
            <a:r>
              <a:rPr kumimoji="0" lang="it-IT" sz="1400" b="1" i="0" u="none" strike="noStrike" cap="none" normalizeH="0" baseline="0" dirty="0" smtClean="0">
                <a:ln>
                  <a:noFill/>
                </a:ln>
                <a:solidFill>
                  <a:schemeClr val="tx1"/>
                </a:solidFill>
                <a:effectLst/>
                <a:latin typeface="Arial" pitchFamily="34" charset="0"/>
                <a:cs typeface="Arial" pitchFamily="34" charset="0"/>
              </a:rPr>
              <a:t>schiacciata fiorentina</a:t>
            </a:r>
            <a:r>
              <a:rPr kumimoji="0" lang="it-IT" sz="1400" b="0" i="0" u="none" strike="noStrike" cap="none" normalizeH="0" baseline="0" dirty="0" smtClean="0">
                <a:ln>
                  <a:noFill/>
                </a:ln>
                <a:solidFill>
                  <a:schemeClr val="tx1"/>
                </a:solidFill>
                <a:effectLst/>
                <a:latin typeface="Arial" pitchFamily="34" charset="0"/>
                <a:cs typeface="Arial" pitchFamily="34" charset="0"/>
              </a:rPr>
              <a:t> è un particolare tipo di uva, molto diffusa in Toscana, nota come </a:t>
            </a:r>
            <a:r>
              <a:rPr kumimoji="0" lang="it-IT" sz="1400" b="1" i="0" u="none" strike="noStrike" cap="none" normalizeH="0" baseline="0" dirty="0" smtClean="0">
                <a:ln>
                  <a:noFill/>
                </a:ln>
                <a:solidFill>
                  <a:schemeClr val="tx1"/>
                </a:solidFill>
                <a:effectLst/>
                <a:latin typeface="Arial" pitchFamily="34" charset="0"/>
                <a:cs typeface="Arial" pitchFamily="34" charset="0"/>
              </a:rPr>
              <a:t>uva </a:t>
            </a:r>
            <a:r>
              <a:rPr kumimoji="0" lang="it-IT" sz="1400" b="1" i="0" u="none" strike="noStrike" cap="none" normalizeH="0" baseline="0" dirty="0" err="1" smtClean="0">
                <a:ln>
                  <a:noFill/>
                </a:ln>
                <a:solidFill>
                  <a:schemeClr val="tx1"/>
                </a:solidFill>
                <a:effectLst/>
                <a:latin typeface="Arial" pitchFamily="34" charset="0"/>
                <a:cs typeface="Arial" pitchFamily="34" charset="0"/>
              </a:rPr>
              <a:t>canaiola</a:t>
            </a:r>
            <a:r>
              <a:rPr kumimoji="0" lang="it-IT" sz="1400" b="1" i="0" u="none" strike="noStrike" cap="none" normalizeH="0" baseline="0" dirty="0" smtClean="0">
                <a:ln>
                  <a:noFill/>
                </a:ln>
                <a:solidFill>
                  <a:schemeClr val="tx1"/>
                </a:solidFill>
                <a:effectLst/>
                <a:latin typeface="Arial" pitchFamily="34" charset="0"/>
                <a:cs typeface="Arial" pitchFamily="34" charset="0"/>
              </a:rPr>
              <a:t>.</a:t>
            </a:r>
            <a:r>
              <a:rPr kumimoji="0" lang="it-IT" sz="1400" b="0" i="0" u="none" strike="noStrike" cap="none" normalizeH="0" baseline="0" dirty="0" smtClean="0">
                <a:ln>
                  <a:noFill/>
                </a:ln>
                <a:solidFill>
                  <a:schemeClr val="tx1"/>
                </a:solidFill>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pitchFamily="34" charset="0"/>
                <a:cs typeface="Arial" pitchFamily="34" charset="0"/>
              </a:rPr>
              <a:t>Il </a:t>
            </a:r>
            <a:r>
              <a:rPr kumimoji="0" lang="it-IT" sz="1400" b="0" i="0" u="none" strike="noStrike" cap="none" normalizeH="0" baseline="0" dirty="0" err="1" smtClean="0">
                <a:ln>
                  <a:noFill/>
                </a:ln>
                <a:solidFill>
                  <a:schemeClr val="tx1"/>
                </a:solidFill>
                <a:effectLst/>
                <a:latin typeface="Arial" pitchFamily="34" charset="0"/>
                <a:cs typeface="Arial" pitchFamily="34" charset="0"/>
              </a:rPr>
              <a:t>Canaiolo</a:t>
            </a:r>
            <a:r>
              <a:rPr kumimoji="0" lang="it-IT" sz="1400" b="0" i="0" u="none" strike="noStrike" cap="none" normalizeH="0" baseline="0" dirty="0" smtClean="0">
                <a:ln>
                  <a:noFill/>
                </a:ln>
                <a:solidFill>
                  <a:schemeClr val="tx1"/>
                </a:solidFill>
                <a:effectLst/>
                <a:latin typeface="Arial" pitchFamily="34" charset="0"/>
                <a:cs typeface="Arial" pitchFamily="34" charset="0"/>
              </a:rPr>
              <a:t> è un </a:t>
            </a:r>
            <a:r>
              <a:rPr kumimoji="0" lang="it-IT" sz="1400" b="0" i="0" u="none" strike="noStrike" cap="none" normalizeH="0" baseline="0" dirty="0" err="1" smtClean="0">
                <a:ln>
                  <a:noFill/>
                </a:ln>
                <a:solidFill>
                  <a:schemeClr val="tx1"/>
                </a:solidFill>
                <a:effectLst/>
                <a:latin typeface="Arial" pitchFamily="34" charset="0"/>
                <a:cs typeface="Arial" pitchFamily="34" charset="0"/>
              </a:rPr>
              <a:t>uvaggio</a:t>
            </a:r>
            <a:r>
              <a:rPr kumimoji="0" lang="it-IT" sz="1400" b="0" i="0" u="none" strike="noStrike" cap="none" normalizeH="0" baseline="0" dirty="0" smtClean="0">
                <a:ln>
                  <a:noFill/>
                </a:ln>
                <a:solidFill>
                  <a:schemeClr val="tx1"/>
                </a:solidFill>
                <a:effectLst/>
                <a:latin typeface="Arial" pitchFamily="34" charset="0"/>
                <a:cs typeface="Arial" pitchFamily="34" charset="0"/>
              </a:rPr>
              <a:t> che si trova in molte zone della regione e viene utilizzato </a:t>
            </a:r>
            <a:r>
              <a:rPr kumimoji="0" lang="it-IT" sz="1400" b="1" i="0" u="none" strike="noStrike" cap="none" normalizeH="0" baseline="0" dirty="0" smtClean="0">
                <a:ln>
                  <a:noFill/>
                </a:ln>
                <a:solidFill>
                  <a:schemeClr val="tx1"/>
                </a:solidFill>
                <a:effectLst/>
                <a:latin typeface="Arial" pitchFamily="34" charset="0"/>
                <a:cs typeface="Arial" pitchFamily="34" charset="0"/>
              </a:rPr>
              <a:t>nel Chianti </a:t>
            </a:r>
            <a:r>
              <a:rPr kumimoji="0" lang="it-IT" sz="1400" b="0" i="0" u="none" strike="noStrike" cap="none" normalizeH="0" baseline="0" dirty="0" smtClean="0">
                <a:ln>
                  <a:noFill/>
                </a:ln>
                <a:solidFill>
                  <a:schemeClr val="tx1"/>
                </a:solidFill>
                <a:effectLst/>
                <a:latin typeface="Arial" pitchFamily="34" charset="0"/>
                <a:cs typeface="Arial" pitchFamily="34" charset="0"/>
              </a:rPr>
              <a:t>come base insieme al Sangiovese, a cui conferisce morbidezza e colore. </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dirty="0" smtClean="0">
                <a:ln>
                  <a:noFill/>
                </a:ln>
                <a:solidFill>
                  <a:schemeClr val="tx1"/>
                </a:solidFill>
                <a:effectLst/>
                <a:latin typeface="Arial" pitchFamily="34" charset="0"/>
                <a:cs typeface="Arial" pitchFamily="34" charset="0"/>
              </a:rPr>
              <a:t/>
            </a:r>
            <a:br>
              <a:rPr kumimoji="0" lang="it-IT" sz="1800" b="0" i="0" u="none" strike="noStrike" cap="none" normalizeH="0" baseline="0" dirty="0" smtClean="0">
                <a:ln>
                  <a:noFill/>
                </a:ln>
                <a:solidFill>
                  <a:schemeClr val="tx1"/>
                </a:solidFill>
                <a:effectLst/>
                <a:latin typeface="Arial" pitchFamily="34" charset="0"/>
                <a:cs typeface="Arial" pitchFamily="34" charset="0"/>
              </a:rPr>
            </a:br>
            <a:r>
              <a:rPr kumimoji="0" lang="it-IT" sz="1800" b="0" i="0" u="none" strike="noStrike" cap="none" normalizeH="0" baseline="0" dirty="0" smtClean="0">
                <a:ln>
                  <a:noFill/>
                </a:ln>
                <a:solidFill>
                  <a:schemeClr val="tx1"/>
                </a:solidFill>
                <a:effectLst/>
                <a:latin typeface="Arial" pitchFamily="34" charset="0"/>
                <a:cs typeface="Arial" pitchFamily="34" charset="0"/>
              </a:rPr>
              <a:t/>
            </a:r>
            <a:br>
              <a:rPr kumimoji="0" lang="it-IT" sz="1800" b="0" i="0" u="none" strike="noStrike" cap="none" normalizeH="0" baseline="0" dirty="0" smtClean="0">
                <a:ln>
                  <a:noFill/>
                </a:ln>
                <a:solidFill>
                  <a:schemeClr val="tx1"/>
                </a:solidFill>
                <a:effectLst/>
                <a:latin typeface="Arial" pitchFamily="34" charset="0"/>
                <a:cs typeface="Arial" pitchFamily="34" charset="0"/>
              </a:rPr>
            </a:b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42" name="AutoShape 2" descr="http://ctrl-c.cc/?TlpG5K7M2kZiBKVKNmhKNhWMgH1mGkNHGMzj0g9JHJXjIG0lXitmRKGgwlBlrlHLwG6kXI8KLJ3Jyl5JaH3IbKnI5GYggIJickPgiiKi6GEjymmjLftIOGxhXGagcg4KCm7MOInkPk2KamAMIKoLTjbIAhoJVi2IbjqGzGTHgimm3JkMtg2hGmAiSJMhPj0m1jngBGXKNMrGTHjlciZKqklKQkhlCLgKOM7jEjBIUMXjEL9l3KBLCl0GbKbh1jB4T90y1OBh3fB0"/>
          <p:cNvSpPr>
            <a:spLocks noChangeAspect="1" noChangeArrowheads="1"/>
          </p:cNvSpPr>
          <p:nvPr/>
        </p:nvSpPr>
        <p:spPr bwMode="auto">
          <a:xfrm>
            <a:off x="6416675" y="1236663"/>
            <a:ext cx="9525" cy="9525"/>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243" name="Rectangle 3"/>
          <p:cNvSpPr>
            <a:spLocks noChangeArrowheads="1"/>
          </p:cNvSpPr>
          <p:nvPr/>
        </p:nvSpPr>
        <p:spPr bwMode="auto">
          <a:xfrm>
            <a:off x="3563888" y="3789040"/>
            <a:ext cx="5256584" cy="37240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400" b="1" i="0" u="none" strike="noStrike" cap="none" normalizeH="0" baseline="0" dirty="0" smtClean="0">
                <a:ln>
                  <a:noFill/>
                </a:ln>
                <a:solidFill>
                  <a:schemeClr val="tx1"/>
                </a:solidFill>
                <a:effectLst/>
                <a:latin typeface="Arial" pitchFamily="34" charset="0"/>
                <a:cs typeface="Arial" pitchFamily="34" charset="0"/>
              </a:rPr>
              <a:t>Il lievito</a:t>
            </a:r>
            <a:r>
              <a:rPr kumimoji="0" lang="it-IT" sz="1400" b="0" i="0" u="none" strike="noStrike" cap="none" normalizeH="0" baseline="0" dirty="0" smtClean="0">
                <a:ln>
                  <a:noFill/>
                </a:ln>
                <a:solidFill>
                  <a:schemeClr val="tx1"/>
                </a:solidFill>
                <a:effectLst/>
                <a:latin typeface="Arial" pitchFamily="34" charset="0"/>
                <a:cs typeface="Arial" pitchFamily="34" charset="0"/>
              </a:rPr>
              <a:t> si fa sciogliere in una bacinella con un po’ d’acqua tiepida, poi si aggiunge la farina, lo zucchero, un pizzico di sale e i 4 cucchiai di olio. Si impasta il tutto, se serve si aggiunge altra acqua tiepida, e finito di impastare si lascia lievitare per 1 ora in luogo tiepido.</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400" b="1" i="0" u="none" strike="noStrike" cap="none" normalizeH="0" baseline="0" dirty="0" smtClean="0">
                <a:ln>
                  <a:noFill/>
                </a:ln>
                <a:solidFill>
                  <a:schemeClr val="tx1"/>
                </a:solidFill>
                <a:effectLst/>
                <a:latin typeface="Arial" pitchFamily="34" charset="0"/>
                <a:cs typeface="Arial" pitchFamily="34" charset="0"/>
              </a:rPr>
              <a:t>Poi si unge con dell’olio la teglia</a:t>
            </a:r>
            <a:r>
              <a:rPr kumimoji="0" lang="it-IT" sz="1400" b="0" i="0" u="none" strike="noStrike" cap="none" normalizeH="0" baseline="0" dirty="0" smtClean="0">
                <a:ln>
                  <a:noFill/>
                </a:ln>
                <a:solidFill>
                  <a:schemeClr val="tx1"/>
                </a:solidFill>
                <a:effectLst/>
                <a:latin typeface="Arial" pitchFamily="34" charset="0"/>
                <a:cs typeface="Arial" pitchFamily="34" charset="0"/>
              </a:rPr>
              <a:t> che verrà usata per cuocere la schiacciata, poi su un piano si stende più della metà dell’impasto in modo sottile, si posizione nella teglia, si mettono sopra 700 grammi di uva, si cosparge con dello zucchero e altro olio.</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pitchFamily="34" charset="0"/>
                <a:cs typeface="Arial" pitchFamily="34" charset="0"/>
              </a:rPr>
              <a:t>Si stende la restante pasta si va a mettere sopra il composto e dopo aver sigillato bene i bordi mettete l’uva rimanente sopra. Infornate a 180 gradi per 30/45 minuti e la stiacciati è fatta.</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dirty="0" smtClean="0">
                <a:ln>
                  <a:noFill/>
                </a:ln>
                <a:solidFill>
                  <a:schemeClr val="tx1"/>
                </a:solidFill>
                <a:effectLst/>
                <a:latin typeface="Arial" pitchFamily="34" charset="0"/>
                <a:cs typeface="Arial" pitchFamily="34" charset="0"/>
              </a:rPr>
              <a:t/>
            </a:r>
            <a:br>
              <a:rPr kumimoji="0" lang="it-IT" sz="1800" b="0" i="0" u="none" strike="noStrike" cap="none" normalizeH="0" baseline="0" dirty="0" smtClean="0">
                <a:ln>
                  <a:noFill/>
                </a:ln>
                <a:solidFill>
                  <a:schemeClr val="tx1"/>
                </a:solidFill>
                <a:effectLst/>
                <a:latin typeface="Arial" pitchFamily="34" charset="0"/>
                <a:cs typeface="Arial" pitchFamily="34" charset="0"/>
              </a:rPr>
            </a:br>
            <a:r>
              <a:rPr kumimoji="0" lang="it-IT" sz="1800" b="0" i="0" u="none" strike="noStrike" cap="none" normalizeH="0" baseline="0" dirty="0" smtClean="0">
                <a:ln>
                  <a:noFill/>
                </a:ln>
                <a:solidFill>
                  <a:schemeClr val="tx1"/>
                </a:solidFill>
                <a:effectLst/>
                <a:latin typeface="Arial" pitchFamily="34" charset="0"/>
                <a:cs typeface="Arial" pitchFamily="34" charset="0"/>
              </a:rPr>
              <a:t/>
            </a:r>
            <a:br>
              <a:rPr kumimoji="0" lang="it-IT" sz="1800" b="0" i="0" u="none" strike="noStrike" cap="none" normalizeH="0" baseline="0" dirty="0" smtClean="0">
                <a:ln>
                  <a:noFill/>
                </a:ln>
                <a:solidFill>
                  <a:schemeClr val="tx1"/>
                </a:solidFill>
                <a:effectLst/>
                <a:latin typeface="Arial" pitchFamily="34" charset="0"/>
                <a:cs typeface="Arial" pitchFamily="34" charset="0"/>
              </a:rPr>
            </a:b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44" name="AutoShape 4" descr="http://ctrl-c.cc/?Djtg1MWgEJZIHJ0JIjJjfKeM3Gfj4Izl1kXiHJ9HwmHgKHTIgIUihjTGYLOMjGNK0J4HzHVH3mqguMDibgYHcjBm2g5G5KjjPkV54JM8087dXGS0"/>
          <p:cNvSpPr>
            <a:spLocks noChangeAspect="1" noChangeArrowheads="1"/>
          </p:cNvSpPr>
          <p:nvPr/>
        </p:nvSpPr>
        <p:spPr bwMode="auto">
          <a:xfrm>
            <a:off x="6416675" y="1373188"/>
            <a:ext cx="9525" cy="9525"/>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Tree>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descr="IMG-20181027-WA0076.jpg"/>
          <p:cNvPicPr>
            <a:picLocks noGrp="1" noChangeAspect="1"/>
          </p:cNvPicPr>
          <p:nvPr>
            <p:ph idx="1"/>
          </p:nvPr>
        </p:nvPicPr>
        <p:blipFill>
          <a:blip r:embed="rId2" cstate="print"/>
          <a:stretch>
            <a:fillRect/>
          </a:stretch>
        </p:blipFill>
        <p:spPr>
          <a:xfrm rot="5400000">
            <a:off x="6035293" y="2037715"/>
            <a:ext cx="2304256" cy="3070603"/>
          </a:xfrm>
        </p:spPr>
      </p:pic>
      <p:sp>
        <p:nvSpPr>
          <p:cNvPr id="2" name="Titolo 1"/>
          <p:cNvSpPr>
            <a:spLocks noGrp="1"/>
          </p:cNvSpPr>
          <p:nvPr>
            <p:ph type="title"/>
          </p:nvPr>
        </p:nvSpPr>
        <p:spPr>
          <a:xfrm>
            <a:off x="2123728" y="620688"/>
            <a:ext cx="4557192" cy="1219200"/>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it-IT"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Una giornata di gusto e divertimento</a:t>
            </a:r>
            <a:endParaRPr lang="it-IT"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5" name="Segnaposto contenuto 3" descr="IMG-20181027-WA0075.jpg"/>
          <p:cNvPicPr>
            <a:picLocks noChangeAspect="1"/>
          </p:cNvPicPr>
          <p:nvPr/>
        </p:nvPicPr>
        <p:blipFill>
          <a:blip r:embed="rId3" cstate="print"/>
          <a:stretch>
            <a:fillRect/>
          </a:stretch>
        </p:blipFill>
        <p:spPr>
          <a:xfrm>
            <a:off x="3131840" y="3785659"/>
            <a:ext cx="2304256" cy="3072341"/>
          </a:xfrm>
          <a:prstGeom prst="rect">
            <a:avLst/>
          </a:prstGeom>
        </p:spPr>
      </p:pic>
      <p:pic>
        <p:nvPicPr>
          <p:cNvPr id="6" name="Immagine 5" descr="IMG-20181027-WA0066.jpg"/>
          <p:cNvPicPr>
            <a:picLocks noChangeAspect="1"/>
          </p:cNvPicPr>
          <p:nvPr/>
        </p:nvPicPr>
        <p:blipFill>
          <a:blip r:embed="rId4" cstate="print"/>
          <a:stretch>
            <a:fillRect/>
          </a:stretch>
        </p:blipFill>
        <p:spPr>
          <a:xfrm>
            <a:off x="395536" y="1916832"/>
            <a:ext cx="2664296" cy="3266274"/>
          </a:xfrm>
          <a:prstGeom prst="rect">
            <a:avLst/>
          </a:prstGeom>
        </p:spPr>
      </p:pic>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descr="IMG_20181027_111826.jpg"/>
          <p:cNvPicPr>
            <a:picLocks noGrp="1" noChangeAspect="1"/>
          </p:cNvPicPr>
          <p:nvPr>
            <p:ph idx="1"/>
          </p:nvPr>
        </p:nvPicPr>
        <p:blipFill>
          <a:blip r:embed="rId2" cstate="print"/>
          <a:stretch>
            <a:fillRect/>
          </a:stretch>
        </p:blipFill>
        <p:spPr>
          <a:xfrm>
            <a:off x="0" y="1146044"/>
            <a:ext cx="4283968" cy="5711957"/>
          </a:xfrm>
        </p:spPr>
      </p:pic>
      <p:sp>
        <p:nvSpPr>
          <p:cNvPr id="2" name="Titolo 1"/>
          <p:cNvSpPr>
            <a:spLocks noGrp="1"/>
          </p:cNvSpPr>
          <p:nvPr>
            <p:ph type="title"/>
          </p:nvPr>
        </p:nvSpPr>
        <p:spPr>
          <a:xfrm>
            <a:off x="539552" y="0"/>
            <a:ext cx="8229600" cy="1219200"/>
          </a:xfrm>
        </p:spPr>
        <p:txBody>
          <a:bodyPr>
            <a:normAutofit/>
          </a:bodyPr>
          <a:lstStyle/>
          <a:p>
            <a:r>
              <a:rPr lang="it-IT" sz="5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Allestimento</a:t>
            </a:r>
            <a:endParaRPr lang="it-IT" sz="5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5" name="CasellaDiTesto 4"/>
          <p:cNvSpPr txBox="1"/>
          <p:nvPr/>
        </p:nvSpPr>
        <p:spPr>
          <a:xfrm>
            <a:off x="4572000" y="1340768"/>
            <a:ext cx="3528392" cy="5016758"/>
          </a:xfrm>
          <a:prstGeom prst="rect">
            <a:avLst/>
          </a:prstGeom>
          <a:noFill/>
        </p:spPr>
        <p:txBody>
          <a:bodyPr wrap="square" rtlCol="0">
            <a:spAutoFit/>
          </a:bodyPr>
          <a:lstStyle/>
          <a:p>
            <a:r>
              <a:rPr lang="it-IT" sz="2000" dirty="0" smtClean="0"/>
              <a:t>Abbiamo iniziato, alle ore 10:00, la nostra esperienza, allestendo la sala. Ognuna di noi ha contribuito ad apparecchiare la tavola, per i nostri ospiti. Tutte insieme ci siamo divise i compiti, collaborando e divertendoci, come se fossimo una grande famiglia. Non vedevamo l’ora di conoscere i nostri ospiti, e condividere con loro i piatti storici.</a:t>
            </a:r>
          </a:p>
          <a:p>
            <a:r>
              <a:rPr lang="it-IT" sz="2000" dirty="0" smtClean="0"/>
              <a:t>E tra piatti, tovaglie, bicchieri, posate, acqua e vino, la tavola ha preso colore e forma.</a:t>
            </a:r>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descr="IMG_20181027_130254.jpg"/>
          <p:cNvPicPr>
            <a:picLocks noGrp="1" noChangeAspect="1"/>
          </p:cNvPicPr>
          <p:nvPr>
            <p:ph idx="1"/>
          </p:nvPr>
        </p:nvPicPr>
        <p:blipFill>
          <a:blip r:embed="rId2" cstate="print"/>
          <a:stretch>
            <a:fillRect/>
          </a:stretch>
        </p:blipFill>
        <p:spPr>
          <a:xfrm>
            <a:off x="0" y="0"/>
            <a:ext cx="5143500" cy="6858000"/>
          </a:xfrm>
        </p:spPr>
      </p:pic>
      <p:sp>
        <p:nvSpPr>
          <p:cNvPr id="2" name="Titolo 1"/>
          <p:cNvSpPr>
            <a:spLocks noGrp="1"/>
          </p:cNvSpPr>
          <p:nvPr>
            <p:ph type="title"/>
          </p:nvPr>
        </p:nvSpPr>
        <p:spPr>
          <a:xfrm>
            <a:off x="539552" y="0"/>
            <a:ext cx="8229600" cy="1143000"/>
          </a:xfrm>
        </p:spPr>
        <p:txBody>
          <a:bodyPr>
            <a:normAutofit/>
          </a:bodyPr>
          <a:lstStyle/>
          <a:p>
            <a:r>
              <a:rPr lang="it-IT"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Arrivo degli ospiti</a:t>
            </a:r>
            <a:endParaRPr lang="it-IT" sz="4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CasellaDiTesto 4"/>
          <p:cNvSpPr txBox="1"/>
          <p:nvPr/>
        </p:nvSpPr>
        <p:spPr>
          <a:xfrm>
            <a:off x="5364088" y="620688"/>
            <a:ext cx="3600400" cy="5170646"/>
          </a:xfrm>
          <a:prstGeom prst="rect">
            <a:avLst/>
          </a:prstGeom>
          <a:noFill/>
        </p:spPr>
        <p:txBody>
          <a:bodyPr wrap="square" rtlCol="0">
            <a:spAutoFit/>
          </a:bodyPr>
          <a:lstStyle/>
          <a:p>
            <a:endParaRPr lang="it-IT" dirty="0"/>
          </a:p>
          <a:p>
            <a:r>
              <a:rPr lang="it-IT" sz="2400" dirty="0" smtClean="0"/>
              <a:t>Finalmente intorno alle 13:00, gli ospiti sono iniziati ad arrivare. Ci siamo conosciuti tutti, e ognuno di noi ha sistemato su un bancone, la propria pietanza.</a:t>
            </a:r>
          </a:p>
          <a:p>
            <a:r>
              <a:rPr lang="it-IT" sz="2400" dirty="0" smtClean="0"/>
              <a:t>Avevamo creato un luogo confortevole e accogliente. Li abbiamo messi a proprio agio, e tra una chiacchiera e l’altra, abbiamo iniziato a prendere posto. </a:t>
            </a:r>
            <a:endParaRPr lang="it-IT" sz="2400" dirty="0"/>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descr="IMG_20181027_130244.jpg"/>
          <p:cNvPicPr>
            <a:picLocks noGrp="1" noChangeAspect="1"/>
          </p:cNvPicPr>
          <p:nvPr>
            <p:ph idx="1"/>
          </p:nvPr>
        </p:nvPicPr>
        <p:blipFill>
          <a:blip r:embed="rId2" cstate="print"/>
          <a:stretch>
            <a:fillRect/>
          </a:stretch>
        </p:blipFill>
        <p:spPr>
          <a:xfrm>
            <a:off x="3556413" y="0"/>
            <a:ext cx="5587588" cy="6858000"/>
          </a:xfrm>
        </p:spPr>
      </p:pic>
      <p:sp>
        <p:nvSpPr>
          <p:cNvPr id="2" name="Titolo 1"/>
          <p:cNvSpPr>
            <a:spLocks noGrp="1"/>
          </p:cNvSpPr>
          <p:nvPr>
            <p:ph type="title"/>
          </p:nvPr>
        </p:nvSpPr>
        <p:spPr>
          <a:xfrm>
            <a:off x="323528" y="188640"/>
            <a:ext cx="8229600" cy="1143000"/>
          </a:xfrm>
        </p:spPr>
        <p:txBody>
          <a:bodyPr/>
          <a:lstStyle/>
          <a:p>
            <a:r>
              <a:rPr lang="it-IT"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Il banchetto</a:t>
            </a:r>
            <a:endParaRPr lang="it-IT"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maurizio\Desktop\Nuova cartella\IMG_20181027_113317.jpg"/>
          <p:cNvPicPr>
            <a:picLocks noGrp="1" noChangeAspect="1" noChangeArrowheads="1"/>
          </p:cNvPicPr>
          <p:nvPr>
            <p:ph idx="1"/>
          </p:nvPr>
        </p:nvPicPr>
        <p:blipFill>
          <a:blip r:embed="rId2" cstate="print"/>
          <a:srcRect t="24928" b="11296"/>
          <a:stretch>
            <a:fillRect/>
          </a:stretch>
        </p:blipFill>
        <p:spPr bwMode="auto">
          <a:xfrm>
            <a:off x="0" y="1484785"/>
            <a:ext cx="6318854" cy="5373216"/>
          </a:xfrm>
          <a:prstGeom prst="rect">
            <a:avLst/>
          </a:prstGeom>
          <a:noFill/>
        </p:spPr>
      </p:pic>
      <p:sp>
        <p:nvSpPr>
          <p:cNvPr id="2" name="Titolo 1"/>
          <p:cNvSpPr>
            <a:spLocks noGrp="1"/>
          </p:cNvSpPr>
          <p:nvPr>
            <p:ph type="title"/>
          </p:nvPr>
        </p:nvSpPr>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it-IT"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Esposizione di pietanze di sapore </a:t>
            </a:r>
            <a:r>
              <a:rPr lang="it-IT"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storico…</a:t>
            </a:r>
            <a:endParaRPr lang="it-IT"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CasellaDiTesto 6"/>
          <p:cNvSpPr txBox="1"/>
          <p:nvPr/>
        </p:nvSpPr>
        <p:spPr>
          <a:xfrm>
            <a:off x="6516216" y="1340768"/>
            <a:ext cx="2304256" cy="4524315"/>
          </a:xfrm>
          <a:prstGeom prst="rect">
            <a:avLst/>
          </a:prstGeom>
          <a:noFill/>
        </p:spPr>
        <p:txBody>
          <a:bodyPr wrap="square" rtlCol="0">
            <a:spAutoFit/>
          </a:bodyPr>
          <a:lstStyle/>
          <a:p>
            <a:r>
              <a:rPr lang="it-IT" dirty="0" err="1" smtClean="0"/>
              <a:t>…può</a:t>
            </a:r>
            <a:r>
              <a:rPr lang="it-IT" dirty="0" smtClean="0"/>
              <a:t> essere una ricetta dimenticata, greca, etrusca, romana, medievale, ecc, oppure etnica o semplicemente tipica di una tradizione regionale. Ogni piatto è accompagnato da una scheda, che ne spieghi ingredienti, preparazione, tempi di cottura ecc, ma soprattutto ne descriva le origini storiche e culturali.</a:t>
            </a:r>
            <a:endParaRPr lang="it-IT" dirty="0"/>
          </a:p>
        </p:txBody>
      </p: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descr="IMG-20181027-WA0047.jpg"/>
          <p:cNvPicPr>
            <a:picLocks noGrp="1" noChangeAspect="1"/>
          </p:cNvPicPr>
          <p:nvPr>
            <p:ph idx="1"/>
          </p:nvPr>
        </p:nvPicPr>
        <p:blipFill>
          <a:blip r:embed="rId2" cstate="print"/>
          <a:stretch>
            <a:fillRect/>
          </a:stretch>
        </p:blipFill>
        <p:spPr>
          <a:xfrm>
            <a:off x="0" y="727207"/>
            <a:ext cx="4598094" cy="6130793"/>
          </a:xfrm>
        </p:spPr>
      </p:pic>
      <p:sp>
        <p:nvSpPr>
          <p:cNvPr id="2" name="Titolo 1"/>
          <p:cNvSpPr>
            <a:spLocks noGrp="1"/>
          </p:cNvSpPr>
          <p:nvPr>
            <p:ph type="title"/>
          </p:nvPr>
        </p:nvSpPr>
        <p:spPr>
          <a:xfrm>
            <a:off x="467544" y="0"/>
            <a:ext cx="8229600" cy="836712"/>
          </a:xfrm>
        </p:spPr>
        <p:txBody>
          <a:bodyPr/>
          <a:lstStyle/>
          <a:p>
            <a:r>
              <a:rPr lang="it-IT"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Inizio Pranzo</a:t>
            </a:r>
            <a:endParaRPr lang="it-IT"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CasellaDiTesto 6"/>
          <p:cNvSpPr txBox="1"/>
          <p:nvPr/>
        </p:nvSpPr>
        <p:spPr>
          <a:xfrm>
            <a:off x="5004048" y="1124744"/>
            <a:ext cx="3744416" cy="3477875"/>
          </a:xfrm>
          <a:prstGeom prst="rect">
            <a:avLst/>
          </a:prstGeom>
          <a:noFill/>
        </p:spPr>
        <p:txBody>
          <a:bodyPr wrap="square" rtlCol="0">
            <a:spAutoFit/>
          </a:bodyPr>
          <a:lstStyle/>
          <a:p>
            <a:r>
              <a:rPr lang="it-IT" sz="2000" dirty="0" smtClean="0"/>
              <a:t>Al pranzo, si è dato avvio cantando tutti insieme una canzone, accompagnata dalla chitarra; per riscaldare l’atmosfera e rendere tutto più reale. Ci siamo divertiti, è stato un momento gioioso e allegro, che ha coinvolto anche i più piccoli. Grazie alla distribuzione della traccia, stampata su un foglio, abbiamo potuto cantare tutti.</a:t>
            </a:r>
            <a:endParaRPr lang="it-IT" sz="2000" dirty="0"/>
          </a:p>
        </p:txBody>
      </p:sp>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descr="IMG-20181027-WA0051.jpg"/>
          <p:cNvPicPr>
            <a:picLocks noGrp="1" noChangeAspect="1"/>
          </p:cNvPicPr>
          <p:nvPr>
            <p:ph idx="1"/>
          </p:nvPr>
        </p:nvPicPr>
        <p:blipFill>
          <a:blip r:embed="rId2" cstate="print"/>
          <a:srcRect l="15031" t="24319" r="14108" b="19561"/>
          <a:stretch>
            <a:fillRect/>
          </a:stretch>
        </p:blipFill>
        <p:spPr>
          <a:xfrm>
            <a:off x="323528" y="1484784"/>
            <a:ext cx="2376264" cy="2160240"/>
          </a:xfrm>
        </p:spPr>
      </p:pic>
      <p:sp>
        <p:nvSpPr>
          <p:cNvPr id="2" name="Titolo 1"/>
          <p:cNvSpPr>
            <a:spLocks noGrp="1"/>
          </p:cNvSpPr>
          <p:nvPr>
            <p:ph type="title"/>
          </p:nvPr>
        </p:nvSpPr>
        <p:spPr/>
        <p:txBody>
          <a:bodyPr>
            <a:normAutofit fontScale="9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it-IT" b="1" cap="all" dirty="0" smtClean="0">
                <a:ln w="0"/>
                <a:solidFill>
                  <a:srgbClr val="33CC33"/>
                </a:solidFill>
                <a:effectLst>
                  <a:reflection blurRad="12700" stA="50000" endPos="50000" dist="5000" dir="5400000" sy="-100000" rotWithShape="0"/>
                </a:effectLst>
              </a:rPr>
              <a:t>Spiegazione dei piatti durante il pranzo: antipasti</a:t>
            </a:r>
            <a:endParaRPr lang="it-IT" b="1" cap="all" dirty="0">
              <a:ln w="0"/>
              <a:solidFill>
                <a:srgbClr val="33CC33"/>
              </a:solidFill>
              <a:effectLst>
                <a:reflection blurRad="12700" stA="50000" endPos="50000" dist="5000" dir="5400000" sy="-100000" rotWithShape="0"/>
              </a:effectLst>
            </a:endParaRPr>
          </a:p>
        </p:txBody>
      </p:sp>
      <p:pic>
        <p:nvPicPr>
          <p:cNvPr id="8" name="Immagine 7" descr="IMG-20181027-WA0052.jpg"/>
          <p:cNvPicPr>
            <a:picLocks noChangeAspect="1"/>
          </p:cNvPicPr>
          <p:nvPr/>
        </p:nvPicPr>
        <p:blipFill>
          <a:blip r:embed="rId3" cstate="print"/>
          <a:srcRect l="10992" b="29838"/>
          <a:stretch>
            <a:fillRect/>
          </a:stretch>
        </p:blipFill>
        <p:spPr>
          <a:xfrm>
            <a:off x="2267744" y="2780928"/>
            <a:ext cx="3279890" cy="2592288"/>
          </a:xfrm>
          <a:prstGeom prst="rect">
            <a:avLst/>
          </a:prstGeom>
        </p:spPr>
      </p:pic>
      <p:pic>
        <p:nvPicPr>
          <p:cNvPr id="9" name="Immagine 8" descr="IMG-20181027-WA0055.jpg"/>
          <p:cNvPicPr>
            <a:picLocks noChangeAspect="1"/>
          </p:cNvPicPr>
          <p:nvPr/>
        </p:nvPicPr>
        <p:blipFill>
          <a:blip r:embed="rId4" cstate="print"/>
          <a:srcRect l="25968" t="34965" r="4783" b="15672"/>
          <a:stretch>
            <a:fillRect/>
          </a:stretch>
        </p:blipFill>
        <p:spPr>
          <a:xfrm>
            <a:off x="395536" y="4941168"/>
            <a:ext cx="2555776" cy="1916832"/>
          </a:xfrm>
          <a:prstGeom prst="rect">
            <a:avLst/>
          </a:prstGeom>
        </p:spPr>
      </p:pic>
      <p:sp>
        <p:nvSpPr>
          <p:cNvPr id="10" name="CasellaDiTesto 9"/>
          <p:cNvSpPr txBox="1"/>
          <p:nvPr/>
        </p:nvSpPr>
        <p:spPr>
          <a:xfrm>
            <a:off x="6228184" y="1844824"/>
            <a:ext cx="2448272" cy="1477328"/>
          </a:xfrm>
          <a:prstGeom prst="rect">
            <a:avLst/>
          </a:prstGeom>
          <a:noFill/>
        </p:spPr>
        <p:txBody>
          <a:bodyPr wrap="square" rtlCol="0">
            <a:spAutoFit/>
          </a:bodyPr>
          <a:lstStyle/>
          <a:p>
            <a:pPr marL="342900" indent="-342900">
              <a:buAutoNum type="arabicPeriod"/>
            </a:pPr>
            <a:r>
              <a:rPr lang="it-IT" dirty="0" smtClean="0"/>
              <a:t>Crostini con la milza </a:t>
            </a:r>
          </a:p>
          <a:p>
            <a:pPr marL="342900" indent="-342900">
              <a:buAutoNum type="arabicPeriod"/>
            </a:pPr>
            <a:r>
              <a:rPr lang="it-IT" dirty="0" smtClean="0"/>
              <a:t>Schiacciata biologica  con cereale </a:t>
            </a:r>
            <a:r>
              <a:rPr lang="it-IT" dirty="0" err="1" smtClean="0"/>
              <a:t>enchir</a:t>
            </a:r>
            <a:r>
              <a:rPr lang="it-IT" dirty="0" smtClean="0"/>
              <a:t> </a:t>
            </a:r>
          </a:p>
          <a:p>
            <a:pPr marL="342900" indent="-342900">
              <a:buAutoNum type="arabicPeriod"/>
            </a:pPr>
            <a:r>
              <a:rPr lang="it-IT" dirty="0" smtClean="0"/>
              <a:t>Torta di pepe di Camaiore</a:t>
            </a:r>
            <a:endParaRPr lang="it-IT" dirty="0"/>
          </a:p>
        </p:txBody>
      </p:sp>
      <p:sp>
        <p:nvSpPr>
          <p:cNvPr id="7" name="CasellaDiTesto 6"/>
          <p:cNvSpPr txBox="1"/>
          <p:nvPr/>
        </p:nvSpPr>
        <p:spPr>
          <a:xfrm>
            <a:off x="2771800" y="2060848"/>
            <a:ext cx="72008" cy="369332"/>
          </a:xfrm>
          <a:prstGeom prst="rect">
            <a:avLst/>
          </a:prstGeom>
          <a:noFill/>
        </p:spPr>
        <p:txBody>
          <a:bodyPr wrap="square" rtlCol="0">
            <a:spAutoFit/>
          </a:bodyPr>
          <a:lstStyle/>
          <a:p>
            <a:r>
              <a:rPr lang="it-IT" dirty="0" smtClean="0"/>
              <a:t>1</a:t>
            </a:r>
            <a:endParaRPr lang="it-IT" dirty="0"/>
          </a:p>
        </p:txBody>
      </p:sp>
      <p:sp>
        <p:nvSpPr>
          <p:cNvPr id="11" name="CasellaDiTesto 10"/>
          <p:cNvSpPr txBox="1"/>
          <p:nvPr/>
        </p:nvSpPr>
        <p:spPr>
          <a:xfrm>
            <a:off x="5580112" y="4005064"/>
            <a:ext cx="216024" cy="369332"/>
          </a:xfrm>
          <a:prstGeom prst="rect">
            <a:avLst/>
          </a:prstGeom>
          <a:noFill/>
        </p:spPr>
        <p:txBody>
          <a:bodyPr wrap="square" rtlCol="0">
            <a:spAutoFit/>
          </a:bodyPr>
          <a:lstStyle/>
          <a:p>
            <a:r>
              <a:rPr lang="it-IT" dirty="0" smtClean="0"/>
              <a:t>2</a:t>
            </a:r>
            <a:endParaRPr lang="it-IT" dirty="0"/>
          </a:p>
        </p:txBody>
      </p:sp>
      <p:sp>
        <p:nvSpPr>
          <p:cNvPr id="12" name="CasellaDiTesto 11"/>
          <p:cNvSpPr txBox="1"/>
          <p:nvPr/>
        </p:nvSpPr>
        <p:spPr>
          <a:xfrm>
            <a:off x="2987824" y="5805264"/>
            <a:ext cx="144016" cy="369332"/>
          </a:xfrm>
          <a:prstGeom prst="rect">
            <a:avLst/>
          </a:prstGeom>
          <a:noFill/>
        </p:spPr>
        <p:txBody>
          <a:bodyPr wrap="square" rtlCol="0">
            <a:spAutoFit/>
          </a:bodyPr>
          <a:lstStyle/>
          <a:p>
            <a:r>
              <a:rPr lang="it-IT" dirty="0" smtClean="0"/>
              <a:t>3</a:t>
            </a:r>
            <a:endParaRPr lang="it-IT" dirty="0"/>
          </a:p>
        </p:txBody>
      </p:sp>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descr="IMG-20181027-WA0064.jpg"/>
          <p:cNvPicPr>
            <a:picLocks noGrp="1" noChangeAspect="1"/>
          </p:cNvPicPr>
          <p:nvPr>
            <p:ph idx="1"/>
          </p:nvPr>
        </p:nvPicPr>
        <p:blipFill>
          <a:blip r:embed="rId2" cstate="print"/>
          <a:srcRect l="2318" t="13907" r="2652" b="335"/>
          <a:stretch>
            <a:fillRect/>
          </a:stretch>
        </p:blipFill>
        <p:spPr>
          <a:xfrm>
            <a:off x="0" y="2996952"/>
            <a:ext cx="2952328" cy="2664296"/>
          </a:xfrm>
        </p:spPr>
      </p:pic>
      <p:pic>
        <p:nvPicPr>
          <p:cNvPr id="5" name="Immagine 4" descr="IMG-20181027-WA0061.jpg"/>
          <p:cNvPicPr>
            <a:picLocks noChangeAspect="1"/>
          </p:cNvPicPr>
          <p:nvPr/>
        </p:nvPicPr>
        <p:blipFill>
          <a:blip r:embed="rId3" cstate="print"/>
          <a:srcRect l="9401" b="17450"/>
          <a:stretch>
            <a:fillRect/>
          </a:stretch>
        </p:blipFill>
        <p:spPr>
          <a:xfrm>
            <a:off x="2987824" y="3008881"/>
            <a:ext cx="3168352" cy="3849119"/>
          </a:xfrm>
          <a:prstGeom prst="rect">
            <a:avLst/>
          </a:prstGeom>
        </p:spPr>
      </p:pic>
      <p:pic>
        <p:nvPicPr>
          <p:cNvPr id="7" name="Immagine 6" descr="IMG-20181027-WA0060.jpg"/>
          <p:cNvPicPr>
            <a:picLocks noChangeAspect="1"/>
          </p:cNvPicPr>
          <p:nvPr/>
        </p:nvPicPr>
        <p:blipFill>
          <a:blip r:embed="rId4" cstate="print"/>
          <a:srcRect t="45953" b="21943"/>
          <a:stretch>
            <a:fillRect/>
          </a:stretch>
        </p:blipFill>
        <p:spPr>
          <a:xfrm>
            <a:off x="0" y="5633865"/>
            <a:ext cx="2679254" cy="1224135"/>
          </a:xfrm>
          <a:prstGeom prst="rect">
            <a:avLst/>
          </a:prstGeom>
        </p:spPr>
      </p:pic>
      <p:pic>
        <p:nvPicPr>
          <p:cNvPr id="6" name="Immagine 5" descr="IMG-20181027-WA0063.jpg"/>
          <p:cNvPicPr>
            <a:picLocks noChangeAspect="1"/>
          </p:cNvPicPr>
          <p:nvPr/>
        </p:nvPicPr>
        <p:blipFill>
          <a:blip r:embed="rId5" cstate="print"/>
          <a:srcRect b="25903"/>
          <a:stretch>
            <a:fillRect/>
          </a:stretch>
        </p:blipFill>
        <p:spPr>
          <a:xfrm>
            <a:off x="0" y="836712"/>
            <a:ext cx="2231740" cy="2204864"/>
          </a:xfrm>
          <a:prstGeom prst="rect">
            <a:avLst/>
          </a:prstGeom>
        </p:spPr>
      </p:pic>
      <p:sp>
        <p:nvSpPr>
          <p:cNvPr id="2" name="Titolo 1"/>
          <p:cNvSpPr>
            <a:spLocks noGrp="1"/>
          </p:cNvSpPr>
          <p:nvPr>
            <p:ph type="title"/>
          </p:nvPr>
        </p:nvSpPr>
        <p:spPr/>
        <p:txBody>
          <a:bodyPr>
            <a:normAutofit fontScale="9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it-IT" b="1" cap="all" dirty="0" smtClean="0">
                <a:ln w="0"/>
                <a:solidFill>
                  <a:srgbClr val="33CC33"/>
                </a:solidFill>
                <a:effectLst>
                  <a:reflection blurRad="12700" stA="50000" endPos="50000" dist="5000" dir="5400000" sy="-100000" rotWithShape="0"/>
                </a:effectLst>
              </a:rPr>
              <a:t>Spiegazione dei piatti durante il pranzo: PRIMI </a:t>
            </a:r>
            <a:endParaRPr lang="it-IT" b="1" cap="all" dirty="0">
              <a:ln w="0"/>
              <a:solidFill>
                <a:srgbClr val="33CC33"/>
              </a:solidFill>
              <a:effectLst>
                <a:reflection blurRad="12700" stA="50000" endPos="50000" dist="5000" dir="5400000" sy="-100000" rotWithShape="0"/>
              </a:effectLst>
            </a:endParaRPr>
          </a:p>
        </p:txBody>
      </p:sp>
      <p:sp>
        <p:nvSpPr>
          <p:cNvPr id="8" name="CasellaDiTesto 7"/>
          <p:cNvSpPr txBox="1"/>
          <p:nvPr/>
        </p:nvSpPr>
        <p:spPr>
          <a:xfrm>
            <a:off x="5292080" y="1412776"/>
            <a:ext cx="2736304" cy="1477328"/>
          </a:xfrm>
          <a:prstGeom prst="rect">
            <a:avLst/>
          </a:prstGeom>
          <a:noFill/>
        </p:spPr>
        <p:txBody>
          <a:bodyPr wrap="square" rtlCol="0">
            <a:spAutoFit/>
          </a:bodyPr>
          <a:lstStyle/>
          <a:p>
            <a:pPr marL="342900" indent="-342900">
              <a:buAutoNum type="arabicPeriod"/>
            </a:pPr>
            <a:r>
              <a:rPr lang="it-IT" dirty="0" smtClean="0"/>
              <a:t>Penne al ragù di pecora </a:t>
            </a:r>
          </a:p>
          <a:p>
            <a:pPr marL="342900" indent="-342900">
              <a:buAutoNum type="arabicPeriod"/>
            </a:pPr>
            <a:r>
              <a:rPr lang="it-IT" dirty="0" err="1" smtClean="0"/>
              <a:t>Sartù</a:t>
            </a:r>
            <a:r>
              <a:rPr lang="it-IT" dirty="0" smtClean="0"/>
              <a:t> </a:t>
            </a:r>
          </a:p>
          <a:p>
            <a:pPr marL="342900" indent="-342900">
              <a:buAutoNum type="arabicPeriod"/>
            </a:pPr>
            <a:r>
              <a:rPr lang="it-IT" dirty="0" smtClean="0"/>
              <a:t>Torta di riso e spinaci</a:t>
            </a:r>
          </a:p>
          <a:p>
            <a:pPr marL="342900" indent="-342900">
              <a:buAutoNum type="arabicPeriod"/>
            </a:pPr>
            <a:r>
              <a:rPr lang="it-IT" dirty="0" smtClean="0"/>
              <a:t>Zuppa di ceci e farro</a:t>
            </a:r>
            <a:endParaRPr lang="it-IT" dirty="0"/>
          </a:p>
        </p:txBody>
      </p:sp>
      <p:sp>
        <p:nvSpPr>
          <p:cNvPr id="9" name="CasellaDiTesto 8"/>
          <p:cNvSpPr txBox="1"/>
          <p:nvPr/>
        </p:nvSpPr>
        <p:spPr>
          <a:xfrm>
            <a:off x="179512" y="3284984"/>
            <a:ext cx="216024" cy="369332"/>
          </a:xfrm>
          <a:prstGeom prst="rect">
            <a:avLst/>
          </a:prstGeom>
          <a:noFill/>
        </p:spPr>
        <p:txBody>
          <a:bodyPr wrap="square" rtlCol="0">
            <a:spAutoFit/>
          </a:bodyPr>
          <a:lstStyle/>
          <a:p>
            <a:r>
              <a:rPr lang="it-IT" dirty="0" smtClean="0"/>
              <a:t>1</a:t>
            </a:r>
            <a:endParaRPr lang="it-IT" dirty="0"/>
          </a:p>
        </p:txBody>
      </p:sp>
      <p:sp>
        <p:nvSpPr>
          <p:cNvPr id="11" name="CasellaDiTesto 10"/>
          <p:cNvSpPr txBox="1"/>
          <p:nvPr/>
        </p:nvSpPr>
        <p:spPr>
          <a:xfrm>
            <a:off x="323528" y="5733256"/>
            <a:ext cx="467544" cy="369332"/>
          </a:xfrm>
          <a:prstGeom prst="rect">
            <a:avLst/>
          </a:prstGeom>
          <a:noFill/>
        </p:spPr>
        <p:txBody>
          <a:bodyPr wrap="square" rtlCol="0">
            <a:spAutoFit/>
          </a:bodyPr>
          <a:lstStyle/>
          <a:p>
            <a:r>
              <a:rPr lang="it-IT" dirty="0" smtClean="0"/>
              <a:t>3</a:t>
            </a:r>
            <a:endParaRPr lang="it-IT" dirty="0"/>
          </a:p>
        </p:txBody>
      </p:sp>
      <p:sp>
        <p:nvSpPr>
          <p:cNvPr id="12" name="CasellaDiTesto 11"/>
          <p:cNvSpPr txBox="1"/>
          <p:nvPr/>
        </p:nvSpPr>
        <p:spPr>
          <a:xfrm>
            <a:off x="3347864" y="3284984"/>
            <a:ext cx="288032" cy="369332"/>
          </a:xfrm>
          <a:prstGeom prst="rect">
            <a:avLst/>
          </a:prstGeom>
          <a:noFill/>
        </p:spPr>
        <p:txBody>
          <a:bodyPr wrap="square" rtlCol="0">
            <a:spAutoFit/>
          </a:bodyPr>
          <a:lstStyle/>
          <a:p>
            <a:r>
              <a:rPr lang="it-IT" dirty="0" smtClean="0"/>
              <a:t>2</a:t>
            </a:r>
            <a:endParaRPr lang="it-IT" dirty="0"/>
          </a:p>
        </p:txBody>
      </p:sp>
      <p:sp>
        <p:nvSpPr>
          <p:cNvPr id="13" name="CasellaDiTesto 12"/>
          <p:cNvSpPr txBox="1"/>
          <p:nvPr/>
        </p:nvSpPr>
        <p:spPr>
          <a:xfrm>
            <a:off x="2339752" y="1772816"/>
            <a:ext cx="216024" cy="369332"/>
          </a:xfrm>
          <a:prstGeom prst="rect">
            <a:avLst/>
          </a:prstGeom>
          <a:noFill/>
        </p:spPr>
        <p:txBody>
          <a:bodyPr wrap="square" rtlCol="0">
            <a:spAutoFit/>
          </a:bodyPr>
          <a:lstStyle/>
          <a:p>
            <a:r>
              <a:rPr lang="it-IT" dirty="0" smtClean="0"/>
              <a:t>4</a:t>
            </a:r>
            <a:endParaRPr lang="it-IT" dirty="0"/>
          </a:p>
        </p:txBody>
      </p:sp>
    </p:spTree>
  </p:cSld>
  <p:clrMapOvr>
    <a:masterClrMapping/>
  </p:clrMapOvr>
  <p:transition>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arta">
  <a:themeElements>
    <a:clrScheme name="Tramonto">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Carta">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arta">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453</TotalTime>
  <Words>1770</Words>
  <Application>Microsoft Office PowerPoint</Application>
  <PresentationFormat>Presentazione su schermo (4:3)</PresentationFormat>
  <Paragraphs>111</Paragraphs>
  <Slides>25</Slides>
  <Notes>0</Notes>
  <HiddenSlides>0</HiddenSlides>
  <MMClips>0</MMClips>
  <ScaleCrop>false</ScaleCrop>
  <HeadingPairs>
    <vt:vector size="4" baseType="variant">
      <vt:variant>
        <vt:lpstr>Tema</vt:lpstr>
      </vt:variant>
      <vt:variant>
        <vt:i4>1</vt:i4>
      </vt:variant>
      <vt:variant>
        <vt:lpstr>Titoli diapositive</vt:lpstr>
      </vt:variant>
      <vt:variant>
        <vt:i4>25</vt:i4>
      </vt:variant>
    </vt:vector>
  </HeadingPairs>
  <TitlesOfParts>
    <vt:vector size="26" baseType="lpstr">
      <vt:lpstr>Carta</vt:lpstr>
      <vt:lpstr>Laboratorio di Tecnologie dell’istruzione e dell’apprendimento Sabato 27 Ottobre 2018 “Pranzo Storico”</vt:lpstr>
      <vt:lpstr> Arrivo a Villa Corsini </vt:lpstr>
      <vt:lpstr>Allestimento</vt:lpstr>
      <vt:lpstr>Arrivo degli ospiti</vt:lpstr>
      <vt:lpstr>Il banchetto</vt:lpstr>
      <vt:lpstr>Esposizione di pietanze di sapore storico…</vt:lpstr>
      <vt:lpstr>Inizio Pranzo</vt:lpstr>
      <vt:lpstr>Spiegazione dei piatti durante il pranzo: antipasti</vt:lpstr>
      <vt:lpstr>Spiegazione dei piatti durante il pranzo: PRIMI </vt:lpstr>
      <vt:lpstr>Spiegazione dei piatti durante il pranzo: SECONDI</vt:lpstr>
      <vt:lpstr>Spiegazione dei piatti durante     il pranzo: CONTORNI</vt:lpstr>
      <vt:lpstr>Spiegazione dei piatti durante il pranzo: DOLCI</vt:lpstr>
      <vt:lpstr>Momenti di allegria durante il pranzo</vt:lpstr>
      <vt:lpstr>Visita alla villa</vt:lpstr>
      <vt:lpstr>Visita alla villa</vt:lpstr>
      <vt:lpstr>Visita alla villa</vt:lpstr>
      <vt:lpstr>Visita ai giardini della villa</vt:lpstr>
      <vt:lpstr>Visita ai giardini della villa</vt:lpstr>
      <vt:lpstr>Passeggiando  intorno alla villa</vt:lpstr>
      <vt:lpstr>Conclusione della giornata</vt:lpstr>
      <vt:lpstr>Piatto portato da Ginevra Megli</vt:lpstr>
      <vt:lpstr>Piatto portato da  Michela Simeone</vt:lpstr>
      <vt:lpstr>Piatto portato da  Federica Pellecchia</vt:lpstr>
      <vt:lpstr>Piatto portato da Chiara Ficini</vt:lpstr>
      <vt:lpstr>Una giornata di gusto e divertimento</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Laboratorio di Tecnologie dell’istruzione e dell’apprendimento Sabato 27 Ottobre 2018 “Pranzo Storico”</dc:title>
  <dc:creator>maurizio</dc:creator>
  <cp:lastModifiedBy>maurizio</cp:lastModifiedBy>
  <cp:revision>65</cp:revision>
  <dcterms:created xsi:type="dcterms:W3CDTF">2018-11-20T08:42:53Z</dcterms:created>
  <dcterms:modified xsi:type="dcterms:W3CDTF">2018-11-28T17:08:22Z</dcterms:modified>
</cp:coreProperties>
</file>