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4"/>
  </p:notesMasterIdLst>
  <p:sldIdLst>
    <p:sldId id="258" r:id="rId2"/>
    <p:sldId id="259" r:id="rId3"/>
    <p:sldId id="286" r:id="rId4"/>
    <p:sldId id="287" r:id="rId5"/>
    <p:sldId id="260" r:id="rId6"/>
    <p:sldId id="262" r:id="rId7"/>
    <p:sldId id="261" r:id="rId8"/>
    <p:sldId id="288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9" r:id="rId25"/>
    <p:sldId id="291" r:id="rId26"/>
    <p:sldId id="280" r:id="rId27"/>
    <p:sldId id="281" r:id="rId28"/>
    <p:sldId id="292" r:id="rId29"/>
    <p:sldId id="293" r:id="rId30"/>
    <p:sldId id="282" r:id="rId31"/>
    <p:sldId id="294" r:id="rId32"/>
    <p:sldId id="283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6" autoAdjust="0"/>
    <p:restoredTop sz="94660"/>
  </p:normalViewPr>
  <p:slideViewPr>
    <p:cSldViewPr snapToGrid="0">
      <p:cViewPr varScale="1">
        <p:scale>
          <a:sx n="84" d="100"/>
          <a:sy n="84" d="100"/>
        </p:scale>
        <p:origin x="18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628B0B-A211-446F-9053-F83DB5222299}" type="doc">
      <dgm:prSet loTypeId="urn:microsoft.com/office/officeart/2005/8/layout/process1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B8A4B3B-22DE-4ABC-A905-E8C5F9ED867D}">
      <dgm:prSet/>
      <dgm:spPr/>
      <dgm:t>
        <a:bodyPr/>
        <a:lstStyle/>
        <a:p>
          <a:r>
            <a:rPr lang="it-IT" dirty="0"/>
            <a:t>PARTECIPANTI: Marianna Di Rosa (membro attivo del gruppo MCE, archeologa e educatrice museale Dipartimento Educazione della Fondazione Palazzo Strozzi),12 studenti, e del Gruppo erano presenti: Francesca, Giulia, Lando Landi e Rosaria di Santo.</a:t>
          </a:r>
          <a:endParaRPr lang="en-US" dirty="0"/>
        </a:p>
      </dgm:t>
    </dgm:pt>
    <dgm:pt modelId="{638C008F-47B8-4E0B-8525-BEAA3B1F6549}" type="parTrans" cxnId="{C8EEBFE9-E809-44F8-AB3A-9F7AF13D508C}">
      <dgm:prSet/>
      <dgm:spPr/>
      <dgm:t>
        <a:bodyPr/>
        <a:lstStyle/>
        <a:p>
          <a:endParaRPr lang="en-US"/>
        </a:p>
      </dgm:t>
    </dgm:pt>
    <dgm:pt modelId="{26CB729A-1FEE-4149-8310-CC3F440C111C}" type="sibTrans" cxnId="{C8EEBFE9-E809-44F8-AB3A-9F7AF13D508C}">
      <dgm:prSet/>
      <dgm:spPr/>
      <dgm:t>
        <a:bodyPr/>
        <a:lstStyle/>
        <a:p>
          <a:endParaRPr lang="en-US"/>
        </a:p>
      </dgm:t>
    </dgm:pt>
    <dgm:pt modelId="{58E5DBC3-9C26-4112-B8DD-763D3F1A62A8}">
      <dgm:prSet/>
      <dgm:spPr/>
      <dgm:t>
        <a:bodyPr/>
        <a:lstStyle/>
        <a:p>
          <a:r>
            <a:rPr lang="it-IT" dirty="0"/>
            <a:t>TEMPO : il giorno 24 novembre dalle ore 8:00 alle ore 16:00 </a:t>
          </a:r>
          <a:endParaRPr lang="en-US" dirty="0"/>
        </a:p>
      </dgm:t>
    </dgm:pt>
    <dgm:pt modelId="{4175175B-0CE3-442B-B3E1-24D539E714CA}" type="parTrans" cxnId="{A08E924E-1441-472F-9503-5FCC0947F3BC}">
      <dgm:prSet/>
      <dgm:spPr/>
      <dgm:t>
        <a:bodyPr/>
        <a:lstStyle/>
        <a:p>
          <a:endParaRPr lang="en-US"/>
        </a:p>
      </dgm:t>
    </dgm:pt>
    <dgm:pt modelId="{D40773E6-5754-4DE3-B10E-021458A7945A}" type="sibTrans" cxnId="{A08E924E-1441-472F-9503-5FCC0947F3BC}">
      <dgm:prSet/>
      <dgm:spPr/>
      <dgm:t>
        <a:bodyPr/>
        <a:lstStyle/>
        <a:p>
          <a:endParaRPr lang="en-US"/>
        </a:p>
      </dgm:t>
    </dgm:pt>
    <dgm:pt modelId="{6D007379-E49E-4620-BB6D-7662FBE06CF4}">
      <dgm:prSet/>
      <dgm:spPr/>
      <dgm:t>
        <a:bodyPr/>
        <a:lstStyle/>
        <a:p>
          <a:r>
            <a:rPr lang="it-IT" dirty="0"/>
            <a:t>LUOGO: spazi universitari di via Laura ( Aula 2) e Museo Storia naturale di Firenze sezione Paleontologica.</a:t>
          </a:r>
          <a:endParaRPr lang="en-US" dirty="0"/>
        </a:p>
      </dgm:t>
    </dgm:pt>
    <dgm:pt modelId="{7F9AE180-6997-4F49-86BD-640D58B5C21C}" type="parTrans" cxnId="{00FA5874-3CDE-4DC8-8745-12BE98A73261}">
      <dgm:prSet/>
      <dgm:spPr/>
      <dgm:t>
        <a:bodyPr/>
        <a:lstStyle/>
        <a:p>
          <a:endParaRPr lang="en-US"/>
        </a:p>
      </dgm:t>
    </dgm:pt>
    <dgm:pt modelId="{D35F09C4-2CFE-49C3-BFA1-4D62715B25AC}" type="sibTrans" cxnId="{00FA5874-3CDE-4DC8-8745-12BE98A73261}">
      <dgm:prSet/>
      <dgm:spPr/>
      <dgm:t>
        <a:bodyPr/>
        <a:lstStyle/>
        <a:p>
          <a:endParaRPr lang="en-US"/>
        </a:p>
      </dgm:t>
    </dgm:pt>
    <dgm:pt modelId="{75CEE601-8F7B-48C5-987E-A36C241029B9}" type="pres">
      <dgm:prSet presAssocID="{0F628B0B-A211-446F-9053-F83DB5222299}" presName="Name0" presStyleCnt="0">
        <dgm:presLayoutVars>
          <dgm:dir/>
          <dgm:resizeHandles val="exact"/>
        </dgm:presLayoutVars>
      </dgm:prSet>
      <dgm:spPr/>
    </dgm:pt>
    <dgm:pt modelId="{03FBF898-9DB9-4EF8-B109-A5597E56DB32}" type="pres">
      <dgm:prSet presAssocID="{3B8A4B3B-22DE-4ABC-A905-E8C5F9ED867D}" presName="node" presStyleLbl="node1" presStyleIdx="0" presStyleCnt="3">
        <dgm:presLayoutVars>
          <dgm:bulletEnabled val="1"/>
        </dgm:presLayoutVars>
      </dgm:prSet>
      <dgm:spPr/>
    </dgm:pt>
    <dgm:pt modelId="{1DF3D19E-608B-438B-B7D3-4EEF7F5D89B4}" type="pres">
      <dgm:prSet presAssocID="{26CB729A-1FEE-4149-8310-CC3F440C111C}" presName="sibTrans" presStyleLbl="sibTrans2D1" presStyleIdx="0" presStyleCnt="2"/>
      <dgm:spPr/>
    </dgm:pt>
    <dgm:pt modelId="{3EE00345-0678-4FC9-8FA7-791CEF25E855}" type="pres">
      <dgm:prSet presAssocID="{26CB729A-1FEE-4149-8310-CC3F440C111C}" presName="connectorText" presStyleLbl="sibTrans2D1" presStyleIdx="0" presStyleCnt="2"/>
      <dgm:spPr/>
    </dgm:pt>
    <dgm:pt modelId="{3AC34DD5-D9CE-4DD7-B49A-9F5859BD488F}" type="pres">
      <dgm:prSet presAssocID="{58E5DBC3-9C26-4112-B8DD-763D3F1A62A8}" presName="node" presStyleLbl="node1" presStyleIdx="1" presStyleCnt="3">
        <dgm:presLayoutVars>
          <dgm:bulletEnabled val="1"/>
        </dgm:presLayoutVars>
      </dgm:prSet>
      <dgm:spPr/>
    </dgm:pt>
    <dgm:pt modelId="{843CE94F-7F20-4200-AD08-66F96566ED08}" type="pres">
      <dgm:prSet presAssocID="{D40773E6-5754-4DE3-B10E-021458A7945A}" presName="sibTrans" presStyleLbl="sibTrans2D1" presStyleIdx="1" presStyleCnt="2"/>
      <dgm:spPr/>
    </dgm:pt>
    <dgm:pt modelId="{2F01ED7D-8742-4082-A9F3-6AB0EB6B5409}" type="pres">
      <dgm:prSet presAssocID="{D40773E6-5754-4DE3-B10E-021458A7945A}" presName="connectorText" presStyleLbl="sibTrans2D1" presStyleIdx="1" presStyleCnt="2"/>
      <dgm:spPr/>
    </dgm:pt>
    <dgm:pt modelId="{C0B7CEDD-BE76-4C6A-A238-BB44199F8932}" type="pres">
      <dgm:prSet presAssocID="{6D007379-E49E-4620-BB6D-7662FBE06CF4}" presName="node" presStyleLbl="node1" presStyleIdx="2" presStyleCnt="3">
        <dgm:presLayoutVars>
          <dgm:bulletEnabled val="1"/>
        </dgm:presLayoutVars>
      </dgm:prSet>
      <dgm:spPr/>
    </dgm:pt>
  </dgm:ptLst>
  <dgm:cxnLst>
    <dgm:cxn modelId="{8B1AAB10-B828-4BEB-8D25-346707727179}" type="presOf" srcId="{0F628B0B-A211-446F-9053-F83DB5222299}" destId="{75CEE601-8F7B-48C5-987E-A36C241029B9}" srcOrd="0" destOrd="0" presId="urn:microsoft.com/office/officeart/2005/8/layout/process1"/>
    <dgm:cxn modelId="{E1054C6C-8317-4195-8060-D86302B74CE6}" type="presOf" srcId="{26CB729A-1FEE-4149-8310-CC3F440C111C}" destId="{3EE00345-0678-4FC9-8FA7-791CEF25E855}" srcOrd="1" destOrd="0" presId="urn:microsoft.com/office/officeart/2005/8/layout/process1"/>
    <dgm:cxn modelId="{A08E924E-1441-472F-9503-5FCC0947F3BC}" srcId="{0F628B0B-A211-446F-9053-F83DB5222299}" destId="{58E5DBC3-9C26-4112-B8DD-763D3F1A62A8}" srcOrd="1" destOrd="0" parTransId="{4175175B-0CE3-442B-B3E1-24D539E714CA}" sibTransId="{D40773E6-5754-4DE3-B10E-021458A7945A}"/>
    <dgm:cxn modelId="{00FA5874-3CDE-4DC8-8745-12BE98A73261}" srcId="{0F628B0B-A211-446F-9053-F83DB5222299}" destId="{6D007379-E49E-4620-BB6D-7662FBE06CF4}" srcOrd="2" destOrd="0" parTransId="{7F9AE180-6997-4F49-86BD-640D58B5C21C}" sibTransId="{D35F09C4-2CFE-49C3-BFA1-4D62715B25AC}"/>
    <dgm:cxn modelId="{7278BE76-27D7-4073-B8D7-8D93155C9A6E}" type="presOf" srcId="{3B8A4B3B-22DE-4ABC-A905-E8C5F9ED867D}" destId="{03FBF898-9DB9-4EF8-B109-A5597E56DB32}" srcOrd="0" destOrd="0" presId="urn:microsoft.com/office/officeart/2005/8/layout/process1"/>
    <dgm:cxn modelId="{C6E50583-1093-41E8-823D-8BBF268C1060}" type="presOf" srcId="{58E5DBC3-9C26-4112-B8DD-763D3F1A62A8}" destId="{3AC34DD5-D9CE-4DD7-B49A-9F5859BD488F}" srcOrd="0" destOrd="0" presId="urn:microsoft.com/office/officeart/2005/8/layout/process1"/>
    <dgm:cxn modelId="{38735EA2-5026-492E-8DF3-D3CEB81DC896}" type="presOf" srcId="{D40773E6-5754-4DE3-B10E-021458A7945A}" destId="{843CE94F-7F20-4200-AD08-66F96566ED08}" srcOrd="0" destOrd="0" presId="urn:microsoft.com/office/officeart/2005/8/layout/process1"/>
    <dgm:cxn modelId="{15B0E6B6-573F-4FAC-900C-3BF1C19367E6}" type="presOf" srcId="{26CB729A-1FEE-4149-8310-CC3F440C111C}" destId="{1DF3D19E-608B-438B-B7D3-4EEF7F5D89B4}" srcOrd="0" destOrd="0" presId="urn:microsoft.com/office/officeart/2005/8/layout/process1"/>
    <dgm:cxn modelId="{E887B3BA-D01E-44CF-A2F5-774190BB0435}" type="presOf" srcId="{D40773E6-5754-4DE3-B10E-021458A7945A}" destId="{2F01ED7D-8742-4082-A9F3-6AB0EB6B5409}" srcOrd="1" destOrd="0" presId="urn:microsoft.com/office/officeart/2005/8/layout/process1"/>
    <dgm:cxn modelId="{AC44F5BC-BF02-4076-B791-5F5335A57BBA}" type="presOf" srcId="{6D007379-E49E-4620-BB6D-7662FBE06CF4}" destId="{C0B7CEDD-BE76-4C6A-A238-BB44199F8932}" srcOrd="0" destOrd="0" presId="urn:microsoft.com/office/officeart/2005/8/layout/process1"/>
    <dgm:cxn modelId="{C8EEBFE9-E809-44F8-AB3A-9F7AF13D508C}" srcId="{0F628B0B-A211-446F-9053-F83DB5222299}" destId="{3B8A4B3B-22DE-4ABC-A905-E8C5F9ED867D}" srcOrd="0" destOrd="0" parTransId="{638C008F-47B8-4E0B-8525-BEAA3B1F6549}" sibTransId="{26CB729A-1FEE-4149-8310-CC3F440C111C}"/>
    <dgm:cxn modelId="{663102E0-9A8B-459F-835D-3BCC71B48E72}" type="presParOf" srcId="{75CEE601-8F7B-48C5-987E-A36C241029B9}" destId="{03FBF898-9DB9-4EF8-B109-A5597E56DB32}" srcOrd="0" destOrd="0" presId="urn:microsoft.com/office/officeart/2005/8/layout/process1"/>
    <dgm:cxn modelId="{D224C531-B9EE-49DC-B564-42D8BE0DE2F9}" type="presParOf" srcId="{75CEE601-8F7B-48C5-987E-A36C241029B9}" destId="{1DF3D19E-608B-438B-B7D3-4EEF7F5D89B4}" srcOrd="1" destOrd="0" presId="urn:microsoft.com/office/officeart/2005/8/layout/process1"/>
    <dgm:cxn modelId="{2EBBC8CF-9324-4F7F-B41F-51CE4408990B}" type="presParOf" srcId="{1DF3D19E-608B-438B-B7D3-4EEF7F5D89B4}" destId="{3EE00345-0678-4FC9-8FA7-791CEF25E855}" srcOrd="0" destOrd="0" presId="urn:microsoft.com/office/officeart/2005/8/layout/process1"/>
    <dgm:cxn modelId="{6367DC20-8C79-4F31-9513-E199B20CCFF6}" type="presParOf" srcId="{75CEE601-8F7B-48C5-987E-A36C241029B9}" destId="{3AC34DD5-D9CE-4DD7-B49A-9F5859BD488F}" srcOrd="2" destOrd="0" presId="urn:microsoft.com/office/officeart/2005/8/layout/process1"/>
    <dgm:cxn modelId="{AFE7E2B8-D05E-445D-95B0-6012D491A546}" type="presParOf" srcId="{75CEE601-8F7B-48C5-987E-A36C241029B9}" destId="{843CE94F-7F20-4200-AD08-66F96566ED08}" srcOrd="3" destOrd="0" presId="urn:microsoft.com/office/officeart/2005/8/layout/process1"/>
    <dgm:cxn modelId="{3037744B-50CE-4A10-88B4-0EEA4F995DBB}" type="presParOf" srcId="{843CE94F-7F20-4200-AD08-66F96566ED08}" destId="{2F01ED7D-8742-4082-A9F3-6AB0EB6B5409}" srcOrd="0" destOrd="0" presId="urn:microsoft.com/office/officeart/2005/8/layout/process1"/>
    <dgm:cxn modelId="{86234F0D-D6D0-4A40-8C85-58813C8582CF}" type="presParOf" srcId="{75CEE601-8F7B-48C5-987E-A36C241029B9}" destId="{C0B7CEDD-BE76-4C6A-A238-BB44199F8932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8F3934-4121-491D-A837-F89A1420F8D0}" type="doc">
      <dgm:prSet loTypeId="urn:microsoft.com/office/officeart/2016/7/layout/LinearBlockProcessNumbered" loCatId="process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A026F9D5-94C6-4DFA-97D9-141696F756A8}">
      <dgm:prSet/>
      <dgm:spPr/>
      <dgm:t>
        <a:bodyPr/>
        <a:lstStyle/>
        <a:p>
          <a:r>
            <a:rPr lang="it-IT" dirty="0"/>
            <a:t>-condividere anticipatamente con gli alunni l’attrezzatura per facilitare l’accesso agli spazi espositivi e per essere più «produttivi» all’interno dell’ambiente museale ;</a:t>
          </a:r>
          <a:endParaRPr lang="en-US" dirty="0"/>
        </a:p>
      </dgm:t>
    </dgm:pt>
    <dgm:pt modelId="{6C58CFFE-933D-474D-ABA9-0D623885DBE1}" type="parTrans" cxnId="{73E27B70-2C40-480A-993F-44E5863227C8}">
      <dgm:prSet/>
      <dgm:spPr/>
      <dgm:t>
        <a:bodyPr/>
        <a:lstStyle/>
        <a:p>
          <a:endParaRPr lang="en-US"/>
        </a:p>
      </dgm:t>
    </dgm:pt>
    <dgm:pt modelId="{B339401D-D7F2-4962-B202-C85668E99B90}" type="sibTrans" cxnId="{73E27B70-2C40-480A-993F-44E5863227C8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F09171F2-2D26-42D2-BA1B-AF33CA8A07BF}">
      <dgm:prSet/>
      <dgm:spPr/>
      <dgm:t>
        <a:bodyPr/>
        <a:lstStyle/>
        <a:p>
          <a:r>
            <a:rPr lang="it-IT" dirty="0"/>
            <a:t>-conoscere i nomi dei membri del gruppo , per creare un clima relazionale tra i componenti;</a:t>
          </a:r>
          <a:endParaRPr lang="en-US" dirty="0"/>
        </a:p>
      </dgm:t>
    </dgm:pt>
    <dgm:pt modelId="{3F244008-68DF-4A57-918B-9DB9121BA1A5}" type="parTrans" cxnId="{A80E4502-BF3D-41C1-9F2A-0B04B6E2176C}">
      <dgm:prSet/>
      <dgm:spPr/>
      <dgm:t>
        <a:bodyPr/>
        <a:lstStyle/>
        <a:p>
          <a:endParaRPr lang="en-US"/>
        </a:p>
      </dgm:t>
    </dgm:pt>
    <dgm:pt modelId="{9A29FDDB-B163-4EA1-8AB3-836675876137}" type="sibTrans" cxnId="{A80E4502-BF3D-41C1-9F2A-0B04B6E2176C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45FD22F0-2043-459A-8F03-F76587323790}">
      <dgm:prSet/>
      <dgm:spPr/>
      <dgm:t>
        <a:bodyPr/>
        <a:lstStyle/>
        <a:p>
          <a:r>
            <a:rPr lang="it-IT"/>
            <a:t>-dare informazioni ( e non gettare domande! ), ma ambientarsi e lasciare che anche gli altri si ambientino;</a:t>
          </a:r>
          <a:endParaRPr lang="en-US"/>
        </a:p>
      </dgm:t>
    </dgm:pt>
    <dgm:pt modelId="{F516EA83-9BD3-4F4F-BBCF-7737D0A49202}" type="parTrans" cxnId="{4ED88BA6-28D8-43D9-8031-F2607A68EE7C}">
      <dgm:prSet/>
      <dgm:spPr/>
      <dgm:t>
        <a:bodyPr/>
        <a:lstStyle/>
        <a:p>
          <a:endParaRPr lang="en-US"/>
        </a:p>
      </dgm:t>
    </dgm:pt>
    <dgm:pt modelId="{1E96C270-602E-49D6-AA01-FE3656C7A78C}" type="sibTrans" cxnId="{4ED88BA6-28D8-43D9-8031-F2607A68EE7C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6B5F847F-7D47-4B6E-B1A1-8CE84F9F0C93}">
      <dgm:prSet/>
      <dgm:spPr/>
      <dgm:t>
        <a:bodyPr/>
        <a:lstStyle/>
        <a:p>
          <a:r>
            <a:rPr lang="it-IT" dirty="0"/>
            <a:t>-dare il tempo per osservare , ad ognuno con i suoi tempi;</a:t>
          </a:r>
          <a:endParaRPr lang="en-US" dirty="0"/>
        </a:p>
      </dgm:t>
    </dgm:pt>
    <dgm:pt modelId="{5EA9ABDA-7B94-4427-8B1A-896F126118EC}" type="parTrans" cxnId="{50084383-2B43-4912-907D-C18D2CD88578}">
      <dgm:prSet/>
      <dgm:spPr/>
      <dgm:t>
        <a:bodyPr/>
        <a:lstStyle/>
        <a:p>
          <a:endParaRPr lang="en-US"/>
        </a:p>
      </dgm:t>
    </dgm:pt>
    <dgm:pt modelId="{C1B1348E-7876-429F-AFCF-7104325D82E1}" type="sibTrans" cxnId="{50084383-2B43-4912-907D-C18D2CD88578}">
      <dgm:prSet phldrT="04" phldr="0"/>
      <dgm:spPr/>
      <dgm:t>
        <a:bodyPr/>
        <a:lstStyle/>
        <a:p>
          <a:r>
            <a:rPr lang="en-US"/>
            <a:t>04</a:t>
          </a:r>
        </a:p>
      </dgm:t>
    </dgm:pt>
    <dgm:pt modelId="{68ECB467-1A90-43BD-9EAF-E8F7B6A3E9A6}">
      <dgm:prSet/>
      <dgm:spPr/>
      <dgm:t>
        <a:bodyPr/>
        <a:lstStyle/>
        <a:p>
          <a:r>
            <a:rPr lang="it-IT" dirty="0"/>
            <a:t>-al vuoto nozionismo va preferita la capacità di problematizzare.</a:t>
          </a:r>
          <a:endParaRPr lang="en-US" dirty="0"/>
        </a:p>
      </dgm:t>
    </dgm:pt>
    <dgm:pt modelId="{EC1050AB-F840-4237-8672-176E570019CA}" type="parTrans" cxnId="{58D5106F-F20A-42F8-AEA6-C40904DDBE4E}">
      <dgm:prSet/>
      <dgm:spPr/>
      <dgm:t>
        <a:bodyPr/>
        <a:lstStyle/>
        <a:p>
          <a:endParaRPr lang="en-US"/>
        </a:p>
      </dgm:t>
    </dgm:pt>
    <dgm:pt modelId="{BB7984B4-0689-4745-8B75-2584F35F6D0F}" type="sibTrans" cxnId="{58D5106F-F20A-42F8-AEA6-C40904DDBE4E}">
      <dgm:prSet phldrT="05" phldr="0"/>
      <dgm:spPr/>
      <dgm:t>
        <a:bodyPr/>
        <a:lstStyle/>
        <a:p>
          <a:r>
            <a:rPr lang="en-US"/>
            <a:t>05</a:t>
          </a:r>
        </a:p>
      </dgm:t>
    </dgm:pt>
    <dgm:pt modelId="{2CABF1A0-0A41-4CA6-9DD8-822170276EBB}" type="pres">
      <dgm:prSet presAssocID="{128F3934-4121-491D-A837-F89A1420F8D0}" presName="Name0" presStyleCnt="0">
        <dgm:presLayoutVars>
          <dgm:animLvl val="lvl"/>
          <dgm:resizeHandles val="exact"/>
        </dgm:presLayoutVars>
      </dgm:prSet>
      <dgm:spPr/>
    </dgm:pt>
    <dgm:pt modelId="{732ED0F3-4922-47A3-9C91-BCC2FA211D68}" type="pres">
      <dgm:prSet presAssocID="{A026F9D5-94C6-4DFA-97D9-141696F756A8}" presName="compositeNode" presStyleCnt="0">
        <dgm:presLayoutVars>
          <dgm:bulletEnabled val="1"/>
        </dgm:presLayoutVars>
      </dgm:prSet>
      <dgm:spPr/>
    </dgm:pt>
    <dgm:pt modelId="{D4718227-6D21-4A0C-894E-590A5AD2F35A}" type="pres">
      <dgm:prSet presAssocID="{A026F9D5-94C6-4DFA-97D9-141696F756A8}" presName="bgRect" presStyleLbl="alignNode1" presStyleIdx="0" presStyleCnt="5"/>
      <dgm:spPr/>
    </dgm:pt>
    <dgm:pt modelId="{0FD2452B-A3B0-482D-BFBF-2FA5E51C90C9}" type="pres">
      <dgm:prSet presAssocID="{B339401D-D7F2-4962-B202-C85668E99B90}" presName="sibTransNodeRect" presStyleLbl="alignNode1" presStyleIdx="0" presStyleCnt="5">
        <dgm:presLayoutVars>
          <dgm:chMax val="0"/>
          <dgm:bulletEnabled val="1"/>
        </dgm:presLayoutVars>
      </dgm:prSet>
      <dgm:spPr/>
    </dgm:pt>
    <dgm:pt modelId="{11AE6CC4-136F-4748-946C-942469134221}" type="pres">
      <dgm:prSet presAssocID="{A026F9D5-94C6-4DFA-97D9-141696F756A8}" presName="nodeRect" presStyleLbl="alignNode1" presStyleIdx="0" presStyleCnt="5">
        <dgm:presLayoutVars>
          <dgm:bulletEnabled val="1"/>
        </dgm:presLayoutVars>
      </dgm:prSet>
      <dgm:spPr/>
    </dgm:pt>
    <dgm:pt modelId="{7A0ECDA4-128C-4588-B711-35A83FA149DA}" type="pres">
      <dgm:prSet presAssocID="{B339401D-D7F2-4962-B202-C85668E99B90}" presName="sibTrans" presStyleCnt="0"/>
      <dgm:spPr/>
    </dgm:pt>
    <dgm:pt modelId="{9EAE1AC2-D703-4757-80A7-0F4247F0EC5B}" type="pres">
      <dgm:prSet presAssocID="{F09171F2-2D26-42D2-BA1B-AF33CA8A07BF}" presName="compositeNode" presStyleCnt="0">
        <dgm:presLayoutVars>
          <dgm:bulletEnabled val="1"/>
        </dgm:presLayoutVars>
      </dgm:prSet>
      <dgm:spPr/>
    </dgm:pt>
    <dgm:pt modelId="{DC0ABB07-AC5B-4959-BC8F-2857909028D2}" type="pres">
      <dgm:prSet presAssocID="{F09171F2-2D26-42D2-BA1B-AF33CA8A07BF}" presName="bgRect" presStyleLbl="alignNode1" presStyleIdx="1" presStyleCnt="5"/>
      <dgm:spPr/>
    </dgm:pt>
    <dgm:pt modelId="{4B47C071-4A42-4E9C-B14D-BE35E2E9389B}" type="pres">
      <dgm:prSet presAssocID="{9A29FDDB-B163-4EA1-8AB3-836675876137}" presName="sibTransNodeRect" presStyleLbl="alignNode1" presStyleIdx="1" presStyleCnt="5">
        <dgm:presLayoutVars>
          <dgm:chMax val="0"/>
          <dgm:bulletEnabled val="1"/>
        </dgm:presLayoutVars>
      </dgm:prSet>
      <dgm:spPr/>
    </dgm:pt>
    <dgm:pt modelId="{A3DB98E9-EEE5-4BC3-847A-B2DE7311AC3C}" type="pres">
      <dgm:prSet presAssocID="{F09171F2-2D26-42D2-BA1B-AF33CA8A07BF}" presName="nodeRect" presStyleLbl="alignNode1" presStyleIdx="1" presStyleCnt="5">
        <dgm:presLayoutVars>
          <dgm:bulletEnabled val="1"/>
        </dgm:presLayoutVars>
      </dgm:prSet>
      <dgm:spPr/>
    </dgm:pt>
    <dgm:pt modelId="{5612752C-2C13-4211-A700-66A98EE98E65}" type="pres">
      <dgm:prSet presAssocID="{9A29FDDB-B163-4EA1-8AB3-836675876137}" presName="sibTrans" presStyleCnt="0"/>
      <dgm:spPr/>
    </dgm:pt>
    <dgm:pt modelId="{5CB2DBC1-2FF8-462F-947C-01B644523149}" type="pres">
      <dgm:prSet presAssocID="{45FD22F0-2043-459A-8F03-F76587323790}" presName="compositeNode" presStyleCnt="0">
        <dgm:presLayoutVars>
          <dgm:bulletEnabled val="1"/>
        </dgm:presLayoutVars>
      </dgm:prSet>
      <dgm:spPr/>
    </dgm:pt>
    <dgm:pt modelId="{0E23314D-5056-4E35-9617-55F14BC61973}" type="pres">
      <dgm:prSet presAssocID="{45FD22F0-2043-459A-8F03-F76587323790}" presName="bgRect" presStyleLbl="alignNode1" presStyleIdx="2" presStyleCnt="5"/>
      <dgm:spPr/>
    </dgm:pt>
    <dgm:pt modelId="{72F5EE06-8F78-4234-9EF2-4A25A840F557}" type="pres">
      <dgm:prSet presAssocID="{1E96C270-602E-49D6-AA01-FE3656C7A78C}" presName="sibTransNodeRect" presStyleLbl="alignNode1" presStyleIdx="2" presStyleCnt="5">
        <dgm:presLayoutVars>
          <dgm:chMax val="0"/>
          <dgm:bulletEnabled val="1"/>
        </dgm:presLayoutVars>
      </dgm:prSet>
      <dgm:spPr/>
    </dgm:pt>
    <dgm:pt modelId="{4D50E39A-3A14-42C8-B3B8-C628AC140118}" type="pres">
      <dgm:prSet presAssocID="{45FD22F0-2043-459A-8F03-F76587323790}" presName="nodeRect" presStyleLbl="alignNode1" presStyleIdx="2" presStyleCnt="5">
        <dgm:presLayoutVars>
          <dgm:bulletEnabled val="1"/>
        </dgm:presLayoutVars>
      </dgm:prSet>
      <dgm:spPr/>
    </dgm:pt>
    <dgm:pt modelId="{7E072C0E-8D93-4811-844B-81032595210A}" type="pres">
      <dgm:prSet presAssocID="{1E96C270-602E-49D6-AA01-FE3656C7A78C}" presName="sibTrans" presStyleCnt="0"/>
      <dgm:spPr/>
    </dgm:pt>
    <dgm:pt modelId="{63551E54-7134-49C0-AD73-8F28C007F59C}" type="pres">
      <dgm:prSet presAssocID="{6B5F847F-7D47-4B6E-B1A1-8CE84F9F0C93}" presName="compositeNode" presStyleCnt="0">
        <dgm:presLayoutVars>
          <dgm:bulletEnabled val="1"/>
        </dgm:presLayoutVars>
      </dgm:prSet>
      <dgm:spPr/>
    </dgm:pt>
    <dgm:pt modelId="{5FFFDB19-72E3-4275-B524-DD3774D94CED}" type="pres">
      <dgm:prSet presAssocID="{6B5F847F-7D47-4B6E-B1A1-8CE84F9F0C93}" presName="bgRect" presStyleLbl="alignNode1" presStyleIdx="3" presStyleCnt="5"/>
      <dgm:spPr/>
    </dgm:pt>
    <dgm:pt modelId="{A332AF04-9506-4505-BD22-242280FFAB4A}" type="pres">
      <dgm:prSet presAssocID="{C1B1348E-7876-429F-AFCF-7104325D82E1}" presName="sibTransNodeRect" presStyleLbl="alignNode1" presStyleIdx="3" presStyleCnt="5">
        <dgm:presLayoutVars>
          <dgm:chMax val="0"/>
          <dgm:bulletEnabled val="1"/>
        </dgm:presLayoutVars>
      </dgm:prSet>
      <dgm:spPr/>
    </dgm:pt>
    <dgm:pt modelId="{179623D0-AEA0-4108-B5E0-17D78BC141DE}" type="pres">
      <dgm:prSet presAssocID="{6B5F847F-7D47-4B6E-B1A1-8CE84F9F0C93}" presName="nodeRect" presStyleLbl="alignNode1" presStyleIdx="3" presStyleCnt="5">
        <dgm:presLayoutVars>
          <dgm:bulletEnabled val="1"/>
        </dgm:presLayoutVars>
      </dgm:prSet>
      <dgm:spPr/>
    </dgm:pt>
    <dgm:pt modelId="{03EC1309-3711-48F1-90B7-29D61F79BCE8}" type="pres">
      <dgm:prSet presAssocID="{C1B1348E-7876-429F-AFCF-7104325D82E1}" presName="sibTrans" presStyleCnt="0"/>
      <dgm:spPr/>
    </dgm:pt>
    <dgm:pt modelId="{B69E55B1-04C4-4598-8B2C-E6802EB278F3}" type="pres">
      <dgm:prSet presAssocID="{68ECB467-1A90-43BD-9EAF-E8F7B6A3E9A6}" presName="compositeNode" presStyleCnt="0">
        <dgm:presLayoutVars>
          <dgm:bulletEnabled val="1"/>
        </dgm:presLayoutVars>
      </dgm:prSet>
      <dgm:spPr/>
    </dgm:pt>
    <dgm:pt modelId="{C2D7B0E1-FB9B-4ACE-87BE-58F6888E94DB}" type="pres">
      <dgm:prSet presAssocID="{68ECB467-1A90-43BD-9EAF-E8F7B6A3E9A6}" presName="bgRect" presStyleLbl="alignNode1" presStyleIdx="4" presStyleCnt="5"/>
      <dgm:spPr/>
    </dgm:pt>
    <dgm:pt modelId="{8FA9F61C-1E99-490D-BF86-C2F25A9A3591}" type="pres">
      <dgm:prSet presAssocID="{BB7984B4-0689-4745-8B75-2584F35F6D0F}" presName="sibTransNodeRect" presStyleLbl="alignNode1" presStyleIdx="4" presStyleCnt="5">
        <dgm:presLayoutVars>
          <dgm:chMax val="0"/>
          <dgm:bulletEnabled val="1"/>
        </dgm:presLayoutVars>
      </dgm:prSet>
      <dgm:spPr/>
    </dgm:pt>
    <dgm:pt modelId="{F381CF86-963D-4D81-A9C1-C9F2682E2031}" type="pres">
      <dgm:prSet presAssocID="{68ECB467-1A90-43BD-9EAF-E8F7B6A3E9A6}" presName="nodeRect" presStyleLbl="alignNode1" presStyleIdx="4" presStyleCnt="5">
        <dgm:presLayoutVars>
          <dgm:bulletEnabled val="1"/>
        </dgm:presLayoutVars>
      </dgm:prSet>
      <dgm:spPr/>
    </dgm:pt>
  </dgm:ptLst>
  <dgm:cxnLst>
    <dgm:cxn modelId="{9C99A501-F340-48B8-B246-54E7D0480839}" type="presOf" srcId="{6B5F847F-7D47-4B6E-B1A1-8CE84F9F0C93}" destId="{5FFFDB19-72E3-4275-B524-DD3774D94CED}" srcOrd="0" destOrd="0" presId="urn:microsoft.com/office/officeart/2016/7/layout/LinearBlockProcessNumbered"/>
    <dgm:cxn modelId="{A80E4502-BF3D-41C1-9F2A-0B04B6E2176C}" srcId="{128F3934-4121-491D-A837-F89A1420F8D0}" destId="{F09171F2-2D26-42D2-BA1B-AF33CA8A07BF}" srcOrd="1" destOrd="0" parTransId="{3F244008-68DF-4A57-918B-9DB9121BA1A5}" sibTransId="{9A29FDDB-B163-4EA1-8AB3-836675876137}"/>
    <dgm:cxn modelId="{802ABC03-C7C7-443D-826B-DD413B45CC7C}" type="presOf" srcId="{128F3934-4121-491D-A837-F89A1420F8D0}" destId="{2CABF1A0-0A41-4CA6-9DD8-822170276EBB}" srcOrd="0" destOrd="0" presId="urn:microsoft.com/office/officeart/2016/7/layout/LinearBlockProcessNumbered"/>
    <dgm:cxn modelId="{EF713914-8F42-469C-98D5-FE9F6391DBC4}" type="presOf" srcId="{6B5F847F-7D47-4B6E-B1A1-8CE84F9F0C93}" destId="{179623D0-AEA0-4108-B5E0-17D78BC141DE}" srcOrd="1" destOrd="0" presId="urn:microsoft.com/office/officeart/2016/7/layout/LinearBlockProcessNumbered"/>
    <dgm:cxn modelId="{243AE419-7615-4648-8D97-C773AB78176C}" type="presOf" srcId="{BB7984B4-0689-4745-8B75-2584F35F6D0F}" destId="{8FA9F61C-1E99-490D-BF86-C2F25A9A3591}" srcOrd="0" destOrd="0" presId="urn:microsoft.com/office/officeart/2016/7/layout/LinearBlockProcessNumbered"/>
    <dgm:cxn modelId="{2BA38368-A566-4917-8029-6B03D8DCC18F}" type="presOf" srcId="{45FD22F0-2043-459A-8F03-F76587323790}" destId="{4D50E39A-3A14-42C8-B3B8-C628AC140118}" srcOrd="1" destOrd="0" presId="urn:microsoft.com/office/officeart/2016/7/layout/LinearBlockProcessNumbered"/>
    <dgm:cxn modelId="{FFF1D748-A36A-498E-B7FD-E6BD33FD025F}" type="presOf" srcId="{A026F9D5-94C6-4DFA-97D9-141696F756A8}" destId="{D4718227-6D21-4A0C-894E-590A5AD2F35A}" srcOrd="0" destOrd="0" presId="urn:microsoft.com/office/officeart/2016/7/layout/LinearBlockProcessNumbered"/>
    <dgm:cxn modelId="{58D5106F-F20A-42F8-AEA6-C40904DDBE4E}" srcId="{128F3934-4121-491D-A837-F89A1420F8D0}" destId="{68ECB467-1A90-43BD-9EAF-E8F7B6A3E9A6}" srcOrd="4" destOrd="0" parTransId="{EC1050AB-F840-4237-8672-176E570019CA}" sibTransId="{BB7984B4-0689-4745-8B75-2584F35F6D0F}"/>
    <dgm:cxn modelId="{73E27B70-2C40-480A-993F-44E5863227C8}" srcId="{128F3934-4121-491D-A837-F89A1420F8D0}" destId="{A026F9D5-94C6-4DFA-97D9-141696F756A8}" srcOrd="0" destOrd="0" parTransId="{6C58CFFE-933D-474D-ABA9-0D623885DBE1}" sibTransId="{B339401D-D7F2-4962-B202-C85668E99B90}"/>
    <dgm:cxn modelId="{B375F159-BD42-4633-AF62-00BDAFF042DF}" type="presOf" srcId="{F09171F2-2D26-42D2-BA1B-AF33CA8A07BF}" destId="{DC0ABB07-AC5B-4959-BC8F-2857909028D2}" srcOrd="0" destOrd="0" presId="urn:microsoft.com/office/officeart/2016/7/layout/LinearBlockProcessNumbered"/>
    <dgm:cxn modelId="{50084383-2B43-4912-907D-C18D2CD88578}" srcId="{128F3934-4121-491D-A837-F89A1420F8D0}" destId="{6B5F847F-7D47-4B6E-B1A1-8CE84F9F0C93}" srcOrd="3" destOrd="0" parTransId="{5EA9ABDA-7B94-4427-8B1A-896F126118EC}" sibTransId="{C1B1348E-7876-429F-AFCF-7104325D82E1}"/>
    <dgm:cxn modelId="{EAA27288-8922-4DCD-885A-60A8EB1A1166}" type="presOf" srcId="{A026F9D5-94C6-4DFA-97D9-141696F756A8}" destId="{11AE6CC4-136F-4748-946C-942469134221}" srcOrd="1" destOrd="0" presId="urn:microsoft.com/office/officeart/2016/7/layout/LinearBlockProcessNumbered"/>
    <dgm:cxn modelId="{73E99698-2F19-4B94-A57E-DCCFF8F0E472}" type="presOf" srcId="{68ECB467-1A90-43BD-9EAF-E8F7B6A3E9A6}" destId="{C2D7B0E1-FB9B-4ACE-87BE-58F6888E94DB}" srcOrd="0" destOrd="0" presId="urn:microsoft.com/office/officeart/2016/7/layout/LinearBlockProcessNumbered"/>
    <dgm:cxn modelId="{4ED88BA6-28D8-43D9-8031-F2607A68EE7C}" srcId="{128F3934-4121-491D-A837-F89A1420F8D0}" destId="{45FD22F0-2043-459A-8F03-F76587323790}" srcOrd="2" destOrd="0" parTransId="{F516EA83-9BD3-4F4F-BBCF-7737D0A49202}" sibTransId="{1E96C270-602E-49D6-AA01-FE3656C7A78C}"/>
    <dgm:cxn modelId="{7C662CAD-8ADF-4A69-A3D6-707F6E833032}" type="presOf" srcId="{45FD22F0-2043-459A-8F03-F76587323790}" destId="{0E23314D-5056-4E35-9617-55F14BC61973}" srcOrd="0" destOrd="0" presId="urn:microsoft.com/office/officeart/2016/7/layout/LinearBlockProcessNumbered"/>
    <dgm:cxn modelId="{BF6D77B5-B1F7-4FEF-918B-476E0F04C60B}" type="presOf" srcId="{C1B1348E-7876-429F-AFCF-7104325D82E1}" destId="{A332AF04-9506-4505-BD22-242280FFAB4A}" srcOrd="0" destOrd="0" presId="urn:microsoft.com/office/officeart/2016/7/layout/LinearBlockProcessNumbered"/>
    <dgm:cxn modelId="{99AA5DBA-CE00-47AE-9E92-193D7E8D43F3}" type="presOf" srcId="{1E96C270-602E-49D6-AA01-FE3656C7A78C}" destId="{72F5EE06-8F78-4234-9EF2-4A25A840F557}" srcOrd="0" destOrd="0" presId="urn:microsoft.com/office/officeart/2016/7/layout/LinearBlockProcessNumbered"/>
    <dgm:cxn modelId="{9760B2BC-8465-4841-B0E6-B56C99E74612}" type="presOf" srcId="{9A29FDDB-B163-4EA1-8AB3-836675876137}" destId="{4B47C071-4A42-4E9C-B14D-BE35E2E9389B}" srcOrd="0" destOrd="0" presId="urn:microsoft.com/office/officeart/2016/7/layout/LinearBlockProcessNumbered"/>
    <dgm:cxn modelId="{8F443ACA-76BC-4CC9-B481-F6AD13351D0C}" type="presOf" srcId="{68ECB467-1A90-43BD-9EAF-E8F7B6A3E9A6}" destId="{F381CF86-963D-4D81-A9C1-C9F2682E2031}" srcOrd="1" destOrd="0" presId="urn:microsoft.com/office/officeart/2016/7/layout/LinearBlockProcessNumbered"/>
    <dgm:cxn modelId="{38530ED7-41BC-4B86-A01D-4F281B88709F}" type="presOf" srcId="{B339401D-D7F2-4962-B202-C85668E99B90}" destId="{0FD2452B-A3B0-482D-BFBF-2FA5E51C90C9}" srcOrd="0" destOrd="0" presId="urn:microsoft.com/office/officeart/2016/7/layout/LinearBlockProcessNumbered"/>
    <dgm:cxn modelId="{B146D0E7-9150-4A4D-B3AB-DC73374437E6}" type="presOf" srcId="{F09171F2-2D26-42D2-BA1B-AF33CA8A07BF}" destId="{A3DB98E9-EEE5-4BC3-847A-B2DE7311AC3C}" srcOrd="1" destOrd="0" presId="urn:microsoft.com/office/officeart/2016/7/layout/LinearBlockProcessNumbered"/>
    <dgm:cxn modelId="{247D248E-4A70-44D1-A256-BFAC7575375D}" type="presParOf" srcId="{2CABF1A0-0A41-4CA6-9DD8-822170276EBB}" destId="{732ED0F3-4922-47A3-9C91-BCC2FA211D68}" srcOrd="0" destOrd="0" presId="urn:microsoft.com/office/officeart/2016/7/layout/LinearBlockProcessNumbered"/>
    <dgm:cxn modelId="{CCCE19D1-B8AA-4C01-A1B7-65D819155C42}" type="presParOf" srcId="{732ED0F3-4922-47A3-9C91-BCC2FA211D68}" destId="{D4718227-6D21-4A0C-894E-590A5AD2F35A}" srcOrd="0" destOrd="0" presId="urn:microsoft.com/office/officeart/2016/7/layout/LinearBlockProcessNumbered"/>
    <dgm:cxn modelId="{DB43BABD-7C67-4A86-813E-FADD022B9C24}" type="presParOf" srcId="{732ED0F3-4922-47A3-9C91-BCC2FA211D68}" destId="{0FD2452B-A3B0-482D-BFBF-2FA5E51C90C9}" srcOrd="1" destOrd="0" presId="urn:microsoft.com/office/officeart/2016/7/layout/LinearBlockProcessNumbered"/>
    <dgm:cxn modelId="{87AC7657-BDE5-4766-A829-EF4D6844817B}" type="presParOf" srcId="{732ED0F3-4922-47A3-9C91-BCC2FA211D68}" destId="{11AE6CC4-136F-4748-946C-942469134221}" srcOrd="2" destOrd="0" presId="urn:microsoft.com/office/officeart/2016/7/layout/LinearBlockProcessNumbered"/>
    <dgm:cxn modelId="{40B9400F-475F-493C-87B1-A9427F9DC27B}" type="presParOf" srcId="{2CABF1A0-0A41-4CA6-9DD8-822170276EBB}" destId="{7A0ECDA4-128C-4588-B711-35A83FA149DA}" srcOrd="1" destOrd="0" presId="urn:microsoft.com/office/officeart/2016/7/layout/LinearBlockProcessNumbered"/>
    <dgm:cxn modelId="{00461986-B9A2-4D7B-A86B-DD4800B69814}" type="presParOf" srcId="{2CABF1A0-0A41-4CA6-9DD8-822170276EBB}" destId="{9EAE1AC2-D703-4757-80A7-0F4247F0EC5B}" srcOrd="2" destOrd="0" presId="urn:microsoft.com/office/officeart/2016/7/layout/LinearBlockProcessNumbered"/>
    <dgm:cxn modelId="{E59E6E28-C2A2-44A4-8C5C-137EA72F18D7}" type="presParOf" srcId="{9EAE1AC2-D703-4757-80A7-0F4247F0EC5B}" destId="{DC0ABB07-AC5B-4959-BC8F-2857909028D2}" srcOrd="0" destOrd="0" presId="urn:microsoft.com/office/officeart/2016/7/layout/LinearBlockProcessNumbered"/>
    <dgm:cxn modelId="{76B99E81-F09A-4696-A2A2-DFD7CCFE4158}" type="presParOf" srcId="{9EAE1AC2-D703-4757-80A7-0F4247F0EC5B}" destId="{4B47C071-4A42-4E9C-B14D-BE35E2E9389B}" srcOrd="1" destOrd="0" presId="urn:microsoft.com/office/officeart/2016/7/layout/LinearBlockProcessNumbered"/>
    <dgm:cxn modelId="{4D87BF7F-D9D2-4259-AC7B-1F1D35B11811}" type="presParOf" srcId="{9EAE1AC2-D703-4757-80A7-0F4247F0EC5B}" destId="{A3DB98E9-EEE5-4BC3-847A-B2DE7311AC3C}" srcOrd="2" destOrd="0" presId="urn:microsoft.com/office/officeart/2016/7/layout/LinearBlockProcessNumbered"/>
    <dgm:cxn modelId="{F7FB272C-546A-4211-BC62-AE363467049D}" type="presParOf" srcId="{2CABF1A0-0A41-4CA6-9DD8-822170276EBB}" destId="{5612752C-2C13-4211-A700-66A98EE98E65}" srcOrd="3" destOrd="0" presId="urn:microsoft.com/office/officeart/2016/7/layout/LinearBlockProcessNumbered"/>
    <dgm:cxn modelId="{A8E9CAB4-3B5B-4578-BA6C-402210FD9555}" type="presParOf" srcId="{2CABF1A0-0A41-4CA6-9DD8-822170276EBB}" destId="{5CB2DBC1-2FF8-462F-947C-01B644523149}" srcOrd="4" destOrd="0" presId="urn:microsoft.com/office/officeart/2016/7/layout/LinearBlockProcessNumbered"/>
    <dgm:cxn modelId="{F9E9E631-BBC6-4CB6-AF24-6341C4CB4B94}" type="presParOf" srcId="{5CB2DBC1-2FF8-462F-947C-01B644523149}" destId="{0E23314D-5056-4E35-9617-55F14BC61973}" srcOrd="0" destOrd="0" presId="urn:microsoft.com/office/officeart/2016/7/layout/LinearBlockProcessNumbered"/>
    <dgm:cxn modelId="{27A41986-B323-4191-8F76-33104864B0FD}" type="presParOf" srcId="{5CB2DBC1-2FF8-462F-947C-01B644523149}" destId="{72F5EE06-8F78-4234-9EF2-4A25A840F557}" srcOrd="1" destOrd="0" presId="urn:microsoft.com/office/officeart/2016/7/layout/LinearBlockProcessNumbered"/>
    <dgm:cxn modelId="{3F031AF5-CF43-41C3-9D41-49595EA489FE}" type="presParOf" srcId="{5CB2DBC1-2FF8-462F-947C-01B644523149}" destId="{4D50E39A-3A14-42C8-B3B8-C628AC140118}" srcOrd="2" destOrd="0" presId="urn:microsoft.com/office/officeart/2016/7/layout/LinearBlockProcessNumbered"/>
    <dgm:cxn modelId="{DCA430BD-95ED-4C6A-B682-7048BB731971}" type="presParOf" srcId="{2CABF1A0-0A41-4CA6-9DD8-822170276EBB}" destId="{7E072C0E-8D93-4811-844B-81032595210A}" srcOrd="5" destOrd="0" presId="urn:microsoft.com/office/officeart/2016/7/layout/LinearBlockProcessNumbered"/>
    <dgm:cxn modelId="{EC07C38C-F884-4535-8A11-661DFACF55AB}" type="presParOf" srcId="{2CABF1A0-0A41-4CA6-9DD8-822170276EBB}" destId="{63551E54-7134-49C0-AD73-8F28C007F59C}" srcOrd="6" destOrd="0" presId="urn:microsoft.com/office/officeart/2016/7/layout/LinearBlockProcessNumbered"/>
    <dgm:cxn modelId="{1B1F5610-2A02-40C5-97E7-0D15F4776E91}" type="presParOf" srcId="{63551E54-7134-49C0-AD73-8F28C007F59C}" destId="{5FFFDB19-72E3-4275-B524-DD3774D94CED}" srcOrd="0" destOrd="0" presId="urn:microsoft.com/office/officeart/2016/7/layout/LinearBlockProcessNumbered"/>
    <dgm:cxn modelId="{3E365798-5055-44A2-9171-B79C24BC36A1}" type="presParOf" srcId="{63551E54-7134-49C0-AD73-8F28C007F59C}" destId="{A332AF04-9506-4505-BD22-242280FFAB4A}" srcOrd="1" destOrd="0" presId="urn:microsoft.com/office/officeart/2016/7/layout/LinearBlockProcessNumbered"/>
    <dgm:cxn modelId="{BE307910-0035-4E2B-99FB-786872B25E49}" type="presParOf" srcId="{63551E54-7134-49C0-AD73-8F28C007F59C}" destId="{179623D0-AEA0-4108-B5E0-17D78BC141DE}" srcOrd="2" destOrd="0" presId="urn:microsoft.com/office/officeart/2016/7/layout/LinearBlockProcessNumbered"/>
    <dgm:cxn modelId="{A0F07477-0692-48CD-BB8D-EA16D65014B7}" type="presParOf" srcId="{2CABF1A0-0A41-4CA6-9DD8-822170276EBB}" destId="{03EC1309-3711-48F1-90B7-29D61F79BCE8}" srcOrd="7" destOrd="0" presId="urn:microsoft.com/office/officeart/2016/7/layout/LinearBlockProcessNumbered"/>
    <dgm:cxn modelId="{86D7A17C-A840-42ED-A8DF-D0C578391B68}" type="presParOf" srcId="{2CABF1A0-0A41-4CA6-9DD8-822170276EBB}" destId="{B69E55B1-04C4-4598-8B2C-E6802EB278F3}" srcOrd="8" destOrd="0" presId="urn:microsoft.com/office/officeart/2016/7/layout/LinearBlockProcessNumbered"/>
    <dgm:cxn modelId="{6B88969D-9A37-4171-BBBA-67A2479F8ED8}" type="presParOf" srcId="{B69E55B1-04C4-4598-8B2C-E6802EB278F3}" destId="{C2D7B0E1-FB9B-4ACE-87BE-58F6888E94DB}" srcOrd="0" destOrd="0" presId="urn:microsoft.com/office/officeart/2016/7/layout/LinearBlockProcessNumbered"/>
    <dgm:cxn modelId="{5073ADA4-363A-460D-875E-9EFC91486223}" type="presParOf" srcId="{B69E55B1-04C4-4598-8B2C-E6802EB278F3}" destId="{8FA9F61C-1E99-490D-BF86-C2F25A9A3591}" srcOrd="1" destOrd="0" presId="urn:microsoft.com/office/officeart/2016/7/layout/LinearBlockProcessNumbered"/>
    <dgm:cxn modelId="{A3FA6ADB-CCA6-4A11-8EDD-577E89BF74EF}" type="presParOf" srcId="{B69E55B1-04C4-4598-8B2C-E6802EB278F3}" destId="{F381CF86-963D-4D81-A9C1-C9F2682E2031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FBF898-9DB9-4EF8-B109-A5597E56DB32}">
      <dsp:nvSpPr>
        <dsp:cNvPr id="0" name=""/>
        <dsp:cNvSpPr/>
      </dsp:nvSpPr>
      <dsp:spPr>
        <a:xfrm>
          <a:off x="8840" y="357206"/>
          <a:ext cx="2642294" cy="307166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PARTECIPANTI: Marianna Di Rosa (membro attivo del gruppo MCE, archeologa e educatrice museale Dipartimento Educazione della Fondazione Palazzo Strozzi),12 studenti, e del Gruppo erano presenti: Francesca, Giulia, Lando Landi e Rosaria di Santo.</a:t>
          </a:r>
          <a:endParaRPr lang="en-US" sz="1800" kern="1200" dirty="0"/>
        </a:p>
      </dsp:txBody>
      <dsp:txXfrm>
        <a:off x="86230" y="434596"/>
        <a:ext cx="2487514" cy="2916887"/>
      </dsp:txXfrm>
    </dsp:sp>
    <dsp:sp modelId="{1DF3D19E-608B-438B-B7D3-4EEF7F5D89B4}">
      <dsp:nvSpPr>
        <dsp:cNvPr id="0" name=""/>
        <dsp:cNvSpPr/>
      </dsp:nvSpPr>
      <dsp:spPr>
        <a:xfrm>
          <a:off x="2915364" y="1565395"/>
          <a:ext cx="560166" cy="6552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2915364" y="1696453"/>
        <a:ext cx="392116" cy="393173"/>
      </dsp:txXfrm>
    </dsp:sp>
    <dsp:sp modelId="{3AC34DD5-D9CE-4DD7-B49A-9F5859BD488F}">
      <dsp:nvSpPr>
        <dsp:cNvPr id="0" name=""/>
        <dsp:cNvSpPr/>
      </dsp:nvSpPr>
      <dsp:spPr>
        <a:xfrm>
          <a:off x="3708052" y="357206"/>
          <a:ext cx="2642294" cy="3071667"/>
        </a:xfrm>
        <a:prstGeom prst="roundRect">
          <a:avLst>
            <a:gd name="adj" fmla="val 10000"/>
          </a:avLst>
        </a:prstGeom>
        <a:solidFill>
          <a:schemeClr val="accent2">
            <a:hueOff val="19519"/>
            <a:satOff val="-13438"/>
            <a:lumOff val="-343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TEMPO : il giorno 24 novembre dalle ore 8:00 alle ore 16:00 </a:t>
          </a:r>
          <a:endParaRPr lang="en-US" sz="1800" kern="1200" dirty="0"/>
        </a:p>
      </dsp:txBody>
      <dsp:txXfrm>
        <a:off x="3785442" y="434596"/>
        <a:ext cx="2487514" cy="2916887"/>
      </dsp:txXfrm>
    </dsp:sp>
    <dsp:sp modelId="{843CE94F-7F20-4200-AD08-66F96566ED08}">
      <dsp:nvSpPr>
        <dsp:cNvPr id="0" name=""/>
        <dsp:cNvSpPr/>
      </dsp:nvSpPr>
      <dsp:spPr>
        <a:xfrm>
          <a:off x="6614576" y="1565395"/>
          <a:ext cx="560166" cy="6552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39038"/>
            <a:satOff val="-26876"/>
            <a:lumOff val="-686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6614576" y="1696453"/>
        <a:ext cx="392116" cy="393173"/>
      </dsp:txXfrm>
    </dsp:sp>
    <dsp:sp modelId="{C0B7CEDD-BE76-4C6A-A238-BB44199F8932}">
      <dsp:nvSpPr>
        <dsp:cNvPr id="0" name=""/>
        <dsp:cNvSpPr/>
      </dsp:nvSpPr>
      <dsp:spPr>
        <a:xfrm>
          <a:off x="7407265" y="357206"/>
          <a:ext cx="2642294" cy="3071667"/>
        </a:xfrm>
        <a:prstGeom prst="roundRect">
          <a:avLst>
            <a:gd name="adj" fmla="val 10000"/>
          </a:avLst>
        </a:prstGeom>
        <a:solidFill>
          <a:schemeClr val="accent2">
            <a:hueOff val="39038"/>
            <a:satOff val="-26876"/>
            <a:lumOff val="-686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LUOGO: spazi universitari di via Laura ( Aula 2) e Museo Storia naturale di Firenze sezione Paleontologica.</a:t>
          </a:r>
          <a:endParaRPr lang="en-US" sz="1800" kern="1200" dirty="0"/>
        </a:p>
      </dsp:txBody>
      <dsp:txXfrm>
        <a:off x="7484655" y="434596"/>
        <a:ext cx="2487514" cy="29168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718227-6D21-4A0C-894E-590A5AD2F35A}">
      <dsp:nvSpPr>
        <dsp:cNvPr id="0" name=""/>
        <dsp:cNvSpPr/>
      </dsp:nvSpPr>
      <dsp:spPr>
        <a:xfrm>
          <a:off x="6040" y="759996"/>
          <a:ext cx="1888405" cy="226608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6533" tIns="0" rIns="186533" bIns="3302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/>
            <a:t>-condividere anticipatamente con gli alunni l’attrezzatura per facilitare l’accesso agli spazi espositivi e per essere più «produttivi» all’interno dell’ambiente museale ;</a:t>
          </a:r>
          <a:endParaRPr lang="en-US" sz="1100" kern="1200" dirty="0"/>
        </a:p>
      </dsp:txBody>
      <dsp:txXfrm>
        <a:off x="6040" y="1666431"/>
        <a:ext cx="1888405" cy="1359652"/>
      </dsp:txXfrm>
    </dsp:sp>
    <dsp:sp modelId="{0FD2452B-A3B0-482D-BFBF-2FA5E51C90C9}">
      <dsp:nvSpPr>
        <dsp:cNvPr id="0" name=""/>
        <dsp:cNvSpPr/>
      </dsp:nvSpPr>
      <dsp:spPr>
        <a:xfrm>
          <a:off x="6040" y="759996"/>
          <a:ext cx="1888405" cy="90643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6533" tIns="165100" rIns="186533" bIns="16510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01</a:t>
          </a:r>
        </a:p>
      </dsp:txBody>
      <dsp:txXfrm>
        <a:off x="6040" y="759996"/>
        <a:ext cx="1888405" cy="906434"/>
      </dsp:txXfrm>
    </dsp:sp>
    <dsp:sp modelId="{DC0ABB07-AC5B-4959-BC8F-2857909028D2}">
      <dsp:nvSpPr>
        <dsp:cNvPr id="0" name=""/>
        <dsp:cNvSpPr/>
      </dsp:nvSpPr>
      <dsp:spPr>
        <a:xfrm>
          <a:off x="2045519" y="759996"/>
          <a:ext cx="1888405" cy="226608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6533" tIns="0" rIns="186533" bIns="3302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/>
            <a:t>-conoscere i nomi dei membri del gruppo , per creare un clima relazionale tra i componenti;</a:t>
          </a:r>
          <a:endParaRPr lang="en-US" sz="1100" kern="1200" dirty="0"/>
        </a:p>
      </dsp:txBody>
      <dsp:txXfrm>
        <a:off x="2045519" y="1666431"/>
        <a:ext cx="1888405" cy="1359652"/>
      </dsp:txXfrm>
    </dsp:sp>
    <dsp:sp modelId="{4B47C071-4A42-4E9C-B14D-BE35E2E9389B}">
      <dsp:nvSpPr>
        <dsp:cNvPr id="0" name=""/>
        <dsp:cNvSpPr/>
      </dsp:nvSpPr>
      <dsp:spPr>
        <a:xfrm>
          <a:off x="2045519" y="759996"/>
          <a:ext cx="1888405" cy="90643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6533" tIns="165100" rIns="186533" bIns="16510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02</a:t>
          </a:r>
        </a:p>
      </dsp:txBody>
      <dsp:txXfrm>
        <a:off x="2045519" y="759996"/>
        <a:ext cx="1888405" cy="906434"/>
      </dsp:txXfrm>
    </dsp:sp>
    <dsp:sp modelId="{0E23314D-5056-4E35-9617-55F14BC61973}">
      <dsp:nvSpPr>
        <dsp:cNvPr id="0" name=""/>
        <dsp:cNvSpPr/>
      </dsp:nvSpPr>
      <dsp:spPr>
        <a:xfrm>
          <a:off x="4084997" y="759996"/>
          <a:ext cx="1888405" cy="226608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6533" tIns="0" rIns="186533" bIns="3302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/>
            <a:t>-dare informazioni ( e non gettare domande! ), ma ambientarsi e lasciare che anche gli altri si ambientino;</a:t>
          </a:r>
          <a:endParaRPr lang="en-US" sz="1100" kern="1200"/>
        </a:p>
      </dsp:txBody>
      <dsp:txXfrm>
        <a:off x="4084997" y="1666431"/>
        <a:ext cx="1888405" cy="1359652"/>
      </dsp:txXfrm>
    </dsp:sp>
    <dsp:sp modelId="{72F5EE06-8F78-4234-9EF2-4A25A840F557}">
      <dsp:nvSpPr>
        <dsp:cNvPr id="0" name=""/>
        <dsp:cNvSpPr/>
      </dsp:nvSpPr>
      <dsp:spPr>
        <a:xfrm>
          <a:off x="4084997" y="759996"/>
          <a:ext cx="1888405" cy="90643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6533" tIns="165100" rIns="186533" bIns="16510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03</a:t>
          </a:r>
        </a:p>
      </dsp:txBody>
      <dsp:txXfrm>
        <a:off x="4084997" y="759996"/>
        <a:ext cx="1888405" cy="906434"/>
      </dsp:txXfrm>
    </dsp:sp>
    <dsp:sp modelId="{5FFFDB19-72E3-4275-B524-DD3774D94CED}">
      <dsp:nvSpPr>
        <dsp:cNvPr id="0" name=""/>
        <dsp:cNvSpPr/>
      </dsp:nvSpPr>
      <dsp:spPr>
        <a:xfrm>
          <a:off x="6124475" y="759996"/>
          <a:ext cx="1888405" cy="226608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6533" tIns="0" rIns="186533" bIns="3302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/>
            <a:t>-dare il tempo per osservare , ad ognuno con i suoi tempi;</a:t>
          </a:r>
          <a:endParaRPr lang="en-US" sz="1100" kern="1200" dirty="0"/>
        </a:p>
      </dsp:txBody>
      <dsp:txXfrm>
        <a:off x="6124475" y="1666431"/>
        <a:ext cx="1888405" cy="1359652"/>
      </dsp:txXfrm>
    </dsp:sp>
    <dsp:sp modelId="{A332AF04-9506-4505-BD22-242280FFAB4A}">
      <dsp:nvSpPr>
        <dsp:cNvPr id="0" name=""/>
        <dsp:cNvSpPr/>
      </dsp:nvSpPr>
      <dsp:spPr>
        <a:xfrm>
          <a:off x="6124475" y="759996"/>
          <a:ext cx="1888405" cy="90643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6533" tIns="165100" rIns="186533" bIns="16510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04</a:t>
          </a:r>
        </a:p>
      </dsp:txBody>
      <dsp:txXfrm>
        <a:off x="6124475" y="759996"/>
        <a:ext cx="1888405" cy="906434"/>
      </dsp:txXfrm>
    </dsp:sp>
    <dsp:sp modelId="{C2D7B0E1-FB9B-4ACE-87BE-58F6888E94DB}">
      <dsp:nvSpPr>
        <dsp:cNvPr id="0" name=""/>
        <dsp:cNvSpPr/>
      </dsp:nvSpPr>
      <dsp:spPr>
        <a:xfrm>
          <a:off x="8163953" y="759996"/>
          <a:ext cx="1888405" cy="226608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6533" tIns="0" rIns="186533" bIns="3302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/>
            <a:t>-al vuoto nozionismo va preferita la capacità di problematizzare.</a:t>
          </a:r>
          <a:endParaRPr lang="en-US" sz="1100" kern="1200" dirty="0"/>
        </a:p>
      </dsp:txBody>
      <dsp:txXfrm>
        <a:off x="8163953" y="1666431"/>
        <a:ext cx="1888405" cy="1359652"/>
      </dsp:txXfrm>
    </dsp:sp>
    <dsp:sp modelId="{8FA9F61C-1E99-490D-BF86-C2F25A9A3591}">
      <dsp:nvSpPr>
        <dsp:cNvPr id="0" name=""/>
        <dsp:cNvSpPr/>
      </dsp:nvSpPr>
      <dsp:spPr>
        <a:xfrm>
          <a:off x="8163953" y="759996"/>
          <a:ext cx="1888405" cy="90643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6533" tIns="165100" rIns="186533" bIns="16510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05</a:t>
          </a:r>
        </a:p>
      </dsp:txBody>
      <dsp:txXfrm>
        <a:off x="8163953" y="759996"/>
        <a:ext cx="1888405" cy="9064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71AC17-5814-4DC3-B4D6-9CBA23801D68}" type="datetimeFigureOut">
              <a:rPr lang="it-IT" smtClean="0"/>
              <a:t>04/12/2018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AA2CA6-7798-4D10-9C91-F28DF73A8D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9839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70F6C-42B5-4A8A-AAB6-DD6AF685DA3A}" type="datetime1">
              <a:rPr lang="it-IT" smtClean="0"/>
              <a:t>04/12/2018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Autrice : Elena Giovannini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E945-AAA2-4081-AC09-80D9172B05BE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2601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4F834-FBC8-4456-AEA9-09CB3ADEF199}" type="datetime1">
              <a:rPr lang="it-IT" smtClean="0"/>
              <a:t>04/12/2018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Autrice : Elena Giovannini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E945-AAA2-4081-AC09-80D9172B05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4246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0744D-F438-4850-8CBB-6C5E7A783466}" type="datetime1">
              <a:rPr lang="it-IT" smtClean="0"/>
              <a:t>04/12/2018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Autrice : Elena Giovannini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E945-AAA2-4081-AC09-80D9172B05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6876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C0BDC-E158-40C5-B7CF-E59D7934E2BE}" type="datetime1">
              <a:rPr lang="it-IT" smtClean="0"/>
              <a:t>04/12/2018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Autrice : Elena Giovannini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E945-AAA2-4081-AC09-80D9172B05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3164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24109-9E08-4AFA-9CD5-42885D50918F}" type="datetime1">
              <a:rPr lang="it-IT" smtClean="0"/>
              <a:t>04/12/2018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Autrice : Elena Giovannini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E945-AAA2-4081-AC09-80D9172B05BE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2274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5437D-F3E2-4F95-9509-4DB42D175B6B}" type="datetime1">
              <a:rPr lang="it-IT" smtClean="0"/>
              <a:t>04/12/2018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Autrice : Elena Giovannini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E945-AAA2-4081-AC09-80D9172B05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8238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DC8C4-67CE-4519-B5BE-4518CB06A0FB}" type="datetime1">
              <a:rPr lang="it-IT" smtClean="0"/>
              <a:t>04/12/2018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Autrice : Elena Giovannini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E945-AAA2-4081-AC09-80D9172B05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0959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0578E-B5EE-44F2-9D5D-BC7A23CE6E8A}" type="datetime1">
              <a:rPr lang="it-IT" smtClean="0"/>
              <a:t>04/12/2018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Autrice : Elena Giovannini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E945-AAA2-4081-AC09-80D9172B05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5158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5A23-A43C-45E5-8DDF-EC65F4BC39AA}" type="datetime1">
              <a:rPr lang="it-IT" smtClean="0"/>
              <a:t>04/12/2018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it-IT"/>
              <a:t>Autrice : Elena Giovannini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E945-AAA2-4081-AC09-80D9172B05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3507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18E23A3-E148-4E48-B01A-EB4A1953FD3A}" type="datetime1">
              <a:rPr lang="it-IT" smtClean="0"/>
              <a:t>04/12/2018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Autrice : Elena Giovannini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9F2E945-AAA2-4081-AC09-80D9172B05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535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39563-C6A2-4671-ADEB-DB4094B68267}" type="datetime1">
              <a:rPr lang="it-IT" smtClean="0"/>
              <a:t>04/12/2018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Autrice : Elena Giovannini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E945-AAA2-4081-AC09-80D9172B05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331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17F9E8E-2EAA-4F44-8CC8-E17DBD0893AC}" type="datetime1">
              <a:rPr lang="it-IT" smtClean="0"/>
              <a:t>04/12/2018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it-IT"/>
              <a:t>Autrice : Elena Giovannini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9F2E945-AAA2-4081-AC09-80D9172B05BE}" type="slidenum">
              <a:rPr lang="it-IT" smtClean="0"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276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use.it/" TargetMode="External"/><Relationship Id="rId7" Type="http://schemas.openxmlformats.org/officeDocument/2006/relationships/hyperlink" Target="https://www.naturalsciences.be/" TargetMode="External"/><Relationship Id="rId2" Type="http://schemas.openxmlformats.org/officeDocument/2006/relationships/hyperlink" Target="https://tarpits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nhn.fr/" TargetMode="External"/><Relationship Id="rId5" Type="http://schemas.openxmlformats.org/officeDocument/2006/relationships/hyperlink" Target="http://www.nhm.ac.uk/" TargetMode="External"/><Relationship Id="rId4" Type="http://schemas.openxmlformats.org/officeDocument/2006/relationships/hyperlink" Target="https://www.msn.unifi.it/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use.it/" TargetMode="External"/><Relationship Id="rId7" Type="http://schemas.openxmlformats.org/officeDocument/2006/relationships/hyperlink" Target="https://www.naturalsciences.be/" TargetMode="External"/><Relationship Id="rId2" Type="http://schemas.openxmlformats.org/officeDocument/2006/relationships/hyperlink" Target="https://tarpits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nhn.fr/" TargetMode="External"/><Relationship Id="rId5" Type="http://schemas.openxmlformats.org/officeDocument/2006/relationships/hyperlink" Target="http://www.nhm.ac.uk/" TargetMode="External"/><Relationship Id="rId4" Type="http://schemas.openxmlformats.org/officeDocument/2006/relationships/hyperlink" Target="https://www.msn.unifi.it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83B7816-BED7-4CCE-963F-548BC5A3C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605896"/>
            <a:ext cx="3084844" cy="5646208"/>
          </a:xfrm>
        </p:spPr>
        <p:txBody>
          <a:bodyPr anchor="ctr">
            <a:normAutofit fontScale="90000"/>
          </a:bodyPr>
          <a:lstStyle/>
          <a:p>
            <a:br>
              <a:rPr lang="it-IT" sz="2800" dirty="0">
                <a:solidFill>
                  <a:srgbClr val="FFFFFF"/>
                </a:solidFill>
              </a:rPr>
            </a:br>
            <a:br>
              <a:rPr lang="it-IT" sz="2800" dirty="0">
                <a:solidFill>
                  <a:srgbClr val="FFFFFF"/>
                </a:solidFill>
              </a:rPr>
            </a:br>
            <a:br>
              <a:rPr lang="it-IT" sz="2800" dirty="0">
                <a:solidFill>
                  <a:srgbClr val="FFFFFF"/>
                </a:solidFill>
              </a:rPr>
            </a:br>
            <a:br>
              <a:rPr lang="it-IT" sz="2800" dirty="0">
                <a:solidFill>
                  <a:srgbClr val="FFFFFF"/>
                </a:solidFill>
              </a:rPr>
            </a:br>
            <a:br>
              <a:rPr lang="it-IT" sz="2800" dirty="0">
                <a:solidFill>
                  <a:srgbClr val="FFFFFF"/>
                </a:solidFill>
              </a:rPr>
            </a:br>
            <a:br>
              <a:rPr lang="it-IT" sz="2800" dirty="0">
                <a:solidFill>
                  <a:srgbClr val="FFFFFF"/>
                </a:solidFill>
              </a:rPr>
            </a:br>
            <a:r>
              <a:rPr lang="it-IT" sz="2800" dirty="0">
                <a:solidFill>
                  <a:srgbClr val="FFFFFF"/>
                </a:solidFill>
                <a:latin typeface="+mn-lt"/>
              </a:rPr>
              <a:t>Presentazione multimediale relativa al</a:t>
            </a:r>
            <a:r>
              <a:rPr lang="it-IT" sz="2800" b="1" dirty="0">
                <a:solidFill>
                  <a:srgbClr val="FFFFFF"/>
                </a:solidFill>
                <a:latin typeface="+mn-lt"/>
              </a:rPr>
              <a:t> </a:t>
            </a:r>
            <a:r>
              <a:rPr lang="it-IT" sz="2800" dirty="0">
                <a:solidFill>
                  <a:srgbClr val="FFFFFF"/>
                </a:solidFill>
                <a:latin typeface="+mn-lt"/>
              </a:rPr>
              <a:t>laboratorio di Sabato 24 Novembre 2018 in convenzione con il Movimento di cooperazione educativa : </a:t>
            </a:r>
            <a:br>
              <a:rPr lang="it-IT" sz="2800" dirty="0">
                <a:solidFill>
                  <a:srgbClr val="FFFFFF"/>
                </a:solidFill>
                <a:latin typeface="+mn-lt"/>
              </a:rPr>
            </a:br>
            <a:endParaRPr lang="it-IT" sz="28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475462C-D0C3-4880-BCD8-0C584360F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2016" y="605896"/>
            <a:ext cx="6413663" cy="564620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sz="3600" dirty="0"/>
              <a:t>« Educazione museale: L’arte di osservare. Focus sugli ambienti ( a cura di Marianna Di Rosa)». </a:t>
            </a:r>
          </a:p>
          <a:p>
            <a:pPr marL="0" indent="0">
              <a:buNone/>
            </a:pPr>
            <a:endParaRPr lang="it-IT" sz="2800" dirty="0"/>
          </a:p>
          <a:p>
            <a:pPr marL="0" indent="0">
              <a:buNone/>
            </a:pPr>
            <a:r>
              <a:rPr lang="it-IT" dirty="0"/>
              <a:t>Autrice della presentazione multimediale : Elena Giovannini </a:t>
            </a:r>
          </a:p>
          <a:p>
            <a:pPr marL="0" indent="0">
              <a:buNone/>
            </a:pPr>
            <a:r>
              <a:rPr lang="it-IT" dirty="0"/>
              <a:t>Matricola 5463392</a:t>
            </a:r>
          </a:p>
          <a:p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438AC64-3EFE-4835-8AAD-3047966A1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Autrice : Elena Giovannini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167B7A9-B857-4398-BDD4-6F0B09F0A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E945-AAA2-4081-AC09-80D9172B05BE}" type="slidenum">
              <a:rPr lang="it-IT" sz="900" smtClean="0">
                <a:solidFill>
                  <a:schemeClr val="tx1"/>
                </a:solidFill>
              </a:rPr>
              <a:t>1</a:t>
            </a:fld>
            <a:endParaRPr lang="it-IT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209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9">
            <a:extLst>
              <a:ext uri="{FF2B5EF4-FFF2-40B4-BE49-F238E27FC236}">
                <a16:creationId xmlns:a16="http://schemas.microsoft.com/office/drawing/2014/main" id="{5CF81D86-BDBA-477C-B7DD-8D359BB99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2E3AFBC-8817-4295-9320-6601EC5DE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Autofit/>
          </a:bodyPr>
          <a:lstStyle/>
          <a:p>
            <a:r>
              <a:rPr lang="it-IT" sz="3600" dirty="0">
                <a:latin typeface="+mn-lt"/>
              </a:rPr>
              <a:t>PERCORSO AL MUSEO : OSSERVAZIONE DI UN PALEOAMBIENTE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4A12403-7F8B-42E5-9A77-17292E49B7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 r="2" b="2"/>
          <a:stretch/>
        </p:blipFill>
        <p:spPr>
          <a:xfrm rot="5400000">
            <a:off x="-22546" y="1296626"/>
            <a:ext cx="5314406" cy="4001315"/>
          </a:xfrm>
          <a:prstGeom prst="rect">
            <a:avLst/>
          </a:prstGeom>
        </p:spPr>
      </p:pic>
      <p:cxnSp>
        <p:nvCxnSpPr>
          <p:cNvPr id="18" name="Straight Connector 11">
            <a:extLst>
              <a:ext uri="{FF2B5EF4-FFF2-40B4-BE49-F238E27FC236}">
                <a16:creationId xmlns:a16="http://schemas.microsoft.com/office/drawing/2014/main" id="{C65F3E9C-EF11-4F8F-A621-399C7A3E6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8F155A6-4AA7-43BF-AD51-BDC4A9E27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3670180"/>
          </a:xfrm>
        </p:spPr>
        <p:txBody>
          <a:bodyPr>
            <a:normAutofit/>
          </a:bodyPr>
          <a:lstStyle/>
          <a:p>
            <a:r>
              <a:rPr lang="it-IT" dirty="0"/>
              <a:t>Il primo </a:t>
            </a:r>
            <a:r>
              <a:rPr lang="it-IT" dirty="0" err="1"/>
              <a:t>paleoambiente</a:t>
            </a:r>
            <a:r>
              <a:rPr lang="it-IT" dirty="0"/>
              <a:t> che abbiamo osservato risale al Miocene, ed è stato ritrovato a Baccinello nella Maremma Grossetana : qui sono stati ritrovati vari animali. Coesistevano faune europee ( sorta ci cinghiale e orso)e africane (coccodrillo, tartaruga di acqua dolce, piccole antilopi e scimmie). Quindi l’ambiente era totalmente diverso.</a:t>
            </a:r>
          </a:p>
          <a:p>
            <a:r>
              <a:rPr lang="it-IT" dirty="0"/>
              <a:t>In particolare un ritrovamento molto importante, avvenuto in Italia nel 1958, è quello di alcune ossa scure , appartenenti ad una «specie di scimmia», l’</a:t>
            </a:r>
            <a:r>
              <a:rPr lang="it-IT" i="1" dirty="0" err="1"/>
              <a:t>Oreopiteco</a:t>
            </a:r>
            <a:r>
              <a:rPr lang="it-IT" dirty="0"/>
              <a:t>, che è il primato più antico, ed appartiene all’evoluzione del genere Homo ( anche se non sappiamo a quale periodo).</a:t>
            </a: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88AA064E-5F6E-4024-BC28-EDDC3DFC7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3B29638-4838-4B9B-B9DB-96E542BAF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544AA70-5C86-4CA7-90C2-6799114F3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Autrice : Elena Giovannini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EF138D70-1A40-4938-83E3-51C87152F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E945-AAA2-4081-AC09-80D9172B05BE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6657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F187332-C284-4792-B27B-1D999F0E8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 fontScale="90000"/>
          </a:bodyPr>
          <a:lstStyle/>
          <a:p>
            <a:r>
              <a:rPr lang="it-IT" sz="4000" dirty="0">
                <a:latin typeface="+mn-lt"/>
              </a:rPr>
              <a:t>PERCORSO AL MUSEO : OSSERVAZIONE DI UN PALEOSUOLO</a:t>
            </a:r>
            <a:r>
              <a:rPr lang="it-IT" sz="3700" dirty="0"/>
              <a:t>.</a:t>
            </a:r>
          </a:p>
        </p:txBody>
      </p:sp>
      <p:pic>
        <p:nvPicPr>
          <p:cNvPr id="5" name="Immagine 4" descr="Immagine che contiene interni, pavimento, tavolo, sedendo&#10;&#10;Descrizione generata con affidabilità molto elevata">
            <a:extLst>
              <a:ext uri="{FF2B5EF4-FFF2-40B4-BE49-F238E27FC236}">
                <a16:creationId xmlns:a16="http://schemas.microsoft.com/office/drawing/2014/main" id="{B36E8D38-2C5A-4A9A-9A0D-168E8E6BF8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7" b="2"/>
          <a:stretch/>
        </p:blipFill>
        <p:spPr>
          <a:xfrm>
            <a:off x="633999" y="640081"/>
            <a:ext cx="6909801" cy="5314406"/>
          </a:xfrm>
          <a:prstGeom prst="rect">
            <a:avLst/>
          </a:prstGeom>
        </p:spPr>
      </p:pic>
      <p:cxnSp>
        <p:nvCxnSpPr>
          <p:cNvPr id="19" name="Straight Connector 11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F67667B-35D8-4AFA-9CE9-3FC0086A3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5" y="2198913"/>
            <a:ext cx="3690257" cy="3755565"/>
          </a:xfrm>
        </p:spPr>
        <p:txBody>
          <a:bodyPr>
            <a:normAutofit/>
          </a:bodyPr>
          <a:lstStyle/>
          <a:p>
            <a:r>
              <a:rPr lang="it-IT" sz="1400" dirty="0"/>
              <a:t>Dopo di che, ci siamo soffermati su un abbondante accumulo di ossa appartenenti a mammiferi, scoperto nel 1955 in una cava di argilla nel Valdarno superiore. Dunque dal Miocene passiamo ad un altro periodo, che è a cavallo tra il Pliocene e il </a:t>
            </a:r>
            <a:r>
              <a:rPr lang="it-IT" sz="1400" dirty="0" err="1"/>
              <a:t>Plistocene</a:t>
            </a:r>
            <a:r>
              <a:rPr lang="it-IT" sz="1400" dirty="0"/>
              <a:t> : il Periodo Villafranchiano. Marianna ci spiega che nel Valdarno ci sono delle associazioni faunistiche particolari e che qui sono vissuti una grande varietà di animali. Questo si estendeva fino a Lastra a Signa in cui c’era la costa, mentre le valli erano allagate. Successivamente, l’educatrice museale chiarisce che oltre alla periodizzazione cronologica è possibile fare un altro tipo di periodizzazione: quella geografica. Inoltre, aggiunge che non ci dirà tutte le caratteristiche dell’ambiente per trovarle insieme. </a:t>
            </a:r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6329CBCE-21AE-419D-AC1F-8ACF510A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FF2DA012-1414-493D-888F-5D99D0BDA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B70B6CD0-7A94-4896-9AFB-3DD402F99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Autrice : Elena Giovannini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62EACAF7-40A5-482A-A693-8E614665D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E945-AAA2-4081-AC09-80D9172B05BE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0618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3B90B8B-F76B-4130-8370-38033EEACB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B21C7D8-F778-4FB3-B211-C752C542D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679" y="634946"/>
            <a:ext cx="6405063" cy="1450757"/>
          </a:xfrm>
        </p:spPr>
        <p:txBody>
          <a:bodyPr>
            <a:noAutofit/>
          </a:bodyPr>
          <a:lstStyle/>
          <a:p>
            <a:r>
              <a:rPr lang="it-IT" sz="3600" dirty="0">
                <a:latin typeface="+mn-lt"/>
              </a:rPr>
              <a:t>PERCORSO AL MUSEO : OSSERVAZIONE DI UN PALEOSUOLO</a:t>
            </a:r>
          </a:p>
        </p:txBody>
      </p:sp>
      <p:pic>
        <p:nvPicPr>
          <p:cNvPr id="5" name="Immagine 4" descr="Immagine che contiene esterni&#10;&#10;Descrizione generata con affidabilità elevata">
            <a:extLst>
              <a:ext uri="{FF2B5EF4-FFF2-40B4-BE49-F238E27FC236}">
                <a16:creationId xmlns:a16="http://schemas.microsoft.com/office/drawing/2014/main" id="{DE1BBEFA-72F2-4CFA-8F76-69AC393AD5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6" r="19571"/>
          <a:stretch/>
        </p:blipFill>
        <p:spPr>
          <a:xfrm rot="5400000">
            <a:off x="1406079" y="-190982"/>
            <a:ext cx="2476136" cy="402029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2D93264-3FF9-4175-A7FA-F927F0F77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 descr="Immagine che contiene animale, interni&#10;&#10;Descrizione generata con affidabilità elevata">
            <a:extLst>
              <a:ext uri="{FF2B5EF4-FFF2-40B4-BE49-F238E27FC236}">
                <a16:creationId xmlns:a16="http://schemas.microsoft.com/office/drawing/2014/main" id="{77644AAE-5C7F-4800-BCDE-CB1D126AFC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7" r="3" b="9414"/>
          <a:stretch/>
        </p:blipFill>
        <p:spPr>
          <a:xfrm>
            <a:off x="633999" y="3218101"/>
            <a:ext cx="4020296" cy="2476136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BFC1074-6912-4B17-BD30-B399418D5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4679" y="2198914"/>
            <a:ext cx="6405063" cy="3670180"/>
          </a:xfrm>
        </p:spPr>
        <p:txBody>
          <a:bodyPr>
            <a:normAutofit/>
          </a:bodyPr>
          <a:lstStyle/>
          <a:p>
            <a:r>
              <a:rPr lang="it-IT" dirty="0"/>
              <a:t>Osservando insieme l’accumulo di ossa di questo paleosuolo cerchiamo di riconoscerle e di capire a quali animali appartengano. Condividiamo  le idee insieme e arriviamo a individuare: crani, scapole , mandibole, mascelle, falangi , denti , coste, ossa di arti e articolazioni. Inoltre, notiamo che molte ossa sono nella posizione che dovevano avere i corpi da vivi.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C67939-3FD0-4B45-8AA4-9FE55C7EE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981A96A-A87C-4F87-845A-3B0A6529F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EA4AB4F-0CFC-4B62-99B6-7D5CD20CD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Autrice : Elena Giovannini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42A319F-03CC-45E2-B6D0-F54A64AAA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E945-AAA2-4081-AC09-80D9172B05BE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7750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FF92BA-2BBF-4E1E-B763-44817AD8A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>
                <a:latin typeface="+mn-lt"/>
              </a:rPr>
              <a:t>PERCORSO AL MUSEO : OSSERVAZIONE DI UN PALEOSUOLO.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821E641-D8DA-4FE7-BC3A-C0898EB921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Esaminando i denti abbiamo individuato : gli erbivori (bovidi e cervidi) caratterizzati da denti piatti e larghi che consentono una superficie di masticazione maggiore; i carnivori (orsi e canidi) caratterizzati da denti appuntiti e affilati.</a:t>
            </a:r>
          </a:p>
        </p:txBody>
      </p:sp>
      <p:pic>
        <p:nvPicPr>
          <p:cNvPr id="5" name="Immagine 4" descr="Immagine che contiene esterni, terra&#10;&#10;Descrizione generata con affidabilità elevata">
            <a:extLst>
              <a:ext uri="{FF2B5EF4-FFF2-40B4-BE49-F238E27FC236}">
                <a16:creationId xmlns:a16="http://schemas.microsoft.com/office/drawing/2014/main" id="{766A2F17-ACAB-40BE-8A8B-856A532E4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651" y="2834218"/>
            <a:ext cx="3469005" cy="3143250"/>
          </a:xfrm>
          <a:prstGeom prst="rect">
            <a:avLst/>
          </a:prstGeom>
        </p:spPr>
      </p:pic>
      <p:pic>
        <p:nvPicPr>
          <p:cNvPr id="7" name="Immagine 6" descr="Immagine che contiene esterni&#10;&#10;Descrizione generata con affidabilità molto elevata">
            <a:extLst>
              <a:ext uri="{FF2B5EF4-FFF2-40B4-BE49-F238E27FC236}">
                <a16:creationId xmlns:a16="http://schemas.microsoft.com/office/drawing/2014/main" id="{D55D02C5-A22C-45B9-A2FF-AFD828D1E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230" y="2834218"/>
            <a:ext cx="3293445" cy="3143250"/>
          </a:xfrm>
          <a:prstGeom prst="rect">
            <a:avLst/>
          </a:prstGeom>
        </p:spPr>
      </p:pic>
      <p:pic>
        <p:nvPicPr>
          <p:cNvPr id="9" name="Immagine 8" descr="Immagine che contiene roccia, esterni, terra, natura&#10;&#10;Descrizione generata con affidabilità molto elevata">
            <a:extLst>
              <a:ext uri="{FF2B5EF4-FFF2-40B4-BE49-F238E27FC236}">
                <a16:creationId xmlns:a16="http://schemas.microsoft.com/office/drawing/2014/main" id="{A2D91F4E-A69F-4FEE-8675-7AA0848E97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3" y="2834218"/>
            <a:ext cx="3597640" cy="3143250"/>
          </a:xfrm>
          <a:prstGeom prst="rect">
            <a:avLst/>
          </a:prstGeom>
        </p:spPr>
      </p:pic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183175F-3927-4C31-9EEB-103AD72EC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Autrice : Elena Giovannini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DC02C6CC-E32C-4BB8-83F2-272B7E7A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E945-AAA2-4081-AC09-80D9172B05BE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14028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A30A0D6-BBC2-40B0-9019-1DBCBEBC7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Autofit/>
          </a:bodyPr>
          <a:lstStyle/>
          <a:p>
            <a:r>
              <a:rPr lang="it-IT" sz="3600" dirty="0">
                <a:latin typeface="+mn-lt"/>
              </a:rPr>
              <a:t>PERCORSO AL MUSEO : OSSERVAZIONE DI UN PALEOSUOLO</a:t>
            </a:r>
          </a:p>
        </p:txBody>
      </p:sp>
      <p:pic>
        <p:nvPicPr>
          <p:cNvPr id="4" name="Immagine 3" descr="C:\Users\User\Pictures\Immaginicellulare\20181124_110658.jpg">
            <a:extLst>
              <a:ext uri="{FF2B5EF4-FFF2-40B4-BE49-F238E27FC236}">
                <a16:creationId xmlns:a16="http://schemas.microsoft.com/office/drawing/2014/main" id="{8702E997-50E4-44AF-AEE7-EA1E0787D094}"/>
              </a:ext>
            </a:extLst>
          </p:cNvPr>
          <p:cNvPicPr/>
          <p:nvPr/>
        </p:nvPicPr>
        <p:blipFill rotWithShape="1">
          <a:blip r:embed="rId2" cstate="print"/>
          <a:srcRect r="2487" b="2"/>
          <a:stretch/>
        </p:blipFill>
        <p:spPr bwMode="auto">
          <a:xfrm>
            <a:off x="633999" y="640081"/>
            <a:ext cx="6909801" cy="5314406"/>
          </a:xfrm>
          <a:prstGeom prst="rect">
            <a:avLst/>
          </a:prstGeom>
          <a:noFill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1A9A251-33D8-49B8-AFC9-17D9CA6C2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5" y="2198913"/>
            <a:ext cx="3690257" cy="3755565"/>
          </a:xfrm>
        </p:spPr>
        <p:txBody>
          <a:bodyPr>
            <a:normAutofit/>
          </a:bodyPr>
          <a:lstStyle/>
          <a:p>
            <a:r>
              <a:rPr lang="it-IT" sz="1400" dirty="0"/>
              <a:t>Quindi, concludiamo che si tratta di un gruppo di animali differenti.</a:t>
            </a:r>
          </a:p>
          <a:p>
            <a:r>
              <a:rPr lang="it-IT" sz="1400" dirty="0"/>
              <a:t>In particolare, Marianna ci spiega che la presenza del cane (</a:t>
            </a:r>
            <a:r>
              <a:rPr lang="it-IT" sz="1400" dirty="0" err="1"/>
              <a:t>Wolf</a:t>
            </a:r>
            <a:r>
              <a:rPr lang="it-IT" sz="1400" dirty="0"/>
              <a:t> </a:t>
            </a:r>
            <a:r>
              <a:rPr lang="it-IT" sz="1400" dirty="0" err="1"/>
              <a:t>event</a:t>
            </a:r>
            <a:r>
              <a:rPr lang="it-IT" sz="1400" dirty="0"/>
              <a:t>) ci fa capire che siamo nel momento più avanzato del Villafranchiano, quando questo era caratterizzato dalla presenza di più specie di cani.</a:t>
            </a:r>
          </a:p>
          <a:p>
            <a:r>
              <a:rPr lang="it-IT" sz="1400" dirty="0"/>
              <a:t>L’associazione faunistica al territorio ci ha aiutato a capire il periodo, quindi sotto richiesta di Marianna abbiamo cercato di capire come si era formato l’accumulo e abbiamo avanzato e condiviso alcune ipotesi tra cui : morte di fame e sete; morte a causa di un’eruzione vulcanica; morte in un luogo e spostamento dei resti in un altro luogo per mezzo di trasporto idrico.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29CBCE-21AE-419D-AC1F-8ACF510A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F2DA012-1414-493D-888F-5D99D0BDA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FC26DA8F-2961-4D01-8C77-4C5DFC854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Autrice : Elena Giovannini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8F3735DD-CE87-4FC6-B631-2DCA07934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E945-AAA2-4081-AC09-80D9172B05BE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9543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311973C2-EB8B-452A-A698-4A252FD3A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1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118641E-17D9-4B86-8BB3-94002EACA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1" y="634946"/>
            <a:ext cx="6368142" cy="1450757"/>
          </a:xfrm>
        </p:spPr>
        <p:txBody>
          <a:bodyPr>
            <a:noAutofit/>
          </a:bodyPr>
          <a:lstStyle/>
          <a:p>
            <a:r>
              <a:rPr lang="it-IT" sz="3600" dirty="0">
                <a:latin typeface="+mn-lt"/>
              </a:rPr>
              <a:t>PERCORSO AL MUSEO : OSSERVAZIONE DI UN PALEOSUOLO</a:t>
            </a:r>
          </a:p>
        </p:txBody>
      </p:sp>
      <p:pic>
        <p:nvPicPr>
          <p:cNvPr id="5" name="Immagine 4" descr="Immagine che contiene parete, interni&#10;&#10;Descrizione generata con affidabilità elevata">
            <a:extLst>
              <a:ext uri="{FF2B5EF4-FFF2-40B4-BE49-F238E27FC236}">
                <a16:creationId xmlns:a16="http://schemas.microsoft.com/office/drawing/2014/main" id="{CCD192BE-2191-484D-A367-E9B7B256F4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9" r="21320" b="-2"/>
          <a:stretch/>
        </p:blipFill>
        <p:spPr>
          <a:xfrm>
            <a:off x="20" y="-12128"/>
            <a:ext cx="4654276" cy="6870127"/>
          </a:xfrm>
          <a:prstGeom prst="rect">
            <a:avLst/>
          </a:prstGeom>
        </p:spPr>
      </p:pic>
      <p:cxnSp>
        <p:nvCxnSpPr>
          <p:cNvPr id="20" name="Straight Connector 13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E4D8D19-9B94-43A5-A6A7-FFDA7D3D5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1" y="2198914"/>
            <a:ext cx="6368142" cy="3670180"/>
          </a:xfrm>
        </p:spPr>
        <p:txBody>
          <a:bodyPr>
            <a:normAutofit lnSpcReduction="10000"/>
          </a:bodyPr>
          <a:lstStyle/>
          <a:p>
            <a:r>
              <a:rPr lang="it-IT" dirty="0"/>
              <a:t>Non arrivando ad individuare la causa dei decessi, Marianna ci spiega che tutti questi animali contemporanei , sono morti nello stesso periodo e che le ossa che stiamo osservando sono i resti di un «banchetto»: un predatore ha mangiato vari animali e questi che vediamo sono i resti, in quanto le ossa presentano segni di predazione.</a:t>
            </a:r>
          </a:p>
          <a:p>
            <a:r>
              <a:rPr lang="it-IT" dirty="0"/>
              <a:t>Inoltre, aggiunge che il predatore che li ha mangiati ha lasciato i coproliti (escrementi fossili) per cui siamo certi che si tratti delle iene ( </a:t>
            </a:r>
            <a:r>
              <a:rPr lang="it-IT" i="1" dirty="0" err="1"/>
              <a:t>pacitocutacopitosdri</a:t>
            </a:r>
            <a:r>
              <a:rPr lang="it-IT" dirty="0"/>
              <a:t>) : al tempo animali molto frequenti nel Valdarno.</a:t>
            </a:r>
          </a:p>
          <a:p>
            <a:r>
              <a:rPr lang="it-IT" dirty="0"/>
              <a:t>Concludiamo che l’ambiente in cui tutti questi animali vivevano nel Valdarno potesse essere un bosco con clima temperato</a:t>
            </a:r>
            <a:r>
              <a:rPr lang="it-IT" sz="1900" dirty="0"/>
              <a:t>.</a:t>
            </a: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337CDEB5-A53D-4E2F-B2E1-C4AC667F8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Autrice : Elena Giovannini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4264EA6C-C3C4-408F-BB72-CA0B7E1AC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E945-AAA2-4081-AC09-80D9172B05BE}" type="slidenum">
              <a:rPr lang="it-IT" smtClean="0">
                <a:solidFill>
                  <a:schemeClr val="tx1"/>
                </a:solidFill>
              </a:rPr>
              <a:t>15</a:t>
            </a:fld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6981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3B90B8B-F76B-4130-8370-38033EEACB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09F28F0-D81A-4111-8956-66DFBCDF8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679" y="634946"/>
            <a:ext cx="6405063" cy="1450757"/>
          </a:xfrm>
        </p:spPr>
        <p:txBody>
          <a:bodyPr>
            <a:noAutofit/>
          </a:bodyPr>
          <a:lstStyle/>
          <a:p>
            <a:r>
              <a:rPr lang="it-IT" sz="3600" dirty="0">
                <a:latin typeface="+mn-lt"/>
              </a:rPr>
              <a:t>PERCORSO AL MUSEO : RICREARE L’IDENTIKIT DI 5 ANIMALI DEL VILLAFRANCHIANO.</a:t>
            </a:r>
          </a:p>
        </p:txBody>
      </p:sp>
      <p:pic>
        <p:nvPicPr>
          <p:cNvPr id="4" name="Immagine 3" descr="C:\Users\User\Pictures\Immaginicellulare\20181124_112918.jpg">
            <a:extLst>
              <a:ext uri="{FF2B5EF4-FFF2-40B4-BE49-F238E27FC236}">
                <a16:creationId xmlns:a16="http://schemas.microsoft.com/office/drawing/2014/main" id="{0A428D92-316C-4684-9E87-19FDD0AE45E2}"/>
              </a:ext>
            </a:extLst>
          </p:cNvPr>
          <p:cNvPicPr/>
          <p:nvPr/>
        </p:nvPicPr>
        <p:blipFill rotWithShape="1">
          <a:blip r:embed="rId2" cstate="print"/>
          <a:srcRect r="3" b="17881"/>
          <a:stretch/>
        </p:blipFill>
        <p:spPr bwMode="auto">
          <a:xfrm>
            <a:off x="633999" y="581098"/>
            <a:ext cx="4020297" cy="2476136"/>
          </a:xfrm>
          <a:prstGeom prst="rect">
            <a:avLst/>
          </a:prstGeom>
          <a:noFill/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2D93264-3FF9-4175-A7FA-F927F0F77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5" descr="Immagine che contiene parete, interni&#10;&#10;Descrizione generata con affidabilità molto elevata">
            <a:extLst>
              <a:ext uri="{FF2B5EF4-FFF2-40B4-BE49-F238E27FC236}">
                <a16:creationId xmlns:a16="http://schemas.microsoft.com/office/drawing/2014/main" id="{A2E1373C-B2B6-478E-B407-FDF4544646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5" r="3" b="9306"/>
          <a:stretch/>
        </p:blipFill>
        <p:spPr>
          <a:xfrm>
            <a:off x="633999" y="3218101"/>
            <a:ext cx="4020296" cy="2476136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304E493-3601-4C80-89C6-076BD5F66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4679" y="2198914"/>
            <a:ext cx="6405063" cy="3670180"/>
          </a:xfrm>
        </p:spPr>
        <p:txBody>
          <a:bodyPr>
            <a:normAutofit/>
          </a:bodyPr>
          <a:lstStyle/>
          <a:p>
            <a:r>
              <a:rPr lang="it-IT" dirty="0"/>
              <a:t>Provvisti del solo nome scientifico fornito da Marianna e avvalendoci dei fossili presenti nella sala, a gruppi di tre, abbiamo cercato di ricostruire l’identikit di un animale vissuto nel Valdarno di 1.8 milioni di anni fa.</a:t>
            </a:r>
          </a:p>
          <a:p>
            <a:r>
              <a:rPr lang="it-IT" dirty="0"/>
              <a:t>In particolare, ci viene fornita una scheda da compilare in cui dobbiamo ipotizzare rispetto all’animale assegnatoci : disegno di almeno un dente; dimensioni; tipo di alimentazione; periodizzazione ; se è estinto o meno; zona geografica; habitat.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C67939-3FD0-4B45-8AA4-9FE55C7EE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81A96A-A87C-4F87-845A-3B0A6529F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21B4743-749C-4404-8225-F5AA83C7C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Autrice : Elena Giovannini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3236487-53ED-43CA-B6B9-8FC912E95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E945-AAA2-4081-AC09-80D9172B05BE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5444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D5FB22-1331-400F-A800-EE5D11CC2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it-IT" sz="3600" dirty="0">
                <a:latin typeface="+mn-lt"/>
              </a:rPr>
              <a:t>PERCORSO AL MUSEO : RICREARE L’IDENTIKIT DI 5 ANIMALI DEL VILLAFRANCHIANO.</a:t>
            </a:r>
          </a:p>
        </p:txBody>
      </p:sp>
      <p:pic>
        <p:nvPicPr>
          <p:cNvPr id="7" name="Immagine 6" descr="Immagine che contiene testo&#10;&#10;Descrizione generata con affidabilità molto elevata">
            <a:extLst>
              <a:ext uri="{FF2B5EF4-FFF2-40B4-BE49-F238E27FC236}">
                <a16:creationId xmlns:a16="http://schemas.microsoft.com/office/drawing/2014/main" id="{D6983F3E-9115-4798-AE02-9E64E56D69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17" y="2372656"/>
            <a:ext cx="1918751" cy="3496437"/>
          </a:xfrm>
          <a:prstGeom prst="rect">
            <a:avLst/>
          </a:prstGeom>
        </p:spPr>
      </p:pic>
      <p:pic>
        <p:nvPicPr>
          <p:cNvPr id="9" name="Immagine 8" descr="Immagine che contiene testo&#10;&#10;Descrizione generata con affidabilità molto elevata">
            <a:extLst>
              <a:ext uri="{FF2B5EF4-FFF2-40B4-BE49-F238E27FC236}">
                <a16:creationId xmlns:a16="http://schemas.microsoft.com/office/drawing/2014/main" id="{37A6A435-69C6-4C31-9457-F54121A887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635" y="2380641"/>
            <a:ext cx="1906773" cy="3488451"/>
          </a:xfrm>
          <a:prstGeom prst="rect">
            <a:avLst/>
          </a:prstGeom>
        </p:spPr>
      </p:pic>
      <p:pic>
        <p:nvPicPr>
          <p:cNvPr id="5" name="Immagine 4" descr="Immagine che contiene testo&#10;&#10;Descrizione generata con affidabilità molto elevata">
            <a:extLst>
              <a:ext uri="{FF2B5EF4-FFF2-40B4-BE49-F238E27FC236}">
                <a16:creationId xmlns:a16="http://schemas.microsoft.com/office/drawing/2014/main" id="{50EFA272-2F13-47DA-AA64-C1098394B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276" y="2380642"/>
            <a:ext cx="1906772" cy="3488449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742DC1F-B813-4BEF-8311-344347276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4656" y="1845734"/>
            <a:ext cx="3621024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E’ stato interessante cercare di ridare vita ai fossili e immaginare un ambiente composto da estese praterie popolate da cervi e cinghiali seguiti da minacciosi predatori quali iene e tigri dai denti a sciabola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AA2568D-0839-4328-81DA-1961E17C8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Autrice : Elena Giovannini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F233758-21E8-474E-9E74-99D5AFA7C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E945-AAA2-4081-AC09-80D9172B05BE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38747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EE3F95-56B4-4BCA-8E6F-2E5A21394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it-IT" sz="3600" dirty="0">
                <a:latin typeface="+mn-lt"/>
              </a:rPr>
              <a:t>PERCORSO AL MUSEO : RICREARE L’IDENTIKIT DI 5 ANIMALI DEL VILLAFRANCHIANO.</a:t>
            </a:r>
          </a:p>
        </p:txBody>
      </p:sp>
      <p:pic>
        <p:nvPicPr>
          <p:cNvPr id="7" name="Immagine 6" descr="Immagine che contiene testo&#10;&#10;Descrizione generata con affidabilità molto elevata">
            <a:extLst>
              <a:ext uri="{FF2B5EF4-FFF2-40B4-BE49-F238E27FC236}">
                <a16:creationId xmlns:a16="http://schemas.microsoft.com/office/drawing/2014/main" id="{CEEFFD84-8F34-4F47-8EB0-090530846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0391" y="2780412"/>
            <a:ext cx="3801310" cy="2376058"/>
          </a:xfrm>
          <a:prstGeom prst="rect">
            <a:avLst/>
          </a:prstGeom>
        </p:spPr>
      </p:pic>
      <p:pic>
        <p:nvPicPr>
          <p:cNvPr id="5" name="Immagine 4" descr="Immagine che contiene testo&#10;&#10;Descrizione generata con affidabilità molto elevata">
            <a:extLst>
              <a:ext uri="{FF2B5EF4-FFF2-40B4-BE49-F238E27FC236}">
                <a16:creationId xmlns:a16="http://schemas.microsoft.com/office/drawing/2014/main" id="{3A835158-076E-466E-A615-B30CF18CD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942" y="2067786"/>
            <a:ext cx="2376057" cy="3801308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2A50020-D201-4A63-A220-2094460D5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1639" y="1845734"/>
            <a:ext cx="4804041" cy="4023360"/>
          </a:xfrm>
        </p:spPr>
        <p:txBody>
          <a:bodyPr>
            <a:normAutofit fontScale="92500" lnSpcReduction="20000"/>
          </a:bodyPr>
          <a:lstStyle/>
          <a:p>
            <a:endParaRPr lang="it-IT" sz="1700" dirty="0"/>
          </a:p>
          <a:p>
            <a:endParaRPr lang="it-IT" sz="1700" dirty="0"/>
          </a:p>
          <a:p>
            <a:endParaRPr lang="it-IT" sz="1700" dirty="0"/>
          </a:p>
          <a:p>
            <a:endParaRPr lang="it-IT" sz="1700" dirty="0"/>
          </a:p>
          <a:p>
            <a:endParaRPr lang="it-IT" sz="1700" dirty="0"/>
          </a:p>
          <a:p>
            <a:r>
              <a:rPr lang="it-IT" sz="2200" dirty="0"/>
              <a:t>Il percorso di ricerca è avvincente , in tal modo il museo non sembra più uno spazio polveroso e quasi inaccessibile, dove si resta inermi e passivi alle didascalie e alle visite guidate , troppo spesso noiose e ricche di nozionismo che raramente si trasforma in apprendimento, ma diventa una risorsa preziosa che unisce fantasia, logica e conoscenze per ricostruire ambienti e forme di vita del passato.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F5F8235-B08F-4E84-93DB-CC2119A86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Autrice : Elena Giovannini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1AF021C-CD50-4369-B3BA-6FB95CD8B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E945-AAA2-4081-AC09-80D9172B05BE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38012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284B70D5-875B-433D-BDBD-1522A85D6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BA82166-6E59-48D3-B789-DB06C6EEA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Autofit/>
          </a:bodyPr>
          <a:lstStyle/>
          <a:p>
            <a:r>
              <a:rPr lang="it-IT" sz="2800" dirty="0">
                <a:latin typeface="+mn-lt"/>
              </a:rPr>
              <a:t>PERCORSO AL MUSEO : RICREARE L’ IDENTIKIT DI 5 ANIMALI DEL VILLAFRANCHIANO.</a:t>
            </a:r>
          </a:p>
        </p:txBody>
      </p:sp>
      <p:pic>
        <p:nvPicPr>
          <p:cNvPr id="4" name="Immagine 3" descr="DSC_8995.JPG">
            <a:extLst>
              <a:ext uri="{FF2B5EF4-FFF2-40B4-BE49-F238E27FC236}">
                <a16:creationId xmlns:a16="http://schemas.microsoft.com/office/drawing/2014/main" id="{201ABB23-ADB9-4396-BC6A-2567234E55B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3999" y="999774"/>
            <a:ext cx="6909801" cy="4595020"/>
          </a:xfrm>
          <a:prstGeom prst="rect">
            <a:avLst/>
          </a:prstGeom>
        </p:spPr>
      </p:pic>
      <p:cxnSp>
        <p:nvCxnSpPr>
          <p:cNvPr id="18" name="Straight Connector 10">
            <a:extLst>
              <a:ext uri="{FF2B5EF4-FFF2-40B4-BE49-F238E27FC236}">
                <a16:creationId xmlns:a16="http://schemas.microsoft.com/office/drawing/2014/main" id="{C947DF4A-614C-4B4C-8B80-E5B9D8E8C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09A69A0-EEAA-4AB2-9779-C99DB1B5D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5" y="2198914"/>
            <a:ext cx="3690257" cy="3670180"/>
          </a:xfrm>
        </p:spPr>
        <p:txBody>
          <a:bodyPr>
            <a:normAutofit/>
          </a:bodyPr>
          <a:lstStyle/>
          <a:p>
            <a:r>
              <a:rPr lang="it-IT" dirty="0"/>
              <a:t>Dopo che ogni gruppo ha terminato la compilazione della scheda condividiamo tutti insieme i nostri identikit e le motivazioni alla base delle nostre ipotesi relative a questi animali.</a:t>
            </a:r>
          </a:p>
          <a:p>
            <a:endParaRPr lang="it-IT" dirty="0"/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1E299956-A9E7-4FC1-A0B1-D590CA97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17FC539C-B783-4B03-9F9E-D13430F3F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F81F52B5-FC3A-49BA-BA80-F1F70FBD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Autrice : Elena Giovannini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852D8B02-CD75-4178-B605-9FC245281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E945-AAA2-4081-AC09-80D9172B05BE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0649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5709580-ECBC-4555-8D7D-0AD87307B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605896"/>
            <a:ext cx="3084844" cy="5646208"/>
          </a:xfrm>
        </p:spPr>
        <p:txBody>
          <a:bodyPr anchor="ctr">
            <a:normAutofit/>
          </a:bodyPr>
          <a:lstStyle/>
          <a:p>
            <a:r>
              <a:rPr lang="it-IT" sz="2800" dirty="0">
                <a:solidFill>
                  <a:srgbClr val="FFFFFF"/>
                </a:solidFill>
                <a:latin typeface="+mn-lt"/>
              </a:rPr>
              <a:t>MOTIVAZIONI DELLA SCELTA DEL PROGETTO E PROBLEMA DI PARTENZA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750552E-1E8B-414A-8D1C-4B32D8B30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2016" y="605896"/>
            <a:ext cx="6413663" cy="5646208"/>
          </a:xfrm>
        </p:spPr>
        <p:txBody>
          <a:bodyPr anchor="ctr">
            <a:normAutofit/>
          </a:bodyPr>
          <a:lstStyle/>
          <a:p>
            <a:r>
              <a:rPr lang="it-IT" dirty="0"/>
              <a:t>La scelta della sezione paleontologica del museo di storia naturale fiorentino, rientra a pieno nel programma di quest’anno del gruppo Storia e Territorio del MCE in quanto si focalizza sulla ricostruzione degli ambienti del passato grazie al supporto dei reperti esposti.</a:t>
            </a:r>
          </a:p>
          <a:p>
            <a:endParaRPr lang="it-IT" dirty="0"/>
          </a:p>
          <a:p>
            <a:r>
              <a:rPr lang="it-IT" dirty="0"/>
              <a:t>Spesso il museo è uno spazio polveroso dove si resta inermi e passivi alle didascalie e alle visite guidate, troppo spesso noiose e colme di nozionismo che raramente si trasforma in apprendimento.</a:t>
            </a:r>
          </a:p>
          <a:p>
            <a:endParaRPr lang="it-IT" dirty="0"/>
          </a:p>
          <a:p>
            <a:r>
              <a:rPr lang="it-IT" dirty="0"/>
              <a:t>Il percorso laboratoriale proposto si è posto il fine di dare una nuova prospettiva all’educazione museale </a:t>
            </a:r>
            <a:r>
              <a:rPr lang="it-IT" dirty="0" err="1"/>
              <a:t>affinchè</a:t>
            </a:r>
            <a:r>
              <a:rPr lang="it-IT" dirty="0"/>
              <a:t> il museo diventi davvero un luogo che genera e  comunica cultura, anche divertendosi.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677E1C4-A380-4ECD-AE0B-494637DC2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Autrice : Elena Giovannini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4F8C819-CD25-401D-852D-6BB5613E1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E945-AAA2-4081-AC09-80D9172B05BE}" type="slidenum">
              <a:rPr lang="it-IT" smtClean="0">
                <a:solidFill>
                  <a:schemeClr val="tx1"/>
                </a:solidFill>
              </a:rPr>
              <a:t>2</a:t>
            </a:fld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1117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7638E1-027B-4061-B2C6-7B941631D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it-IT" sz="3600" dirty="0">
                <a:latin typeface="+mn-lt"/>
              </a:rPr>
              <a:t>PERCORSO AL MUSEO : ARRIVANO GLI ELEPHANTS</a:t>
            </a:r>
          </a:p>
        </p:txBody>
      </p:sp>
      <p:pic>
        <p:nvPicPr>
          <p:cNvPr id="5" name="Immagine 4" descr="Immagine che contiene interni, oggetto, parete, stanzadabagno&#10;&#10;Descrizione generata con affidabilità molto elevata">
            <a:extLst>
              <a:ext uri="{FF2B5EF4-FFF2-40B4-BE49-F238E27FC236}">
                <a16:creationId xmlns:a16="http://schemas.microsoft.com/office/drawing/2014/main" id="{4781DD91-AD12-4495-9A61-DD23B27804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8733"/>
          <a:stretch/>
        </p:blipFill>
        <p:spPr>
          <a:xfrm rot="5400000">
            <a:off x="635540" y="2463795"/>
            <a:ext cx="3471012" cy="2376058"/>
          </a:xfrm>
          <a:prstGeom prst="rect">
            <a:avLst/>
          </a:prstGeom>
        </p:spPr>
      </p:pic>
      <p:pic>
        <p:nvPicPr>
          <p:cNvPr id="7" name="Immagine 6" descr="Immagine che contiene interni, parete, stanzadabagno, pavimento&#10;&#10;Descrizione generata con affidabilità molto elevata">
            <a:extLst>
              <a:ext uri="{FF2B5EF4-FFF2-40B4-BE49-F238E27FC236}">
                <a16:creationId xmlns:a16="http://schemas.microsoft.com/office/drawing/2014/main" id="{899ACB3C-CB70-40E4-ACD3-F07CA4541D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8" r="5" b="1824"/>
          <a:stretch/>
        </p:blipFill>
        <p:spPr>
          <a:xfrm rot="5400000">
            <a:off x="3172464" y="2463795"/>
            <a:ext cx="3471012" cy="2376057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CBC4E48-88D2-4D32-8DDB-C1D464125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1639" y="1845734"/>
            <a:ext cx="4804041" cy="4023360"/>
          </a:xfrm>
        </p:spPr>
        <p:txBody>
          <a:bodyPr>
            <a:noAutofit/>
          </a:bodyPr>
          <a:lstStyle/>
          <a:p>
            <a:r>
              <a:rPr lang="it-IT" dirty="0"/>
              <a:t>Marianna ci ha spiegato che gli animali del Valdarno assegnatici erano tutti coevi; c’erano vari laghi a quel tempo nel Valdarno; i boschi e le foreste diventano meno fitti ( e ciò lo ipotizziamo soprattutto dalla presenza del cervo col palco «ingombrante» e dell’ippopotamo); il clima era temperato, con risvolti di clima caldo-umido; tutti gli animali vissuti nel Villafranchiano si sono estinti; nel Valdarno non c’era nessun </a:t>
            </a:r>
            <a:r>
              <a:rPr lang="it-IT" dirty="0" err="1"/>
              <a:t>ominino</a:t>
            </a:r>
            <a:r>
              <a:rPr lang="it-IT" dirty="0"/>
              <a:t>; in questo periodo sono vissuti anche animali molto grandi come gli elefanti ( che si distinguono dai </a:t>
            </a:r>
            <a:r>
              <a:rPr lang="it-IT" dirty="0" err="1"/>
              <a:t>Mammuth</a:t>
            </a:r>
            <a:r>
              <a:rPr lang="it-IT" dirty="0"/>
              <a:t> che sono vissuti nelle zone più fredde europee, ad esempio li hanno ritrovati nella metro di Parigi).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FE47332-E74D-4722-8699-31FFB9888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Autrice : Elena Giovannini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E4FC92E-6FDC-4FCF-9360-2724CAFF3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E945-AAA2-4081-AC09-80D9172B05BE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09696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CF81D86-BDBA-477C-B7DD-8D359BB99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E80A91E-7E04-49EA-A0C0-A005B6F2D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it-IT" sz="3600" dirty="0"/>
              <a:t>PERCORSO AL MUSEO : GIOCO DELLA GUIDA E DEL BENDATO</a:t>
            </a:r>
          </a:p>
        </p:txBody>
      </p:sp>
      <p:pic>
        <p:nvPicPr>
          <p:cNvPr id="4" name="Immagine 3" descr="DSC_8999.JPG">
            <a:extLst>
              <a:ext uri="{FF2B5EF4-FFF2-40B4-BE49-F238E27FC236}">
                <a16:creationId xmlns:a16="http://schemas.microsoft.com/office/drawing/2014/main" id="{8E32F899-1590-4D00-9F39-D47D0409B476}"/>
              </a:ext>
            </a:extLst>
          </p:cNvPr>
          <p:cNvPicPr/>
          <p:nvPr/>
        </p:nvPicPr>
        <p:blipFill rotWithShape="1">
          <a:blip r:embed="rId2" cstate="print"/>
          <a:srcRect l="28965" r="20966"/>
          <a:stretch/>
        </p:blipFill>
        <p:spPr>
          <a:xfrm>
            <a:off x="633999" y="640081"/>
            <a:ext cx="4001315" cy="531440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65F3E9C-EF11-4F8F-A621-399C7A3E6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9C3DC9E-5429-40AA-8C49-0988D4ABD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36701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700" dirty="0"/>
              <a:t>Successivamente, abbiamo svolto un’attività a coppie in cui la «guida « aveva il compito di scortare il compagno bendato davanti all’</a:t>
            </a:r>
            <a:r>
              <a:rPr lang="it-IT" sz="1700" dirty="0" err="1"/>
              <a:t>elephant</a:t>
            </a:r>
            <a:r>
              <a:rPr lang="it-IT" sz="1700" dirty="0"/>
              <a:t> scelto, descriverglielo oggettivamente e nel miglior modo possibile senza dare informazioni sulla specie.</a:t>
            </a:r>
          </a:p>
          <a:p>
            <a:pPr marL="0" indent="0">
              <a:buNone/>
            </a:pPr>
            <a:r>
              <a:rPr lang="it-IT" sz="1700" dirty="0"/>
              <a:t>Terminata la descrizione la «guida» doveva accompagnare il compagno bendato lontano dall’</a:t>
            </a:r>
            <a:r>
              <a:rPr lang="it-IT" sz="1700" dirty="0" err="1"/>
              <a:t>elephant</a:t>
            </a:r>
            <a:r>
              <a:rPr lang="it-IT" sz="1700" dirty="0"/>
              <a:t>, farlo sbendare e questi doveva riconoscere l’</a:t>
            </a:r>
            <a:r>
              <a:rPr lang="it-IT" sz="1700" dirty="0" err="1"/>
              <a:t>elephant</a:t>
            </a:r>
            <a:r>
              <a:rPr lang="it-IT" sz="1700" dirty="0"/>
              <a:t> che gli era stato descritto cercandolo nella sala.</a:t>
            </a:r>
          </a:p>
          <a:p>
            <a:pPr marL="0" indent="0">
              <a:buNone/>
            </a:pPr>
            <a:r>
              <a:rPr lang="it-IT" sz="1700" dirty="0"/>
              <a:t>Questa attività mi è sembrata utile e importante per cercare di sviluppare negli alunni (come negli adulti) l’affidamento agli altri, il senso di fiducia, il lavoro tra pari, lo stimolo dell’immaginazione e della fantasia. Inoltre credo che aiuti a  descrivere in modo accurato, porre enfasi sugli elementi, capire le difficoltà nella descrizione, mantenere salda l’attenzione e la curiosità.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AA064E-5F6E-4024-BC28-EDDC3DFC7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B29638-4838-4B9B-B9DB-96E542BAF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66583202-9968-413A-A77A-474D9708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Autrice : Elena Giovannini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6D8F4C1A-86B2-455F-8416-3920CA748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E945-AAA2-4081-AC09-80D9172B05BE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21658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3B90B8B-F76B-4130-8370-38033EEACB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9003BEB-DC2D-48CB-8556-84B1E785F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679" y="634946"/>
            <a:ext cx="6405063" cy="1450757"/>
          </a:xfrm>
        </p:spPr>
        <p:txBody>
          <a:bodyPr>
            <a:normAutofit/>
          </a:bodyPr>
          <a:lstStyle/>
          <a:p>
            <a:r>
              <a:rPr lang="it-IT" sz="3600" dirty="0">
                <a:latin typeface="+mn-lt"/>
              </a:rPr>
              <a:t>PERCORSO AL MUSEO : FAUNE MARINE</a:t>
            </a:r>
          </a:p>
        </p:txBody>
      </p:sp>
      <p:pic>
        <p:nvPicPr>
          <p:cNvPr id="5" name="Immagine 4" descr="Immagine che contiene interni, sedendo, tavolo, monitor&#10;&#10;Descrizione generata con affidabilità molto elevata">
            <a:extLst>
              <a:ext uri="{FF2B5EF4-FFF2-40B4-BE49-F238E27FC236}">
                <a16:creationId xmlns:a16="http://schemas.microsoft.com/office/drawing/2014/main" id="{01CBBAAF-9172-461F-B37F-A7D40DA87D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3" r="3" b="4448"/>
          <a:stretch/>
        </p:blipFill>
        <p:spPr>
          <a:xfrm>
            <a:off x="633999" y="581098"/>
            <a:ext cx="4020297" cy="247613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2D93264-3FF9-4175-A7FA-F927F0F77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 descr="Immagine che contiene interni, persona, pavimento, sedendo&#10;&#10;Descrizione generata con affidabilità molto elevata">
            <a:extLst>
              <a:ext uri="{FF2B5EF4-FFF2-40B4-BE49-F238E27FC236}">
                <a16:creationId xmlns:a16="http://schemas.microsoft.com/office/drawing/2014/main" id="{2F7FF142-CFF3-47DF-991C-AC85C5A24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2" r="3" b="3"/>
          <a:stretch/>
        </p:blipFill>
        <p:spPr>
          <a:xfrm>
            <a:off x="633999" y="3218101"/>
            <a:ext cx="4020296" cy="2476136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EB70306-CDE1-4107-A770-581A77433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4679" y="2198914"/>
            <a:ext cx="6405063" cy="3670180"/>
          </a:xfrm>
        </p:spPr>
        <p:txBody>
          <a:bodyPr>
            <a:normAutofit/>
          </a:bodyPr>
          <a:lstStyle/>
          <a:p>
            <a:r>
              <a:rPr lang="it-IT" dirty="0"/>
              <a:t>L’esplorazione termina con la visita alla Sala blu che è la più suggestiva del museo.</a:t>
            </a:r>
          </a:p>
          <a:p>
            <a:r>
              <a:rPr lang="it-IT" dirty="0"/>
              <a:t>Essa conserva lo scheletro della balena ( di cui il Mediterraneo era ricco) scavata ad Orciano Pisano nel 2007 e risalente all’inizio del Villafranchiano.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C67939-3FD0-4B45-8AA4-9FE55C7EE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981A96A-A87C-4F87-845A-3B0A6529F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FDF015F-B55F-4A3B-8A2B-313AEE031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Autrice : Elena Giovannini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624588B-0BF7-4D23-AE74-25E5D231B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E945-AAA2-4081-AC09-80D9172B05BE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03734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2ABB703-2B0E-4C3B-B4A2-F3973548E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5077953-A22D-4DEC-B4DA-18719C0C0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>
            <a:normAutofit/>
          </a:bodyPr>
          <a:lstStyle/>
          <a:p>
            <a:r>
              <a:rPr lang="it-IT" sz="3600" dirty="0">
                <a:latin typeface="+mn-lt"/>
              </a:rPr>
              <a:t>PERCORSO AL MUSEO : FAUNE MARINE</a:t>
            </a:r>
          </a:p>
        </p:txBody>
      </p:sp>
      <p:pic>
        <p:nvPicPr>
          <p:cNvPr id="5" name="Immagine 4" descr="Immagine che contiene screenshot&#10;&#10;Descrizione generata con affidabilità molto elevata">
            <a:extLst>
              <a:ext uri="{FF2B5EF4-FFF2-40B4-BE49-F238E27FC236}">
                <a16:creationId xmlns:a16="http://schemas.microsoft.com/office/drawing/2014/main" id="{B75D30E3-38CC-4762-82CA-8DDF18580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92" y="1224619"/>
            <a:ext cx="5451627" cy="408872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C21570E-E159-49A6-9891-FA397B7A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9FE8445-23B8-4DDC-9D28-F2AFFAB19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684" y="2198914"/>
            <a:ext cx="5127172" cy="3670180"/>
          </a:xfrm>
        </p:spPr>
        <p:txBody>
          <a:bodyPr>
            <a:normAutofit/>
          </a:bodyPr>
          <a:lstStyle/>
          <a:p>
            <a:r>
              <a:rPr lang="it-IT" sz="1800" dirty="0"/>
              <a:t>In questa sala Marianna dopo averci dato le informazioni sul ritrovamento dei resti del cetaceo ( avvenuto in un campo di grano, da parte di un contadino che stava arando) ci legge la storia di una balena: «Quando balena era piccola» tratta dal libro di Alberto Moravia «Storie della Preistoria».</a:t>
            </a:r>
          </a:p>
          <a:p>
            <a:r>
              <a:rPr lang="it-IT" sz="1800" dirty="0"/>
              <a:t>La narrazione sembra adatta al coinvolgimento anche dei più piccoli ( ad esempio anche dei bambini della scuola dell’infanzia, che potrebbero quindi svolgere un percorso di educazione museale unito alla narrazione di una storia e attraverso quest’ultima collegare i resti fossili alla balena e immaginare la sua vita e le sue avventure nel mare).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5DA498-D9A2-4DA9-B9DA-B3776E08C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A73093-4B9D-420D-B17E-52293703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50C65BB2-4438-49AB-8D83-E80FE6107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Autrice : Elena Giovannini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E3DD2A9D-EB02-44E7-80B0-013744709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E945-AAA2-4081-AC09-80D9172B05BE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12241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egnaposto contenuto 4" descr="Immagine che contiene persona, interni, parete, soffitto&#10;&#10;Descrizione generata con affidabilità molto elevata">
            <a:extLst>
              <a:ext uri="{FF2B5EF4-FFF2-40B4-BE49-F238E27FC236}">
                <a16:creationId xmlns:a16="http://schemas.microsoft.com/office/drawing/2014/main" id="{82D3120B-B2F5-42DC-BE5D-73C8B8D66E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90" b="3065"/>
          <a:stretch/>
        </p:blipFill>
        <p:spPr>
          <a:xfrm>
            <a:off x="-3191" y="-11366"/>
            <a:ext cx="12192031" cy="49150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9846296-C9D1-4A6C-AD82-9F6A5A49D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+mn-lt"/>
              </a:rPr>
              <a:t>RITORNO IN AULA 2 : VALUTAZIONE PROPOSTE, PERCORSI MUSEALI E MATERIALI ONLINE.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8CCBC57-02B4-40FB-B54E-DD3FAC93D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Autrice : Elena Giovannini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D910D14-9BAD-4587-806E-CD50B329D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E945-AAA2-4081-AC09-80D9172B05BE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45307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96F3F7-B029-4457-9815-5DFEE56ED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>
                <a:latin typeface="+mn-lt"/>
              </a:rPr>
              <a:t>RITORNO IN AULA 2 : VALUTAZIONE PROPOSTE, PERCORSI MUSEALI E MATERIALI ONLINE.</a:t>
            </a:r>
          </a:p>
        </p:txBody>
      </p:sp>
      <p:graphicFrame>
        <p:nvGraphicFramePr>
          <p:cNvPr id="7" name="Segnaposto contenuto 6">
            <a:extLst>
              <a:ext uri="{FF2B5EF4-FFF2-40B4-BE49-F238E27FC236}">
                <a16:creationId xmlns:a16="http://schemas.microsoft.com/office/drawing/2014/main" id="{880B0594-09ED-4170-854D-A48945DB3D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3385327"/>
              </p:ext>
            </p:extLst>
          </p:nvPr>
        </p:nvGraphicFramePr>
        <p:xfrm>
          <a:off x="1096963" y="1846263"/>
          <a:ext cx="3977957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7957">
                  <a:extLst>
                    <a:ext uri="{9D8B030D-6E8A-4147-A177-3AD203B41FA5}">
                      <a16:colId xmlns:a16="http://schemas.microsoft.com/office/drawing/2014/main" val="3203407206"/>
                    </a:ext>
                  </a:extLst>
                </a:gridCol>
              </a:tblGrid>
              <a:tr h="227557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2842003"/>
                  </a:ext>
                </a:extLst>
              </a:tr>
              <a:tr h="3982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dirty="0"/>
                        <a:t>recensione museo</a:t>
                      </a:r>
                    </a:p>
                    <a:p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4233234"/>
                  </a:ext>
                </a:extLst>
              </a:tr>
              <a:tr h="3982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/>
                        <a:t>recensione mostra</a:t>
                      </a:r>
                    </a:p>
                    <a:p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9862618"/>
                  </a:ext>
                </a:extLst>
              </a:tr>
              <a:tr h="3982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>
                          <a:sym typeface="Wingdings" panose="05000000000000000000" pitchFamily="2" charset="2"/>
                        </a:rPr>
                        <a:t>info su contenuti :  museo/esperienze/news</a:t>
                      </a:r>
                      <a:endParaRPr lang="it-IT" sz="1200" dirty="0"/>
                    </a:p>
                    <a:p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656615"/>
                  </a:ext>
                </a:extLst>
              </a:tr>
              <a:tr h="3982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>
                          <a:sym typeface="Wingdings" panose="05000000000000000000" pitchFamily="2" charset="2"/>
                        </a:rPr>
                        <a:t>info su contenuti: accessibilità</a:t>
                      </a:r>
                    </a:p>
                    <a:p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320543"/>
                  </a:ext>
                </a:extLst>
              </a:tr>
              <a:tr h="3982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>
                          <a:sym typeface="Wingdings" panose="05000000000000000000" pitchFamily="2" charset="2"/>
                        </a:rPr>
                        <a:t>info su contenuti: attività e materiali per insegnanti</a:t>
                      </a:r>
                      <a:endParaRPr lang="it-IT" sz="1200" dirty="0"/>
                    </a:p>
                    <a:p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5021663"/>
                  </a:ext>
                </a:extLst>
              </a:tr>
              <a:tr h="398226">
                <a:tc>
                  <a:txBody>
                    <a:bodyPr/>
                    <a:lstStyle/>
                    <a:p>
                      <a:r>
                        <a:rPr lang="it-IT" sz="1200" dirty="0">
                          <a:sym typeface="Wingdings" panose="05000000000000000000" pitchFamily="2" charset="2"/>
                        </a:rPr>
                        <a:t>esperienze laboratoriali legate ad attività educative</a:t>
                      </a:r>
                      <a:endParaRPr lang="it-IT" sz="1200" dirty="0"/>
                    </a:p>
                    <a:p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6518607"/>
                  </a:ext>
                </a:extLst>
              </a:tr>
              <a:tr h="3982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>
                          <a:sym typeface="Wingdings" panose="05000000000000000000" pitchFamily="2" charset="2"/>
                        </a:rPr>
                        <a:t>esperienze laboratoriali legate alla didattica</a:t>
                      </a:r>
                      <a:endParaRPr lang="it-IT" sz="1200" dirty="0"/>
                    </a:p>
                    <a:p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9589366"/>
                  </a:ext>
                </a:extLst>
              </a:tr>
              <a:tr h="3982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>
                          <a:sym typeface="Wingdings" panose="05000000000000000000" pitchFamily="2" charset="2"/>
                        </a:rPr>
                        <a:t>esperienze laboratoriali legate alle offerte per le scuole</a:t>
                      </a:r>
                      <a:endParaRPr lang="it-IT" sz="1200" dirty="0"/>
                    </a:p>
                    <a:p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0110951"/>
                  </a:ext>
                </a:extLst>
              </a:tr>
              <a:tr h="3982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>
                          <a:sym typeface="Wingdings" panose="05000000000000000000" pitchFamily="2" charset="2"/>
                        </a:rPr>
                        <a:t>Blog del museo</a:t>
                      </a:r>
                      <a:endParaRPr lang="it-IT" sz="1200" dirty="0"/>
                    </a:p>
                    <a:p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5675162"/>
                  </a:ext>
                </a:extLst>
              </a:tr>
            </a:tbl>
          </a:graphicData>
        </a:graphic>
      </p:graphicFrame>
      <p:sp>
        <p:nvSpPr>
          <p:cNvPr id="8" name="CasellaDiTesto 7">
            <a:extLst>
              <a:ext uri="{FF2B5EF4-FFF2-40B4-BE49-F238E27FC236}">
                <a16:creationId xmlns:a16="http://schemas.microsoft.com/office/drawing/2014/main" id="{B6BB0A24-1937-4702-815D-72C57DEF6DB6}"/>
              </a:ext>
            </a:extLst>
          </p:cNvPr>
          <p:cNvSpPr txBox="1"/>
          <p:nvPr/>
        </p:nvSpPr>
        <p:spPr>
          <a:xfrm>
            <a:off x="5246370" y="2194560"/>
            <a:ext cx="63436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Tornati in Aula 2 Marianna ci propone di individuare insieme ,come futuri insegnanti, dei criteri per organizzare una visita al museo e su come valutare un museo anche in base al suo sito internet.</a:t>
            </a:r>
          </a:p>
          <a:p>
            <a:endParaRPr lang="it-IT" sz="2000" dirty="0"/>
          </a:p>
          <a:p>
            <a:r>
              <a:rPr lang="it-IT" sz="2000" dirty="0"/>
              <a:t>Creiamo così insieme la seguente tabella.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8D0F31F-F596-4198-AEDA-ADF898F6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Autrice : Elena Giovannini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BFD2522-7CE4-4994-B875-40F3C9FC3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E945-AAA2-4081-AC09-80D9172B05BE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16105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7C562C-11DA-43DA-A0C3-CE9383056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>
                <a:latin typeface="+mn-lt"/>
              </a:rPr>
              <a:t>RITORNO IN AULA 2 : VALUTAZIONE PROPOSTE, PERCORSI MUSEALI E MATERIALI ONLINE.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4878C4-83DB-414F-974D-858411DF7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Con questi criteri esploriamo i siti di alcuni musei di scienze naturali , italiani e esteri utilizzando lo smartphone.</a:t>
            </a:r>
          </a:p>
          <a:p>
            <a:r>
              <a:rPr lang="it-IT" dirty="0"/>
              <a:t>Ci rendiamo conto di come i siti dei musei stranieri siano molto più ricchi di materiali e di attività per gli insegnanti, e quindi come il museo si presenti più accessibile a tutti.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5D638C17-F8E4-4BFD-978E-FF8AF6782412}"/>
              </a:ext>
            </a:extLst>
          </p:cNvPr>
          <p:cNvSpPr/>
          <p:nvPr/>
        </p:nvSpPr>
        <p:spPr>
          <a:xfrm>
            <a:off x="1097280" y="3255139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u="sng" kern="50" dirty="0" err="1">
                <a:latin typeface="Arial" panose="020B0604020202020204" pitchFamily="34" charset="0"/>
                <a:ea typeface="Arial Unicode MS"/>
                <a:cs typeface="Arial Unicode MS"/>
              </a:rPr>
              <a:t>Sitografia</a:t>
            </a:r>
            <a:r>
              <a:rPr lang="en-US" u="sng" kern="50" dirty="0">
                <a:latin typeface="Arial" panose="020B0604020202020204" pitchFamily="34" charset="0"/>
                <a:ea typeface="Arial Unicode MS"/>
                <a:cs typeface="Arial Unicode MS"/>
              </a:rPr>
              <a:t> di </a:t>
            </a:r>
            <a:r>
              <a:rPr lang="en-US" u="sng" kern="50" dirty="0" err="1">
                <a:latin typeface="Arial" panose="020B0604020202020204" pitchFamily="34" charset="0"/>
                <a:ea typeface="Arial Unicode MS"/>
                <a:cs typeface="Arial Unicode MS"/>
              </a:rPr>
              <a:t>riferimento</a:t>
            </a:r>
            <a:r>
              <a:rPr lang="en-US" u="sng" kern="50" dirty="0">
                <a:latin typeface="Arial" panose="020B0604020202020204" pitchFamily="34" charset="0"/>
                <a:ea typeface="Arial Unicode MS"/>
                <a:cs typeface="Arial Unicode MS"/>
              </a:rPr>
              <a:t>:</a:t>
            </a:r>
            <a:endParaRPr lang="it-IT" kern="50" dirty="0">
              <a:latin typeface="Times New Roman" panose="02020603050405020304" pitchFamily="18" charset="0"/>
              <a:ea typeface="Arial Unicode MS"/>
              <a:cs typeface="Arial Unicode MS"/>
            </a:endParaRPr>
          </a:p>
          <a:p>
            <a:pPr>
              <a:spcAft>
                <a:spcPts val="0"/>
              </a:spcAft>
            </a:pPr>
            <a:r>
              <a:rPr lang="en-US" kern="50" dirty="0">
                <a:latin typeface="Arial" panose="020B0604020202020204" pitchFamily="34" charset="0"/>
                <a:ea typeface="Arial Unicode MS"/>
                <a:cs typeface="Arial Unicode MS"/>
              </a:rPr>
              <a:t> </a:t>
            </a:r>
            <a:endParaRPr lang="it-IT" kern="50" dirty="0">
              <a:latin typeface="Times New Roman" panose="02020603050405020304" pitchFamily="18" charset="0"/>
              <a:ea typeface="Arial Unicode MS"/>
              <a:cs typeface="Arial Unicode MS"/>
            </a:endParaRPr>
          </a:p>
          <a:p>
            <a:pPr>
              <a:spcAft>
                <a:spcPts val="0"/>
              </a:spcAft>
            </a:pPr>
            <a:r>
              <a:rPr lang="en-US" kern="50" dirty="0">
                <a:latin typeface="Arial" panose="020B0604020202020204" pitchFamily="34" charset="0"/>
                <a:ea typeface="Arial Unicode MS"/>
                <a:cs typeface="Arial Unicode MS"/>
              </a:rPr>
              <a:t>La Brea Tar Pits. USA. </a:t>
            </a:r>
            <a:r>
              <a:rPr lang="en-US" u="sng" kern="50" dirty="0">
                <a:solidFill>
                  <a:srgbClr val="000080"/>
                </a:solidFill>
                <a:latin typeface="Arial" panose="020B0604020202020204" pitchFamily="34" charset="0"/>
                <a:ea typeface="Arial Unicode MS"/>
                <a:cs typeface="Arial Unicode MS"/>
                <a:hlinkClick r:id="rId2"/>
              </a:rPr>
              <a:t>https://tarpits.org</a:t>
            </a:r>
            <a:endParaRPr lang="it-IT" kern="50" dirty="0">
              <a:latin typeface="Times New Roman" panose="02020603050405020304" pitchFamily="18" charset="0"/>
              <a:ea typeface="Arial Unicode MS"/>
              <a:cs typeface="Arial Unicode MS"/>
            </a:endParaRPr>
          </a:p>
          <a:p>
            <a:pPr>
              <a:spcAft>
                <a:spcPts val="0"/>
              </a:spcAft>
            </a:pPr>
            <a:r>
              <a:rPr lang="en-US" kern="50" dirty="0">
                <a:latin typeface="Arial" panose="020B0604020202020204" pitchFamily="34" charset="0"/>
                <a:ea typeface="Arial Unicode MS"/>
                <a:cs typeface="Arial Unicode MS"/>
              </a:rPr>
              <a:t>Muse. IT. </a:t>
            </a:r>
            <a:r>
              <a:rPr lang="en-US" u="sng" kern="50" dirty="0">
                <a:solidFill>
                  <a:srgbClr val="000080"/>
                </a:solidFill>
                <a:latin typeface="Arial" panose="020B0604020202020204" pitchFamily="34" charset="0"/>
                <a:ea typeface="Arial Unicode MS"/>
                <a:cs typeface="Arial Unicode MS"/>
                <a:hlinkClick r:id="rId3"/>
              </a:rPr>
              <a:t>https://www.muse.it</a:t>
            </a:r>
            <a:endParaRPr lang="it-IT" kern="50" dirty="0">
              <a:latin typeface="Times New Roman" panose="02020603050405020304" pitchFamily="18" charset="0"/>
              <a:ea typeface="Arial Unicode MS"/>
              <a:cs typeface="Arial Unicode MS"/>
            </a:endParaRPr>
          </a:p>
          <a:p>
            <a:pPr>
              <a:spcAft>
                <a:spcPts val="0"/>
              </a:spcAft>
            </a:pPr>
            <a:r>
              <a:rPr lang="en-US" kern="50" dirty="0">
                <a:latin typeface="Arial" panose="020B0604020202020204" pitchFamily="34" charset="0"/>
                <a:ea typeface="Arial Unicode MS"/>
                <a:cs typeface="Arial Unicode MS"/>
              </a:rPr>
              <a:t>Unifi. Sistema </a:t>
            </a:r>
            <a:r>
              <a:rPr lang="en-US" kern="50" dirty="0" err="1">
                <a:latin typeface="Arial" panose="020B0604020202020204" pitchFamily="34" charset="0"/>
                <a:ea typeface="Arial Unicode MS"/>
                <a:cs typeface="Arial Unicode MS"/>
              </a:rPr>
              <a:t>museale</a:t>
            </a:r>
            <a:r>
              <a:rPr lang="en-US" kern="50" dirty="0">
                <a:latin typeface="Arial" panose="020B0604020202020204" pitchFamily="34" charset="0"/>
                <a:ea typeface="Arial Unicode MS"/>
                <a:cs typeface="Arial Unicode MS"/>
              </a:rPr>
              <a:t> di </a:t>
            </a:r>
            <a:r>
              <a:rPr lang="en-US" kern="50" dirty="0" err="1">
                <a:latin typeface="Arial" panose="020B0604020202020204" pitchFamily="34" charset="0"/>
                <a:ea typeface="Arial Unicode MS"/>
                <a:cs typeface="Arial Unicode MS"/>
              </a:rPr>
              <a:t>Ateneo</a:t>
            </a:r>
            <a:r>
              <a:rPr lang="en-US" kern="50" dirty="0">
                <a:latin typeface="Arial" panose="020B0604020202020204" pitchFamily="34" charset="0"/>
                <a:ea typeface="Arial Unicode MS"/>
                <a:cs typeface="Arial Unicode MS"/>
              </a:rPr>
              <a:t>. </a:t>
            </a:r>
            <a:r>
              <a:rPr lang="en-US" u="sng" kern="50" dirty="0">
                <a:solidFill>
                  <a:srgbClr val="000080"/>
                </a:solidFill>
                <a:latin typeface="Arial" panose="020B0604020202020204" pitchFamily="34" charset="0"/>
                <a:ea typeface="Arial Unicode MS"/>
                <a:cs typeface="Arial Unicode MS"/>
                <a:hlinkClick r:id="rId4"/>
              </a:rPr>
              <a:t>https://www.msn.unifi.it/</a:t>
            </a:r>
            <a:endParaRPr lang="it-IT" kern="50" dirty="0">
              <a:latin typeface="Times New Roman" panose="02020603050405020304" pitchFamily="18" charset="0"/>
              <a:ea typeface="Arial Unicode MS"/>
              <a:cs typeface="Arial Unicode MS"/>
            </a:endParaRPr>
          </a:p>
          <a:p>
            <a:pPr>
              <a:spcAft>
                <a:spcPts val="0"/>
              </a:spcAft>
            </a:pPr>
            <a:r>
              <a:rPr lang="en-US" kern="50" dirty="0">
                <a:latin typeface="Arial" panose="020B0604020202020204" pitchFamily="34" charset="0"/>
                <a:ea typeface="Arial Unicode MS"/>
                <a:cs typeface="Arial Unicode MS"/>
              </a:rPr>
              <a:t>Natural history museum. UK. </a:t>
            </a:r>
            <a:r>
              <a:rPr lang="en-US" u="sng" kern="50" dirty="0">
                <a:solidFill>
                  <a:srgbClr val="000080"/>
                </a:solidFill>
                <a:latin typeface="Arial" panose="020B0604020202020204" pitchFamily="34" charset="0"/>
                <a:ea typeface="Arial Unicode MS"/>
                <a:cs typeface="Arial Unicode MS"/>
                <a:hlinkClick r:id="rId5"/>
              </a:rPr>
              <a:t>http://www.nhm.ac.uk</a:t>
            </a:r>
            <a:endParaRPr lang="it-IT" kern="50" dirty="0">
              <a:latin typeface="Times New Roman" panose="02020603050405020304" pitchFamily="18" charset="0"/>
              <a:ea typeface="Arial Unicode MS"/>
              <a:cs typeface="Arial Unicode MS"/>
            </a:endParaRPr>
          </a:p>
          <a:p>
            <a:pPr>
              <a:spcAft>
                <a:spcPts val="0"/>
              </a:spcAft>
            </a:pPr>
            <a:r>
              <a:rPr lang="en-US" kern="50" dirty="0" err="1">
                <a:latin typeface="Arial" panose="020B0604020202020204" pitchFamily="34" charset="0"/>
                <a:ea typeface="Arial Unicode MS"/>
                <a:cs typeface="Arial Unicode MS"/>
              </a:rPr>
              <a:t>Muséum</a:t>
            </a:r>
            <a:r>
              <a:rPr lang="en-US" kern="50" dirty="0">
                <a:latin typeface="Arial" panose="020B0604020202020204" pitchFamily="34" charset="0"/>
                <a:ea typeface="Arial Unicode MS"/>
                <a:cs typeface="Arial Unicode MS"/>
              </a:rPr>
              <a:t> national </a:t>
            </a:r>
            <a:r>
              <a:rPr lang="en-US" kern="50" dirty="0" err="1">
                <a:latin typeface="Arial" panose="020B0604020202020204" pitchFamily="34" charset="0"/>
                <a:ea typeface="Arial Unicode MS"/>
                <a:cs typeface="Arial Unicode MS"/>
              </a:rPr>
              <a:t>d'histoire</a:t>
            </a:r>
            <a:r>
              <a:rPr lang="en-US" kern="50" dirty="0">
                <a:latin typeface="Arial" panose="020B0604020202020204" pitchFamily="34" charset="0"/>
                <a:ea typeface="Arial Unicode MS"/>
                <a:cs typeface="Arial Unicode MS"/>
              </a:rPr>
              <a:t> </a:t>
            </a:r>
            <a:r>
              <a:rPr lang="en-US" kern="50" dirty="0" err="1">
                <a:latin typeface="Arial" panose="020B0604020202020204" pitchFamily="34" charset="0"/>
                <a:ea typeface="Arial Unicode MS"/>
                <a:cs typeface="Arial Unicode MS"/>
              </a:rPr>
              <a:t>naturelle</a:t>
            </a:r>
            <a:r>
              <a:rPr lang="en-US" kern="50" dirty="0">
                <a:latin typeface="Arial" panose="020B0604020202020204" pitchFamily="34" charset="0"/>
                <a:ea typeface="Arial Unicode MS"/>
                <a:cs typeface="Arial Unicode MS"/>
              </a:rPr>
              <a:t>. FR </a:t>
            </a:r>
            <a:r>
              <a:rPr lang="en-US" u="sng" kern="50" dirty="0">
                <a:solidFill>
                  <a:srgbClr val="000080"/>
                </a:solidFill>
                <a:latin typeface="Arial" panose="020B0604020202020204" pitchFamily="34" charset="0"/>
                <a:ea typeface="Arial Unicode MS"/>
                <a:cs typeface="Arial Unicode MS"/>
                <a:hlinkClick r:id="rId6"/>
              </a:rPr>
              <a:t>https://www.mnhn.fr/</a:t>
            </a:r>
            <a:endParaRPr lang="it-IT" kern="50" dirty="0">
              <a:latin typeface="Times New Roman" panose="02020603050405020304" pitchFamily="18" charset="0"/>
              <a:ea typeface="Arial Unicode MS"/>
              <a:cs typeface="Arial Unicode MS"/>
            </a:endParaRPr>
          </a:p>
          <a:p>
            <a:pPr>
              <a:spcAft>
                <a:spcPts val="0"/>
              </a:spcAft>
            </a:pPr>
            <a:r>
              <a:rPr lang="en-US" kern="50" dirty="0">
                <a:latin typeface="Arial" panose="020B0604020202020204" pitchFamily="34" charset="0"/>
                <a:ea typeface="Arial Unicode MS"/>
                <a:cs typeface="Arial Unicode MS"/>
              </a:rPr>
              <a:t>Museum. Royal Belgian </a:t>
            </a:r>
            <a:r>
              <a:rPr lang="en-US" kern="50" dirty="0" err="1">
                <a:latin typeface="Arial" panose="020B0604020202020204" pitchFamily="34" charset="0"/>
                <a:ea typeface="Arial Unicode MS"/>
                <a:cs typeface="Arial Unicode MS"/>
              </a:rPr>
              <a:t>Institure</a:t>
            </a:r>
            <a:r>
              <a:rPr lang="en-US" kern="50" dirty="0">
                <a:latin typeface="Arial" panose="020B0604020202020204" pitchFamily="34" charset="0"/>
                <a:ea typeface="Arial Unicode MS"/>
                <a:cs typeface="Arial Unicode MS"/>
              </a:rPr>
              <a:t> of Natural Sciences.</a:t>
            </a:r>
            <a:r>
              <a:rPr lang="en-US" b="1" kern="50" dirty="0">
                <a:latin typeface="Arial" panose="020B0604020202020204" pitchFamily="34" charset="0"/>
                <a:ea typeface="Arial Unicode MS"/>
                <a:cs typeface="Arial Unicode MS"/>
              </a:rPr>
              <a:t> </a:t>
            </a:r>
            <a:r>
              <a:rPr lang="en-US" kern="50" dirty="0">
                <a:latin typeface="Arial" panose="020B0604020202020204" pitchFamily="34" charset="0"/>
                <a:ea typeface="Arial Unicode MS"/>
                <a:cs typeface="Arial Unicode MS"/>
              </a:rPr>
              <a:t>BE. </a:t>
            </a:r>
            <a:r>
              <a:rPr lang="en-US" u="sng" kern="50" dirty="0">
                <a:solidFill>
                  <a:srgbClr val="000080"/>
                </a:solidFill>
                <a:latin typeface="Arial" panose="020B0604020202020204" pitchFamily="34" charset="0"/>
                <a:ea typeface="Arial Unicode MS"/>
                <a:cs typeface="Arial Unicode MS"/>
                <a:hlinkClick r:id="rId7"/>
              </a:rPr>
              <a:t>https://www.naturalsciences.be</a:t>
            </a:r>
            <a:r>
              <a:rPr lang="en-US" kern="5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Arial Unicode MS"/>
              </a:rPr>
              <a:t>/</a:t>
            </a:r>
            <a:endParaRPr lang="it-IT" kern="50" dirty="0">
              <a:latin typeface="Times New Roman" panose="02020603050405020304" pitchFamily="18" charset="0"/>
              <a:ea typeface="Arial Unicode MS"/>
              <a:cs typeface="Arial Unicode MS"/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F503DC19-4B9B-471B-9C87-5A9E36BA7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Autrice : Elena Giovannini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8D9CB44A-9743-4742-B174-B2F80782E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E945-AAA2-4081-AC09-80D9172B05BE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0145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Rectangle 96">
            <a:extLst>
              <a:ext uri="{FF2B5EF4-FFF2-40B4-BE49-F238E27FC236}">
                <a16:creationId xmlns:a16="http://schemas.microsoft.com/office/drawing/2014/main" id="{52C0B2E1-0268-42EC-ABD3-94F81A05B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1" name="Rectangle 98">
            <a:extLst>
              <a:ext uri="{FF2B5EF4-FFF2-40B4-BE49-F238E27FC236}">
                <a16:creationId xmlns:a16="http://schemas.microsoft.com/office/drawing/2014/main" id="{7D2256B4-48EA-40FC-BBC0-AA1EE6E00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2" name="Straight Connector 100">
            <a:extLst>
              <a:ext uri="{FF2B5EF4-FFF2-40B4-BE49-F238E27FC236}">
                <a16:creationId xmlns:a16="http://schemas.microsoft.com/office/drawing/2014/main" id="{3D44BCCA-102D-4A9D-B1E4-2450CAF0B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3" name="Rectangle 102">
            <a:extLst>
              <a:ext uri="{FF2B5EF4-FFF2-40B4-BE49-F238E27FC236}">
                <a16:creationId xmlns:a16="http://schemas.microsoft.com/office/drawing/2014/main" id="{8C6E698C-8155-4B8B-BDC9-B7299772B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B8700E2-50E1-43DD-A13C-7B1F56526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1" y="643467"/>
            <a:ext cx="6255026" cy="50540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8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RIFLESSIONE CONCLUSIVA</a:t>
            </a:r>
          </a:p>
        </p:txBody>
      </p:sp>
      <p:cxnSp>
        <p:nvCxnSpPr>
          <p:cNvPr id="114" name="Straight Connector 104">
            <a:extLst>
              <a:ext uri="{FF2B5EF4-FFF2-40B4-BE49-F238E27FC236}">
                <a16:creationId xmlns:a16="http://schemas.microsoft.com/office/drawing/2014/main" id="{09525C9A-1972-4836-BA7A-706C946EF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4656" y="1391367"/>
            <a:ext cx="0" cy="355820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ctangle 106">
            <a:extLst>
              <a:ext uri="{FF2B5EF4-FFF2-40B4-BE49-F238E27FC236}">
                <a16:creationId xmlns:a16="http://schemas.microsoft.com/office/drawing/2014/main" id="{8A549DE7-671D-4575-AF43-858FD9998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C22D9B36-9BE7-472B-8808-7E0D681073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40942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BCE4F41-0C9F-4A53-A92C-7FFA09B7D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Autrice : Elena Giovannini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1BE2486-4F44-4AFD-8B7E-C0422DFD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E945-AAA2-4081-AC09-80D9172B05BE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96251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796EAB-6CC9-4CCB-818A-352DC2D85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it-IT" sz="3600" dirty="0">
                <a:latin typeface="+mn-lt"/>
              </a:rPr>
              <a:t>RIFLESSIONE CONCLUSIVA</a:t>
            </a:r>
          </a:p>
        </p:txBody>
      </p:sp>
      <p:pic>
        <p:nvPicPr>
          <p:cNvPr id="5" name="Immagine 4" descr="Immagine che contiene parete, interni, pavimento, persona&#10;&#10;Descrizione generata con affidabilità molto elevata">
            <a:extLst>
              <a:ext uri="{FF2B5EF4-FFF2-40B4-BE49-F238E27FC236}">
                <a16:creationId xmlns:a16="http://schemas.microsoft.com/office/drawing/2014/main" id="{0A09A0D7-9EC9-48B0-8965-6A434E113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935" y="1916318"/>
            <a:ext cx="2308222" cy="3471012"/>
          </a:xfrm>
          <a:prstGeom prst="rect">
            <a:avLst/>
          </a:prstGeom>
        </p:spPr>
      </p:pic>
      <p:pic>
        <p:nvPicPr>
          <p:cNvPr id="7" name="Immagine 6" descr="Immagine che contiene parete, interni&#10;&#10;Descrizione generata con affidabilità molto elevata">
            <a:extLst>
              <a:ext uri="{FF2B5EF4-FFF2-40B4-BE49-F238E27FC236}">
                <a16:creationId xmlns:a16="http://schemas.microsoft.com/office/drawing/2014/main" id="{327F5A71-F1DD-4A42-84AB-96A98556DD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859" y="1916318"/>
            <a:ext cx="2308222" cy="3471012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D7A4E6C-2CAA-43B6-B647-16F60D912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1639" y="1845734"/>
            <a:ext cx="4804041" cy="4023360"/>
          </a:xfrm>
        </p:spPr>
        <p:txBody>
          <a:bodyPr>
            <a:normAutofit/>
          </a:bodyPr>
          <a:lstStyle/>
          <a:p>
            <a:r>
              <a:rPr lang="it-IT" dirty="0"/>
              <a:t>Al termine dell’attività Marianna chiede di scrivere su un post-it una parola che racchiuda il senso della nostra esperienza del laboratorio.</a:t>
            </a:r>
          </a:p>
          <a:p>
            <a:r>
              <a:rPr lang="it-IT" dirty="0"/>
              <a:t>Seguono gli interventi che traendo spunto dalla lettura dei post-it riflettono sull’ esperienza e ne evidenziano il valore formativo. 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5FC7ED8-FB7A-4EF7-9BAA-7BE31BF36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Autrice : Elena Giovannini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D0D53C4-6470-40AA-B3DA-0DEA3366F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E945-AAA2-4081-AC09-80D9172B05BE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41930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FB6B6E-35C6-4F67-99C1-9560840B6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 MIE CONCLUSIONI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47BD933-D222-4CF7-B464-53806374A3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it-IT" dirty="0"/>
              <a:t>In particolare dopo averla “testata” in prima persona, posso affermare che l’utilizzo dell’attività laboratoriale durante la visita al museo possa permettere agli alunni (come agli adulti) di “imparare-facendo”, costruire conoscenza e mettersi in gioco, conciliando il momento teorico con l’agire concreto, in una modalità e pratica </a:t>
            </a:r>
            <a:r>
              <a:rPr lang="it-IT" dirty="0" err="1"/>
              <a:t>apprenditiva</a:t>
            </a:r>
            <a:r>
              <a:rPr lang="it-IT" dirty="0"/>
              <a:t> collocabile all’incrocio tra l’extrascolastico e la scuola.</a:t>
            </a:r>
          </a:p>
          <a:p>
            <a:r>
              <a:rPr lang="it-IT" dirty="0"/>
              <a:t>Quindi, la proposta di un’ attività museale di tipo laboratoriale nella scuola primaria, secondo me (previa un’ adeguata scelta dell’ ambiente e dei materiali in base all’età dei discenti) può incoraggiare e stimolare il loro comportamento esplorativo, facendoli sentire “protagonisti” e acquisire un positivo atteggiamento verso il mondo culturale. In aggiunta, può incrementare il loro spirito collaborativo rafforzato dallo scambio di idee, conoscenze e abilità pratiche condivise con gli altri.</a:t>
            </a:r>
          </a:p>
          <a:p>
            <a:r>
              <a:rPr lang="it-IT" dirty="0"/>
              <a:t> Dunque, ho potuto constatare in prima persona come in queste attività si superi la pura ricettività del soggetto per giungere al livello partecipativo-critico e come si diventi critici imparando a prendere in considerazione ipotesi diverse allargando la visuale verso nuove prospettive e cooperando democraticamente con gli altri.</a:t>
            </a:r>
          </a:p>
          <a:p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DC8FB2F-7537-43BB-B6FA-F5483E8F5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Autrice : Elena Giovannini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FE2E72A-7DD9-46E7-8D69-67A39C640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E945-AAA2-4081-AC09-80D9172B05BE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5324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F40D8A-1147-4F55-B507-1C6F0E182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it-IT" sz="3600" dirty="0">
                <a:latin typeface="+mn-lt"/>
              </a:rPr>
              <a:t>PARTECIPANTI ,TEMPI E LUOGHI</a:t>
            </a:r>
            <a:r>
              <a:rPr lang="it-IT" sz="3600" dirty="0"/>
              <a:t>.</a:t>
            </a:r>
          </a:p>
        </p:txBody>
      </p:sp>
      <p:graphicFrame>
        <p:nvGraphicFramePr>
          <p:cNvPr id="7" name="Segnaposto contenuto 2">
            <a:extLst>
              <a:ext uri="{FF2B5EF4-FFF2-40B4-BE49-F238E27FC236}">
                <a16:creationId xmlns:a16="http://schemas.microsoft.com/office/drawing/2014/main" id="{70953640-B7F2-4DEF-9D89-36E867EB69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0402727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8712BD8-4638-4BB4-A81E-7D5C02466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Autrice : Elena Giovannini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46CE85-489D-4D69-A8C7-94AA9BBF6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E945-AAA2-4081-AC09-80D9172B05BE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20579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E1D455-D223-4A3C-8687-358C201FE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>
                <a:latin typeface="+mn-lt"/>
              </a:rPr>
              <a:t>LE MIE CONCLUSIONI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FFB8EF3-D08F-4D00-8207-7E0D833A64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Inoltre, credo che i luoghi di apprendimento e i metodi adottati, privilegino la collaborazione e la cooperazione, ma anche la forte interazione dei “visitatori” con gli insegnanti e educatori. Questo metodo ha inoltre, secondo me, una rilevante efficacia didattica incrementando le conoscenze e mobilitando le competenze degli allievi, che percepiscono positivamente il tutto. Infatti, l’ esperienza dell’apprendimento realizzato nelle sedi museali riguarda e coinvolge l’intera personalità individuale, comprendente gli aspetti intellettivi, sensoriali ed emotivi, che si proiettano in una dimensione più ampia.</a:t>
            </a:r>
          </a:p>
          <a:p>
            <a:r>
              <a:rPr lang="it-IT" dirty="0"/>
              <a:t>Inoltre, ho compreso come la didattica laboratoriale permetta di sviluppare un fare riflessivo dove l’apprendimento è un processo attivo e l’allievo apprende in quanto reso attivo e consapevole della situazione educativa che sta vivendo. </a:t>
            </a:r>
          </a:p>
          <a:p>
            <a:r>
              <a:rPr lang="it-IT" dirty="0"/>
              <a:t>Nell’attività laboratoriale acquista quindi importanza l'abito sperimentale che allude a uno stile di sperimentazione-scoperta, che ha l'obiettivo di distanziarsi dalle prassi del fare scuola con l’utilizzo di percorsi e materiali prefabbricati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35B522B-95F7-4C61-8C2E-0867DD78F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Autrice : Elena Giovannini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EDA8322-E155-419D-BEEE-20D2EFAFC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E945-AAA2-4081-AC09-80D9172B05BE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85632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4DC994-3A6E-4BEE-B207-6681C56CD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 MIE CONCLUSIONI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A6E754B-17D7-42FF-A15C-D6C094BBE3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Inoltre ho potuto osservare come in questo laboratorio si siano svolte attività, per scoperta progressiva e per collegamenti ,sempre più qualificanti, facendo dei tentativi e ricorrendo ad arrangiamenti ingegnosi, incentivando la creatività, la spontaneità e la capacità d'improvvisare.</a:t>
            </a:r>
          </a:p>
          <a:p>
            <a:r>
              <a:rPr lang="it-IT" dirty="0"/>
              <a:t>In particolare poi per me è stato interessante abbinare la osservazione e ricerca-scoperta all’utilizzo di una tecnologia mobile come quella dello smartphone per scattare foto utili ai fini di una successiva documentazione. Quindi, ho compreso e esplorato in prima persona quanto valore queste tecnologie possano aggiungere all’esperienza di apprendimento svolta fuori dall’aula.</a:t>
            </a:r>
          </a:p>
          <a:p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34FA206-B22E-401F-B41F-54738EC77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Autrice : Elena Giovannini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8F9FB01-A664-4F97-9E63-7EB7E65EB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E945-AAA2-4081-AC09-80D9172B05BE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86958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A5B391-252B-488C-906F-1A819E930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>
                <a:latin typeface="+mn-lt"/>
              </a:rPr>
              <a:t>BIBLIOGRAFIA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DD2951A-634E-4604-A8E0-D26A9FDC8E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-«Homo sapiens» di Giorgio Manzi (pag. 104 e seguenti, liberamente redatto).</a:t>
            </a:r>
          </a:p>
          <a:p>
            <a:r>
              <a:rPr lang="it-IT" dirty="0"/>
              <a:t>- «Quando balena era piccola» tratta dal libro di Alberto Moravia «Storie della Preistoria».</a:t>
            </a:r>
          </a:p>
          <a:p>
            <a:r>
              <a:rPr lang="it-IT" dirty="0"/>
              <a:t>- </a:t>
            </a:r>
            <a:r>
              <a:rPr lang="en-US" u="sng" dirty="0" err="1"/>
              <a:t>Sitografia</a:t>
            </a:r>
            <a:r>
              <a:rPr lang="en-US" u="sng" dirty="0"/>
              <a:t> di </a:t>
            </a:r>
            <a:r>
              <a:rPr lang="en-US" u="sng" dirty="0" err="1"/>
              <a:t>riferimento</a:t>
            </a:r>
            <a:r>
              <a:rPr lang="en-US" u="sng" dirty="0"/>
              <a:t>:</a:t>
            </a:r>
            <a:endParaRPr lang="it-IT" dirty="0"/>
          </a:p>
          <a:p>
            <a:r>
              <a:rPr lang="en-US" dirty="0"/>
              <a:t>La Brea Tar Pits. USA. </a:t>
            </a:r>
            <a:r>
              <a:rPr lang="en-US" u="sng" dirty="0">
                <a:hlinkClick r:id="rId2"/>
              </a:rPr>
              <a:t>https://tarpits.org</a:t>
            </a:r>
            <a:endParaRPr lang="it-IT" dirty="0"/>
          </a:p>
          <a:p>
            <a:r>
              <a:rPr lang="en-US" dirty="0"/>
              <a:t>Muse. IT. </a:t>
            </a:r>
            <a:r>
              <a:rPr lang="en-US" u="sng" dirty="0">
                <a:hlinkClick r:id="rId3"/>
              </a:rPr>
              <a:t>https://www.muse.it</a:t>
            </a:r>
            <a:endParaRPr lang="it-IT" dirty="0"/>
          </a:p>
          <a:p>
            <a:r>
              <a:rPr lang="en-US" dirty="0"/>
              <a:t>Unifi. Sistema </a:t>
            </a:r>
            <a:r>
              <a:rPr lang="en-US" dirty="0" err="1"/>
              <a:t>museale</a:t>
            </a:r>
            <a:r>
              <a:rPr lang="en-US" dirty="0"/>
              <a:t> di </a:t>
            </a:r>
            <a:r>
              <a:rPr lang="en-US" dirty="0" err="1"/>
              <a:t>Ateneo</a:t>
            </a:r>
            <a:r>
              <a:rPr lang="en-US" dirty="0"/>
              <a:t>. </a:t>
            </a:r>
            <a:r>
              <a:rPr lang="en-US" u="sng" dirty="0">
                <a:hlinkClick r:id="rId4"/>
              </a:rPr>
              <a:t>https://www.msn.unifi.it/</a:t>
            </a:r>
            <a:endParaRPr lang="it-IT" dirty="0"/>
          </a:p>
          <a:p>
            <a:r>
              <a:rPr lang="en-US" dirty="0"/>
              <a:t>Natural history museum. UK. </a:t>
            </a:r>
            <a:r>
              <a:rPr lang="en-US" u="sng" dirty="0">
                <a:hlinkClick r:id="rId5"/>
              </a:rPr>
              <a:t>http://www.nhm.ac.uk</a:t>
            </a:r>
            <a:endParaRPr lang="it-IT" dirty="0"/>
          </a:p>
          <a:p>
            <a:r>
              <a:rPr lang="en-US" dirty="0" err="1"/>
              <a:t>Muséum</a:t>
            </a:r>
            <a:r>
              <a:rPr lang="en-US" dirty="0"/>
              <a:t> national </a:t>
            </a:r>
            <a:r>
              <a:rPr lang="en-US" dirty="0" err="1"/>
              <a:t>d'histoire</a:t>
            </a:r>
            <a:r>
              <a:rPr lang="en-US" dirty="0"/>
              <a:t> </a:t>
            </a:r>
            <a:r>
              <a:rPr lang="en-US" dirty="0" err="1"/>
              <a:t>naturelle</a:t>
            </a:r>
            <a:r>
              <a:rPr lang="en-US" dirty="0"/>
              <a:t>. FR </a:t>
            </a:r>
            <a:r>
              <a:rPr lang="en-US" u="sng" dirty="0">
                <a:hlinkClick r:id="rId6"/>
              </a:rPr>
              <a:t>https://www.mnhn.fr/</a:t>
            </a:r>
            <a:endParaRPr lang="it-IT" dirty="0"/>
          </a:p>
          <a:p>
            <a:r>
              <a:rPr lang="en-US" dirty="0"/>
              <a:t>Museum. Royal Belgian </a:t>
            </a:r>
            <a:r>
              <a:rPr lang="en-US" dirty="0" err="1"/>
              <a:t>Institure</a:t>
            </a:r>
            <a:r>
              <a:rPr lang="en-US" dirty="0"/>
              <a:t> of Natural Sciences.</a:t>
            </a:r>
            <a:r>
              <a:rPr lang="en-US" b="1" dirty="0"/>
              <a:t> </a:t>
            </a:r>
            <a:r>
              <a:rPr lang="en-US" dirty="0"/>
              <a:t>BE. </a:t>
            </a:r>
            <a:r>
              <a:rPr lang="en-US" u="sng" dirty="0">
                <a:hlinkClick r:id="rId7"/>
              </a:rPr>
              <a:t>https://www.naturalsciences.be</a:t>
            </a:r>
            <a:r>
              <a:rPr lang="en-US" dirty="0"/>
              <a:t>/</a:t>
            </a:r>
            <a:endParaRPr lang="it-IT" dirty="0"/>
          </a:p>
          <a:p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1D1B3E6-340D-4991-B996-C54091108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Autrice : Elena Giovannini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233F45C-06A1-49BE-B935-84DA026CD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E945-AAA2-4081-AC09-80D9172B05BE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2966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F6BB2E5-F5C5-4876-9282-B0246E035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E53EAE7-3851-4CE7-BE81-EF90F19EF0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5EFB6A-0AF1-46B2-B103-4AA6C7B31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4D3E4EC-9CAC-455D-8511-5C0D0BEFC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DDF40A7-2316-4304-8880-2FA7451E9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8D18AEF-F27C-47CA-AC94-C72A9D354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+mn-lt"/>
              </a:rPr>
              <a:t>RITROVO ALL’UNIVERSITA’ : RACCONTIAMOCI LA NOSTRA PRIMA VISITA AL MUSEO</a:t>
            </a:r>
          </a:p>
        </p:txBody>
      </p:sp>
      <p:pic>
        <p:nvPicPr>
          <p:cNvPr id="5" name="Segnaposto contenuto 4" descr="Immagine che contiene interni, finestra, persona, soffitto&#10;&#10;Descrizione generata con affidabilità molto elevata">
            <a:extLst>
              <a:ext uri="{FF2B5EF4-FFF2-40B4-BE49-F238E27FC236}">
                <a16:creationId xmlns:a16="http://schemas.microsoft.com/office/drawing/2014/main" id="{B356D16B-0681-4521-9307-1C48CACE35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0" r="1" b="1"/>
          <a:stretch/>
        </p:blipFill>
        <p:spPr>
          <a:xfrm>
            <a:off x="20" y="10"/>
            <a:ext cx="7977495" cy="4744794"/>
          </a:xfrm>
          <a:prstGeom prst="rect">
            <a:avLst/>
          </a:prstGeom>
        </p:spPr>
      </p:pic>
      <p:pic>
        <p:nvPicPr>
          <p:cNvPr id="7" name="Immagine 6" descr="Immagine che contiene interni, pavimento, parete, persona&#10;&#10;Descrizione generata con affidabilità molto elevata">
            <a:extLst>
              <a:ext uri="{FF2B5EF4-FFF2-40B4-BE49-F238E27FC236}">
                <a16:creationId xmlns:a16="http://schemas.microsoft.com/office/drawing/2014/main" id="{8E12C3B6-D3BE-4EA0-BDD9-B5FAE9AEB1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6" r="-1" b="12335"/>
          <a:stretch/>
        </p:blipFill>
        <p:spPr>
          <a:xfrm>
            <a:off x="8138382" y="1965"/>
            <a:ext cx="4053618" cy="474778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4BD36A9-BAC7-415E-8DDB-4C743838F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E8FD746-7286-4612-8658-E3C6CEA18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Autrice : Elena Giovannini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2C8D2357-E075-4314-85C2-CFEFDD0AC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E945-AAA2-4081-AC09-80D9172B05BE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2152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id="{73B90B8B-F76B-4130-8370-38033EEACB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00AF926-4931-4581-AA5E-8BCBE77A1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679" y="634946"/>
            <a:ext cx="6405063" cy="1450757"/>
          </a:xfrm>
        </p:spPr>
        <p:txBody>
          <a:bodyPr>
            <a:normAutofit/>
          </a:bodyPr>
          <a:lstStyle/>
          <a:p>
            <a:r>
              <a:rPr lang="it-IT" sz="3400" dirty="0">
                <a:latin typeface="+mn-lt"/>
              </a:rPr>
              <a:t>RITROVO ALL’UNIVERSITA’ : RACCONTIAMOCI LA NOSTRA PRIMA VISITA AL MUSEO</a:t>
            </a:r>
          </a:p>
        </p:txBody>
      </p:sp>
      <p:pic>
        <p:nvPicPr>
          <p:cNvPr id="7" name="Immagine 6" descr="Immagine che contiene persona, interni, parete, donna&#10;&#10;Descrizione generata con affidabilità molto elevata">
            <a:extLst>
              <a:ext uri="{FF2B5EF4-FFF2-40B4-BE49-F238E27FC236}">
                <a16:creationId xmlns:a16="http://schemas.microsoft.com/office/drawing/2014/main" id="{3EDE8780-0C37-42B2-B5A4-0BEF0D9CD3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4" r="3" b="3165"/>
          <a:stretch/>
        </p:blipFill>
        <p:spPr>
          <a:xfrm>
            <a:off x="633999" y="581098"/>
            <a:ext cx="4020297" cy="2476136"/>
          </a:xfrm>
          <a:prstGeom prst="rect">
            <a:avLst/>
          </a:prstGeom>
        </p:spPr>
      </p:pic>
      <p:cxnSp>
        <p:nvCxnSpPr>
          <p:cNvPr id="32" name="Straight Connector 24">
            <a:extLst>
              <a:ext uri="{FF2B5EF4-FFF2-40B4-BE49-F238E27FC236}">
                <a16:creationId xmlns:a16="http://schemas.microsoft.com/office/drawing/2014/main" id="{C2D93264-3FF9-4175-A7FA-F927F0F77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magine 9" descr="Immagine che contiene interni, pavimento, parete, persona&#10;&#10;Descrizione generata con affidabilità molto elevata">
            <a:extLst>
              <a:ext uri="{FF2B5EF4-FFF2-40B4-BE49-F238E27FC236}">
                <a16:creationId xmlns:a16="http://schemas.microsoft.com/office/drawing/2014/main" id="{6993E2D4-17B1-44C3-A060-7FA0EF3480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41" r="1" b="30801"/>
          <a:stretch/>
        </p:blipFill>
        <p:spPr>
          <a:xfrm>
            <a:off x="633999" y="3218101"/>
            <a:ext cx="4020296" cy="2476136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DD10CCD-FDEF-4B9C-8096-83476E19C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4679" y="2198914"/>
            <a:ext cx="6405063" cy="36701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L’attività è iniziata nell’aula 2 del Dipartimento di Via Laura.</a:t>
            </a:r>
          </a:p>
          <a:p>
            <a:pPr marL="0" indent="0">
              <a:buNone/>
            </a:pPr>
            <a:r>
              <a:rPr lang="it-IT" dirty="0"/>
              <a:t>Marianna si è rivolta a noi presenti chiedendo di provare a ricordare e descrivere la nostra prima visita al museo.</a:t>
            </a:r>
          </a:p>
          <a:p>
            <a:pPr marL="0" indent="0">
              <a:buNone/>
            </a:pPr>
            <a:r>
              <a:rPr lang="it-IT" dirty="0"/>
              <a:t>Gli interventi hanno messo in evidenza l’importanza che può avere la scuola nel valorizzare l’apporto culturale del museo.</a:t>
            </a:r>
          </a:p>
          <a:p>
            <a:pPr marL="0" indent="0">
              <a:buNone/>
            </a:pPr>
            <a:r>
              <a:rPr lang="it-IT" dirty="0"/>
              <a:t>Dal confronto è risultato fondamentale l’aspetto dell’ inserimento dell’»esperienza» in un processo reale di ricerca e scoperta. Mentre, troppo spesso ancora oggi la visita si svolge come una vera e propria lezione frontale condotta dall’insegnante o dalla guida, che demotiva ogni futuro approccio al museo.</a:t>
            </a:r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91C67939-3FD0-4B45-8AA4-9FE55C7EE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0981A96A-A87C-4F87-845A-3B0A6529F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E849A8F-49F9-4440-A36D-182A3B842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Autrice : Elena Giovannini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73B4A474-C4C2-4740-8CE4-3EE8B4066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E945-AAA2-4081-AC09-80D9172B05BE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9954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6EFE7D2-3EA6-469F-8FA6-1246FD4CC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605896"/>
            <a:ext cx="3215522" cy="5646208"/>
          </a:xfrm>
        </p:spPr>
        <p:txBody>
          <a:bodyPr anchor="ctr">
            <a:normAutofit/>
          </a:bodyPr>
          <a:lstStyle/>
          <a:p>
            <a:r>
              <a:rPr lang="it-IT" sz="3600" dirty="0">
                <a:solidFill>
                  <a:srgbClr val="FFFFFF"/>
                </a:solidFill>
                <a:latin typeface="+mn-lt"/>
              </a:rPr>
              <a:t>RITROVO  ALL’UNIVERSITA’ : RAPIDI ACCENNI ALLA STORIA DELLA TERRA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B441925-F125-4793-91E3-A03764B27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7533" y="-922866"/>
            <a:ext cx="6413663" cy="564620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 dirty="0"/>
              <a:t>Marianna ha cercato di introdurci all’argomento del laboratorio partendo dalla contestualizzazione cronologica: ci ha aiutato a ricordare la suddivisione delle ere geologiche terrestri (di cui ha disegnato poi una tabella riassuntiva alla lavagna) e ci ha letto dei passi di «Homo sapiens» di Giorgio Manzi (pag. 104 e seguenti, liberamente redatto), opera in cui quest’ultimo racconta tutta la storia della Terra in un anno solare.</a:t>
            </a:r>
          </a:p>
          <a:p>
            <a:pPr marL="0" indent="0">
              <a:buNone/>
            </a:pPr>
            <a:endParaRPr lang="it-IT" sz="17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A20EC84-4A3E-4582-9390-AB132940A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566" y="2987836"/>
            <a:ext cx="2989630" cy="3471012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DB39A0B-D9F4-455E-B6A9-021ECF222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Autrice : Elena Giovannini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A1B9DB5-F844-4E8F-9D15-E39CB48F5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E945-AAA2-4081-AC09-80D9172B05BE}" type="slidenum">
              <a:rPr lang="it-IT" smtClean="0">
                <a:solidFill>
                  <a:schemeClr val="tx1"/>
                </a:solidFill>
              </a:rPr>
              <a:t>6</a:t>
            </a:fld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664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0FBDDD-DCA2-4285-9B39-70ED05A26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it-IT" sz="3600" dirty="0">
                <a:latin typeface="+mn-lt"/>
              </a:rPr>
              <a:t>RITROVO ALL’UNIVERSITA’ : RAPIDI ACCENNI ALLA STORIA DELLA TERRA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A3F3C78-F23A-470D-A69A-155409B3D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3"/>
            <a:ext cx="10058400" cy="43693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1800" dirty="0"/>
              <a:t>Marianna ci ha spiegato che nei musei i </a:t>
            </a:r>
            <a:r>
              <a:rPr lang="it-IT" sz="1800" dirty="0" err="1"/>
              <a:t>paleoambienti</a:t>
            </a:r>
            <a:r>
              <a:rPr lang="it-IT" sz="1800" dirty="0"/>
              <a:t> si possono ricostruire a partire dall’osservazione delle faune che, in questo senso, sono gli organismi ricorrenti nello spazio e nel tempo, in base ad una tassonomia e quindi anche la nostra stessa e attuale comunità può essere ricostruita attraverso le attuali faune. Proviamo così insieme a elencare gli animali che si trovano nel nostro ambiente attuale e che quindi costituiscono una comunità : insetti , lombrichi , formiche, cani, gatti, rane, topi, nutrie , anatre.</a:t>
            </a:r>
            <a:br>
              <a:rPr lang="it-IT" sz="1800" dirty="0"/>
            </a:br>
            <a:endParaRPr lang="it-IT" sz="1800" dirty="0"/>
          </a:p>
          <a:p>
            <a:pPr marL="0" indent="0">
              <a:buNone/>
            </a:pPr>
            <a:r>
              <a:rPr lang="it-IT" sz="1800" dirty="0"/>
              <a:t>Quindi a partire dall’associazione faunistica possiamo capire in quale ambiente siamo, ricostruendo l’ambiente; e poiché dal Miocene ad oggi l’ambiente è cambiato tantissimo le faune possono aiutarci a capire come l’ambiente era fatto.</a:t>
            </a:r>
          </a:p>
          <a:p>
            <a:pPr marL="0" indent="0">
              <a:buNone/>
            </a:pPr>
            <a:br>
              <a:rPr lang="it-IT" sz="1800" dirty="0"/>
            </a:br>
            <a:r>
              <a:rPr lang="it-IT" sz="1800" dirty="0"/>
              <a:t>Dopo questo rapido accenno sulla storia della Terra ci siamo recati al museo Paleontologico sito in Via La Pira, n.4 e il laboratorio si è concentrato sulle modalità di osservazione e su attività tese a ricostruire gli ambienti del passato ricercando degli indizi nei fossili e in altre testimonianze presenti nel museo.</a:t>
            </a:r>
            <a:br>
              <a:rPr lang="it-IT" sz="1800" dirty="0"/>
            </a:br>
            <a:endParaRPr lang="it-IT" sz="1800" dirty="0"/>
          </a:p>
          <a:p>
            <a:r>
              <a:rPr lang="it-IT" sz="1800" dirty="0"/>
              <a:t>Alcune attività sono state svolte collettivamente da tutti i partecipanti, altre in gruppo, altre ancora a coppie. </a:t>
            </a:r>
            <a:br>
              <a:rPr lang="it-IT" sz="1800" dirty="0"/>
            </a:br>
            <a:endParaRPr lang="it-IT" sz="1800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EE6963E-5848-4D5A-AAFB-862471E4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Autrice : Elena Giovannini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C2D5E7D-E8FB-4A7D-9F2E-45B8D937C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E945-AAA2-4081-AC09-80D9172B05BE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7399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egnaposto contenuto 4" descr="Immagine che contiene persona, pavimento, interni, parete&#10;&#10;Descrizione generata con affidabilità molto elevata">
            <a:extLst>
              <a:ext uri="{FF2B5EF4-FFF2-40B4-BE49-F238E27FC236}">
                <a16:creationId xmlns:a16="http://schemas.microsoft.com/office/drawing/2014/main" id="{349CD413-2823-428C-A0A5-D56B1A2D62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05" b="19873"/>
          <a:stretch/>
        </p:blipFill>
        <p:spPr>
          <a:xfrm>
            <a:off x="-32" y="10"/>
            <a:ext cx="12192031" cy="49150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66462DC-6DEA-439E-AF9E-542FB1C39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+mn-lt"/>
              </a:rPr>
              <a:t>PERCORSO AL MUSEO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7CDBEA8-2D27-45F5-A4E5-AF43CF06F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Autrice : Elena Giovannini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32D7CE6-8CF7-44C2-9014-70C5374F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E945-AAA2-4081-AC09-80D9172B05BE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4121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CEB5B0-1962-4ABC-B183-ABB66AF27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it-IT" sz="3600" dirty="0">
                <a:latin typeface="+mn-lt"/>
              </a:rPr>
              <a:t>PERCORSO AL MUSEO : REGOLE CHE DOBBIAMO SEMPRE SEGUIRE</a:t>
            </a: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01353D9F-4536-4BBE-B534-3D5494785F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9991949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CCAF5D2-FB32-4EDC-ADC3-B8AB2A0BA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Autrice : Elena Giovannini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1F15B88-2186-416D-AB34-A754AC26F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E945-AAA2-4081-AC09-80D9172B05BE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02874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ttivo">
  <a:themeElements>
    <a:clrScheme name="Retrospettivo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870</TotalTime>
  <Words>2938</Words>
  <Application>Microsoft Office PowerPoint</Application>
  <PresentationFormat>Widescreen</PresentationFormat>
  <Paragraphs>201</Paragraphs>
  <Slides>32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39" baseType="lpstr">
      <vt:lpstr>Arial</vt:lpstr>
      <vt:lpstr>Arial Unicode MS</vt:lpstr>
      <vt:lpstr>Calibri</vt:lpstr>
      <vt:lpstr>Calibri Light</vt:lpstr>
      <vt:lpstr>Times New Roman</vt:lpstr>
      <vt:lpstr>Wingdings</vt:lpstr>
      <vt:lpstr>Retrospettivo</vt:lpstr>
      <vt:lpstr>      Presentazione multimediale relativa al laboratorio di Sabato 24 Novembre 2018 in convenzione con il Movimento di cooperazione educativa :  </vt:lpstr>
      <vt:lpstr>MOTIVAZIONI DELLA SCELTA DEL PROGETTO E PROBLEMA DI PARTENZA</vt:lpstr>
      <vt:lpstr>PARTECIPANTI ,TEMPI E LUOGHI.</vt:lpstr>
      <vt:lpstr>RITROVO ALL’UNIVERSITA’ : RACCONTIAMOCI LA NOSTRA PRIMA VISITA AL MUSEO</vt:lpstr>
      <vt:lpstr>RITROVO ALL’UNIVERSITA’ : RACCONTIAMOCI LA NOSTRA PRIMA VISITA AL MUSEO</vt:lpstr>
      <vt:lpstr>RITROVO  ALL’UNIVERSITA’ : RAPIDI ACCENNI ALLA STORIA DELLA TERRA</vt:lpstr>
      <vt:lpstr>RITROVO ALL’UNIVERSITA’ : RAPIDI ACCENNI ALLA STORIA DELLA TERRA</vt:lpstr>
      <vt:lpstr>PERCORSO AL MUSEO</vt:lpstr>
      <vt:lpstr>PERCORSO AL MUSEO : REGOLE CHE DOBBIAMO SEMPRE SEGUIRE</vt:lpstr>
      <vt:lpstr>PERCORSO AL MUSEO : OSSERVAZIONE DI UN PALEOAMBIENTE</vt:lpstr>
      <vt:lpstr>PERCORSO AL MUSEO : OSSERVAZIONE DI UN PALEOSUOLO.</vt:lpstr>
      <vt:lpstr>PERCORSO AL MUSEO : OSSERVAZIONE DI UN PALEOSUOLO</vt:lpstr>
      <vt:lpstr>PERCORSO AL MUSEO : OSSERVAZIONE DI UN PALEOSUOLO.</vt:lpstr>
      <vt:lpstr>PERCORSO AL MUSEO : OSSERVAZIONE DI UN PALEOSUOLO</vt:lpstr>
      <vt:lpstr>PERCORSO AL MUSEO : OSSERVAZIONE DI UN PALEOSUOLO</vt:lpstr>
      <vt:lpstr>PERCORSO AL MUSEO : RICREARE L’IDENTIKIT DI 5 ANIMALI DEL VILLAFRANCHIANO.</vt:lpstr>
      <vt:lpstr>PERCORSO AL MUSEO : RICREARE L’IDENTIKIT DI 5 ANIMALI DEL VILLAFRANCHIANO.</vt:lpstr>
      <vt:lpstr>PERCORSO AL MUSEO : RICREARE L’IDENTIKIT DI 5 ANIMALI DEL VILLAFRANCHIANO.</vt:lpstr>
      <vt:lpstr>PERCORSO AL MUSEO : RICREARE L’ IDENTIKIT DI 5 ANIMALI DEL VILLAFRANCHIANO.</vt:lpstr>
      <vt:lpstr>PERCORSO AL MUSEO : ARRIVANO GLI ELEPHANTS</vt:lpstr>
      <vt:lpstr>PERCORSO AL MUSEO : GIOCO DELLA GUIDA E DEL BENDATO</vt:lpstr>
      <vt:lpstr>PERCORSO AL MUSEO : FAUNE MARINE</vt:lpstr>
      <vt:lpstr>PERCORSO AL MUSEO : FAUNE MARINE</vt:lpstr>
      <vt:lpstr>RITORNO IN AULA 2 : VALUTAZIONE PROPOSTE, PERCORSI MUSEALI E MATERIALI ONLINE.</vt:lpstr>
      <vt:lpstr>RITORNO IN AULA 2 : VALUTAZIONE PROPOSTE, PERCORSI MUSEALI E MATERIALI ONLINE.</vt:lpstr>
      <vt:lpstr>RITORNO IN AULA 2 : VALUTAZIONE PROPOSTE, PERCORSI MUSEALI E MATERIALI ONLINE.</vt:lpstr>
      <vt:lpstr>RIFLESSIONE CONCLUSIVA</vt:lpstr>
      <vt:lpstr>RIFLESSIONE CONCLUSIVA</vt:lpstr>
      <vt:lpstr>LE MIE CONCLUSIONI</vt:lpstr>
      <vt:lpstr>LE MIE CONCLUSIONI</vt:lpstr>
      <vt:lpstr>LE MIE CONCLUSIONI</vt:lpstr>
      <vt:lpstr>BIBLIOGRAFIA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Elena Giovannini</dc:creator>
  <cp:lastModifiedBy>Elena Giovannini</cp:lastModifiedBy>
  <cp:revision>97</cp:revision>
  <dcterms:created xsi:type="dcterms:W3CDTF">2018-11-29T18:19:58Z</dcterms:created>
  <dcterms:modified xsi:type="dcterms:W3CDTF">2018-12-04T11:51:00Z</dcterms:modified>
</cp:coreProperties>
</file>