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3" r:id="rId4"/>
    <p:sldId id="260" r:id="rId5"/>
    <p:sldId id="261" r:id="rId6"/>
    <p:sldId id="265" r:id="rId7"/>
    <p:sldId id="264"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5.xml"/><Relationship Id="rId1" Type="http://schemas.openxmlformats.org/officeDocument/2006/relationships/slide" Target="../slides/slide4.xml"/><Relationship Id="rId4"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slide" Target="../slides/slide11.xml"/><Relationship Id="rId1" Type="http://schemas.openxmlformats.org/officeDocument/2006/relationships/slide" Target="../slides/slide9.xml"/><Relationship Id="rId6" Type="http://schemas.openxmlformats.org/officeDocument/2006/relationships/slide" Target="../slides/slide23.xml"/><Relationship Id="rId5" Type="http://schemas.openxmlformats.org/officeDocument/2006/relationships/slide" Target="../slides/slide21.xml"/><Relationship Id="rId4"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9A474-C52C-44AF-B14F-8CC3A953226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D2A233D-AC35-4E6C-91E9-D9DBF43F2FE6}">
      <dgm:prSet/>
      <dgm:spPr/>
      <dgm:t>
        <a:bodyPr/>
        <a:lstStyle/>
        <a:p>
          <a:r>
            <a:rPr lang="it-IT" dirty="0">
              <a:solidFill>
                <a:schemeClr val="bg1"/>
              </a:solidFill>
            </a:rPr>
            <a:t>1a</a:t>
          </a:r>
        </a:p>
        <a:p>
          <a:r>
            <a:rPr lang="it-IT"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Illustrazione obiettivi</a:t>
          </a:r>
          <a:endParaRPr lang="en-US" dirty="0">
            <a:solidFill>
              <a:schemeClr val="bg1"/>
            </a:solidFill>
          </a:endParaRPr>
        </a:p>
      </dgm:t>
    </dgm:pt>
    <dgm:pt modelId="{A700733B-9BCA-4464-8447-4F21CCEF5EF8}" type="parTrans" cxnId="{FE2539F9-EEB6-4A35-B5D4-C771C47EC818}">
      <dgm:prSet/>
      <dgm:spPr/>
      <dgm:t>
        <a:bodyPr/>
        <a:lstStyle/>
        <a:p>
          <a:endParaRPr lang="en-US"/>
        </a:p>
      </dgm:t>
    </dgm:pt>
    <dgm:pt modelId="{1266CFBA-84C2-4F0D-A664-7419C7AD76A7}" type="sibTrans" cxnId="{FE2539F9-EEB6-4A35-B5D4-C771C47EC818}">
      <dgm:prSet/>
      <dgm:spPr/>
      <dgm:t>
        <a:bodyPr/>
        <a:lstStyle/>
        <a:p>
          <a:endParaRPr lang="en-US"/>
        </a:p>
      </dgm:t>
    </dgm:pt>
    <dgm:pt modelId="{6D335236-0007-4AAD-8E64-736C6B70BBAF}">
      <dgm:prSet/>
      <dgm:spPr/>
      <dgm:t>
        <a:bodyPr/>
        <a:lstStyle/>
        <a:p>
          <a:r>
            <a:rPr lang="it-IT" dirty="0">
              <a:solidFill>
                <a:schemeClr val="bg1"/>
              </a:solidFill>
            </a:rPr>
            <a:t>1b</a:t>
          </a:r>
        </a:p>
        <a:p>
          <a:r>
            <a:rPr lang="it-IT"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Discussione su passate esperienze museali</a:t>
          </a:r>
          <a:endParaRPr lang="en-US" dirty="0">
            <a:solidFill>
              <a:schemeClr val="bg1"/>
            </a:solidFill>
          </a:endParaRPr>
        </a:p>
      </dgm:t>
    </dgm:pt>
    <dgm:pt modelId="{971AEF47-1921-426A-BF04-79274FD53050}" type="parTrans" cxnId="{450FABDF-950A-4495-B01B-4D83D5ADD30D}">
      <dgm:prSet/>
      <dgm:spPr/>
      <dgm:t>
        <a:bodyPr/>
        <a:lstStyle/>
        <a:p>
          <a:endParaRPr lang="en-US"/>
        </a:p>
      </dgm:t>
    </dgm:pt>
    <dgm:pt modelId="{FC011D0F-4200-4F96-ACF9-6A3BFB77939C}" type="sibTrans" cxnId="{450FABDF-950A-4495-B01B-4D83D5ADD30D}">
      <dgm:prSet/>
      <dgm:spPr/>
      <dgm:t>
        <a:bodyPr/>
        <a:lstStyle/>
        <a:p>
          <a:endParaRPr lang="en-US"/>
        </a:p>
      </dgm:t>
    </dgm:pt>
    <dgm:pt modelId="{5B608FB8-6A5E-4846-AE5C-82CF8C1353F4}">
      <dgm:prSet/>
      <dgm:spPr/>
      <dgm:t>
        <a:bodyPr/>
        <a:lstStyle/>
        <a:p>
          <a:r>
            <a:rPr lang="it-IT" dirty="0">
              <a:solidFill>
                <a:schemeClr val="bg1"/>
              </a:solidFill>
            </a:rPr>
            <a:t>1c</a:t>
          </a:r>
        </a:p>
        <a:p>
          <a:r>
            <a:rPr lang="it-IT"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Inquadratura storica</a:t>
          </a:r>
          <a:endParaRPr lang="en-US" dirty="0">
            <a:solidFill>
              <a:schemeClr val="bg1"/>
            </a:solidFill>
          </a:endParaRPr>
        </a:p>
      </dgm:t>
    </dgm:pt>
    <dgm:pt modelId="{3FFE92CF-88FF-4DF0-99C2-9D6BD4F21CDE}" type="parTrans" cxnId="{0E7E5CDA-69A4-4032-995D-4BF940453AFC}">
      <dgm:prSet/>
      <dgm:spPr/>
      <dgm:t>
        <a:bodyPr/>
        <a:lstStyle/>
        <a:p>
          <a:endParaRPr lang="en-US"/>
        </a:p>
      </dgm:t>
    </dgm:pt>
    <dgm:pt modelId="{BF6BD1F7-6A12-4340-A123-8578D25C5877}" type="sibTrans" cxnId="{0E7E5CDA-69A4-4032-995D-4BF940453AFC}">
      <dgm:prSet/>
      <dgm:spPr/>
      <dgm:t>
        <a:bodyPr/>
        <a:lstStyle/>
        <a:p>
          <a:endParaRPr lang="en-US"/>
        </a:p>
      </dgm:t>
    </dgm:pt>
    <dgm:pt modelId="{34BED2BB-3E9D-4F8C-8815-628A915E7BCB}">
      <dgm:prSet/>
      <dgm:spPr/>
      <dgm:t>
        <a:bodyPr/>
        <a:lstStyle/>
        <a:p>
          <a:r>
            <a:rPr lang="it-IT" dirty="0">
              <a:solidFill>
                <a:schemeClr val="bg1"/>
              </a:solidFill>
            </a:rPr>
            <a:t>1d</a:t>
          </a:r>
        </a:p>
        <a:p>
          <a:r>
            <a:rPr lang="it-IT"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Riflessione personale rispetto all’attività</a:t>
          </a:r>
          <a:endParaRPr lang="en-US" dirty="0">
            <a:solidFill>
              <a:schemeClr val="bg1"/>
            </a:solidFill>
          </a:endParaRPr>
        </a:p>
      </dgm:t>
    </dgm:pt>
    <dgm:pt modelId="{B1C89775-7197-478B-98E7-CD5575B4C68A}" type="parTrans" cxnId="{A32C20C8-3F53-43AF-AA81-5824614E24FC}">
      <dgm:prSet/>
      <dgm:spPr/>
      <dgm:t>
        <a:bodyPr/>
        <a:lstStyle/>
        <a:p>
          <a:endParaRPr lang="en-US"/>
        </a:p>
      </dgm:t>
    </dgm:pt>
    <dgm:pt modelId="{5339A8BC-ACB4-4431-923C-4AC27038086E}" type="sibTrans" cxnId="{A32C20C8-3F53-43AF-AA81-5824614E24FC}">
      <dgm:prSet/>
      <dgm:spPr/>
      <dgm:t>
        <a:bodyPr/>
        <a:lstStyle/>
        <a:p>
          <a:endParaRPr lang="en-US"/>
        </a:p>
      </dgm:t>
    </dgm:pt>
    <dgm:pt modelId="{25B90789-D460-440E-B748-50F1602ED1DD}" type="pres">
      <dgm:prSet presAssocID="{21C9A474-C52C-44AF-B14F-8CC3A953226A}" presName="matrix" presStyleCnt="0">
        <dgm:presLayoutVars>
          <dgm:chMax val="1"/>
          <dgm:dir/>
          <dgm:resizeHandles val="exact"/>
        </dgm:presLayoutVars>
      </dgm:prSet>
      <dgm:spPr/>
    </dgm:pt>
    <dgm:pt modelId="{424DD8CD-9089-4C09-AF87-70215E49CDF8}" type="pres">
      <dgm:prSet presAssocID="{21C9A474-C52C-44AF-B14F-8CC3A953226A}" presName="diamond" presStyleLbl="bgShp" presStyleIdx="0" presStyleCnt="1"/>
      <dgm:spPr/>
    </dgm:pt>
    <dgm:pt modelId="{A2B26504-EE1B-4CF2-B83C-A2453839E23F}" type="pres">
      <dgm:prSet presAssocID="{21C9A474-C52C-44AF-B14F-8CC3A953226A}" presName="quad1" presStyleLbl="node1" presStyleIdx="0" presStyleCnt="4">
        <dgm:presLayoutVars>
          <dgm:chMax val="0"/>
          <dgm:chPref val="0"/>
          <dgm:bulletEnabled val="1"/>
        </dgm:presLayoutVars>
      </dgm:prSet>
      <dgm:spPr/>
    </dgm:pt>
    <dgm:pt modelId="{AA4BFE5D-78E1-44F2-A748-427527001A49}" type="pres">
      <dgm:prSet presAssocID="{21C9A474-C52C-44AF-B14F-8CC3A953226A}" presName="quad2" presStyleLbl="node1" presStyleIdx="1" presStyleCnt="4">
        <dgm:presLayoutVars>
          <dgm:chMax val="0"/>
          <dgm:chPref val="0"/>
          <dgm:bulletEnabled val="1"/>
        </dgm:presLayoutVars>
      </dgm:prSet>
      <dgm:spPr/>
    </dgm:pt>
    <dgm:pt modelId="{61DD7921-8C01-40E1-A5FE-B2FF08A94FCA}" type="pres">
      <dgm:prSet presAssocID="{21C9A474-C52C-44AF-B14F-8CC3A953226A}" presName="quad3" presStyleLbl="node1" presStyleIdx="2" presStyleCnt="4">
        <dgm:presLayoutVars>
          <dgm:chMax val="0"/>
          <dgm:chPref val="0"/>
          <dgm:bulletEnabled val="1"/>
        </dgm:presLayoutVars>
      </dgm:prSet>
      <dgm:spPr/>
    </dgm:pt>
    <dgm:pt modelId="{2D0F451B-C3B4-4212-85E7-85E0DE337FDA}" type="pres">
      <dgm:prSet presAssocID="{21C9A474-C52C-44AF-B14F-8CC3A953226A}" presName="quad4" presStyleLbl="node1" presStyleIdx="3" presStyleCnt="4">
        <dgm:presLayoutVars>
          <dgm:chMax val="0"/>
          <dgm:chPref val="0"/>
          <dgm:bulletEnabled val="1"/>
        </dgm:presLayoutVars>
      </dgm:prSet>
      <dgm:spPr/>
    </dgm:pt>
  </dgm:ptLst>
  <dgm:cxnLst>
    <dgm:cxn modelId="{EF28C827-744D-42CA-8253-67B6521CD8C6}" type="presOf" srcId="{34BED2BB-3E9D-4F8C-8815-628A915E7BCB}" destId="{2D0F451B-C3B4-4212-85E7-85E0DE337FDA}" srcOrd="0" destOrd="0" presId="urn:microsoft.com/office/officeart/2005/8/layout/matrix3"/>
    <dgm:cxn modelId="{4299D735-5E9C-4357-B44D-751EFEA74096}" type="presOf" srcId="{5B608FB8-6A5E-4846-AE5C-82CF8C1353F4}" destId="{61DD7921-8C01-40E1-A5FE-B2FF08A94FCA}" srcOrd="0" destOrd="0" presId="urn:microsoft.com/office/officeart/2005/8/layout/matrix3"/>
    <dgm:cxn modelId="{AC85C073-A7FC-48CB-BCA2-53DC07DF8B2C}" type="presOf" srcId="{2D2A233D-AC35-4E6C-91E9-D9DBF43F2FE6}" destId="{A2B26504-EE1B-4CF2-B83C-A2453839E23F}" srcOrd="0" destOrd="0" presId="urn:microsoft.com/office/officeart/2005/8/layout/matrix3"/>
    <dgm:cxn modelId="{2061C097-F6D2-43E7-A709-62605CCA9340}" type="presOf" srcId="{6D335236-0007-4AAD-8E64-736C6B70BBAF}" destId="{AA4BFE5D-78E1-44F2-A748-427527001A49}" srcOrd="0" destOrd="0" presId="urn:microsoft.com/office/officeart/2005/8/layout/matrix3"/>
    <dgm:cxn modelId="{A32C20C8-3F53-43AF-AA81-5824614E24FC}" srcId="{21C9A474-C52C-44AF-B14F-8CC3A953226A}" destId="{34BED2BB-3E9D-4F8C-8815-628A915E7BCB}" srcOrd="3" destOrd="0" parTransId="{B1C89775-7197-478B-98E7-CD5575B4C68A}" sibTransId="{5339A8BC-ACB4-4431-923C-4AC27038086E}"/>
    <dgm:cxn modelId="{CE2E56C8-A052-46DA-80D9-F87595109F95}" type="presOf" srcId="{21C9A474-C52C-44AF-B14F-8CC3A953226A}" destId="{25B90789-D460-440E-B748-50F1602ED1DD}" srcOrd="0" destOrd="0" presId="urn:microsoft.com/office/officeart/2005/8/layout/matrix3"/>
    <dgm:cxn modelId="{0E7E5CDA-69A4-4032-995D-4BF940453AFC}" srcId="{21C9A474-C52C-44AF-B14F-8CC3A953226A}" destId="{5B608FB8-6A5E-4846-AE5C-82CF8C1353F4}" srcOrd="2" destOrd="0" parTransId="{3FFE92CF-88FF-4DF0-99C2-9D6BD4F21CDE}" sibTransId="{BF6BD1F7-6A12-4340-A123-8578D25C5877}"/>
    <dgm:cxn modelId="{450FABDF-950A-4495-B01B-4D83D5ADD30D}" srcId="{21C9A474-C52C-44AF-B14F-8CC3A953226A}" destId="{6D335236-0007-4AAD-8E64-736C6B70BBAF}" srcOrd="1" destOrd="0" parTransId="{971AEF47-1921-426A-BF04-79274FD53050}" sibTransId="{FC011D0F-4200-4F96-ACF9-6A3BFB77939C}"/>
    <dgm:cxn modelId="{FE2539F9-EEB6-4A35-B5D4-C771C47EC818}" srcId="{21C9A474-C52C-44AF-B14F-8CC3A953226A}" destId="{2D2A233D-AC35-4E6C-91E9-D9DBF43F2FE6}" srcOrd="0" destOrd="0" parTransId="{A700733B-9BCA-4464-8447-4F21CCEF5EF8}" sibTransId="{1266CFBA-84C2-4F0D-A664-7419C7AD76A7}"/>
    <dgm:cxn modelId="{A8F8FABE-041A-47AF-844A-74591CAC2CED}" type="presParOf" srcId="{25B90789-D460-440E-B748-50F1602ED1DD}" destId="{424DD8CD-9089-4C09-AF87-70215E49CDF8}" srcOrd="0" destOrd="0" presId="urn:microsoft.com/office/officeart/2005/8/layout/matrix3"/>
    <dgm:cxn modelId="{9FB62534-D4E3-46C6-AB83-19F80B0F658E}" type="presParOf" srcId="{25B90789-D460-440E-B748-50F1602ED1DD}" destId="{A2B26504-EE1B-4CF2-B83C-A2453839E23F}" srcOrd="1" destOrd="0" presId="urn:microsoft.com/office/officeart/2005/8/layout/matrix3"/>
    <dgm:cxn modelId="{CBEA3C32-8B31-4CF6-8213-0E3F42625996}" type="presParOf" srcId="{25B90789-D460-440E-B748-50F1602ED1DD}" destId="{AA4BFE5D-78E1-44F2-A748-427527001A49}" srcOrd="2" destOrd="0" presId="urn:microsoft.com/office/officeart/2005/8/layout/matrix3"/>
    <dgm:cxn modelId="{755FCA34-9CEB-4D12-9998-DF1A17973B86}" type="presParOf" srcId="{25B90789-D460-440E-B748-50F1602ED1DD}" destId="{61DD7921-8C01-40E1-A5FE-B2FF08A94FCA}" srcOrd="3" destOrd="0" presId="urn:microsoft.com/office/officeart/2005/8/layout/matrix3"/>
    <dgm:cxn modelId="{9C3B52E4-D2F9-4E92-925D-50149171A81E}" type="presParOf" srcId="{25B90789-D460-440E-B748-50F1602ED1DD}" destId="{2D0F451B-C3B4-4212-85E7-85E0DE337FDA}"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184C9-A439-4334-B652-8A39EB4D8B01}"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n-US"/>
        </a:p>
      </dgm:t>
    </dgm:pt>
    <dgm:pt modelId="{14C8DF43-3010-43B8-ACF2-1E178C3D11F0}">
      <dgm:prSet custT="1"/>
      <dgm:spPr/>
      <dgm:t>
        <a:bodyPr/>
        <a:lstStyle/>
        <a:p>
          <a:r>
            <a:rPr lang="it-IT" sz="1800" dirty="0">
              <a:solidFill>
                <a:schemeClr val="bg1"/>
              </a:solidFill>
            </a:rPr>
            <a:t>2a</a:t>
          </a:r>
        </a:p>
        <a:p>
          <a:r>
            <a:rPr lang="it-IT" sz="1800" dirty="0">
              <a:solidFill>
                <a:schemeClr val="bg1"/>
              </a:solidFill>
            </a:rPr>
            <a:t> </a:t>
          </a:r>
          <a:r>
            <a:rPr lang="it-IT" sz="1800"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Osservazione paleo-</a:t>
          </a:r>
        </a:p>
        <a:p>
          <a:r>
            <a:rPr lang="it-IT" sz="1800"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ambiente </a:t>
          </a:r>
          <a:endParaRPr lang="en-US" sz="1800" dirty="0">
            <a:solidFill>
              <a:schemeClr val="bg1"/>
            </a:solidFill>
          </a:endParaRPr>
        </a:p>
      </dgm:t>
    </dgm:pt>
    <dgm:pt modelId="{1E4AA9F6-EC9B-4F14-A93C-3948BE2535C8}" type="parTrans" cxnId="{FF3D66BD-3645-472B-8BB4-62A9CCB771E8}">
      <dgm:prSet/>
      <dgm:spPr/>
      <dgm:t>
        <a:bodyPr/>
        <a:lstStyle/>
        <a:p>
          <a:endParaRPr lang="en-US"/>
        </a:p>
      </dgm:t>
    </dgm:pt>
    <dgm:pt modelId="{45EDCC50-C643-4774-8226-B451E3C98498}" type="sibTrans" cxnId="{FF3D66BD-3645-472B-8BB4-62A9CCB771E8}">
      <dgm:prSet/>
      <dgm:spPr/>
      <dgm:t>
        <a:bodyPr/>
        <a:lstStyle/>
        <a:p>
          <a:endParaRPr lang="en-US"/>
        </a:p>
      </dgm:t>
    </dgm:pt>
    <dgm:pt modelId="{CA284407-C7ED-4640-BBBE-2675B336C531}">
      <dgm:prSet custT="1"/>
      <dgm:spPr/>
      <dgm:t>
        <a:bodyPr/>
        <a:lstStyle/>
        <a:p>
          <a:r>
            <a:rPr lang="it-IT" sz="1800" dirty="0">
              <a:solidFill>
                <a:schemeClr val="bg1"/>
              </a:solidFill>
            </a:rPr>
            <a:t>2b</a:t>
          </a:r>
        </a:p>
        <a:p>
          <a:r>
            <a:rPr lang="it-IT" sz="1800" dirty="0">
              <a:solidFill>
                <a:schemeClr val="bg1"/>
              </a:solidFill>
            </a:rPr>
            <a:t> </a:t>
          </a:r>
          <a:r>
            <a:rPr lang="it-IT" sz="1800"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Osservazione</a:t>
          </a:r>
        </a:p>
        <a:p>
          <a:r>
            <a:rPr lang="it-IT" sz="1800"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 paleosuolo </a:t>
          </a:r>
          <a:endParaRPr lang="en-US" sz="1800" dirty="0">
            <a:solidFill>
              <a:schemeClr val="bg1"/>
            </a:solidFill>
          </a:endParaRPr>
        </a:p>
      </dgm:t>
    </dgm:pt>
    <dgm:pt modelId="{C0392773-9231-476E-BE3D-8663E45F8816}" type="parTrans" cxnId="{425650A3-A835-4CDA-A87D-E66DB01BDEC7}">
      <dgm:prSet/>
      <dgm:spPr/>
      <dgm:t>
        <a:bodyPr/>
        <a:lstStyle/>
        <a:p>
          <a:endParaRPr lang="en-US"/>
        </a:p>
      </dgm:t>
    </dgm:pt>
    <dgm:pt modelId="{4A0CB42D-0499-439A-8880-8747DFFD7589}" type="sibTrans" cxnId="{425650A3-A835-4CDA-A87D-E66DB01BDEC7}">
      <dgm:prSet/>
      <dgm:spPr/>
      <dgm:t>
        <a:bodyPr/>
        <a:lstStyle/>
        <a:p>
          <a:endParaRPr lang="en-US"/>
        </a:p>
      </dgm:t>
    </dgm:pt>
    <dgm:pt modelId="{E71AE4A7-25F5-44CC-A5F0-25C124337438}">
      <dgm:prSet custT="1"/>
      <dgm:spPr/>
      <dgm:t>
        <a:bodyPr/>
        <a:lstStyle/>
        <a:p>
          <a:r>
            <a:rPr lang="it-IT" sz="1800" dirty="0">
              <a:solidFill>
                <a:schemeClr val="bg1"/>
              </a:solidFill>
            </a:rPr>
            <a:t>2c</a:t>
          </a:r>
        </a:p>
        <a:p>
          <a:r>
            <a:rPr lang="it-IT" sz="1800"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 Identikit </a:t>
          </a:r>
          <a:endParaRPr lang="en-US" sz="1800" dirty="0">
            <a:solidFill>
              <a:schemeClr val="bg1"/>
            </a:solidFill>
          </a:endParaRPr>
        </a:p>
      </dgm:t>
    </dgm:pt>
    <dgm:pt modelId="{E3761CF0-EB2D-4216-97B2-240AEA41A9B0}" type="parTrans" cxnId="{A1B38F6B-91FF-43D1-AF68-E15107039C4D}">
      <dgm:prSet/>
      <dgm:spPr/>
      <dgm:t>
        <a:bodyPr/>
        <a:lstStyle/>
        <a:p>
          <a:endParaRPr lang="en-US"/>
        </a:p>
      </dgm:t>
    </dgm:pt>
    <dgm:pt modelId="{264BDE54-D9C3-40D2-B1E6-ED89B6AAD01D}" type="sibTrans" cxnId="{A1B38F6B-91FF-43D1-AF68-E15107039C4D}">
      <dgm:prSet/>
      <dgm:spPr/>
      <dgm:t>
        <a:bodyPr/>
        <a:lstStyle/>
        <a:p>
          <a:endParaRPr lang="en-US"/>
        </a:p>
      </dgm:t>
    </dgm:pt>
    <dgm:pt modelId="{B1CA99C5-51FA-4119-9A48-651C7F63426F}">
      <dgm:prSet custT="1"/>
      <dgm:spPr/>
      <dgm:t>
        <a:bodyPr/>
        <a:lstStyle/>
        <a:p>
          <a:r>
            <a:rPr lang="it-IT" sz="1800" dirty="0">
              <a:solidFill>
                <a:schemeClr val="bg1"/>
              </a:solidFill>
            </a:rPr>
            <a:t>2d</a:t>
          </a:r>
        </a:p>
        <a:p>
          <a:r>
            <a:rPr lang="it-IT" sz="1800" dirty="0">
              <a:solidFill>
                <a:schemeClr val="bg1"/>
              </a:solidFill>
            </a:rPr>
            <a:t> </a:t>
          </a:r>
          <a:r>
            <a:rPr lang="it-IT" sz="1800"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Percorso bendato</a:t>
          </a:r>
          <a:endParaRPr lang="en-US" sz="1800" dirty="0">
            <a:solidFill>
              <a:schemeClr val="bg1"/>
            </a:solidFill>
          </a:endParaRPr>
        </a:p>
      </dgm:t>
    </dgm:pt>
    <dgm:pt modelId="{E3CFCD87-1356-4E52-937E-5EF6DC2B2601}" type="parTrans" cxnId="{1D20C293-FAFD-4C60-A385-59A67CADEF1C}">
      <dgm:prSet/>
      <dgm:spPr/>
      <dgm:t>
        <a:bodyPr/>
        <a:lstStyle/>
        <a:p>
          <a:endParaRPr lang="en-US"/>
        </a:p>
      </dgm:t>
    </dgm:pt>
    <dgm:pt modelId="{46FDCC1B-BA49-4A18-A75D-B0F6CA602380}" type="sibTrans" cxnId="{1D20C293-FAFD-4C60-A385-59A67CADEF1C}">
      <dgm:prSet/>
      <dgm:spPr/>
      <dgm:t>
        <a:bodyPr/>
        <a:lstStyle/>
        <a:p>
          <a:endParaRPr lang="en-US"/>
        </a:p>
      </dgm:t>
    </dgm:pt>
    <dgm:pt modelId="{9881DCC1-CAFF-43B5-BEAE-D8638249CB00}">
      <dgm:prSet custT="1"/>
      <dgm:spPr/>
      <dgm:t>
        <a:bodyPr/>
        <a:lstStyle/>
        <a:p>
          <a:r>
            <a:rPr lang="it-IT" sz="1800" dirty="0">
              <a:solidFill>
                <a:schemeClr val="bg1"/>
              </a:solidFill>
            </a:rPr>
            <a:t>2e</a:t>
          </a:r>
        </a:p>
        <a:p>
          <a:r>
            <a:rPr lang="it-IT" sz="1800" dirty="0">
              <a:solidFill>
                <a:schemeClr val="bg1"/>
              </a:solidFill>
            </a:rPr>
            <a:t> </a:t>
          </a:r>
          <a:r>
            <a:rPr lang="it-IT" sz="1800" dirty="0">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Sala della Balena </a:t>
          </a:r>
          <a:endParaRPr lang="en-US" sz="1800" dirty="0">
            <a:solidFill>
              <a:schemeClr val="bg1"/>
            </a:solidFill>
          </a:endParaRPr>
        </a:p>
      </dgm:t>
    </dgm:pt>
    <dgm:pt modelId="{094FA252-5486-4966-A99B-B27803C3C5DB}" type="parTrans" cxnId="{D1449805-B773-417B-956B-D97F830AC0F4}">
      <dgm:prSet/>
      <dgm:spPr/>
      <dgm:t>
        <a:bodyPr/>
        <a:lstStyle/>
        <a:p>
          <a:endParaRPr lang="en-US"/>
        </a:p>
      </dgm:t>
    </dgm:pt>
    <dgm:pt modelId="{B194AB2A-AFD4-4DC1-8381-719FAE52E59F}" type="sibTrans" cxnId="{D1449805-B773-417B-956B-D97F830AC0F4}">
      <dgm:prSet/>
      <dgm:spPr/>
      <dgm:t>
        <a:bodyPr/>
        <a:lstStyle/>
        <a:p>
          <a:endParaRPr lang="en-US"/>
        </a:p>
      </dgm:t>
    </dgm:pt>
    <dgm:pt modelId="{96228017-FAAD-4EAB-91A0-7B7A9E8647E9}">
      <dgm:prSet custT="1"/>
      <dgm:spPr/>
      <dgm:t>
        <a:bodyPr/>
        <a:lstStyle/>
        <a:p>
          <a:r>
            <a:rPr lang="it-IT" sz="1800" dirty="0">
              <a:solidFill>
                <a:schemeClr val="bg1"/>
              </a:solidFill>
            </a:rPr>
            <a:t>2f </a:t>
          </a:r>
        </a:p>
        <a:p>
          <a:r>
            <a:rPr lang="it-IT" sz="1800" dirty="0">
              <a:solidFill>
                <a:schemeClr val="bg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Riflessione personale rispetto all’attività </a:t>
          </a:r>
          <a:endParaRPr lang="en-US" sz="1800" dirty="0">
            <a:solidFill>
              <a:schemeClr val="bg1"/>
            </a:solidFill>
          </a:endParaRPr>
        </a:p>
      </dgm:t>
    </dgm:pt>
    <dgm:pt modelId="{5ADD1A06-F7B0-4353-B6A7-BCE141B5EDAF}" type="parTrans" cxnId="{688140AA-EC13-4547-8AE5-122DB54B2ED1}">
      <dgm:prSet/>
      <dgm:spPr/>
      <dgm:t>
        <a:bodyPr/>
        <a:lstStyle/>
        <a:p>
          <a:endParaRPr lang="en-US"/>
        </a:p>
      </dgm:t>
    </dgm:pt>
    <dgm:pt modelId="{D9446005-ED4B-44C5-85BA-5885BE637875}" type="sibTrans" cxnId="{688140AA-EC13-4547-8AE5-122DB54B2ED1}">
      <dgm:prSet/>
      <dgm:spPr/>
      <dgm:t>
        <a:bodyPr/>
        <a:lstStyle/>
        <a:p>
          <a:endParaRPr lang="en-US"/>
        </a:p>
      </dgm:t>
    </dgm:pt>
    <dgm:pt modelId="{B92BFCB2-65E4-4763-8029-47825CE68C33}" type="pres">
      <dgm:prSet presAssocID="{DE5184C9-A439-4334-B652-8A39EB4D8B01}" presName="CompostProcess" presStyleCnt="0">
        <dgm:presLayoutVars>
          <dgm:dir/>
          <dgm:resizeHandles val="exact"/>
        </dgm:presLayoutVars>
      </dgm:prSet>
      <dgm:spPr/>
    </dgm:pt>
    <dgm:pt modelId="{8777BDC8-0927-4F43-B298-5D102A25CE83}" type="pres">
      <dgm:prSet presAssocID="{DE5184C9-A439-4334-B652-8A39EB4D8B01}" presName="arrow" presStyleLbl="bgShp" presStyleIdx="0" presStyleCnt="1"/>
      <dgm:spPr/>
    </dgm:pt>
    <dgm:pt modelId="{2F63519A-9D48-49C7-B7FB-09CB016FDB41}" type="pres">
      <dgm:prSet presAssocID="{DE5184C9-A439-4334-B652-8A39EB4D8B01}" presName="linearProcess" presStyleCnt="0"/>
      <dgm:spPr/>
    </dgm:pt>
    <dgm:pt modelId="{47FF7D5E-D1C6-4703-A95F-E8E1A0AB76DF}" type="pres">
      <dgm:prSet presAssocID="{14C8DF43-3010-43B8-ACF2-1E178C3D11F0}" presName="textNode" presStyleLbl="node1" presStyleIdx="0" presStyleCnt="6" custScaleX="103930">
        <dgm:presLayoutVars>
          <dgm:bulletEnabled val="1"/>
        </dgm:presLayoutVars>
      </dgm:prSet>
      <dgm:spPr/>
    </dgm:pt>
    <dgm:pt modelId="{87F7AF55-42FF-4E64-A2A1-8B8771E2A16D}" type="pres">
      <dgm:prSet presAssocID="{45EDCC50-C643-4774-8226-B451E3C98498}" presName="sibTrans" presStyleCnt="0"/>
      <dgm:spPr/>
    </dgm:pt>
    <dgm:pt modelId="{6AE26775-1551-4E7E-B5C8-19FC7B202939}" type="pres">
      <dgm:prSet presAssocID="{CA284407-C7ED-4640-BBBE-2675B336C531}" presName="textNode" presStyleLbl="node1" presStyleIdx="1" presStyleCnt="6" custScaleX="105574">
        <dgm:presLayoutVars>
          <dgm:bulletEnabled val="1"/>
        </dgm:presLayoutVars>
      </dgm:prSet>
      <dgm:spPr/>
    </dgm:pt>
    <dgm:pt modelId="{3E46748A-AE27-48C3-BF67-8E3675AE664B}" type="pres">
      <dgm:prSet presAssocID="{4A0CB42D-0499-439A-8880-8747DFFD7589}" presName="sibTrans" presStyleCnt="0"/>
      <dgm:spPr/>
    </dgm:pt>
    <dgm:pt modelId="{658D7ED2-8FDB-44CE-BDA4-B2DD7EA0D0A3}" type="pres">
      <dgm:prSet presAssocID="{E71AE4A7-25F5-44CC-A5F0-25C124337438}" presName="textNode" presStyleLbl="node1" presStyleIdx="2" presStyleCnt="6">
        <dgm:presLayoutVars>
          <dgm:bulletEnabled val="1"/>
        </dgm:presLayoutVars>
      </dgm:prSet>
      <dgm:spPr/>
    </dgm:pt>
    <dgm:pt modelId="{82D41662-0617-475A-A117-63E44001394D}" type="pres">
      <dgm:prSet presAssocID="{264BDE54-D9C3-40D2-B1E6-ED89B6AAD01D}" presName="sibTrans" presStyleCnt="0"/>
      <dgm:spPr/>
    </dgm:pt>
    <dgm:pt modelId="{D8AF1235-96E8-4194-8EDB-E05EDE2371E4}" type="pres">
      <dgm:prSet presAssocID="{B1CA99C5-51FA-4119-9A48-651C7F63426F}" presName="textNode" presStyleLbl="node1" presStyleIdx="3" presStyleCnt="6" custLinFactNeighborX="2691" custLinFactNeighborY="871">
        <dgm:presLayoutVars>
          <dgm:bulletEnabled val="1"/>
        </dgm:presLayoutVars>
      </dgm:prSet>
      <dgm:spPr/>
    </dgm:pt>
    <dgm:pt modelId="{62DB40B4-1933-4E47-B6FF-442AA478D4BC}" type="pres">
      <dgm:prSet presAssocID="{46FDCC1B-BA49-4A18-A75D-B0F6CA602380}" presName="sibTrans" presStyleCnt="0"/>
      <dgm:spPr/>
    </dgm:pt>
    <dgm:pt modelId="{0317197B-667A-4021-8A98-DFFE537640EF}" type="pres">
      <dgm:prSet presAssocID="{9881DCC1-CAFF-43B5-BEAE-D8638249CB00}" presName="textNode" presStyleLbl="node1" presStyleIdx="4" presStyleCnt="6">
        <dgm:presLayoutVars>
          <dgm:bulletEnabled val="1"/>
        </dgm:presLayoutVars>
      </dgm:prSet>
      <dgm:spPr/>
    </dgm:pt>
    <dgm:pt modelId="{518DCD04-4502-49E0-A4EF-F1C1480326EA}" type="pres">
      <dgm:prSet presAssocID="{B194AB2A-AFD4-4DC1-8381-719FAE52E59F}" presName="sibTrans" presStyleCnt="0"/>
      <dgm:spPr/>
    </dgm:pt>
    <dgm:pt modelId="{54AE30E0-310A-4B03-BB9C-50A58B5A2959}" type="pres">
      <dgm:prSet presAssocID="{96228017-FAAD-4EAB-91A0-7B7A9E8647E9}" presName="textNode" presStyleLbl="node1" presStyleIdx="5" presStyleCnt="6" custScaleX="106063">
        <dgm:presLayoutVars>
          <dgm:bulletEnabled val="1"/>
        </dgm:presLayoutVars>
      </dgm:prSet>
      <dgm:spPr/>
    </dgm:pt>
  </dgm:ptLst>
  <dgm:cxnLst>
    <dgm:cxn modelId="{D1449805-B773-417B-956B-D97F830AC0F4}" srcId="{DE5184C9-A439-4334-B652-8A39EB4D8B01}" destId="{9881DCC1-CAFF-43B5-BEAE-D8638249CB00}" srcOrd="4" destOrd="0" parTransId="{094FA252-5486-4966-A99B-B27803C3C5DB}" sibTransId="{B194AB2A-AFD4-4DC1-8381-719FAE52E59F}"/>
    <dgm:cxn modelId="{48EE7026-386C-4CE6-A212-A79412377FBD}" type="presOf" srcId="{CA284407-C7ED-4640-BBBE-2675B336C531}" destId="{6AE26775-1551-4E7E-B5C8-19FC7B202939}" srcOrd="0" destOrd="0" presId="urn:microsoft.com/office/officeart/2005/8/layout/hProcess9"/>
    <dgm:cxn modelId="{3635A028-332A-4D77-811A-BDD1A0663BF8}" type="presOf" srcId="{E71AE4A7-25F5-44CC-A5F0-25C124337438}" destId="{658D7ED2-8FDB-44CE-BDA4-B2DD7EA0D0A3}" srcOrd="0" destOrd="0" presId="urn:microsoft.com/office/officeart/2005/8/layout/hProcess9"/>
    <dgm:cxn modelId="{F7C66366-FEFE-4A50-8FAD-62D9C103F347}" type="presOf" srcId="{B1CA99C5-51FA-4119-9A48-651C7F63426F}" destId="{D8AF1235-96E8-4194-8EDB-E05EDE2371E4}" srcOrd="0" destOrd="0" presId="urn:microsoft.com/office/officeart/2005/8/layout/hProcess9"/>
    <dgm:cxn modelId="{A1B38F6B-91FF-43D1-AF68-E15107039C4D}" srcId="{DE5184C9-A439-4334-B652-8A39EB4D8B01}" destId="{E71AE4A7-25F5-44CC-A5F0-25C124337438}" srcOrd="2" destOrd="0" parTransId="{E3761CF0-EB2D-4216-97B2-240AEA41A9B0}" sibTransId="{264BDE54-D9C3-40D2-B1E6-ED89B6AAD01D}"/>
    <dgm:cxn modelId="{9782E289-0650-4E44-AACC-62EBEE9545B9}" type="presOf" srcId="{96228017-FAAD-4EAB-91A0-7B7A9E8647E9}" destId="{54AE30E0-310A-4B03-BB9C-50A58B5A2959}" srcOrd="0" destOrd="0" presId="urn:microsoft.com/office/officeart/2005/8/layout/hProcess9"/>
    <dgm:cxn modelId="{1D20C293-FAFD-4C60-A385-59A67CADEF1C}" srcId="{DE5184C9-A439-4334-B652-8A39EB4D8B01}" destId="{B1CA99C5-51FA-4119-9A48-651C7F63426F}" srcOrd="3" destOrd="0" parTransId="{E3CFCD87-1356-4E52-937E-5EF6DC2B2601}" sibTransId="{46FDCC1B-BA49-4A18-A75D-B0F6CA602380}"/>
    <dgm:cxn modelId="{A5A7F497-EB4B-4C78-A634-423D73513D9D}" type="presOf" srcId="{9881DCC1-CAFF-43B5-BEAE-D8638249CB00}" destId="{0317197B-667A-4021-8A98-DFFE537640EF}" srcOrd="0" destOrd="0" presId="urn:microsoft.com/office/officeart/2005/8/layout/hProcess9"/>
    <dgm:cxn modelId="{425650A3-A835-4CDA-A87D-E66DB01BDEC7}" srcId="{DE5184C9-A439-4334-B652-8A39EB4D8B01}" destId="{CA284407-C7ED-4640-BBBE-2675B336C531}" srcOrd="1" destOrd="0" parTransId="{C0392773-9231-476E-BE3D-8663E45F8816}" sibTransId="{4A0CB42D-0499-439A-8880-8747DFFD7589}"/>
    <dgm:cxn modelId="{688140AA-EC13-4547-8AE5-122DB54B2ED1}" srcId="{DE5184C9-A439-4334-B652-8A39EB4D8B01}" destId="{96228017-FAAD-4EAB-91A0-7B7A9E8647E9}" srcOrd="5" destOrd="0" parTransId="{5ADD1A06-F7B0-4353-B6A7-BCE141B5EDAF}" sibTransId="{D9446005-ED4B-44C5-85BA-5885BE637875}"/>
    <dgm:cxn modelId="{FF3D66BD-3645-472B-8BB4-62A9CCB771E8}" srcId="{DE5184C9-A439-4334-B652-8A39EB4D8B01}" destId="{14C8DF43-3010-43B8-ACF2-1E178C3D11F0}" srcOrd="0" destOrd="0" parTransId="{1E4AA9F6-EC9B-4F14-A93C-3948BE2535C8}" sibTransId="{45EDCC50-C643-4774-8226-B451E3C98498}"/>
    <dgm:cxn modelId="{D56AB6DB-4D2A-49D4-9928-E0BCE5E1E863}" type="presOf" srcId="{DE5184C9-A439-4334-B652-8A39EB4D8B01}" destId="{B92BFCB2-65E4-4763-8029-47825CE68C33}" srcOrd="0" destOrd="0" presId="urn:microsoft.com/office/officeart/2005/8/layout/hProcess9"/>
    <dgm:cxn modelId="{B2AAFEF3-8F80-4243-BB40-ACD617C505FE}" type="presOf" srcId="{14C8DF43-3010-43B8-ACF2-1E178C3D11F0}" destId="{47FF7D5E-D1C6-4703-A95F-E8E1A0AB76DF}" srcOrd="0" destOrd="0" presId="urn:microsoft.com/office/officeart/2005/8/layout/hProcess9"/>
    <dgm:cxn modelId="{7EBF9C93-ED95-44FD-B47E-A9AAD19B4415}" type="presParOf" srcId="{B92BFCB2-65E4-4763-8029-47825CE68C33}" destId="{8777BDC8-0927-4F43-B298-5D102A25CE83}" srcOrd="0" destOrd="0" presId="urn:microsoft.com/office/officeart/2005/8/layout/hProcess9"/>
    <dgm:cxn modelId="{116BF7AF-7B74-4740-B3B0-6966BBAAFE4E}" type="presParOf" srcId="{B92BFCB2-65E4-4763-8029-47825CE68C33}" destId="{2F63519A-9D48-49C7-B7FB-09CB016FDB41}" srcOrd="1" destOrd="0" presId="urn:microsoft.com/office/officeart/2005/8/layout/hProcess9"/>
    <dgm:cxn modelId="{FB3DD82C-6EAC-4380-AA29-ED3865DBAA8C}" type="presParOf" srcId="{2F63519A-9D48-49C7-B7FB-09CB016FDB41}" destId="{47FF7D5E-D1C6-4703-A95F-E8E1A0AB76DF}" srcOrd="0" destOrd="0" presId="urn:microsoft.com/office/officeart/2005/8/layout/hProcess9"/>
    <dgm:cxn modelId="{B8E0F70F-2B96-4EB7-9FCF-4A4ADB92F64D}" type="presParOf" srcId="{2F63519A-9D48-49C7-B7FB-09CB016FDB41}" destId="{87F7AF55-42FF-4E64-A2A1-8B8771E2A16D}" srcOrd="1" destOrd="0" presId="urn:microsoft.com/office/officeart/2005/8/layout/hProcess9"/>
    <dgm:cxn modelId="{14E7296C-C571-4079-8B95-B35FCBB64801}" type="presParOf" srcId="{2F63519A-9D48-49C7-B7FB-09CB016FDB41}" destId="{6AE26775-1551-4E7E-B5C8-19FC7B202939}" srcOrd="2" destOrd="0" presId="urn:microsoft.com/office/officeart/2005/8/layout/hProcess9"/>
    <dgm:cxn modelId="{569072E3-A1EB-438D-94BC-2424F51DBBB7}" type="presParOf" srcId="{2F63519A-9D48-49C7-B7FB-09CB016FDB41}" destId="{3E46748A-AE27-48C3-BF67-8E3675AE664B}" srcOrd="3" destOrd="0" presId="urn:microsoft.com/office/officeart/2005/8/layout/hProcess9"/>
    <dgm:cxn modelId="{D856FEDC-B14D-4514-B2C3-679F7F36A766}" type="presParOf" srcId="{2F63519A-9D48-49C7-B7FB-09CB016FDB41}" destId="{658D7ED2-8FDB-44CE-BDA4-B2DD7EA0D0A3}" srcOrd="4" destOrd="0" presId="urn:microsoft.com/office/officeart/2005/8/layout/hProcess9"/>
    <dgm:cxn modelId="{C202DC0B-7DAD-4BEA-B414-0EB5A25E6655}" type="presParOf" srcId="{2F63519A-9D48-49C7-B7FB-09CB016FDB41}" destId="{82D41662-0617-475A-A117-63E44001394D}" srcOrd="5" destOrd="0" presId="urn:microsoft.com/office/officeart/2005/8/layout/hProcess9"/>
    <dgm:cxn modelId="{807EC2D6-76F2-4C50-87E2-1A409431B8A2}" type="presParOf" srcId="{2F63519A-9D48-49C7-B7FB-09CB016FDB41}" destId="{D8AF1235-96E8-4194-8EDB-E05EDE2371E4}" srcOrd="6" destOrd="0" presId="urn:microsoft.com/office/officeart/2005/8/layout/hProcess9"/>
    <dgm:cxn modelId="{5AD652D0-F964-47AF-8199-9CAFDCE21E50}" type="presParOf" srcId="{2F63519A-9D48-49C7-B7FB-09CB016FDB41}" destId="{62DB40B4-1933-4E47-B6FF-442AA478D4BC}" srcOrd="7" destOrd="0" presId="urn:microsoft.com/office/officeart/2005/8/layout/hProcess9"/>
    <dgm:cxn modelId="{36988D30-25C7-48C0-B637-673AD023984C}" type="presParOf" srcId="{2F63519A-9D48-49C7-B7FB-09CB016FDB41}" destId="{0317197B-667A-4021-8A98-DFFE537640EF}" srcOrd="8" destOrd="0" presId="urn:microsoft.com/office/officeart/2005/8/layout/hProcess9"/>
    <dgm:cxn modelId="{22D069D5-584D-43FE-ACF0-2CAC91082DF2}" type="presParOf" srcId="{2F63519A-9D48-49C7-B7FB-09CB016FDB41}" destId="{518DCD04-4502-49E0-A4EF-F1C1480326EA}" srcOrd="9" destOrd="0" presId="urn:microsoft.com/office/officeart/2005/8/layout/hProcess9"/>
    <dgm:cxn modelId="{4B79F60A-9175-414E-9C13-471A2545C267}" type="presParOf" srcId="{2F63519A-9D48-49C7-B7FB-09CB016FDB41}" destId="{54AE30E0-310A-4B03-BB9C-50A58B5A2959}"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DD8CD-9089-4C09-AF87-70215E49CDF8}">
      <dsp:nvSpPr>
        <dsp:cNvPr id="0" name=""/>
        <dsp:cNvSpPr/>
      </dsp:nvSpPr>
      <dsp:spPr>
        <a:xfrm>
          <a:off x="3150422" y="0"/>
          <a:ext cx="4529797" cy="452979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26504-EE1B-4CF2-B83C-A2453839E23F}">
      <dsp:nvSpPr>
        <dsp:cNvPr id="0" name=""/>
        <dsp:cNvSpPr/>
      </dsp:nvSpPr>
      <dsp:spPr>
        <a:xfrm>
          <a:off x="3580752" y="430330"/>
          <a:ext cx="1766620" cy="1766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1a</a:t>
          </a:r>
        </a:p>
        <a:p>
          <a:pPr marL="0" lvl="0" indent="0" algn="ctr" defTabSz="844550">
            <a:lnSpc>
              <a:spcPct val="90000"/>
            </a:lnSpc>
            <a:spcBef>
              <a:spcPct val="0"/>
            </a:spcBef>
            <a:spcAft>
              <a:spcPct val="35000"/>
            </a:spcAft>
            <a:buNone/>
          </a:pPr>
          <a:r>
            <a:rPr lang="it-IT" sz="19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Illustrazione obiettivi</a:t>
          </a:r>
          <a:endParaRPr lang="en-US" sz="1900" kern="1200" dirty="0">
            <a:solidFill>
              <a:schemeClr val="bg1"/>
            </a:solidFill>
          </a:endParaRPr>
        </a:p>
      </dsp:txBody>
      <dsp:txXfrm>
        <a:off x="3666991" y="516569"/>
        <a:ext cx="1594142" cy="1594142"/>
      </dsp:txXfrm>
    </dsp:sp>
    <dsp:sp modelId="{AA4BFE5D-78E1-44F2-A748-427527001A49}">
      <dsp:nvSpPr>
        <dsp:cNvPr id="0" name=""/>
        <dsp:cNvSpPr/>
      </dsp:nvSpPr>
      <dsp:spPr>
        <a:xfrm>
          <a:off x="5483267" y="430330"/>
          <a:ext cx="1766620" cy="1766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1b</a:t>
          </a:r>
        </a:p>
        <a:p>
          <a:pPr marL="0" lvl="0" indent="0" algn="ctr" defTabSz="844550">
            <a:lnSpc>
              <a:spcPct val="90000"/>
            </a:lnSpc>
            <a:spcBef>
              <a:spcPct val="0"/>
            </a:spcBef>
            <a:spcAft>
              <a:spcPct val="35000"/>
            </a:spcAft>
            <a:buNone/>
          </a:pPr>
          <a:r>
            <a:rPr lang="it-IT" sz="19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Discussione su passate esperienze museali</a:t>
          </a:r>
          <a:endParaRPr lang="en-US" sz="1900" kern="1200" dirty="0">
            <a:solidFill>
              <a:schemeClr val="bg1"/>
            </a:solidFill>
          </a:endParaRPr>
        </a:p>
      </dsp:txBody>
      <dsp:txXfrm>
        <a:off x="5569506" y="516569"/>
        <a:ext cx="1594142" cy="1594142"/>
      </dsp:txXfrm>
    </dsp:sp>
    <dsp:sp modelId="{61DD7921-8C01-40E1-A5FE-B2FF08A94FCA}">
      <dsp:nvSpPr>
        <dsp:cNvPr id="0" name=""/>
        <dsp:cNvSpPr/>
      </dsp:nvSpPr>
      <dsp:spPr>
        <a:xfrm>
          <a:off x="3580752" y="2332845"/>
          <a:ext cx="1766620" cy="1766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1c</a:t>
          </a:r>
        </a:p>
        <a:p>
          <a:pPr marL="0" lvl="0" indent="0" algn="ctr" defTabSz="844550">
            <a:lnSpc>
              <a:spcPct val="90000"/>
            </a:lnSpc>
            <a:spcBef>
              <a:spcPct val="0"/>
            </a:spcBef>
            <a:spcAft>
              <a:spcPct val="35000"/>
            </a:spcAft>
            <a:buNone/>
          </a:pPr>
          <a:r>
            <a:rPr lang="it-IT" sz="19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Inquadratura storica</a:t>
          </a:r>
          <a:endParaRPr lang="en-US" sz="1900" kern="1200" dirty="0">
            <a:solidFill>
              <a:schemeClr val="bg1"/>
            </a:solidFill>
          </a:endParaRPr>
        </a:p>
      </dsp:txBody>
      <dsp:txXfrm>
        <a:off x="3666991" y="2419084"/>
        <a:ext cx="1594142" cy="1594142"/>
      </dsp:txXfrm>
    </dsp:sp>
    <dsp:sp modelId="{2D0F451B-C3B4-4212-85E7-85E0DE337FDA}">
      <dsp:nvSpPr>
        <dsp:cNvPr id="0" name=""/>
        <dsp:cNvSpPr/>
      </dsp:nvSpPr>
      <dsp:spPr>
        <a:xfrm>
          <a:off x="5483267" y="2332845"/>
          <a:ext cx="1766620" cy="1766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1d</a:t>
          </a:r>
        </a:p>
        <a:p>
          <a:pPr marL="0" lvl="0" indent="0" algn="ctr" defTabSz="844550">
            <a:lnSpc>
              <a:spcPct val="90000"/>
            </a:lnSpc>
            <a:spcBef>
              <a:spcPct val="0"/>
            </a:spcBef>
            <a:spcAft>
              <a:spcPct val="35000"/>
            </a:spcAft>
            <a:buNone/>
          </a:pPr>
          <a:r>
            <a:rPr lang="it-IT" sz="19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Riflessione personale rispetto all’attività</a:t>
          </a:r>
          <a:endParaRPr lang="en-US" sz="1900" kern="1200" dirty="0">
            <a:solidFill>
              <a:schemeClr val="bg1"/>
            </a:solidFill>
          </a:endParaRPr>
        </a:p>
      </dsp:txBody>
      <dsp:txXfrm>
        <a:off x="5569506" y="2419084"/>
        <a:ext cx="1594142" cy="1594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7BDC8-0927-4F43-B298-5D102A25CE83}">
      <dsp:nvSpPr>
        <dsp:cNvPr id="0" name=""/>
        <dsp:cNvSpPr/>
      </dsp:nvSpPr>
      <dsp:spPr>
        <a:xfrm>
          <a:off x="815614" y="0"/>
          <a:ext cx="9243630" cy="35988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7FF7D5E-D1C6-4703-A95F-E8E1A0AB76DF}">
      <dsp:nvSpPr>
        <dsp:cNvPr id="0" name=""/>
        <dsp:cNvSpPr/>
      </dsp:nvSpPr>
      <dsp:spPr>
        <a:xfrm>
          <a:off x="4300" y="1079658"/>
          <a:ext cx="1615867" cy="14395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2a</a:t>
          </a:r>
        </a:p>
        <a:p>
          <a:pPr marL="0" lvl="0" indent="0" algn="ctr" defTabSz="800100">
            <a:lnSpc>
              <a:spcPct val="90000"/>
            </a:lnSpc>
            <a:spcBef>
              <a:spcPct val="0"/>
            </a:spcBef>
            <a:spcAft>
              <a:spcPct val="35000"/>
            </a:spcAft>
            <a:buNone/>
          </a:pPr>
          <a:r>
            <a:rPr lang="it-IT" sz="1800" kern="1200" dirty="0">
              <a:solidFill>
                <a:schemeClr val="bg1"/>
              </a:solidFill>
            </a:rPr>
            <a:t> </a:t>
          </a: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Osservazione paleo-</a:t>
          </a:r>
        </a:p>
        <a:p>
          <a:pPr marL="0" lvl="0" indent="0" algn="ctr" defTabSz="800100">
            <a:lnSpc>
              <a:spcPct val="90000"/>
            </a:lnSpc>
            <a:spcBef>
              <a:spcPct val="0"/>
            </a:spcBef>
            <a:spcAft>
              <a:spcPct val="35000"/>
            </a:spcAft>
            <a:buNone/>
          </a:pP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ambiente </a:t>
          </a:r>
          <a:endParaRPr lang="en-US" sz="1800" kern="1200" dirty="0">
            <a:solidFill>
              <a:schemeClr val="bg1"/>
            </a:solidFill>
          </a:endParaRPr>
        </a:p>
      </dsp:txBody>
      <dsp:txXfrm>
        <a:off x="74573" y="1149931"/>
        <a:ext cx="1475321" cy="1298999"/>
      </dsp:txXfrm>
    </dsp:sp>
    <dsp:sp modelId="{6AE26775-1551-4E7E-B5C8-19FC7B202939}">
      <dsp:nvSpPr>
        <dsp:cNvPr id="0" name=""/>
        <dsp:cNvSpPr/>
      </dsp:nvSpPr>
      <dsp:spPr>
        <a:xfrm>
          <a:off x="1879295" y="1079658"/>
          <a:ext cx="1641427" cy="14395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2b</a:t>
          </a:r>
        </a:p>
        <a:p>
          <a:pPr marL="0" lvl="0" indent="0" algn="ctr" defTabSz="800100">
            <a:lnSpc>
              <a:spcPct val="90000"/>
            </a:lnSpc>
            <a:spcBef>
              <a:spcPct val="0"/>
            </a:spcBef>
            <a:spcAft>
              <a:spcPct val="35000"/>
            </a:spcAft>
            <a:buNone/>
          </a:pPr>
          <a:r>
            <a:rPr lang="it-IT" sz="1800" kern="1200" dirty="0">
              <a:solidFill>
                <a:schemeClr val="bg1"/>
              </a:solidFill>
            </a:rPr>
            <a:t> </a:t>
          </a: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Osservazione</a:t>
          </a:r>
        </a:p>
        <a:p>
          <a:pPr marL="0" lvl="0" indent="0" algn="ctr" defTabSz="800100">
            <a:lnSpc>
              <a:spcPct val="90000"/>
            </a:lnSpc>
            <a:spcBef>
              <a:spcPct val="0"/>
            </a:spcBef>
            <a:spcAft>
              <a:spcPct val="35000"/>
            </a:spcAft>
            <a:buNone/>
          </a:pP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paleosuolo </a:t>
          </a:r>
          <a:endParaRPr lang="en-US" sz="1800" kern="1200" dirty="0">
            <a:solidFill>
              <a:schemeClr val="bg1"/>
            </a:solidFill>
          </a:endParaRPr>
        </a:p>
      </dsp:txBody>
      <dsp:txXfrm>
        <a:off x="1949568" y="1149931"/>
        <a:ext cx="1500881" cy="1298999"/>
      </dsp:txXfrm>
    </dsp:sp>
    <dsp:sp modelId="{658D7ED2-8FDB-44CE-BDA4-B2DD7EA0D0A3}">
      <dsp:nvSpPr>
        <dsp:cNvPr id="0" name=""/>
        <dsp:cNvSpPr/>
      </dsp:nvSpPr>
      <dsp:spPr>
        <a:xfrm>
          <a:off x="3779850" y="1079658"/>
          <a:ext cx="1554764" cy="14395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2c</a:t>
          </a:r>
        </a:p>
        <a:p>
          <a:pPr marL="0" lvl="0" indent="0" algn="ctr" defTabSz="800100">
            <a:lnSpc>
              <a:spcPct val="90000"/>
            </a:lnSpc>
            <a:spcBef>
              <a:spcPct val="0"/>
            </a:spcBef>
            <a:spcAft>
              <a:spcPct val="35000"/>
            </a:spcAft>
            <a:buNone/>
          </a:pP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Identikit </a:t>
          </a:r>
          <a:endParaRPr lang="en-US" sz="1800" kern="1200" dirty="0">
            <a:solidFill>
              <a:schemeClr val="bg1"/>
            </a:solidFill>
          </a:endParaRPr>
        </a:p>
      </dsp:txBody>
      <dsp:txXfrm>
        <a:off x="3850123" y="1149931"/>
        <a:ext cx="1414218" cy="1298999"/>
      </dsp:txXfrm>
    </dsp:sp>
    <dsp:sp modelId="{D8AF1235-96E8-4194-8EDB-E05EDE2371E4}">
      <dsp:nvSpPr>
        <dsp:cNvPr id="0" name=""/>
        <dsp:cNvSpPr/>
      </dsp:nvSpPr>
      <dsp:spPr>
        <a:xfrm>
          <a:off x="5600716" y="1092197"/>
          <a:ext cx="1554764" cy="14395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2d</a:t>
          </a:r>
        </a:p>
        <a:p>
          <a:pPr marL="0" lvl="0" indent="0" algn="ctr" defTabSz="800100">
            <a:lnSpc>
              <a:spcPct val="90000"/>
            </a:lnSpc>
            <a:spcBef>
              <a:spcPct val="0"/>
            </a:spcBef>
            <a:spcAft>
              <a:spcPct val="35000"/>
            </a:spcAft>
            <a:buNone/>
          </a:pPr>
          <a:r>
            <a:rPr lang="it-IT" sz="1800" kern="1200" dirty="0">
              <a:solidFill>
                <a:schemeClr val="bg1"/>
              </a:solidFill>
            </a:rPr>
            <a:t> </a:t>
          </a: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Percorso bendato</a:t>
          </a:r>
          <a:endParaRPr lang="en-US" sz="1800" kern="1200" dirty="0">
            <a:solidFill>
              <a:schemeClr val="bg1"/>
            </a:solidFill>
          </a:endParaRPr>
        </a:p>
      </dsp:txBody>
      <dsp:txXfrm>
        <a:off x="5670989" y="1162470"/>
        <a:ext cx="1414218" cy="1298999"/>
      </dsp:txXfrm>
    </dsp:sp>
    <dsp:sp modelId="{0317197B-667A-4021-8A98-DFFE537640EF}">
      <dsp:nvSpPr>
        <dsp:cNvPr id="0" name=""/>
        <dsp:cNvSpPr/>
      </dsp:nvSpPr>
      <dsp:spPr>
        <a:xfrm>
          <a:off x="7407635" y="1079658"/>
          <a:ext cx="1554764" cy="14395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2e</a:t>
          </a:r>
        </a:p>
        <a:p>
          <a:pPr marL="0" lvl="0" indent="0" algn="ctr" defTabSz="800100">
            <a:lnSpc>
              <a:spcPct val="90000"/>
            </a:lnSpc>
            <a:spcBef>
              <a:spcPct val="0"/>
            </a:spcBef>
            <a:spcAft>
              <a:spcPct val="35000"/>
            </a:spcAft>
            <a:buNone/>
          </a:pPr>
          <a:r>
            <a:rPr lang="it-IT" sz="1800" kern="1200" dirty="0">
              <a:solidFill>
                <a:schemeClr val="bg1"/>
              </a:solidFill>
            </a:rPr>
            <a:t> </a:t>
          </a: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Sala della Balena </a:t>
          </a:r>
          <a:endParaRPr lang="en-US" sz="1800" kern="1200" dirty="0">
            <a:solidFill>
              <a:schemeClr val="bg1"/>
            </a:solidFill>
          </a:endParaRPr>
        </a:p>
      </dsp:txBody>
      <dsp:txXfrm>
        <a:off x="7477908" y="1149931"/>
        <a:ext cx="1414218" cy="1298999"/>
      </dsp:txXfrm>
    </dsp:sp>
    <dsp:sp modelId="{54AE30E0-310A-4B03-BB9C-50A58B5A2959}">
      <dsp:nvSpPr>
        <dsp:cNvPr id="0" name=""/>
        <dsp:cNvSpPr/>
      </dsp:nvSpPr>
      <dsp:spPr>
        <a:xfrm>
          <a:off x="9221527" y="1079658"/>
          <a:ext cx="1649030" cy="143954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2f </a:t>
          </a:r>
        </a:p>
        <a:p>
          <a:pPr marL="0" lvl="0" indent="0" algn="ctr" defTabSz="800100">
            <a:lnSpc>
              <a:spcPct val="90000"/>
            </a:lnSpc>
            <a:spcBef>
              <a:spcPct val="0"/>
            </a:spcBef>
            <a:spcAft>
              <a:spcPct val="35000"/>
            </a:spcAft>
            <a:buNone/>
          </a:pPr>
          <a:r>
            <a:rPr lang="it-IT" sz="18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Riflessione personale rispetto all’attività </a:t>
          </a:r>
          <a:endParaRPr lang="en-US" sz="1800" kern="1200" dirty="0">
            <a:solidFill>
              <a:schemeClr val="bg1"/>
            </a:solidFill>
          </a:endParaRPr>
        </a:p>
      </dsp:txBody>
      <dsp:txXfrm>
        <a:off x="9291800" y="1149931"/>
        <a:ext cx="1508484" cy="129899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46C117F-5CCF-4837-BE5F-2B92066CAFAF}"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B90BD-B6CE-46B7-997F-7313B992CCDC}"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DB9D11F-B188-461D-B23F-39381795C052}"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2E6D8D9-55A2-4063-B0F3-121F44549695}"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D4B24536-994D-4021-A283-9F449C0DB509}" type="datetimeFigureOut">
              <a:rPr lang="en-US" dirty="0"/>
              <a:t>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3CBBBB78-C96F-47B7-AB17-D852CA960AC9}" type="datetimeFigureOut">
              <a:rPr lang="en-US" dirty="0"/>
              <a:t>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1/3/2019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30578ACC-22D6-47C1-A373-4FD133E34F3C}" type="datetimeFigureOut">
              <a:rPr lang="en-US" dirty="0"/>
              <a:t>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331444B-B92B-4E27-8C94-BB93EAF5CB18}"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363EFA5E-FA76-400D-B3DC-F0BA90E6D107}" type="datetimeFigureOut">
              <a:rPr lang="en-US" dirty="0"/>
              <a:t>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1/3/2019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E911EF-80F5-4781-A4DF-44EFAF242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2A734-17E4-44D5-9630-D54D6AF746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EFFB5C33-24B2-4764-BDBD-4C10A21D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8808" y="0"/>
            <a:ext cx="3403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FEB601E2-EFED-4313-BEE4-9E27B94FC6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242852"/>
            <a:ext cx="9110541" cy="246557"/>
          </a:xfrm>
          <a:prstGeom prst="rect">
            <a:avLst/>
          </a:prstGeom>
        </p:spPr>
      </p:pic>
      <p:sp>
        <p:nvSpPr>
          <p:cNvPr id="16" name="Rectangle 15">
            <a:extLst>
              <a:ext uri="{FF2B5EF4-FFF2-40B4-BE49-F238E27FC236}">
                <a16:creationId xmlns:a16="http://schemas.microsoft.com/office/drawing/2014/main" id="{1425DB5A-CEE1-4EE1-8C4A-689E49D35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9110542" cy="16603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F599E688-177A-4E9E-AF0C-DD28D6A4E17E}"/>
              </a:ext>
            </a:extLst>
          </p:cNvPr>
          <p:cNvSpPr>
            <a:spLocks noGrp="1"/>
          </p:cNvSpPr>
          <p:nvPr>
            <p:ph type="ctrTitle"/>
          </p:nvPr>
        </p:nvSpPr>
        <p:spPr>
          <a:xfrm>
            <a:off x="437322" y="2582520"/>
            <a:ext cx="8060980" cy="1660332"/>
          </a:xfrm>
        </p:spPr>
        <p:txBody>
          <a:bodyPr>
            <a:normAutofit/>
          </a:bodyPr>
          <a:lstStyle/>
          <a:p>
            <a:pPr algn="ctr"/>
            <a:r>
              <a:rPr lang="it-IT" sz="3600" dirty="0">
                <a:solidFill>
                  <a:srgbClr val="FFFFFF"/>
                </a:solidFill>
              </a:rPr>
              <a:t>Laboratorio di educazione museale: </a:t>
            </a:r>
            <a:br>
              <a:rPr lang="it-IT" sz="3600" dirty="0">
                <a:solidFill>
                  <a:srgbClr val="FFFFFF"/>
                </a:solidFill>
              </a:rPr>
            </a:br>
            <a:r>
              <a:rPr lang="it-IT" sz="3600" dirty="0">
                <a:solidFill>
                  <a:srgbClr val="FFFFFF"/>
                </a:solidFill>
              </a:rPr>
              <a:t>l’arte di osservare.</a:t>
            </a:r>
            <a:br>
              <a:rPr lang="it-IT" sz="3600" dirty="0">
                <a:solidFill>
                  <a:srgbClr val="FFFFFF"/>
                </a:solidFill>
              </a:rPr>
            </a:br>
            <a:r>
              <a:rPr lang="it-IT" sz="3600" dirty="0">
                <a:solidFill>
                  <a:srgbClr val="FFFFFF"/>
                </a:solidFill>
              </a:rPr>
              <a:t> Focus sugli ambienti </a:t>
            </a:r>
          </a:p>
        </p:txBody>
      </p:sp>
      <p:sp>
        <p:nvSpPr>
          <p:cNvPr id="3" name="Sottotitolo 2">
            <a:extLst>
              <a:ext uri="{FF2B5EF4-FFF2-40B4-BE49-F238E27FC236}">
                <a16:creationId xmlns:a16="http://schemas.microsoft.com/office/drawing/2014/main" id="{644EE621-4515-4356-ABB5-964549FDE1B4}"/>
              </a:ext>
            </a:extLst>
          </p:cNvPr>
          <p:cNvSpPr>
            <a:spLocks noGrp="1"/>
          </p:cNvSpPr>
          <p:nvPr>
            <p:ph type="subTitle" idx="1"/>
          </p:nvPr>
        </p:nvSpPr>
        <p:spPr>
          <a:xfrm>
            <a:off x="437322" y="4394038"/>
            <a:ext cx="8060979" cy="1887491"/>
          </a:xfrm>
        </p:spPr>
        <p:txBody>
          <a:bodyPr>
            <a:normAutofit/>
          </a:bodyPr>
          <a:lstStyle/>
          <a:p>
            <a:pPr algn="ctr"/>
            <a:endParaRPr lang="it-IT" sz="2400" dirty="0"/>
          </a:p>
          <a:p>
            <a:pPr algn="ctr"/>
            <a:r>
              <a:rPr lang="it-IT" sz="2400" dirty="0"/>
              <a:t>24 novembre 2018</a:t>
            </a:r>
          </a:p>
          <a:p>
            <a:endParaRPr lang="it-IT" sz="1700" dirty="0"/>
          </a:p>
          <a:p>
            <a:pPr algn="ctr"/>
            <a:r>
              <a:rPr lang="it-IT" sz="2400" dirty="0"/>
              <a:t>di Maria Chiara </a:t>
            </a:r>
            <a:r>
              <a:rPr lang="it-IT" sz="2400" dirty="0" err="1"/>
              <a:t>Brasini</a:t>
            </a:r>
            <a:endParaRPr lang="it-IT" sz="2400" dirty="0"/>
          </a:p>
        </p:txBody>
      </p:sp>
    </p:spTree>
    <p:extLst>
      <p:ext uri="{BB962C8B-B14F-4D97-AF65-F5344CB8AC3E}">
        <p14:creationId xmlns:p14="http://schemas.microsoft.com/office/powerpoint/2010/main" val="1415882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AF4313-20C7-4C57-8C86-7EF06FF4B64F}"/>
              </a:ext>
            </a:extLst>
          </p:cNvPr>
          <p:cNvSpPr>
            <a:spLocks noGrp="1"/>
          </p:cNvSpPr>
          <p:nvPr>
            <p:ph type="title"/>
          </p:nvPr>
        </p:nvSpPr>
        <p:spPr>
          <a:xfrm>
            <a:off x="0" y="779731"/>
            <a:ext cx="10508973" cy="1080940"/>
          </a:xfrm>
        </p:spPr>
        <p:txBody>
          <a:bodyPr/>
          <a:lstStyle/>
          <a:p>
            <a:r>
              <a:rPr lang="it-IT" dirty="0"/>
              <a:t>2.Museo di storia naturale, sezione paleontologica</a:t>
            </a:r>
          </a:p>
        </p:txBody>
      </p:sp>
      <p:sp>
        <p:nvSpPr>
          <p:cNvPr id="4" name="Segnaposto testo 3">
            <a:extLst>
              <a:ext uri="{FF2B5EF4-FFF2-40B4-BE49-F238E27FC236}">
                <a16:creationId xmlns:a16="http://schemas.microsoft.com/office/drawing/2014/main" id="{D1A4064D-1933-4F09-9F67-E99A191E998C}"/>
              </a:ext>
            </a:extLst>
          </p:cNvPr>
          <p:cNvSpPr>
            <a:spLocks noGrp="1"/>
          </p:cNvSpPr>
          <p:nvPr>
            <p:ph type="body" sz="half" idx="2"/>
          </p:nvPr>
        </p:nvSpPr>
        <p:spPr>
          <a:xfrm>
            <a:off x="680322" y="2336871"/>
            <a:ext cx="3790078" cy="4116937"/>
          </a:xfrm>
        </p:spPr>
        <p:txBody>
          <a:bodyPr>
            <a:noAutofit/>
          </a:bodyPr>
          <a:lstStyle/>
          <a:p>
            <a:r>
              <a:rPr lang="it-IT" sz="2000" dirty="0">
                <a:solidFill>
                  <a:schemeClr val="bg1"/>
                </a:solidFill>
              </a:rPr>
              <a:t>La vetrina ricostruisce l’ambiente del  bacino di Baccinello (Maremma Toscana) all’epoca del Miocene. Possiamo vedere faune africane ed europee.</a:t>
            </a:r>
          </a:p>
          <a:p>
            <a:endParaRPr lang="it-IT" sz="2000" dirty="0">
              <a:solidFill>
                <a:schemeClr val="bg1"/>
              </a:solidFill>
            </a:endParaRPr>
          </a:p>
          <a:p>
            <a:r>
              <a:rPr lang="it-IT" sz="2000" dirty="0">
                <a:solidFill>
                  <a:schemeClr val="bg1"/>
                </a:solidFill>
              </a:rPr>
              <a:t>Baccinello è legato al reperto fossile di una scimmia antropomorfa, vissuta 9milioni di anni fa, che porta il nomignolo di ‘</a:t>
            </a:r>
            <a:r>
              <a:rPr lang="it-IT" sz="2000" dirty="0" err="1">
                <a:solidFill>
                  <a:schemeClr val="bg1"/>
                </a:solidFill>
              </a:rPr>
              <a:t>Sandrone</a:t>
            </a:r>
            <a:r>
              <a:rPr lang="it-IT" sz="2000" dirty="0">
                <a:solidFill>
                  <a:schemeClr val="bg1"/>
                </a:solidFill>
              </a:rPr>
              <a:t>’. Una scoperta eccezionale datata 1958.</a:t>
            </a:r>
          </a:p>
        </p:txBody>
      </p:sp>
      <p:pic>
        <p:nvPicPr>
          <p:cNvPr id="8" name="Immagine 7">
            <a:extLst>
              <a:ext uri="{FF2B5EF4-FFF2-40B4-BE49-F238E27FC236}">
                <a16:creationId xmlns:a16="http://schemas.microsoft.com/office/drawing/2014/main" id="{F60A60C3-E3D2-4EF9-A800-535D3BC67FFD}"/>
              </a:ext>
            </a:extLst>
          </p:cNvPr>
          <p:cNvPicPr>
            <a:picLocks noChangeAspect="1"/>
          </p:cNvPicPr>
          <p:nvPr/>
        </p:nvPicPr>
        <p:blipFill>
          <a:blip r:embed="rId2"/>
          <a:stretch>
            <a:fillRect/>
          </a:stretch>
        </p:blipFill>
        <p:spPr>
          <a:xfrm>
            <a:off x="4685846" y="2336871"/>
            <a:ext cx="4894252" cy="2938513"/>
          </a:xfrm>
          <a:prstGeom prst="rect">
            <a:avLst/>
          </a:prstGeom>
        </p:spPr>
      </p:pic>
      <p:pic>
        <p:nvPicPr>
          <p:cNvPr id="12" name="Segnaposto contenuto 11">
            <a:extLst>
              <a:ext uri="{FF2B5EF4-FFF2-40B4-BE49-F238E27FC236}">
                <a16:creationId xmlns:a16="http://schemas.microsoft.com/office/drawing/2014/main" id="{77FA72D2-39B0-495B-9A0A-543B45DEE03F}"/>
              </a:ext>
            </a:extLst>
          </p:cNvPr>
          <p:cNvPicPr>
            <a:picLocks noGrp="1" noChangeAspect="1"/>
          </p:cNvPicPr>
          <p:nvPr>
            <p:ph idx="1"/>
          </p:nvPr>
        </p:nvPicPr>
        <p:blipFill>
          <a:blip r:embed="rId3"/>
          <a:stretch>
            <a:fillRect/>
          </a:stretch>
        </p:blipFill>
        <p:spPr>
          <a:xfrm>
            <a:off x="9096126" y="2336871"/>
            <a:ext cx="2552385" cy="3598863"/>
          </a:xfrm>
        </p:spPr>
      </p:pic>
    </p:spTree>
    <p:extLst>
      <p:ext uri="{BB962C8B-B14F-4D97-AF65-F5344CB8AC3E}">
        <p14:creationId xmlns:p14="http://schemas.microsoft.com/office/powerpoint/2010/main" val="284979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CD4243-1501-4354-B08D-380F712E0815}"/>
              </a:ext>
            </a:extLst>
          </p:cNvPr>
          <p:cNvSpPr>
            <a:spLocks noGrp="1"/>
          </p:cNvSpPr>
          <p:nvPr>
            <p:ph type="title"/>
          </p:nvPr>
        </p:nvSpPr>
        <p:spPr>
          <a:xfrm>
            <a:off x="0" y="739976"/>
            <a:ext cx="10508973" cy="1080938"/>
          </a:xfrm>
        </p:spPr>
        <p:txBody>
          <a:bodyPr/>
          <a:lstStyle/>
          <a:p>
            <a:r>
              <a:rPr lang="it-IT" dirty="0"/>
              <a:t>2.Museo di storia naturale, sezione paleontologica</a:t>
            </a:r>
          </a:p>
        </p:txBody>
      </p:sp>
      <p:sp>
        <p:nvSpPr>
          <p:cNvPr id="3" name="Segnaposto contenuto 2">
            <a:extLst>
              <a:ext uri="{FF2B5EF4-FFF2-40B4-BE49-F238E27FC236}">
                <a16:creationId xmlns:a16="http://schemas.microsoft.com/office/drawing/2014/main" id="{9FCA818D-668C-4C2C-A81A-5C989F234134}"/>
              </a:ext>
            </a:extLst>
          </p:cNvPr>
          <p:cNvSpPr>
            <a:spLocks noGrp="1"/>
          </p:cNvSpPr>
          <p:nvPr>
            <p:ph idx="1"/>
          </p:nvPr>
        </p:nvSpPr>
        <p:spPr>
          <a:xfrm>
            <a:off x="680321" y="2336872"/>
            <a:ext cx="9613861" cy="4063927"/>
          </a:xfrm>
        </p:spPr>
        <p:txBody>
          <a:bodyPr>
            <a:normAutofit/>
          </a:bodyPr>
          <a:lstStyle/>
          <a:p>
            <a:pPr>
              <a:buFont typeface="Wingdings" panose="05000000000000000000" pitchFamily="2" charset="2"/>
              <a:buChar char="v"/>
            </a:pPr>
            <a:r>
              <a:rPr lang="it-IT" dirty="0">
                <a:solidFill>
                  <a:schemeClr val="bg1"/>
                </a:solidFill>
              </a:rPr>
              <a:t>2b:osservazione paleosuolo. Descrizione e ipotesi.</a:t>
            </a:r>
          </a:p>
          <a:p>
            <a:pPr>
              <a:buFont typeface="Wingdings" panose="05000000000000000000" pitchFamily="2" charset="2"/>
              <a:buChar char="v"/>
            </a:pPr>
            <a:endParaRPr lang="it-IT" dirty="0"/>
          </a:p>
          <a:p>
            <a:pPr>
              <a:buFont typeface="Wingdings" panose="05000000000000000000" pitchFamily="2" charset="2"/>
              <a:buChar char="v"/>
            </a:pPr>
            <a:endParaRPr lang="it-IT" dirty="0"/>
          </a:p>
          <a:p>
            <a:pPr marL="0" indent="0">
              <a:buNone/>
            </a:pPr>
            <a:r>
              <a:rPr lang="it-IT" dirty="0">
                <a:solidFill>
                  <a:schemeClr val="bg1"/>
                </a:solidFill>
              </a:rPr>
              <a:t>Il nostro percorso fa tappa nella Sala 2 del museo, quella dedicata a bovidi, cervidi, carnivori e altri mammiferi appartenenti a Pliocene e Pleistocene (epoche che seguono il Miocene).</a:t>
            </a:r>
          </a:p>
          <a:p>
            <a:pPr marL="0" indent="0">
              <a:buNone/>
            </a:pPr>
            <a:r>
              <a:rPr lang="it-IT" dirty="0">
                <a:solidFill>
                  <a:schemeClr val="bg1"/>
                </a:solidFill>
              </a:rPr>
              <a:t>Ci fermiamo davanti ad un paleosuolo che presenta numerose ossa. Una visita veloce, disattenta, senza domande e ipotesi avrebbe rivelato poco di tutto quello che in realtà questo ritrovamento racconta. </a:t>
            </a:r>
          </a:p>
        </p:txBody>
      </p:sp>
    </p:spTree>
    <p:extLst>
      <p:ext uri="{BB962C8B-B14F-4D97-AF65-F5344CB8AC3E}">
        <p14:creationId xmlns:p14="http://schemas.microsoft.com/office/powerpoint/2010/main" val="1470687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interni, animale, cibo, tavolo&#10;&#10;Descrizione generata automaticamente">
            <a:extLst>
              <a:ext uri="{FF2B5EF4-FFF2-40B4-BE49-F238E27FC236}">
                <a16:creationId xmlns:a16="http://schemas.microsoft.com/office/drawing/2014/main" id="{16694F12-1AC6-48C5-A9BB-13C40DABB800}"/>
              </a:ext>
            </a:extLst>
          </p:cNvPr>
          <p:cNvPicPr>
            <a:picLocks noChangeAspect="1"/>
          </p:cNvPicPr>
          <p:nvPr/>
        </p:nvPicPr>
        <p:blipFill>
          <a:blip r:embed="rId2"/>
          <a:stretch>
            <a:fillRect/>
          </a:stretch>
        </p:blipFill>
        <p:spPr>
          <a:xfrm>
            <a:off x="2690192" y="1984663"/>
            <a:ext cx="9501808" cy="4512215"/>
          </a:xfrm>
          <a:prstGeom prst="rect">
            <a:avLst/>
          </a:prstGeom>
          <a:ln w="19050">
            <a:solidFill>
              <a:srgbClr val="FFC000"/>
            </a:solidFill>
          </a:ln>
        </p:spPr>
      </p:pic>
      <p:sp>
        <p:nvSpPr>
          <p:cNvPr id="9" name="CasellaDiTesto 8">
            <a:extLst>
              <a:ext uri="{FF2B5EF4-FFF2-40B4-BE49-F238E27FC236}">
                <a16:creationId xmlns:a16="http://schemas.microsoft.com/office/drawing/2014/main" id="{077AB9A7-7969-4B0A-B71F-E46B055887A9}"/>
              </a:ext>
            </a:extLst>
          </p:cNvPr>
          <p:cNvSpPr txBox="1"/>
          <p:nvPr/>
        </p:nvSpPr>
        <p:spPr>
          <a:xfrm>
            <a:off x="212035" y="304800"/>
            <a:ext cx="9713843" cy="954107"/>
          </a:xfrm>
          <a:prstGeom prst="rect">
            <a:avLst/>
          </a:prstGeom>
          <a:noFill/>
        </p:spPr>
        <p:txBody>
          <a:bodyPr wrap="square" rtlCol="0">
            <a:spAutoFit/>
          </a:bodyPr>
          <a:lstStyle/>
          <a:p>
            <a:r>
              <a:rPr lang="it-IT" sz="2800" dirty="0">
                <a:solidFill>
                  <a:schemeClr val="bg1"/>
                </a:solidFill>
              </a:rPr>
              <a:t>Lo specchio ci permette di osservare l’intero reperto, anche la parte sottostante. </a:t>
            </a:r>
          </a:p>
        </p:txBody>
      </p:sp>
    </p:spTree>
    <p:extLst>
      <p:ext uri="{BB962C8B-B14F-4D97-AF65-F5344CB8AC3E}">
        <p14:creationId xmlns:p14="http://schemas.microsoft.com/office/powerpoint/2010/main" val="649520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rra, animale, cibo&#10;&#10;Descrizione generata automaticamente">
            <a:extLst>
              <a:ext uri="{FF2B5EF4-FFF2-40B4-BE49-F238E27FC236}">
                <a16:creationId xmlns:a16="http://schemas.microsoft.com/office/drawing/2014/main" id="{4729DAC6-C475-4D25-B55B-CDCC447D4F8A}"/>
              </a:ext>
            </a:extLst>
          </p:cNvPr>
          <p:cNvPicPr>
            <a:picLocks noChangeAspect="1"/>
          </p:cNvPicPr>
          <p:nvPr/>
        </p:nvPicPr>
        <p:blipFill>
          <a:blip r:embed="rId2"/>
          <a:stretch>
            <a:fillRect/>
          </a:stretch>
        </p:blipFill>
        <p:spPr>
          <a:xfrm>
            <a:off x="225084" y="225083"/>
            <a:ext cx="5092504" cy="3348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magine 6" descr="Immagine che contiene esterni&#10;&#10;Descrizione generata automaticamente">
            <a:extLst>
              <a:ext uri="{FF2B5EF4-FFF2-40B4-BE49-F238E27FC236}">
                <a16:creationId xmlns:a16="http://schemas.microsoft.com/office/drawing/2014/main" id="{1B6BE3A7-E4ED-4C5B-B100-8EF8456F3D42}"/>
              </a:ext>
            </a:extLst>
          </p:cNvPr>
          <p:cNvPicPr>
            <a:picLocks noChangeAspect="1"/>
          </p:cNvPicPr>
          <p:nvPr/>
        </p:nvPicPr>
        <p:blipFill>
          <a:blip r:embed="rId3"/>
          <a:stretch>
            <a:fillRect/>
          </a:stretch>
        </p:blipFill>
        <p:spPr>
          <a:xfrm rot="9008242">
            <a:off x="3418532" y="2407545"/>
            <a:ext cx="5354935" cy="3338955"/>
          </a:xfrm>
          <a:prstGeom prst="rect">
            <a:avLst/>
          </a:prstGeom>
          <a:ln w="76200">
            <a:solidFill>
              <a:schemeClr val="tx1"/>
            </a:solidFill>
          </a:ln>
        </p:spPr>
      </p:pic>
      <p:pic>
        <p:nvPicPr>
          <p:cNvPr id="9" name="Immagine 8" descr="Immagine che contiene animale, esterni&#10;&#10;Descrizione generata automaticamente">
            <a:extLst>
              <a:ext uri="{FF2B5EF4-FFF2-40B4-BE49-F238E27FC236}">
                <a16:creationId xmlns:a16="http://schemas.microsoft.com/office/drawing/2014/main" id="{4A114EB2-EA19-450C-8E83-2EFF4160EB63}"/>
              </a:ext>
            </a:extLst>
          </p:cNvPr>
          <p:cNvPicPr>
            <a:picLocks noChangeAspect="1"/>
          </p:cNvPicPr>
          <p:nvPr/>
        </p:nvPicPr>
        <p:blipFill>
          <a:blip r:embed="rId4"/>
          <a:stretch>
            <a:fillRect/>
          </a:stretch>
        </p:blipFill>
        <p:spPr>
          <a:xfrm rot="5400000">
            <a:off x="8046394" y="2884205"/>
            <a:ext cx="4628923" cy="2968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779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2F4F44-A819-46FE-86C3-5100587A3360}"/>
              </a:ext>
            </a:extLst>
          </p:cNvPr>
          <p:cNvSpPr>
            <a:spLocks noGrp="1"/>
          </p:cNvSpPr>
          <p:nvPr>
            <p:ph type="title"/>
          </p:nvPr>
        </p:nvSpPr>
        <p:spPr>
          <a:xfrm>
            <a:off x="0" y="753228"/>
            <a:ext cx="10508973" cy="1080938"/>
          </a:xfrm>
        </p:spPr>
        <p:txBody>
          <a:bodyPr/>
          <a:lstStyle/>
          <a:p>
            <a:r>
              <a:rPr lang="it-IT" dirty="0"/>
              <a:t>2.Museo di storia naturale, sezione paleontologica</a:t>
            </a:r>
          </a:p>
        </p:txBody>
      </p:sp>
      <p:sp>
        <p:nvSpPr>
          <p:cNvPr id="3" name="Segnaposto contenuto 2">
            <a:extLst>
              <a:ext uri="{FF2B5EF4-FFF2-40B4-BE49-F238E27FC236}">
                <a16:creationId xmlns:a16="http://schemas.microsoft.com/office/drawing/2014/main" id="{B376045E-26CF-4B25-BB2A-C80FF52D8EAB}"/>
              </a:ext>
            </a:extLst>
          </p:cNvPr>
          <p:cNvSpPr>
            <a:spLocks noGrp="1"/>
          </p:cNvSpPr>
          <p:nvPr>
            <p:ph idx="1"/>
          </p:nvPr>
        </p:nvSpPr>
        <p:spPr>
          <a:xfrm>
            <a:off x="680321" y="2336873"/>
            <a:ext cx="9613861" cy="4289214"/>
          </a:xfrm>
        </p:spPr>
        <p:txBody>
          <a:bodyPr>
            <a:normAutofit/>
          </a:bodyPr>
          <a:lstStyle/>
          <a:p>
            <a:pPr marL="0" indent="0">
              <a:buNone/>
            </a:pPr>
            <a:r>
              <a:rPr lang="it-IT" sz="2000" dirty="0">
                <a:solidFill>
                  <a:schemeClr val="bg1"/>
                </a:solidFill>
              </a:rPr>
              <a:t>Vediamo che ci sono diversi tipi di ossa: crani, denti –la parte che si conserva meglio- arti, scapole, perfino coste e falangi, di difficile ritrovo perché fragili.</a:t>
            </a:r>
          </a:p>
          <a:p>
            <a:pPr marL="0" indent="0">
              <a:buNone/>
            </a:pPr>
            <a:r>
              <a:rPr lang="it-IT" sz="2000" dirty="0">
                <a:solidFill>
                  <a:schemeClr val="bg1"/>
                </a:solidFill>
              </a:rPr>
              <a:t>Siamo guidate a farci delle domande, altre curiosità nascono da noi, siamo spronate a fare ipotesi.</a:t>
            </a:r>
          </a:p>
          <a:p>
            <a:pPr marL="0" indent="0">
              <a:buNone/>
            </a:pPr>
            <a:r>
              <a:rPr lang="it-IT" sz="2000" dirty="0">
                <a:solidFill>
                  <a:schemeClr val="bg1"/>
                </a:solidFill>
              </a:rPr>
              <a:t>Notiamo segni di predazione su alcune ossa, denti che devono appartenere a diverse specie animali.</a:t>
            </a:r>
          </a:p>
          <a:p>
            <a:pPr marL="0" indent="0">
              <a:buNone/>
            </a:pPr>
            <a:r>
              <a:rPr lang="it-IT" sz="2000" dirty="0">
                <a:solidFill>
                  <a:schemeClr val="bg1"/>
                </a:solidFill>
              </a:rPr>
              <a:t>Sono quindi più animali, non solo uno. Perché sono in quella posizione? C’è una connessione anatomica? Sono morti insieme? E come possono essere morti insieme? Cosa può aver causato la loro morte?</a:t>
            </a:r>
          </a:p>
          <a:p>
            <a:pPr marL="0" indent="0">
              <a:buNone/>
            </a:pPr>
            <a:r>
              <a:rPr lang="it-IT" sz="2000" dirty="0">
                <a:solidFill>
                  <a:schemeClr val="bg1"/>
                </a:solidFill>
              </a:rPr>
              <a:t>Un’analisi di questo tipo, che stimola veramente la curiosità, mi sembra un punto di partenza ideale per un’attività laboratoriale. Soprattutto perché a queste domande eravamo chiamati a rispondere noi, che non sapevamo ma potevamo immaginare e ipotizzare. </a:t>
            </a:r>
          </a:p>
        </p:txBody>
      </p:sp>
    </p:spTree>
    <p:extLst>
      <p:ext uri="{BB962C8B-B14F-4D97-AF65-F5344CB8AC3E}">
        <p14:creationId xmlns:p14="http://schemas.microsoft.com/office/powerpoint/2010/main" val="4064613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3C729-5B71-4FE0-AC4C-11A10810DC61}"/>
              </a:ext>
            </a:extLst>
          </p:cNvPr>
          <p:cNvSpPr>
            <a:spLocks noGrp="1"/>
          </p:cNvSpPr>
          <p:nvPr>
            <p:ph type="title"/>
          </p:nvPr>
        </p:nvSpPr>
        <p:spPr>
          <a:xfrm>
            <a:off x="0" y="753228"/>
            <a:ext cx="10508973" cy="1080938"/>
          </a:xfrm>
        </p:spPr>
        <p:txBody>
          <a:bodyPr/>
          <a:lstStyle/>
          <a:p>
            <a:r>
              <a:rPr lang="it-IT" dirty="0"/>
              <a:t>2.Museo di storia naturale, sezione paleontologica</a:t>
            </a:r>
          </a:p>
        </p:txBody>
      </p:sp>
      <p:sp>
        <p:nvSpPr>
          <p:cNvPr id="3" name="Segnaposto contenuto 2">
            <a:extLst>
              <a:ext uri="{FF2B5EF4-FFF2-40B4-BE49-F238E27FC236}">
                <a16:creationId xmlns:a16="http://schemas.microsoft.com/office/drawing/2014/main" id="{CB7FC9C5-3FF4-4367-B06C-C35D964FA55E}"/>
              </a:ext>
            </a:extLst>
          </p:cNvPr>
          <p:cNvSpPr>
            <a:spLocks noGrp="1"/>
          </p:cNvSpPr>
          <p:nvPr>
            <p:ph idx="1"/>
          </p:nvPr>
        </p:nvSpPr>
        <p:spPr>
          <a:xfrm>
            <a:off x="680321" y="2336872"/>
            <a:ext cx="9613861" cy="4342224"/>
          </a:xfrm>
        </p:spPr>
        <p:txBody>
          <a:bodyPr>
            <a:normAutofit/>
          </a:bodyPr>
          <a:lstStyle/>
          <a:p>
            <a:pPr>
              <a:buFont typeface="Wingdings" panose="05000000000000000000" pitchFamily="2" charset="2"/>
              <a:buChar char="v"/>
            </a:pPr>
            <a:r>
              <a:rPr lang="it-IT" dirty="0">
                <a:solidFill>
                  <a:schemeClr val="bg1"/>
                </a:solidFill>
              </a:rPr>
              <a:t>2c:identikit di un animale villafranchiano. Attività da svolgere in gruppo che si conclude con un momento di confronto.</a:t>
            </a:r>
          </a:p>
          <a:p>
            <a:pPr>
              <a:buFont typeface="Wingdings" panose="05000000000000000000" pitchFamily="2" charset="2"/>
              <a:buChar char="v"/>
            </a:pPr>
            <a:endParaRPr lang="it-IT" dirty="0">
              <a:solidFill>
                <a:schemeClr val="bg1"/>
              </a:solidFill>
            </a:endParaRPr>
          </a:p>
          <a:p>
            <a:pPr>
              <a:buFont typeface="Wingdings" panose="05000000000000000000" pitchFamily="2" charset="2"/>
              <a:buChar char="v"/>
            </a:pPr>
            <a:endParaRPr lang="it-IT" dirty="0">
              <a:solidFill>
                <a:schemeClr val="bg1"/>
              </a:solidFill>
            </a:endParaRPr>
          </a:p>
          <a:p>
            <a:pPr marL="0" indent="0">
              <a:buNone/>
            </a:pPr>
            <a:r>
              <a:rPr lang="it-IT" dirty="0">
                <a:solidFill>
                  <a:schemeClr val="bg1"/>
                </a:solidFill>
              </a:rPr>
              <a:t>L’attività si è svolta in piccoli gruppi (3/4), ad ognuno è stata assegnata una scheda identificativa da compilare riguardante l’animale assegnato, indicato con nome scientifico.</a:t>
            </a:r>
          </a:p>
          <a:p>
            <a:pPr marL="0" indent="0">
              <a:buNone/>
            </a:pPr>
            <a:r>
              <a:rPr lang="it-IT" dirty="0">
                <a:solidFill>
                  <a:schemeClr val="bg1"/>
                </a:solidFill>
              </a:rPr>
              <a:t>Dopo averlo cercato in una delle due sale in cui potevamo trovarlo, lo abbiamo analizzato. Alcune informazioni le abbiamo trovate vicine alla teca, altre abbiamo provato a ipotizzarle da ciò che vedevamo.</a:t>
            </a:r>
          </a:p>
          <a:p>
            <a:pPr>
              <a:buFont typeface="Wingdings" panose="05000000000000000000" pitchFamily="2" charset="2"/>
              <a:buChar char="v"/>
            </a:pPr>
            <a:endParaRPr lang="it-IT" dirty="0">
              <a:solidFill>
                <a:schemeClr val="bg1"/>
              </a:solidFill>
            </a:endParaRPr>
          </a:p>
          <a:p>
            <a:pPr>
              <a:buFont typeface="Wingdings" panose="05000000000000000000" pitchFamily="2" charset="2"/>
              <a:buChar char="v"/>
            </a:pPr>
            <a:endParaRPr lang="it-IT" dirty="0">
              <a:solidFill>
                <a:schemeClr val="bg1"/>
              </a:solidFill>
            </a:endParaRPr>
          </a:p>
          <a:p>
            <a:pPr marL="0" indent="0">
              <a:buNone/>
            </a:pPr>
            <a:endParaRPr lang="it-IT" dirty="0">
              <a:solidFill>
                <a:schemeClr val="bg1"/>
              </a:solidFill>
            </a:endParaRPr>
          </a:p>
        </p:txBody>
      </p:sp>
    </p:spTree>
    <p:extLst>
      <p:ext uri="{BB962C8B-B14F-4D97-AF65-F5344CB8AC3E}">
        <p14:creationId xmlns:p14="http://schemas.microsoft.com/office/powerpoint/2010/main" val="337616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pavimento, interni, edificio, parete&#10;&#10;Descrizione generata automaticamente">
            <a:extLst>
              <a:ext uri="{FF2B5EF4-FFF2-40B4-BE49-F238E27FC236}">
                <a16:creationId xmlns:a16="http://schemas.microsoft.com/office/drawing/2014/main" id="{A668E697-78E9-4376-9443-7AF97C1CF61A}"/>
              </a:ext>
            </a:extLst>
          </p:cNvPr>
          <p:cNvPicPr>
            <a:picLocks noChangeAspect="1"/>
          </p:cNvPicPr>
          <p:nvPr/>
        </p:nvPicPr>
        <p:blipFill rotWithShape="1">
          <a:blip r:embed="rId2"/>
          <a:srcRect r="-3" b="4439"/>
          <a:stretch/>
        </p:blipFill>
        <p:spPr>
          <a:xfrm>
            <a:off x="124783" y="138852"/>
            <a:ext cx="5728548" cy="3079194"/>
          </a:xfrm>
          <a:prstGeom prst="rect">
            <a:avLst/>
          </a:prstGeom>
        </p:spPr>
      </p:pic>
      <p:pic>
        <p:nvPicPr>
          <p:cNvPr id="5" name="Immagine 4">
            <a:extLst>
              <a:ext uri="{FF2B5EF4-FFF2-40B4-BE49-F238E27FC236}">
                <a16:creationId xmlns:a16="http://schemas.microsoft.com/office/drawing/2014/main" id="{09A10C3B-79F5-4069-9BAB-20FE99E577D6}"/>
              </a:ext>
            </a:extLst>
          </p:cNvPr>
          <p:cNvPicPr>
            <a:picLocks noChangeAspect="1"/>
          </p:cNvPicPr>
          <p:nvPr/>
        </p:nvPicPr>
        <p:blipFill rotWithShape="1">
          <a:blip r:embed="rId3"/>
          <a:srcRect r="-3" b="5435"/>
          <a:stretch/>
        </p:blipFill>
        <p:spPr>
          <a:xfrm>
            <a:off x="321731" y="3639955"/>
            <a:ext cx="5728548" cy="3047107"/>
          </a:xfrm>
          <a:prstGeom prst="rect">
            <a:avLst/>
          </a:prstGeom>
        </p:spPr>
      </p:pic>
      <p:pic>
        <p:nvPicPr>
          <p:cNvPr id="3" name="Immagine 2" descr="Immagine che contiene stazionario&#10;&#10;Descrizione generata automaticamente">
            <a:extLst>
              <a:ext uri="{FF2B5EF4-FFF2-40B4-BE49-F238E27FC236}">
                <a16:creationId xmlns:a16="http://schemas.microsoft.com/office/drawing/2014/main" id="{4DD4516D-C683-4F10-A240-9FAA6AF737C3}"/>
              </a:ext>
            </a:extLst>
          </p:cNvPr>
          <p:cNvPicPr>
            <a:picLocks noChangeAspect="1"/>
          </p:cNvPicPr>
          <p:nvPr/>
        </p:nvPicPr>
        <p:blipFill rotWithShape="1">
          <a:blip r:embed="rId4"/>
          <a:srcRect l="8535" r="30442" b="-1"/>
          <a:stretch/>
        </p:blipFill>
        <p:spPr>
          <a:xfrm rot="5400000">
            <a:off x="5824243" y="641038"/>
            <a:ext cx="6560451" cy="5531599"/>
          </a:xfrm>
          <a:prstGeom prst="rect">
            <a:avLst/>
          </a:prstGeom>
        </p:spPr>
      </p:pic>
    </p:spTree>
    <p:extLst>
      <p:ext uri="{BB962C8B-B14F-4D97-AF65-F5344CB8AC3E}">
        <p14:creationId xmlns:p14="http://schemas.microsoft.com/office/powerpoint/2010/main" val="1016484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E8E302-353F-4DFD-9024-0F5F4D189CA1}"/>
              </a:ext>
            </a:extLst>
          </p:cNvPr>
          <p:cNvSpPr>
            <a:spLocks noGrp="1"/>
          </p:cNvSpPr>
          <p:nvPr>
            <p:ph type="title"/>
          </p:nvPr>
        </p:nvSpPr>
        <p:spPr>
          <a:xfrm>
            <a:off x="0" y="753227"/>
            <a:ext cx="10508565" cy="1080940"/>
          </a:xfrm>
        </p:spPr>
        <p:txBody>
          <a:bodyPr/>
          <a:lstStyle/>
          <a:p>
            <a:r>
              <a:rPr lang="it-IT"/>
              <a:t>2.Museo di storia naturale, sezione paleontologica</a:t>
            </a:r>
            <a:endParaRPr lang="it-IT" dirty="0"/>
          </a:p>
        </p:txBody>
      </p:sp>
      <p:pic>
        <p:nvPicPr>
          <p:cNvPr id="6" name="Segnaposto contenuto 5" descr="Immagine che contiene interni, persona, parete, tavolo&#10;&#10;Descrizione generata automaticamente">
            <a:extLst>
              <a:ext uri="{FF2B5EF4-FFF2-40B4-BE49-F238E27FC236}">
                <a16:creationId xmlns:a16="http://schemas.microsoft.com/office/drawing/2014/main" id="{B381724A-9B0B-4384-AF1D-369F2B8D1B00}"/>
              </a:ext>
            </a:extLst>
          </p:cNvPr>
          <p:cNvPicPr>
            <a:picLocks noGrp="1" noChangeAspect="1"/>
          </p:cNvPicPr>
          <p:nvPr>
            <p:ph idx="1"/>
          </p:nvPr>
        </p:nvPicPr>
        <p:blipFill>
          <a:blip r:embed="rId2"/>
          <a:stretch>
            <a:fillRect/>
          </a:stretch>
        </p:blipFill>
        <p:spPr>
          <a:xfrm>
            <a:off x="4753068" y="2364154"/>
            <a:ext cx="6758610" cy="4219526"/>
          </a:xfrm>
          <a:ln w="38100">
            <a:solidFill>
              <a:schemeClr val="bg1"/>
            </a:solidFill>
          </a:ln>
        </p:spPr>
      </p:pic>
      <p:sp>
        <p:nvSpPr>
          <p:cNvPr id="4" name="Segnaposto testo 3">
            <a:extLst>
              <a:ext uri="{FF2B5EF4-FFF2-40B4-BE49-F238E27FC236}">
                <a16:creationId xmlns:a16="http://schemas.microsoft.com/office/drawing/2014/main" id="{3B92F6A3-2246-4EFC-BC44-B4E24BE3F039}"/>
              </a:ext>
            </a:extLst>
          </p:cNvPr>
          <p:cNvSpPr>
            <a:spLocks noGrp="1"/>
          </p:cNvSpPr>
          <p:nvPr>
            <p:ph type="body" sz="half" idx="2"/>
          </p:nvPr>
        </p:nvSpPr>
        <p:spPr>
          <a:xfrm>
            <a:off x="680322" y="2011680"/>
            <a:ext cx="3790078" cy="4572000"/>
          </a:xfrm>
        </p:spPr>
        <p:txBody>
          <a:bodyPr>
            <a:normAutofit/>
          </a:bodyPr>
          <a:lstStyle/>
          <a:p>
            <a:r>
              <a:rPr lang="it-IT" sz="1700" dirty="0">
                <a:solidFill>
                  <a:schemeClr val="bg1"/>
                </a:solidFill>
              </a:rPr>
              <a:t>A tempo scaduto per l’analisi del reperto ci siamo confrontati in gruppo, tutti insieme.</a:t>
            </a:r>
          </a:p>
          <a:p>
            <a:r>
              <a:rPr lang="it-IT" sz="1700" dirty="0">
                <a:solidFill>
                  <a:schemeClr val="bg1"/>
                </a:solidFill>
              </a:rPr>
              <a:t>Seduti in cerchio abbiamo esposto i vari identikit, il modo in cui li abbiamo riempiti, se aiutati dalle teche o se per ipotesi. Ciò che non abbiamo potuto leggere e abbiamo dovuto supporre lo abbiamo messo in discussione e rivisto, assieme. </a:t>
            </a:r>
          </a:p>
          <a:p>
            <a:r>
              <a:rPr lang="it-IT" sz="1700" dirty="0">
                <a:solidFill>
                  <a:schemeClr val="bg1"/>
                </a:solidFill>
              </a:rPr>
              <a:t>Grazie al confronto sono usciti fuori aspetti che accomunavano gli animali e altri che invece li differenziavano, ma soprattutto, tutta la fauna presa in esame ci ha dato spunti per ricostruire il tipo di ambiente e l’epoca in cui questi animali sono vissuti.</a:t>
            </a:r>
          </a:p>
        </p:txBody>
      </p:sp>
    </p:spTree>
    <p:extLst>
      <p:ext uri="{BB962C8B-B14F-4D97-AF65-F5344CB8AC3E}">
        <p14:creationId xmlns:p14="http://schemas.microsoft.com/office/powerpoint/2010/main" val="3815093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1ABA0-D8F6-4D90-B049-96D970B578B8}"/>
              </a:ext>
            </a:extLst>
          </p:cNvPr>
          <p:cNvSpPr>
            <a:spLocks noGrp="1"/>
          </p:cNvSpPr>
          <p:nvPr>
            <p:ph type="title"/>
          </p:nvPr>
        </p:nvSpPr>
        <p:spPr>
          <a:xfrm>
            <a:off x="0" y="753228"/>
            <a:ext cx="10508973" cy="1080938"/>
          </a:xfrm>
        </p:spPr>
        <p:txBody>
          <a:bodyPr/>
          <a:lstStyle/>
          <a:p>
            <a:r>
              <a:rPr lang="it-IT" dirty="0"/>
              <a:t>2.Museo di storia naturale, sezione paleontologica</a:t>
            </a:r>
          </a:p>
        </p:txBody>
      </p:sp>
      <p:sp>
        <p:nvSpPr>
          <p:cNvPr id="3" name="Segnaposto contenuto 2">
            <a:extLst>
              <a:ext uri="{FF2B5EF4-FFF2-40B4-BE49-F238E27FC236}">
                <a16:creationId xmlns:a16="http://schemas.microsoft.com/office/drawing/2014/main" id="{D343E72D-DF76-4E9E-9BD8-7B40B26ADF89}"/>
              </a:ext>
            </a:extLst>
          </p:cNvPr>
          <p:cNvSpPr>
            <a:spLocks noGrp="1"/>
          </p:cNvSpPr>
          <p:nvPr>
            <p:ph idx="1"/>
          </p:nvPr>
        </p:nvSpPr>
        <p:spPr>
          <a:xfrm>
            <a:off x="680321" y="2336872"/>
            <a:ext cx="4368757" cy="4077179"/>
          </a:xfrm>
        </p:spPr>
        <p:txBody>
          <a:bodyPr>
            <a:normAutofit fontScale="92500"/>
          </a:bodyPr>
          <a:lstStyle/>
          <a:p>
            <a:pPr>
              <a:buFont typeface="Wingdings" panose="05000000000000000000" pitchFamily="2" charset="2"/>
              <a:buChar char="v"/>
            </a:pPr>
            <a:r>
              <a:rPr lang="it-IT" dirty="0">
                <a:solidFill>
                  <a:schemeClr val="bg1"/>
                </a:solidFill>
              </a:rPr>
              <a:t>2d:percorso bendato. Attività da svolgere in coppie: uno è la guida uno il bendato.</a:t>
            </a:r>
          </a:p>
          <a:p>
            <a:pPr marL="0" indent="0">
              <a:buNone/>
            </a:pPr>
            <a:endParaRPr lang="it-IT" dirty="0">
              <a:solidFill>
                <a:schemeClr val="bg1"/>
              </a:solidFill>
            </a:endParaRPr>
          </a:p>
          <a:p>
            <a:pPr marL="0" indent="0">
              <a:buNone/>
            </a:pPr>
            <a:r>
              <a:rPr lang="it-IT" dirty="0">
                <a:solidFill>
                  <a:schemeClr val="bg1"/>
                </a:solidFill>
              </a:rPr>
              <a:t>‘Linda’, ‘Pippo’, ‘Pietro’ e ‘Marta’ sono stati i protagonisti di questa attività che si è rivelata, dal mio punto di vista, molto interessante e adatta per un lavoro da svolgere con i bambini.</a:t>
            </a:r>
          </a:p>
        </p:txBody>
      </p:sp>
      <p:pic>
        <p:nvPicPr>
          <p:cNvPr id="7" name="Immagine 6" descr="Immagine che contiene testo&#10;&#10;Descrizione generata automaticamente">
            <a:extLst>
              <a:ext uri="{FF2B5EF4-FFF2-40B4-BE49-F238E27FC236}">
                <a16:creationId xmlns:a16="http://schemas.microsoft.com/office/drawing/2014/main" id="{0F333F81-7AEA-40B5-A560-6593592E363F}"/>
              </a:ext>
            </a:extLst>
          </p:cNvPr>
          <p:cNvPicPr>
            <a:picLocks noChangeAspect="1"/>
          </p:cNvPicPr>
          <p:nvPr/>
        </p:nvPicPr>
        <p:blipFill>
          <a:blip r:embed="rId2"/>
          <a:stretch>
            <a:fillRect/>
          </a:stretch>
        </p:blipFill>
        <p:spPr>
          <a:xfrm>
            <a:off x="6703459" y="2041155"/>
            <a:ext cx="2975113" cy="1673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magine 8" descr="Immagine che contiene parete, oggetto, interni&#10;&#10;Descrizione generata automaticamente">
            <a:extLst>
              <a:ext uri="{FF2B5EF4-FFF2-40B4-BE49-F238E27FC236}">
                <a16:creationId xmlns:a16="http://schemas.microsoft.com/office/drawing/2014/main" id="{C3E4FD24-F696-4B6C-A432-AFE2DC77CC6B}"/>
              </a:ext>
            </a:extLst>
          </p:cNvPr>
          <p:cNvPicPr>
            <a:picLocks noChangeAspect="1"/>
          </p:cNvPicPr>
          <p:nvPr/>
        </p:nvPicPr>
        <p:blipFill>
          <a:blip r:embed="rId3"/>
          <a:stretch>
            <a:fillRect/>
          </a:stretch>
        </p:blipFill>
        <p:spPr>
          <a:xfrm rot="5400000">
            <a:off x="3900705" y="2685647"/>
            <a:ext cx="4601075" cy="2588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magine 10" descr="Immagine che contiene interni, parete, antropode, animale&#10;&#10;Descrizione generata automaticamente">
            <a:extLst>
              <a:ext uri="{FF2B5EF4-FFF2-40B4-BE49-F238E27FC236}">
                <a16:creationId xmlns:a16="http://schemas.microsoft.com/office/drawing/2014/main" id="{E80CD139-CCC5-4A86-B218-404D69017136}"/>
              </a:ext>
            </a:extLst>
          </p:cNvPr>
          <p:cNvPicPr>
            <a:picLocks noChangeAspect="1"/>
          </p:cNvPicPr>
          <p:nvPr/>
        </p:nvPicPr>
        <p:blipFill>
          <a:blip r:embed="rId4"/>
          <a:stretch>
            <a:fillRect/>
          </a:stretch>
        </p:blipFill>
        <p:spPr>
          <a:xfrm rot="5400000">
            <a:off x="8955118" y="3177995"/>
            <a:ext cx="3970870" cy="2233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923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26D2B7-DA87-463A-89B3-E246B15B4A75}"/>
              </a:ext>
            </a:extLst>
          </p:cNvPr>
          <p:cNvSpPr>
            <a:spLocks noGrp="1"/>
          </p:cNvSpPr>
          <p:nvPr>
            <p:ph type="title"/>
          </p:nvPr>
        </p:nvSpPr>
        <p:spPr>
          <a:xfrm>
            <a:off x="0" y="753228"/>
            <a:ext cx="10508973" cy="1080938"/>
          </a:xfrm>
        </p:spPr>
        <p:txBody>
          <a:bodyPr/>
          <a:lstStyle/>
          <a:p>
            <a:r>
              <a:rPr lang="it-IT" dirty="0"/>
              <a:t>2.Museo di storia naturale, sezione paleontologica</a:t>
            </a:r>
          </a:p>
        </p:txBody>
      </p:sp>
      <p:sp>
        <p:nvSpPr>
          <p:cNvPr id="3" name="Segnaposto contenuto 2">
            <a:extLst>
              <a:ext uri="{FF2B5EF4-FFF2-40B4-BE49-F238E27FC236}">
                <a16:creationId xmlns:a16="http://schemas.microsoft.com/office/drawing/2014/main" id="{9FBE8432-1708-424A-8474-66533845EC4A}"/>
              </a:ext>
            </a:extLst>
          </p:cNvPr>
          <p:cNvSpPr>
            <a:spLocks noGrp="1"/>
          </p:cNvSpPr>
          <p:nvPr>
            <p:ph idx="1"/>
          </p:nvPr>
        </p:nvSpPr>
        <p:spPr>
          <a:xfrm>
            <a:off x="680321" y="2676939"/>
            <a:ext cx="9613861" cy="4081670"/>
          </a:xfrm>
        </p:spPr>
        <p:txBody>
          <a:bodyPr/>
          <a:lstStyle/>
          <a:p>
            <a:pPr marL="0" indent="0">
              <a:buNone/>
            </a:pPr>
            <a:r>
              <a:rPr lang="it-IT" dirty="0">
                <a:solidFill>
                  <a:schemeClr val="bg1"/>
                </a:solidFill>
              </a:rPr>
              <a:t>La guida aveva il compito di condurre il compagno bendato davanti ad uno dei quattro giganti esemplari appartenenti al genere </a:t>
            </a:r>
            <a:r>
              <a:rPr lang="it-IT" i="1" dirty="0" err="1">
                <a:solidFill>
                  <a:schemeClr val="bg1"/>
                </a:solidFill>
              </a:rPr>
              <a:t>Elephas</a:t>
            </a:r>
            <a:r>
              <a:rPr lang="it-IT" dirty="0">
                <a:solidFill>
                  <a:schemeClr val="bg1"/>
                </a:solidFill>
              </a:rPr>
              <a:t>. Una volta lì, doveva descrivere in modo preciso l’animale che stava osservando. </a:t>
            </a:r>
          </a:p>
          <a:p>
            <a:pPr marL="0" indent="0">
              <a:buNone/>
            </a:pPr>
            <a:r>
              <a:rPr lang="it-IT" dirty="0">
                <a:solidFill>
                  <a:schemeClr val="bg1"/>
                </a:solidFill>
              </a:rPr>
              <a:t>Dopo la descrizione, un giro per la stanza fatto in modo da confondere la percezione del bendato, che avrebbe potuto intuire l’esemplare descritto servendosi dell’orientamento spaziale. </a:t>
            </a:r>
          </a:p>
          <a:p>
            <a:pPr marL="0" indent="0">
              <a:buNone/>
            </a:pPr>
            <a:r>
              <a:rPr lang="it-IT" dirty="0">
                <a:solidFill>
                  <a:schemeClr val="bg1"/>
                </a:solidFill>
              </a:rPr>
              <a:t>Una volta sbendato, il compagno ha cercato l’animale scelto e ‘raccontato’ dalla guida.</a:t>
            </a:r>
          </a:p>
        </p:txBody>
      </p:sp>
    </p:spTree>
    <p:extLst>
      <p:ext uri="{BB962C8B-B14F-4D97-AF65-F5344CB8AC3E}">
        <p14:creationId xmlns:p14="http://schemas.microsoft.com/office/powerpoint/2010/main" val="198661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254561-18A7-416F-A0BC-F1EDFCD256B6}"/>
              </a:ext>
            </a:extLst>
          </p:cNvPr>
          <p:cNvSpPr>
            <a:spLocks noGrp="1"/>
          </p:cNvSpPr>
          <p:nvPr>
            <p:ph type="title"/>
          </p:nvPr>
        </p:nvSpPr>
        <p:spPr/>
        <p:txBody>
          <a:bodyPr/>
          <a:lstStyle/>
          <a:p>
            <a:pPr algn="ctr"/>
            <a:r>
              <a:rPr lang="it-IT" dirty="0"/>
              <a:t>Possiamo suddividere quest’ esperienza laboratoriale in tre momenti:</a:t>
            </a:r>
          </a:p>
        </p:txBody>
      </p:sp>
      <p:sp>
        <p:nvSpPr>
          <p:cNvPr id="3" name="Segnaposto testo 2">
            <a:extLst>
              <a:ext uri="{FF2B5EF4-FFF2-40B4-BE49-F238E27FC236}">
                <a16:creationId xmlns:a16="http://schemas.microsoft.com/office/drawing/2014/main" id="{9F895E15-FA6F-47E9-9563-CDA1AB6AC8C8}"/>
              </a:ext>
            </a:extLst>
          </p:cNvPr>
          <p:cNvSpPr>
            <a:spLocks noGrp="1"/>
          </p:cNvSpPr>
          <p:nvPr>
            <p:ph type="body" idx="1"/>
          </p:nvPr>
        </p:nvSpPr>
        <p:spPr>
          <a:xfrm>
            <a:off x="660946" y="2054087"/>
            <a:ext cx="3070034" cy="1166192"/>
          </a:xfrm>
        </p:spPr>
        <p:txBody>
          <a:bodyPr/>
          <a:lstStyle/>
          <a:p>
            <a:pPr algn="ctr"/>
            <a:r>
              <a:rPr lang="it-IT" sz="3200" dirty="0"/>
              <a:t>1.</a:t>
            </a:r>
          </a:p>
        </p:txBody>
      </p:sp>
      <p:sp>
        <p:nvSpPr>
          <p:cNvPr id="4" name="Segnaposto testo 3">
            <a:extLst>
              <a:ext uri="{FF2B5EF4-FFF2-40B4-BE49-F238E27FC236}">
                <a16:creationId xmlns:a16="http://schemas.microsoft.com/office/drawing/2014/main" id="{99BF6D43-ED18-4CC1-968A-884E1C23F547}"/>
              </a:ext>
            </a:extLst>
          </p:cNvPr>
          <p:cNvSpPr>
            <a:spLocks noGrp="1"/>
          </p:cNvSpPr>
          <p:nvPr>
            <p:ph type="body" sz="half" idx="15"/>
          </p:nvPr>
        </p:nvSpPr>
        <p:spPr>
          <a:xfrm>
            <a:off x="680322" y="3220278"/>
            <a:ext cx="3049702" cy="2884494"/>
          </a:xfrm>
        </p:spPr>
        <p:txBody>
          <a:bodyPr>
            <a:normAutofit/>
          </a:bodyPr>
          <a:lstStyle/>
          <a:p>
            <a:pPr algn="ctr"/>
            <a:endParaRPr lang="it-IT" sz="2400" dirty="0"/>
          </a:p>
          <a:p>
            <a:pPr algn="ctr"/>
            <a:r>
              <a:rPr lang="it-IT" sz="2400" dirty="0"/>
              <a:t>Presentazione    dell’ attività e inquadratura storica del periodo trattato.</a:t>
            </a:r>
          </a:p>
          <a:p>
            <a:pPr algn="ctr"/>
            <a:endParaRPr lang="it-IT" sz="2400" dirty="0"/>
          </a:p>
          <a:p>
            <a:pPr algn="ctr"/>
            <a:endParaRPr lang="it-IT" sz="1600" dirty="0"/>
          </a:p>
        </p:txBody>
      </p:sp>
      <p:sp>
        <p:nvSpPr>
          <p:cNvPr id="5" name="Segnaposto testo 4">
            <a:extLst>
              <a:ext uri="{FF2B5EF4-FFF2-40B4-BE49-F238E27FC236}">
                <a16:creationId xmlns:a16="http://schemas.microsoft.com/office/drawing/2014/main" id="{84366FD1-E19D-4784-AD54-8C0C8837A6C7}"/>
              </a:ext>
            </a:extLst>
          </p:cNvPr>
          <p:cNvSpPr>
            <a:spLocks noGrp="1"/>
          </p:cNvSpPr>
          <p:nvPr>
            <p:ph type="body" sz="quarter" idx="3"/>
          </p:nvPr>
        </p:nvSpPr>
        <p:spPr>
          <a:xfrm>
            <a:off x="4286617" y="2054086"/>
            <a:ext cx="3377608" cy="1166192"/>
          </a:xfrm>
        </p:spPr>
        <p:txBody>
          <a:bodyPr/>
          <a:lstStyle/>
          <a:p>
            <a:pPr algn="ctr"/>
            <a:r>
              <a:rPr lang="it-IT" sz="3200" dirty="0"/>
              <a:t>2.</a:t>
            </a:r>
          </a:p>
        </p:txBody>
      </p:sp>
      <p:sp>
        <p:nvSpPr>
          <p:cNvPr id="6" name="Segnaposto testo 5">
            <a:extLst>
              <a:ext uri="{FF2B5EF4-FFF2-40B4-BE49-F238E27FC236}">
                <a16:creationId xmlns:a16="http://schemas.microsoft.com/office/drawing/2014/main" id="{27EF2007-3AE4-4907-9C0B-8675A3502547}"/>
              </a:ext>
            </a:extLst>
          </p:cNvPr>
          <p:cNvSpPr>
            <a:spLocks noGrp="1"/>
          </p:cNvSpPr>
          <p:nvPr>
            <p:ph type="body" sz="half" idx="16"/>
          </p:nvPr>
        </p:nvSpPr>
        <p:spPr>
          <a:xfrm>
            <a:off x="4320211" y="3220278"/>
            <a:ext cx="3207024" cy="2715908"/>
          </a:xfrm>
        </p:spPr>
        <p:txBody>
          <a:bodyPr>
            <a:normAutofit/>
          </a:bodyPr>
          <a:lstStyle/>
          <a:p>
            <a:pPr algn="ctr"/>
            <a:endParaRPr lang="it-IT" sz="2400" dirty="0"/>
          </a:p>
          <a:p>
            <a:pPr algn="ctr"/>
            <a:r>
              <a:rPr lang="it-IT" sz="2400" dirty="0"/>
              <a:t>Percorso al museo di storia naturale di Firenze, sezione paleontologica.</a:t>
            </a:r>
          </a:p>
        </p:txBody>
      </p:sp>
      <p:sp>
        <p:nvSpPr>
          <p:cNvPr id="7" name="Segnaposto testo 6">
            <a:extLst>
              <a:ext uri="{FF2B5EF4-FFF2-40B4-BE49-F238E27FC236}">
                <a16:creationId xmlns:a16="http://schemas.microsoft.com/office/drawing/2014/main" id="{D5942FDA-E2FE-43EC-B57C-4536E0A88452}"/>
              </a:ext>
            </a:extLst>
          </p:cNvPr>
          <p:cNvSpPr>
            <a:spLocks noGrp="1"/>
          </p:cNvSpPr>
          <p:nvPr>
            <p:ph type="body" sz="quarter" idx="13"/>
          </p:nvPr>
        </p:nvSpPr>
        <p:spPr>
          <a:xfrm>
            <a:off x="7904428" y="2054086"/>
            <a:ext cx="3626626" cy="1166191"/>
          </a:xfrm>
        </p:spPr>
        <p:txBody>
          <a:bodyPr/>
          <a:lstStyle/>
          <a:p>
            <a:pPr algn="ctr"/>
            <a:r>
              <a:rPr lang="it-IT" sz="3200" dirty="0"/>
              <a:t>3.</a:t>
            </a:r>
          </a:p>
        </p:txBody>
      </p:sp>
      <p:sp>
        <p:nvSpPr>
          <p:cNvPr id="8" name="Segnaposto testo 7">
            <a:extLst>
              <a:ext uri="{FF2B5EF4-FFF2-40B4-BE49-F238E27FC236}">
                <a16:creationId xmlns:a16="http://schemas.microsoft.com/office/drawing/2014/main" id="{84A157AC-248E-4FE9-B4BF-90D37EF636DC}"/>
              </a:ext>
            </a:extLst>
          </p:cNvPr>
          <p:cNvSpPr>
            <a:spLocks noGrp="1"/>
          </p:cNvSpPr>
          <p:nvPr>
            <p:ph type="body" sz="half" idx="17"/>
          </p:nvPr>
        </p:nvSpPr>
        <p:spPr>
          <a:xfrm>
            <a:off x="8083828" y="3220278"/>
            <a:ext cx="3207023" cy="2715908"/>
          </a:xfrm>
        </p:spPr>
        <p:txBody>
          <a:bodyPr>
            <a:normAutofit/>
          </a:bodyPr>
          <a:lstStyle/>
          <a:p>
            <a:pPr algn="ctr"/>
            <a:endParaRPr lang="it-IT" sz="2200" dirty="0"/>
          </a:p>
          <a:p>
            <a:pPr algn="ctr"/>
            <a:r>
              <a:rPr lang="it-IT" sz="2200" dirty="0"/>
              <a:t>Valutazione del percorso museale e di materiali on-line;</a:t>
            </a:r>
          </a:p>
          <a:p>
            <a:pPr algn="ctr"/>
            <a:r>
              <a:rPr lang="it-IT" sz="2200" dirty="0"/>
              <a:t>riflessione rispetto  all’ intero laboratorio.</a:t>
            </a:r>
          </a:p>
        </p:txBody>
      </p:sp>
    </p:spTree>
    <p:extLst>
      <p:ext uri="{BB962C8B-B14F-4D97-AF65-F5344CB8AC3E}">
        <p14:creationId xmlns:p14="http://schemas.microsoft.com/office/powerpoint/2010/main" val="3152456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Immagine 4" descr="Immagine che contiene pavimento, interni, persona, parete&#10;&#10;Descrizione generata automaticamente">
            <a:extLst>
              <a:ext uri="{FF2B5EF4-FFF2-40B4-BE49-F238E27FC236}">
                <a16:creationId xmlns:a16="http://schemas.microsoft.com/office/drawing/2014/main" id="{F74A172C-39B9-4864-B667-6923A68B6854}"/>
              </a:ext>
            </a:extLst>
          </p:cNvPr>
          <p:cNvPicPr>
            <a:picLocks noChangeAspect="1"/>
          </p:cNvPicPr>
          <p:nvPr/>
        </p:nvPicPr>
        <p:blipFill rotWithShape="1">
          <a:blip r:embed="rId2"/>
          <a:srcRect l="17492" r="16009" b="3"/>
          <a:stretch/>
        </p:blipFill>
        <p:spPr>
          <a:xfrm>
            <a:off x="379383" y="2141080"/>
            <a:ext cx="4684986" cy="463169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Immagine 2" descr="Immagine che contiene parete, persona, interni, donna&#10;&#10;Descrizione generata automaticamente">
            <a:extLst>
              <a:ext uri="{FF2B5EF4-FFF2-40B4-BE49-F238E27FC236}">
                <a16:creationId xmlns:a16="http://schemas.microsoft.com/office/drawing/2014/main" id="{4CD7BC96-5A0E-449A-B73D-B2663CC1C8D0}"/>
              </a:ext>
            </a:extLst>
          </p:cNvPr>
          <p:cNvPicPr>
            <a:picLocks noChangeAspect="1"/>
          </p:cNvPicPr>
          <p:nvPr/>
        </p:nvPicPr>
        <p:blipFill rotWithShape="1">
          <a:blip r:embed="rId3"/>
          <a:srcRect l="20749" r="12753" b="3"/>
          <a:stretch/>
        </p:blipFill>
        <p:spPr>
          <a:xfrm>
            <a:off x="4178105" y="205887"/>
            <a:ext cx="4276578" cy="427657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7" name="Immagine 6" descr="Immagine che contiene interni, persona, animale, parete&#10;&#10;Descrizione generata automaticamente">
            <a:extLst>
              <a:ext uri="{FF2B5EF4-FFF2-40B4-BE49-F238E27FC236}">
                <a16:creationId xmlns:a16="http://schemas.microsoft.com/office/drawing/2014/main" id="{4B41EC22-48C0-4682-8B27-FE6C5469E2B2}"/>
              </a:ext>
            </a:extLst>
          </p:cNvPr>
          <p:cNvPicPr>
            <a:picLocks noChangeAspect="1"/>
          </p:cNvPicPr>
          <p:nvPr/>
        </p:nvPicPr>
        <p:blipFill rotWithShape="1">
          <a:blip r:embed="rId4"/>
          <a:srcRect l="17624" r="15878" b="3"/>
          <a:stretch/>
        </p:blipFill>
        <p:spPr>
          <a:xfrm>
            <a:off x="7507381" y="2303497"/>
            <a:ext cx="4469282" cy="4469282"/>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2425998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28DAA0-48D6-4873-8E87-317F5A8DBD2E}"/>
              </a:ext>
            </a:extLst>
          </p:cNvPr>
          <p:cNvSpPr>
            <a:spLocks noGrp="1"/>
          </p:cNvSpPr>
          <p:nvPr>
            <p:ph type="title"/>
          </p:nvPr>
        </p:nvSpPr>
        <p:spPr>
          <a:xfrm>
            <a:off x="0" y="753228"/>
            <a:ext cx="10508973" cy="1080938"/>
          </a:xfrm>
        </p:spPr>
        <p:txBody>
          <a:bodyPr/>
          <a:lstStyle/>
          <a:p>
            <a:r>
              <a:rPr lang="it-IT" dirty="0"/>
              <a:t>2.Museo di storia naturale, sezione paleontologica</a:t>
            </a:r>
          </a:p>
        </p:txBody>
      </p:sp>
      <p:sp>
        <p:nvSpPr>
          <p:cNvPr id="3" name="Segnaposto contenuto 2">
            <a:extLst>
              <a:ext uri="{FF2B5EF4-FFF2-40B4-BE49-F238E27FC236}">
                <a16:creationId xmlns:a16="http://schemas.microsoft.com/office/drawing/2014/main" id="{92C609EA-4243-4F0B-B26F-5CE13D0DB153}"/>
              </a:ext>
            </a:extLst>
          </p:cNvPr>
          <p:cNvSpPr>
            <a:spLocks noGrp="1"/>
          </p:cNvSpPr>
          <p:nvPr>
            <p:ph idx="1"/>
          </p:nvPr>
        </p:nvSpPr>
        <p:spPr>
          <a:xfrm>
            <a:off x="680321" y="2336873"/>
            <a:ext cx="9613861" cy="4328970"/>
          </a:xfrm>
        </p:spPr>
        <p:txBody>
          <a:bodyPr>
            <a:normAutofit fontScale="92500" lnSpcReduction="20000"/>
          </a:bodyPr>
          <a:lstStyle/>
          <a:p>
            <a:pPr>
              <a:buFont typeface="Wingdings" panose="05000000000000000000" pitchFamily="2" charset="2"/>
              <a:buChar char="v"/>
            </a:pPr>
            <a:r>
              <a:rPr lang="it-IT" dirty="0">
                <a:solidFill>
                  <a:schemeClr val="bg1"/>
                </a:solidFill>
              </a:rPr>
              <a:t>2e:sala della Balena. La modernissima sala che chiude l’esposizione.</a:t>
            </a:r>
          </a:p>
          <a:p>
            <a:pPr>
              <a:buFont typeface="Wingdings" panose="05000000000000000000" pitchFamily="2" charset="2"/>
              <a:buChar char="v"/>
            </a:pPr>
            <a:endParaRPr lang="it-IT" dirty="0">
              <a:solidFill>
                <a:schemeClr val="bg1"/>
              </a:solidFill>
            </a:endParaRPr>
          </a:p>
          <a:p>
            <a:pPr marL="0" indent="0">
              <a:buNone/>
            </a:pPr>
            <a:r>
              <a:rPr lang="it-IT" dirty="0">
                <a:solidFill>
                  <a:schemeClr val="bg1"/>
                </a:solidFill>
              </a:rPr>
              <a:t>Entrando qui sembra di varcare la soglia di un altro museo. Racchiude uno scheletro lungo 10 metri di un balenotteride vissuto 3 milioni di anni fa. </a:t>
            </a:r>
          </a:p>
          <a:p>
            <a:pPr marL="0" indent="0">
              <a:buNone/>
            </a:pPr>
            <a:r>
              <a:rPr lang="it-IT" dirty="0">
                <a:solidFill>
                  <a:schemeClr val="bg1"/>
                </a:solidFill>
              </a:rPr>
              <a:t>Questa sala è interattiva: puoi vedere filmati, poggiare il viso in maschere che trasmettono immagini dell’ambiente marino, sentirne i suoni. Ci siamo fermati poco, ma l’attività qui svolta è stata comunque interessante perché per quanto mi riguarda mi ha lasciato incantata, rilassata.</a:t>
            </a:r>
          </a:p>
          <a:p>
            <a:pPr marL="0" indent="0">
              <a:buNone/>
            </a:pPr>
            <a:r>
              <a:rPr lang="it-IT" dirty="0">
                <a:solidFill>
                  <a:schemeClr val="bg1"/>
                </a:solidFill>
              </a:rPr>
              <a:t>E’ stato letto un breve brano dall’opera «Quando </a:t>
            </a:r>
            <a:r>
              <a:rPr lang="it-IT" dirty="0" err="1">
                <a:solidFill>
                  <a:schemeClr val="bg1"/>
                </a:solidFill>
              </a:rPr>
              <a:t>Ba</a:t>
            </a:r>
            <a:r>
              <a:rPr lang="it-IT" dirty="0">
                <a:solidFill>
                  <a:schemeClr val="bg1"/>
                </a:solidFill>
              </a:rPr>
              <a:t> Lena era tanto piccola», di Moravia. </a:t>
            </a:r>
          </a:p>
          <a:p>
            <a:pPr marL="0" indent="0">
              <a:buNone/>
            </a:pPr>
            <a:r>
              <a:rPr lang="it-IT" dirty="0">
                <a:solidFill>
                  <a:schemeClr val="bg1"/>
                </a:solidFill>
              </a:rPr>
              <a:t>La lettura si è allineata perfettamente all’atmosfera e alla pacatezza di quella stanza. Sembrava di essere in una bolla d’acqua, o nel silenzio profondo dell’oceano. Come fine percorso museale mi è piaciuto molto e credo che sarebbe bello lavorarci con i bambini.</a:t>
            </a:r>
          </a:p>
          <a:p>
            <a:pPr marL="0" indent="0">
              <a:buNone/>
            </a:pPr>
            <a:endParaRPr lang="it-IT" dirty="0"/>
          </a:p>
          <a:p>
            <a:pPr>
              <a:buFont typeface="Wingdings" panose="05000000000000000000" pitchFamily="2" charset="2"/>
              <a:buChar char="v"/>
            </a:pPr>
            <a:endParaRPr lang="it-IT" dirty="0"/>
          </a:p>
          <a:p>
            <a:pPr marL="0" indent="0">
              <a:buNone/>
            </a:pPr>
            <a:endParaRPr lang="it-IT" dirty="0"/>
          </a:p>
        </p:txBody>
      </p:sp>
    </p:spTree>
    <p:extLst>
      <p:ext uri="{BB962C8B-B14F-4D97-AF65-F5344CB8AC3E}">
        <p14:creationId xmlns:p14="http://schemas.microsoft.com/office/powerpoint/2010/main" val="3014331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parete&#10;&#10;Descrizione generata automaticamente">
            <a:extLst>
              <a:ext uri="{FF2B5EF4-FFF2-40B4-BE49-F238E27FC236}">
                <a16:creationId xmlns:a16="http://schemas.microsoft.com/office/drawing/2014/main" id="{6FCFCF7A-1F0C-4BED-909C-ACE890E39556}"/>
              </a:ext>
            </a:extLst>
          </p:cNvPr>
          <p:cNvPicPr>
            <a:picLocks noChangeAspect="1"/>
          </p:cNvPicPr>
          <p:nvPr/>
        </p:nvPicPr>
        <p:blipFill rotWithShape="1">
          <a:blip r:embed="rId2"/>
          <a:srcRect l="40567" r="11812" b="-2"/>
          <a:stretch/>
        </p:blipFill>
        <p:spPr>
          <a:xfrm rot="5400000">
            <a:off x="307073" y="-307073"/>
            <a:ext cx="3388893" cy="4003039"/>
          </a:xfrm>
          <a:prstGeom prst="rect">
            <a:avLst/>
          </a:prstGeom>
        </p:spPr>
      </p:pic>
      <p:pic>
        <p:nvPicPr>
          <p:cNvPr id="7" name="Immagine 6">
            <a:extLst>
              <a:ext uri="{FF2B5EF4-FFF2-40B4-BE49-F238E27FC236}">
                <a16:creationId xmlns:a16="http://schemas.microsoft.com/office/drawing/2014/main" id="{E58AB250-4DF5-406B-87B4-C9E4717DA27B}"/>
              </a:ext>
            </a:extLst>
          </p:cNvPr>
          <p:cNvPicPr>
            <a:picLocks noChangeAspect="1"/>
          </p:cNvPicPr>
          <p:nvPr/>
        </p:nvPicPr>
        <p:blipFill rotWithShape="1">
          <a:blip r:embed="rId3"/>
          <a:srcRect l="16712" r="16845" b="2"/>
          <a:stretch/>
        </p:blipFill>
        <p:spPr>
          <a:xfrm>
            <a:off x="20" y="3469102"/>
            <a:ext cx="4003019" cy="3388893"/>
          </a:xfrm>
          <a:prstGeom prst="rect">
            <a:avLst/>
          </a:prstGeom>
        </p:spPr>
      </p:pic>
      <p:pic>
        <p:nvPicPr>
          <p:cNvPr id="13" name="Immagine 12" descr="Immagine che contiene interni, persona, pavimento, sedendo&#10;&#10;Descrizione generata automaticamente">
            <a:extLst>
              <a:ext uri="{FF2B5EF4-FFF2-40B4-BE49-F238E27FC236}">
                <a16:creationId xmlns:a16="http://schemas.microsoft.com/office/drawing/2014/main" id="{819D0744-A328-4873-B753-8D937384F4B9}"/>
              </a:ext>
            </a:extLst>
          </p:cNvPr>
          <p:cNvPicPr>
            <a:picLocks noChangeAspect="1"/>
          </p:cNvPicPr>
          <p:nvPr/>
        </p:nvPicPr>
        <p:blipFill rotWithShape="1">
          <a:blip r:embed="rId4"/>
          <a:srcRect l="44163" r="16914"/>
          <a:stretch/>
        </p:blipFill>
        <p:spPr>
          <a:xfrm>
            <a:off x="4094479" y="10"/>
            <a:ext cx="4014047" cy="6857990"/>
          </a:xfrm>
          <a:prstGeom prst="rect">
            <a:avLst/>
          </a:prstGeom>
        </p:spPr>
      </p:pic>
      <p:pic>
        <p:nvPicPr>
          <p:cNvPr id="3" name="Immagine 2" descr="Immagine che contiene blu, tavolo&#10;&#10;Descrizione generata automaticamente">
            <a:extLst>
              <a:ext uri="{FF2B5EF4-FFF2-40B4-BE49-F238E27FC236}">
                <a16:creationId xmlns:a16="http://schemas.microsoft.com/office/drawing/2014/main" id="{D99BAE69-ABEB-4033-8129-9FA1B669D489}"/>
              </a:ext>
            </a:extLst>
          </p:cNvPr>
          <p:cNvPicPr>
            <a:picLocks noChangeAspect="1"/>
          </p:cNvPicPr>
          <p:nvPr/>
        </p:nvPicPr>
        <p:blipFill rotWithShape="1">
          <a:blip r:embed="rId5"/>
          <a:srcRect l="31275" r="18144" b="-1"/>
          <a:stretch/>
        </p:blipFill>
        <p:spPr>
          <a:xfrm>
            <a:off x="8188960" y="10"/>
            <a:ext cx="4003039" cy="3383270"/>
          </a:xfrm>
          <a:prstGeom prst="rect">
            <a:avLst/>
          </a:prstGeom>
        </p:spPr>
      </p:pic>
      <p:pic>
        <p:nvPicPr>
          <p:cNvPr id="11" name="Immagine 10" descr="Immagine che contiene cielo, blu&#10;&#10;Descrizione generata automaticamente">
            <a:extLst>
              <a:ext uri="{FF2B5EF4-FFF2-40B4-BE49-F238E27FC236}">
                <a16:creationId xmlns:a16="http://schemas.microsoft.com/office/drawing/2014/main" id="{2BBFC975-CA8E-4696-8886-F67EBBB4578A}"/>
              </a:ext>
            </a:extLst>
          </p:cNvPr>
          <p:cNvPicPr>
            <a:picLocks noChangeAspect="1"/>
          </p:cNvPicPr>
          <p:nvPr/>
        </p:nvPicPr>
        <p:blipFill rotWithShape="1">
          <a:blip r:embed="rId6"/>
          <a:srcRect l="18677" r="15063" b="2"/>
          <a:stretch/>
        </p:blipFill>
        <p:spPr>
          <a:xfrm>
            <a:off x="8199966" y="3469102"/>
            <a:ext cx="3992034" cy="3388893"/>
          </a:xfrm>
          <a:prstGeom prst="rect">
            <a:avLst/>
          </a:prstGeom>
        </p:spPr>
      </p:pic>
    </p:spTree>
    <p:extLst>
      <p:ext uri="{BB962C8B-B14F-4D97-AF65-F5344CB8AC3E}">
        <p14:creationId xmlns:p14="http://schemas.microsoft.com/office/powerpoint/2010/main" val="110113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rgbClr val="F09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AE403B74-B1BB-49E4-8453-5D1E026725ED}"/>
              </a:ext>
            </a:extLst>
          </p:cNvPr>
          <p:cNvSpPr>
            <a:spLocks noGrp="1"/>
          </p:cNvSpPr>
          <p:nvPr>
            <p:ph type="title"/>
          </p:nvPr>
        </p:nvSpPr>
        <p:spPr>
          <a:xfrm>
            <a:off x="680321" y="2063262"/>
            <a:ext cx="3739279" cy="2661052"/>
          </a:xfrm>
        </p:spPr>
        <p:txBody>
          <a:bodyPr>
            <a:normAutofit/>
          </a:bodyPr>
          <a:lstStyle/>
          <a:p>
            <a:pPr algn="r"/>
            <a:r>
              <a:rPr lang="it-IT" sz="3700">
                <a:solidFill>
                  <a:srgbClr val="FFFFFF"/>
                </a:solidFill>
              </a:rPr>
              <a:t>2.Museo di storia naturale, sezione paleontologica</a:t>
            </a:r>
          </a:p>
        </p:txBody>
      </p:sp>
      <p:sp>
        <p:nvSpPr>
          <p:cNvPr id="3" name="Segnaposto contenuto 2">
            <a:extLst>
              <a:ext uri="{FF2B5EF4-FFF2-40B4-BE49-F238E27FC236}">
                <a16:creationId xmlns:a16="http://schemas.microsoft.com/office/drawing/2014/main" id="{E92D0E96-30AD-41EE-AA0B-E907EE9F3FBE}"/>
              </a:ext>
            </a:extLst>
          </p:cNvPr>
          <p:cNvSpPr>
            <a:spLocks noGrp="1"/>
          </p:cNvSpPr>
          <p:nvPr>
            <p:ph idx="1"/>
          </p:nvPr>
        </p:nvSpPr>
        <p:spPr>
          <a:xfrm>
            <a:off x="5287995" y="393895"/>
            <a:ext cx="6257362" cy="6288259"/>
          </a:xfrm>
        </p:spPr>
        <p:txBody>
          <a:bodyPr anchor="ctr">
            <a:normAutofit/>
          </a:bodyPr>
          <a:lstStyle/>
          <a:p>
            <a:pPr marL="0" indent="0">
              <a:buNone/>
            </a:pPr>
            <a:r>
              <a:rPr lang="it-IT" sz="1800" dirty="0">
                <a:solidFill>
                  <a:srgbClr val="FFFFFF"/>
                </a:solidFill>
              </a:rPr>
              <a:t>2f:riflessione personale rispetto all’attività</a:t>
            </a:r>
          </a:p>
          <a:p>
            <a:pPr marL="0" indent="0">
              <a:buNone/>
            </a:pPr>
            <a:endParaRPr lang="it-IT" sz="1800" dirty="0">
              <a:solidFill>
                <a:srgbClr val="FFFFFF"/>
              </a:solidFill>
            </a:endParaRPr>
          </a:p>
          <a:p>
            <a:pPr marL="0" indent="0">
              <a:buNone/>
            </a:pPr>
            <a:r>
              <a:rPr lang="it-IT" sz="1800" dirty="0">
                <a:solidFill>
                  <a:srgbClr val="FFFFFF"/>
                </a:solidFill>
              </a:rPr>
              <a:t>Il percorso è stato ben pensato ed entusiasmante. Nonostante il museo in sé non offra grandi spunti per fare attività interessanti e coinvolgenti, per noi questo è stato possibile. </a:t>
            </a:r>
          </a:p>
          <a:p>
            <a:pPr marL="0" indent="0">
              <a:buNone/>
            </a:pPr>
            <a:r>
              <a:rPr lang="it-IT" sz="1800" dirty="0">
                <a:solidFill>
                  <a:srgbClr val="FFFFFF"/>
                </a:solidFill>
              </a:rPr>
              <a:t>È giusto allora che si diano indicazioni per una corretta e dinamica educazione museale. Appena dentro al museo, vedendo la struttura e ciò che offre, ho pensato che sarebbe stata una visita al museo come tante altre, nonostante le premesse non fossero queste; non è passato molto tempo perché mi potessi ricredere. </a:t>
            </a:r>
          </a:p>
          <a:p>
            <a:pPr marL="0" indent="0">
              <a:buNone/>
            </a:pPr>
            <a:r>
              <a:rPr lang="it-IT" sz="1800" dirty="0">
                <a:solidFill>
                  <a:srgbClr val="FFFFFF"/>
                </a:solidFill>
              </a:rPr>
              <a:t>Le attività svolte sono state molto interessanti per un gruppo adulto, credo ancora di più lo sarebbero per una classe di scuola primaria.</a:t>
            </a:r>
          </a:p>
          <a:p>
            <a:pPr marL="0" indent="0">
              <a:buNone/>
            </a:pPr>
            <a:r>
              <a:rPr lang="it-IT" sz="1800" dirty="0">
                <a:solidFill>
                  <a:srgbClr val="FFFFFF"/>
                </a:solidFill>
              </a:rPr>
              <a:t>L’identikit richiede di trovare informazioni per rispondere a delle domande: devi saperle cercare se ci sono, devi imparare a immaginarle, a fare ipotesi, a metterti in gioco sapendo che sbagliare fa parte di questo gioco, che provare è importante e che il confronto con gli altri può solo essere molto istruttivo.</a:t>
            </a:r>
          </a:p>
          <a:p>
            <a:pPr marL="0" indent="0">
              <a:buNone/>
            </a:pPr>
            <a:endParaRPr lang="it-IT" sz="1700" dirty="0">
              <a:solidFill>
                <a:srgbClr val="FFFFFF"/>
              </a:solidFill>
            </a:endParaRPr>
          </a:p>
        </p:txBody>
      </p:sp>
    </p:spTree>
    <p:extLst>
      <p:ext uri="{BB962C8B-B14F-4D97-AF65-F5344CB8AC3E}">
        <p14:creationId xmlns:p14="http://schemas.microsoft.com/office/powerpoint/2010/main" val="2117595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rgbClr val="F09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58DD0238-5600-49A0-8970-C9C08153078B}"/>
              </a:ext>
            </a:extLst>
          </p:cNvPr>
          <p:cNvSpPr>
            <a:spLocks noGrp="1"/>
          </p:cNvSpPr>
          <p:nvPr>
            <p:ph type="title"/>
          </p:nvPr>
        </p:nvSpPr>
        <p:spPr>
          <a:xfrm>
            <a:off x="680321" y="2063262"/>
            <a:ext cx="3739279" cy="2661052"/>
          </a:xfrm>
        </p:spPr>
        <p:txBody>
          <a:bodyPr>
            <a:normAutofit/>
          </a:bodyPr>
          <a:lstStyle/>
          <a:p>
            <a:pPr algn="r"/>
            <a:r>
              <a:rPr lang="it-IT" sz="3700">
                <a:solidFill>
                  <a:srgbClr val="FFFFFF"/>
                </a:solidFill>
              </a:rPr>
              <a:t>2.Museo di storia naturale, sezione paleontologica</a:t>
            </a:r>
          </a:p>
        </p:txBody>
      </p:sp>
      <p:sp>
        <p:nvSpPr>
          <p:cNvPr id="3" name="Segnaposto contenuto 2">
            <a:extLst>
              <a:ext uri="{FF2B5EF4-FFF2-40B4-BE49-F238E27FC236}">
                <a16:creationId xmlns:a16="http://schemas.microsoft.com/office/drawing/2014/main" id="{313E14F2-4F2C-4A95-9A44-913B5739A7AF}"/>
              </a:ext>
            </a:extLst>
          </p:cNvPr>
          <p:cNvSpPr>
            <a:spLocks noGrp="1"/>
          </p:cNvSpPr>
          <p:nvPr>
            <p:ph idx="1"/>
          </p:nvPr>
        </p:nvSpPr>
        <p:spPr>
          <a:xfrm>
            <a:off x="5287995" y="858129"/>
            <a:ext cx="6257362" cy="5500468"/>
          </a:xfrm>
        </p:spPr>
        <p:txBody>
          <a:bodyPr anchor="ctr">
            <a:normAutofit/>
          </a:bodyPr>
          <a:lstStyle/>
          <a:p>
            <a:pPr marL="0" indent="0">
              <a:buNone/>
            </a:pPr>
            <a:r>
              <a:rPr lang="it-IT" sz="1800" dirty="0">
                <a:solidFill>
                  <a:srgbClr val="FFFFFF"/>
                </a:solidFill>
              </a:rPr>
              <a:t>Il percorso bendato ha molte sfaccettature da analizzare; è interessante perché abbraccia molti aspetti educativi.</a:t>
            </a:r>
          </a:p>
          <a:p>
            <a:pPr marL="0" indent="0">
              <a:buNone/>
            </a:pPr>
            <a:r>
              <a:rPr lang="it-IT" sz="1800" dirty="0">
                <a:solidFill>
                  <a:srgbClr val="FFFFFF"/>
                </a:solidFill>
              </a:rPr>
              <a:t>Al bendato servono fiducia nel farsi guidare senza poter vedere, ascolto e una buona dose di immaginazione che registri e provi a costruire nella mente le informazioni che vengono date.</a:t>
            </a:r>
          </a:p>
          <a:p>
            <a:pPr marL="0" indent="0">
              <a:buNone/>
            </a:pPr>
            <a:r>
              <a:rPr lang="it-IT" sz="1800" dirty="0">
                <a:solidFill>
                  <a:srgbClr val="FFFFFF"/>
                </a:solidFill>
              </a:rPr>
              <a:t>Alla guida serve una buona osservazione e capacità di descrizione, provando anche a mettersi nei panni di chi deve capire il suo messaggio. Anche qui l’aspetto della fiducia, che in questo caso la guida deve essere capace a trasmettere.</a:t>
            </a:r>
          </a:p>
          <a:p>
            <a:pPr marL="0" indent="0">
              <a:buNone/>
            </a:pPr>
            <a:r>
              <a:rPr lang="it-IT" sz="1800" dirty="0">
                <a:solidFill>
                  <a:srgbClr val="FFFFFF"/>
                </a:solidFill>
              </a:rPr>
              <a:t>Credo che ai bambini questa attività possa dare la giusta carica adrenalinica che rende incalzante il percorso e immagino possa essere per loro più facile da fare, perché forse più dotati degli adulti di fiducia, ascolto e immaginazione.</a:t>
            </a:r>
          </a:p>
          <a:p>
            <a:pPr marL="0" indent="0">
              <a:buNone/>
            </a:pPr>
            <a:endParaRPr lang="it-IT" sz="2000" dirty="0">
              <a:solidFill>
                <a:srgbClr val="FFFFFF"/>
              </a:solidFill>
            </a:endParaRPr>
          </a:p>
        </p:txBody>
      </p:sp>
    </p:spTree>
    <p:extLst>
      <p:ext uri="{BB962C8B-B14F-4D97-AF65-F5344CB8AC3E}">
        <p14:creationId xmlns:p14="http://schemas.microsoft.com/office/powerpoint/2010/main" val="161098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7DDAD2-4082-4B72-9070-A1FA61BD733D}"/>
              </a:ext>
            </a:extLst>
          </p:cNvPr>
          <p:cNvSpPr>
            <a:spLocks noGrp="1"/>
          </p:cNvSpPr>
          <p:nvPr>
            <p:ph type="title"/>
          </p:nvPr>
        </p:nvSpPr>
        <p:spPr>
          <a:xfrm>
            <a:off x="371061" y="753228"/>
            <a:ext cx="10071652" cy="1080938"/>
          </a:xfrm>
        </p:spPr>
        <p:txBody>
          <a:bodyPr/>
          <a:lstStyle/>
          <a:p>
            <a:r>
              <a:rPr lang="it-IT" dirty="0"/>
              <a:t>3.Materiali on-line, valutazione e riflessione</a:t>
            </a:r>
          </a:p>
        </p:txBody>
      </p:sp>
      <p:sp>
        <p:nvSpPr>
          <p:cNvPr id="3" name="Segnaposto contenuto 2">
            <a:extLst>
              <a:ext uri="{FF2B5EF4-FFF2-40B4-BE49-F238E27FC236}">
                <a16:creationId xmlns:a16="http://schemas.microsoft.com/office/drawing/2014/main" id="{846BF4F3-4E88-4B52-85ED-DA0DC6999C81}"/>
              </a:ext>
            </a:extLst>
          </p:cNvPr>
          <p:cNvSpPr>
            <a:spLocks noGrp="1"/>
          </p:cNvSpPr>
          <p:nvPr>
            <p:ph idx="1"/>
          </p:nvPr>
        </p:nvSpPr>
        <p:spPr>
          <a:xfrm>
            <a:off x="680321" y="2336873"/>
            <a:ext cx="9613861" cy="4328970"/>
          </a:xfrm>
        </p:spPr>
        <p:txBody>
          <a:bodyPr>
            <a:normAutofit fontScale="92500" lnSpcReduction="10000"/>
          </a:bodyPr>
          <a:lstStyle/>
          <a:p>
            <a:pPr marL="0" indent="0">
              <a:buNone/>
            </a:pPr>
            <a:r>
              <a:rPr lang="it-IT" sz="1800" dirty="0"/>
              <a:t>Una volta tornati nelle aule di via Laura:</a:t>
            </a:r>
          </a:p>
          <a:p>
            <a:pPr>
              <a:buFont typeface="Wingdings" panose="05000000000000000000" pitchFamily="2" charset="2"/>
              <a:buChar char="§"/>
            </a:pPr>
            <a:r>
              <a:rPr lang="it-IT" sz="1800" dirty="0"/>
              <a:t>3a:valutazione del percorso al museo. Punti di forza e di debolezza rispetto a ciò che abbiamo visto ma soprattutto fatto al museo. </a:t>
            </a:r>
          </a:p>
          <a:p>
            <a:pPr>
              <a:buFont typeface="Wingdings" panose="05000000000000000000" pitchFamily="2" charset="2"/>
              <a:buChar char="§"/>
            </a:pPr>
            <a:r>
              <a:rPr lang="it-IT" sz="1800" dirty="0"/>
              <a:t>3b:ricerca di musei on-line (in Italia, Europa, USA) per valutare come si presentano nelle loro pagine web: quali informazioni danno riguardo al museo, orari, contatti, come arrivare a loro, attività da poter svolgere all’interno, eventuali sezioni dedicate a studenti, insegnanti, persone che presentano diversi tipi di handicap, presentazione di cosa si va a visitare e possibili collegamenti a pagine che illustrano e ne raccontano il contenuto.</a:t>
            </a:r>
          </a:p>
          <a:p>
            <a:pPr>
              <a:buFont typeface="Wingdings" panose="05000000000000000000" pitchFamily="2" charset="2"/>
              <a:buChar char="§"/>
            </a:pPr>
            <a:r>
              <a:rPr lang="it-IT" sz="1800" dirty="0"/>
              <a:t>3c:riflessione rispetto all’intera attività laboratoriale. Ognuno di noi ha espresso, scrivendo una sola parola su un post-it, un giudizio che riflettesse l’esperienza globale, che indicasse un punto di forza, un aspetto che ci ha colpito. La parola che ho scritto io è stata «chiarezza»; ci insegnano, e con l’esperienza che facciamo nei laboratori e al tirocinio mi trovo pienamente d’accordo, che prima di ogni attività è importante esplicitare quali siano gli obiettivi a cui vogliamo arrivare, qual sia il percorso che sarà affrontato e presentarlo in ogni sua fase. Come è stato fatto appunto in questo laboratorio (e in altri). Avendoci presentato il percorso chiaramente è stato più semplice osservare ed analizzare quanto abbiamo fatto, e ciò che abbiamo imparato lo abbiamo potuto apprendere perché consapevoli di quello che stavamo facendo e degli obiettivi che stavamo cercando di raggiungere. </a:t>
            </a:r>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sz="1800" dirty="0"/>
          </a:p>
          <a:p>
            <a:pPr>
              <a:buFont typeface="Wingdings" panose="05000000000000000000" pitchFamily="2" charset="2"/>
              <a:buChar char="§"/>
            </a:pPr>
            <a:endParaRPr lang="it-IT" dirty="0"/>
          </a:p>
        </p:txBody>
      </p:sp>
    </p:spTree>
    <p:extLst>
      <p:ext uri="{BB962C8B-B14F-4D97-AF65-F5344CB8AC3E}">
        <p14:creationId xmlns:p14="http://schemas.microsoft.com/office/powerpoint/2010/main" val="1649656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E308AB-D93B-478B-A5DF-58D4D08A5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8"/>
            <a:ext cx="11867089" cy="6053666"/>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parete, interni, tavolo&#10;&#10;Descrizione generata automaticamente">
            <a:extLst>
              <a:ext uri="{FF2B5EF4-FFF2-40B4-BE49-F238E27FC236}">
                <a16:creationId xmlns:a16="http://schemas.microsoft.com/office/drawing/2014/main" id="{E9C46047-CBD4-4D2B-A884-3E891BC6A021}"/>
              </a:ext>
            </a:extLst>
          </p:cNvPr>
          <p:cNvPicPr>
            <a:picLocks noChangeAspect="1"/>
          </p:cNvPicPr>
          <p:nvPr/>
        </p:nvPicPr>
        <p:blipFill>
          <a:blip r:embed="rId2"/>
          <a:stretch>
            <a:fillRect/>
          </a:stretch>
        </p:blipFill>
        <p:spPr>
          <a:xfrm>
            <a:off x="2053831" y="609600"/>
            <a:ext cx="3428873" cy="5156200"/>
          </a:xfrm>
          <a:prstGeom prst="rect">
            <a:avLst/>
          </a:prstGeom>
          <a:ln>
            <a:noFill/>
          </a:ln>
          <a:effectLst/>
        </p:spPr>
      </p:pic>
      <p:cxnSp>
        <p:nvCxnSpPr>
          <p:cNvPr id="12" name="Straight Connector 11">
            <a:extLst>
              <a:ext uri="{FF2B5EF4-FFF2-40B4-BE49-F238E27FC236}">
                <a16:creationId xmlns:a16="http://schemas.microsoft.com/office/drawing/2014/main" id="{2E228421-88FE-4C66-A08E-3B9FDA7D74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0" y="1395167"/>
            <a:ext cx="0" cy="3638746"/>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magine 2" descr="Immagine che contiene parete, interni, pavimento, persona&#10;&#10;Descrizione generata automaticamente">
            <a:extLst>
              <a:ext uri="{FF2B5EF4-FFF2-40B4-BE49-F238E27FC236}">
                <a16:creationId xmlns:a16="http://schemas.microsoft.com/office/drawing/2014/main" id="{2AB892D4-23D8-45C7-BD04-F580D437B040}"/>
              </a:ext>
            </a:extLst>
          </p:cNvPr>
          <p:cNvPicPr>
            <a:picLocks noChangeAspect="1"/>
          </p:cNvPicPr>
          <p:nvPr/>
        </p:nvPicPr>
        <p:blipFill>
          <a:blip r:embed="rId3"/>
          <a:stretch>
            <a:fillRect/>
          </a:stretch>
        </p:blipFill>
        <p:spPr>
          <a:xfrm>
            <a:off x="6703612" y="609600"/>
            <a:ext cx="3428873" cy="5156200"/>
          </a:xfrm>
          <a:prstGeom prst="rect">
            <a:avLst/>
          </a:prstGeom>
          <a:ln>
            <a:noFill/>
          </a:ln>
          <a:effectLst/>
        </p:spPr>
      </p:pic>
      <p:pic>
        <p:nvPicPr>
          <p:cNvPr id="14" name="Picture 13">
            <a:extLst>
              <a:ext uri="{FF2B5EF4-FFF2-40B4-BE49-F238E27FC236}">
                <a16:creationId xmlns:a16="http://schemas.microsoft.com/office/drawing/2014/main" id="{8E222AD7-48E8-4EF8-96A9-2F657D9B05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61506"/>
            <a:ext cx="1602997" cy="144270"/>
          </a:xfrm>
          <a:prstGeom prst="rect">
            <a:avLst/>
          </a:prstGeom>
        </p:spPr>
      </p:pic>
      <p:sp>
        <p:nvSpPr>
          <p:cNvPr id="16" name="Rectangle 15">
            <a:extLst>
              <a:ext uri="{FF2B5EF4-FFF2-40B4-BE49-F238E27FC236}">
                <a16:creationId xmlns:a16="http://schemas.microsoft.com/office/drawing/2014/main" id="{9842EB88-EABD-411D-B5A1-523921303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5202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A44E9064-7E1E-4E71-B7B8-185B5FDB6630}"/>
              </a:ext>
            </a:extLst>
          </p:cNvPr>
          <p:cNvSpPr>
            <a:spLocks noGrp="1"/>
          </p:cNvSpPr>
          <p:nvPr>
            <p:ph type="title"/>
          </p:nvPr>
        </p:nvSpPr>
        <p:spPr>
          <a:xfrm>
            <a:off x="680322" y="321733"/>
            <a:ext cx="9256566" cy="845983"/>
          </a:xfrm>
          <a:effectLst>
            <a:outerShdw blurRad="88900" dist="38100" dir="2700000" algn="tl" rotWithShape="0">
              <a:prstClr val="black">
                <a:alpha val="30000"/>
              </a:prstClr>
            </a:outerShdw>
          </a:effectLst>
        </p:spPr>
        <p:txBody>
          <a:bodyPr anchor="b">
            <a:normAutofit/>
          </a:bodyPr>
          <a:lstStyle/>
          <a:p>
            <a:r>
              <a:rPr lang="it-IT"/>
              <a:t>Conclusioni</a:t>
            </a:r>
          </a:p>
        </p:txBody>
      </p:sp>
      <p:pic>
        <p:nvPicPr>
          <p:cNvPr id="12" name="Picture 11">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14" name="Picture 13">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16" name="Rectangle 15">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FD3AAF1B-841D-4254-B24B-6E2F0675B9D8}"/>
              </a:ext>
            </a:extLst>
          </p:cNvPr>
          <p:cNvSpPr>
            <a:spLocks noGrp="1"/>
          </p:cNvSpPr>
          <p:nvPr>
            <p:ph idx="1"/>
          </p:nvPr>
        </p:nvSpPr>
        <p:spPr>
          <a:xfrm>
            <a:off x="680321" y="1702191"/>
            <a:ext cx="8601055" cy="4148849"/>
          </a:xfrm>
        </p:spPr>
        <p:txBody>
          <a:bodyPr anchor="t">
            <a:normAutofit lnSpcReduction="10000"/>
          </a:bodyPr>
          <a:lstStyle/>
          <a:p>
            <a:pPr marL="0" indent="0">
              <a:buNone/>
            </a:pPr>
            <a:r>
              <a:rPr lang="it-IT" sz="1500" dirty="0">
                <a:solidFill>
                  <a:srgbClr val="FFFFFF"/>
                </a:solidFill>
              </a:rPr>
              <a:t>Gli studi accademici ci stanno insegnando che un apprendimento attivo è un apprendimento significativo perché consapevole, perché richiede un impegno in prima persona, volontà di trovare risposte per prove, ipotesi, errori; un apprendimento diciamo ‘provato su pelle ’. Facendo dell’apprendimento un’esperienza è più motivante imparare. In questo modo inoltre credo che una cosa imparata sia imparata veramente, non si scorda, perché non si tratta di esercizio mnemonico di tante, troppe nozioni. </a:t>
            </a:r>
          </a:p>
          <a:p>
            <a:pPr marL="0" indent="0">
              <a:buNone/>
            </a:pPr>
            <a:r>
              <a:rPr lang="it-IT" sz="1500" dirty="0">
                <a:solidFill>
                  <a:srgbClr val="FFFFFF"/>
                </a:solidFill>
              </a:rPr>
              <a:t>In questo laboratorio di nozioni ce ne sono state date veramente poche, il minimo indispensabile che creasse uno spazio in cui potersi muovere, una cornice che ci permettesse di orientarsi. Il resto è stato osservazione, domande, ipotesi, capacità di lavorare in gruppo, capacità di confronto (un momento che ha seguito ogni singola attività, in cui ognuno potesse dire la propria e potesse essere messo in discussione), pochissime risposte certe e date per vere ma a cui si possono aggiungere altri punti interrogativi. Non dal primo incontro, ma dai primi contatti via mail abbiamo capito che non avremmo avuto bisogno di grandi supporti né di ampie conoscenze, piuttosto di curiosità e voglia di mettersi in gioco, di provare, di </a:t>
            </a:r>
            <a:r>
              <a:rPr lang="it-IT" sz="1500" i="1" dirty="0">
                <a:solidFill>
                  <a:srgbClr val="FFFFFF"/>
                </a:solidFill>
              </a:rPr>
              <a:t>fare</a:t>
            </a:r>
            <a:r>
              <a:rPr lang="it-IT" sz="1500" dirty="0">
                <a:solidFill>
                  <a:srgbClr val="FFFFFF"/>
                </a:solidFill>
              </a:rPr>
              <a:t>. E così è stato.</a:t>
            </a:r>
          </a:p>
          <a:p>
            <a:pPr marL="0" indent="0">
              <a:buNone/>
            </a:pPr>
            <a:r>
              <a:rPr lang="it-IT" sz="1500" dirty="0">
                <a:solidFill>
                  <a:srgbClr val="FFFFFF"/>
                </a:solidFill>
              </a:rPr>
              <a:t>I musei sono luoghi di conoscenza, di memoria artistica e storica, dovrebbero offrire opportunità per apprendere in modo attivo e consapevole. Molti, per struttura e organizzazione, non danno di per sé questa possibilità; allora è importante creare occasioni, come questa, di educazione museale, così che possiamo renderci conto di come può essere valorizzata un’uscita didattica in un museo e di come per i bambini possa essere entusiasmante l’esperienza museale.</a:t>
            </a:r>
          </a:p>
        </p:txBody>
      </p:sp>
      <p:sp>
        <p:nvSpPr>
          <p:cNvPr id="18" name="Rectangle 17">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383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0C53D-2C3B-4C30-8670-7CDC2C03F581}"/>
              </a:ext>
            </a:extLst>
          </p:cNvPr>
          <p:cNvSpPr>
            <a:spLocks noGrp="1"/>
          </p:cNvSpPr>
          <p:nvPr>
            <p:ph type="title"/>
          </p:nvPr>
        </p:nvSpPr>
        <p:spPr>
          <a:xfrm>
            <a:off x="132523" y="753228"/>
            <a:ext cx="10161660" cy="1080938"/>
          </a:xfrm>
        </p:spPr>
        <p:txBody>
          <a:bodyPr>
            <a:normAutofit/>
          </a:bodyPr>
          <a:lstStyle/>
          <a:p>
            <a:r>
              <a:rPr lang="it-IT" dirty="0"/>
              <a:t>1.Presentazione attività e inquadratura storica</a:t>
            </a:r>
          </a:p>
        </p:txBody>
      </p:sp>
      <p:graphicFrame>
        <p:nvGraphicFramePr>
          <p:cNvPr id="5" name="Segnaposto contenuto 2">
            <a:extLst>
              <a:ext uri="{FF2B5EF4-FFF2-40B4-BE49-F238E27FC236}">
                <a16:creationId xmlns:a16="http://schemas.microsoft.com/office/drawing/2014/main" id="{68980E50-5757-4645-9B87-B4F77EA2D4C0}"/>
              </a:ext>
            </a:extLst>
          </p:cNvPr>
          <p:cNvGraphicFramePr>
            <a:graphicFrameLocks noGrp="1"/>
          </p:cNvGraphicFramePr>
          <p:nvPr>
            <p:ph idx="1"/>
            <p:extLst>
              <p:ext uri="{D42A27DB-BD31-4B8C-83A1-F6EECF244321}">
                <p14:modId xmlns:p14="http://schemas.microsoft.com/office/powerpoint/2010/main" val="3830807721"/>
              </p:ext>
            </p:extLst>
          </p:nvPr>
        </p:nvGraphicFramePr>
        <p:xfrm>
          <a:off x="681037" y="2096086"/>
          <a:ext cx="10830641" cy="4529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465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D77CAA-F250-43ED-BF9F-57B98CD5CFCE}"/>
              </a:ext>
            </a:extLst>
          </p:cNvPr>
          <p:cNvSpPr>
            <a:spLocks noGrp="1"/>
          </p:cNvSpPr>
          <p:nvPr>
            <p:ph type="title"/>
          </p:nvPr>
        </p:nvSpPr>
        <p:spPr>
          <a:xfrm>
            <a:off x="265043" y="753228"/>
            <a:ext cx="10029140" cy="1080938"/>
          </a:xfrm>
        </p:spPr>
        <p:txBody>
          <a:bodyPr/>
          <a:lstStyle/>
          <a:p>
            <a:r>
              <a:rPr lang="it-IT" dirty="0"/>
              <a:t>1.Presentazione attività e inquadratura storica</a:t>
            </a:r>
          </a:p>
        </p:txBody>
      </p:sp>
      <p:sp>
        <p:nvSpPr>
          <p:cNvPr id="3" name="Segnaposto contenuto 2">
            <a:extLst>
              <a:ext uri="{FF2B5EF4-FFF2-40B4-BE49-F238E27FC236}">
                <a16:creationId xmlns:a16="http://schemas.microsoft.com/office/drawing/2014/main" id="{6AFE6832-7954-4AAC-B71D-9F19348CCAF3}"/>
              </a:ext>
            </a:extLst>
          </p:cNvPr>
          <p:cNvSpPr>
            <a:spLocks noGrp="1"/>
          </p:cNvSpPr>
          <p:nvPr>
            <p:ph idx="1"/>
          </p:nvPr>
        </p:nvSpPr>
        <p:spPr/>
        <p:txBody>
          <a:bodyPr/>
          <a:lstStyle/>
          <a:p>
            <a:pPr>
              <a:buFont typeface="Wingdings" panose="05000000000000000000" pitchFamily="2" charset="2"/>
              <a:buChar char="Ø"/>
            </a:pPr>
            <a:r>
              <a:rPr lang="it-IT" dirty="0">
                <a:solidFill>
                  <a:schemeClr val="bg1"/>
                </a:solidFill>
              </a:rPr>
              <a:t>1a:illustrazione degli obiettivi del laboratorio e chiarimenti   riguardo i vari step dell’attività. </a:t>
            </a:r>
          </a:p>
          <a:p>
            <a:pPr>
              <a:buFont typeface="Wingdings" panose="05000000000000000000" pitchFamily="2" charset="2"/>
              <a:buChar char="Ø"/>
            </a:pPr>
            <a:endParaRPr lang="it-IT" dirty="0">
              <a:solidFill>
                <a:schemeClr val="bg1"/>
              </a:solidFill>
            </a:endParaRPr>
          </a:p>
          <a:p>
            <a:pPr marL="0" indent="0">
              <a:buNone/>
            </a:pPr>
            <a:r>
              <a:rPr lang="it-IT" dirty="0">
                <a:solidFill>
                  <a:schemeClr val="bg1"/>
                </a:solidFill>
              </a:rPr>
              <a:t>Particolare attenzione è stata data al significato delle attività laboratoriali, da cui ci si aspetta un apprendimento attivo, partecipe, di scoperta. </a:t>
            </a:r>
          </a:p>
          <a:p>
            <a:pPr marL="0" indent="0">
              <a:buNone/>
            </a:pPr>
            <a:r>
              <a:rPr lang="it-IT" dirty="0">
                <a:solidFill>
                  <a:schemeClr val="bg1"/>
                </a:solidFill>
              </a:rPr>
              <a:t>In opposizione alle noiose e nozionistiche visite guidate che spesso si possono fare nei musei.</a:t>
            </a:r>
          </a:p>
        </p:txBody>
      </p:sp>
    </p:spTree>
    <p:extLst>
      <p:ext uri="{BB962C8B-B14F-4D97-AF65-F5344CB8AC3E}">
        <p14:creationId xmlns:p14="http://schemas.microsoft.com/office/powerpoint/2010/main" val="830906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771156-A2EC-4692-89F3-7DCD1D524962}"/>
              </a:ext>
            </a:extLst>
          </p:cNvPr>
          <p:cNvSpPr>
            <a:spLocks noGrp="1"/>
          </p:cNvSpPr>
          <p:nvPr>
            <p:ph type="title"/>
          </p:nvPr>
        </p:nvSpPr>
        <p:spPr>
          <a:xfrm>
            <a:off x="185531" y="753227"/>
            <a:ext cx="10108650" cy="1080940"/>
          </a:xfrm>
        </p:spPr>
        <p:txBody>
          <a:bodyPr/>
          <a:lstStyle/>
          <a:p>
            <a:r>
              <a:rPr lang="it-IT"/>
              <a:t>1.Presentazione attività e inquadratura storica</a:t>
            </a:r>
            <a:endParaRPr lang="it-IT" dirty="0"/>
          </a:p>
        </p:txBody>
      </p:sp>
      <p:pic>
        <p:nvPicPr>
          <p:cNvPr id="6" name="Segnaposto contenuto 5">
            <a:extLst>
              <a:ext uri="{FF2B5EF4-FFF2-40B4-BE49-F238E27FC236}">
                <a16:creationId xmlns:a16="http://schemas.microsoft.com/office/drawing/2014/main" id="{44920536-996A-4BB7-8B4B-21E0B9FB8B62}"/>
              </a:ext>
            </a:extLst>
          </p:cNvPr>
          <p:cNvPicPr>
            <a:picLocks noGrp="1" noChangeAspect="1"/>
          </p:cNvPicPr>
          <p:nvPr>
            <p:ph idx="1"/>
          </p:nvPr>
        </p:nvPicPr>
        <p:blipFill>
          <a:blip r:embed="rId2"/>
          <a:stretch>
            <a:fillRect/>
          </a:stretch>
        </p:blipFill>
        <p:spPr>
          <a:xfrm>
            <a:off x="4763033" y="2146853"/>
            <a:ext cx="6490841" cy="4505738"/>
          </a:xfrm>
        </p:spPr>
      </p:pic>
      <p:sp>
        <p:nvSpPr>
          <p:cNvPr id="4" name="Segnaposto testo 3">
            <a:extLst>
              <a:ext uri="{FF2B5EF4-FFF2-40B4-BE49-F238E27FC236}">
                <a16:creationId xmlns:a16="http://schemas.microsoft.com/office/drawing/2014/main" id="{58077733-5685-41E6-BDE5-8FCFC70CA710}"/>
              </a:ext>
            </a:extLst>
          </p:cNvPr>
          <p:cNvSpPr>
            <a:spLocks noGrp="1"/>
          </p:cNvSpPr>
          <p:nvPr>
            <p:ph type="body" sz="half" idx="2"/>
          </p:nvPr>
        </p:nvSpPr>
        <p:spPr>
          <a:xfrm>
            <a:off x="680322" y="2336872"/>
            <a:ext cx="3790078" cy="4130189"/>
          </a:xfrm>
        </p:spPr>
        <p:txBody>
          <a:bodyPr/>
          <a:lstStyle/>
          <a:p>
            <a:pPr marL="285750" indent="-285750">
              <a:buFont typeface="Wingdings" panose="05000000000000000000" pitchFamily="2" charset="2"/>
              <a:buChar char="Ø"/>
            </a:pPr>
            <a:r>
              <a:rPr lang="it-IT" sz="2400" dirty="0">
                <a:solidFill>
                  <a:schemeClr val="bg1"/>
                </a:solidFill>
              </a:rPr>
              <a:t>1b:discussione su passate esperienze museali.</a:t>
            </a:r>
          </a:p>
          <a:p>
            <a:pPr marL="285750" indent="-285750">
              <a:buFont typeface="Wingdings" panose="05000000000000000000" pitchFamily="2" charset="2"/>
              <a:buChar char="Ø"/>
            </a:pPr>
            <a:endParaRPr lang="it-IT" sz="2400" dirty="0">
              <a:solidFill>
                <a:schemeClr val="bg1"/>
              </a:solidFill>
            </a:endParaRPr>
          </a:p>
          <a:p>
            <a:endParaRPr lang="it-IT" sz="2400" dirty="0">
              <a:solidFill>
                <a:schemeClr val="bg1"/>
              </a:solidFill>
            </a:endParaRPr>
          </a:p>
          <a:p>
            <a:r>
              <a:rPr lang="it-IT" sz="2400" dirty="0">
                <a:solidFill>
                  <a:schemeClr val="bg1"/>
                </a:solidFill>
              </a:rPr>
              <a:t>Ad accompagnare le presentazioni personali, racconti e confronto tra  passate esperienze di visite nei musei.</a:t>
            </a:r>
          </a:p>
          <a:p>
            <a:endParaRPr lang="it-IT" dirty="0">
              <a:solidFill>
                <a:schemeClr val="bg1"/>
              </a:solidFill>
            </a:endParaRPr>
          </a:p>
        </p:txBody>
      </p:sp>
    </p:spTree>
    <p:extLst>
      <p:ext uri="{BB962C8B-B14F-4D97-AF65-F5344CB8AC3E}">
        <p14:creationId xmlns:p14="http://schemas.microsoft.com/office/powerpoint/2010/main" val="1273944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CB8624-2FA2-4C32-9190-0A42253F385F}"/>
              </a:ext>
            </a:extLst>
          </p:cNvPr>
          <p:cNvSpPr>
            <a:spLocks noGrp="1"/>
          </p:cNvSpPr>
          <p:nvPr>
            <p:ph type="title"/>
          </p:nvPr>
        </p:nvSpPr>
        <p:spPr>
          <a:xfrm>
            <a:off x="106017" y="753227"/>
            <a:ext cx="10188163" cy="1080940"/>
          </a:xfrm>
        </p:spPr>
        <p:txBody>
          <a:bodyPr/>
          <a:lstStyle/>
          <a:p>
            <a:r>
              <a:rPr lang="it-IT" dirty="0"/>
              <a:t>1.Presentazione attività e inquadratura storica</a:t>
            </a:r>
          </a:p>
        </p:txBody>
      </p:sp>
      <p:pic>
        <p:nvPicPr>
          <p:cNvPr id="6" name="Segnaposto contenuto 5" descr="Immagine che contiene testo, lavagnabianca&#10;&#10;Descrizione generata automaticamente">
            <a:extLst>
              <a:ext uri="{FF2B5EF4-FFF2-40B4-BE49-F238E27FC236}">
                <a16:creationId xmlns:a16="http://schemas.microsoft.com/office/drawing/2014/main" id="{7783CD29-FAC1-4564-B6BE-3F7E8AB74D4F}"/>
              </a:ext>
            </a:extLst>
          </p:cNvPr>
          <p:cNvPicPr>
            <a:picLocks noGrp="1" noChangeAspect="1"/>
          </p:cNvPicPr>
          <p:nvPr>
            <p:ph idx="1"/>
          </p:nvPr>
        </p:nvPicPr>
        <p:blipFill>
          <a:blip r:embed="rId2"/>
          <a:stretch>
            <a:fillRect/>
          </a:stretch>
        </p:blipFill>
        <p:spPr>
          <a:xfrm>
            <a:off x="4937760" y="2166425"/>
            <a:ext cx="6443002" cy="4487593"/>
          </a:xfrm>
        </p:spPr>
      </p:pic>
      <p:sp>
        <p:nvSpPr>
          <p:cNvPr id="4" name="Segnaposto testo 3">
            <a:extLst>
              <a:ext uri="{FF2B5EF4-FFF2-40B4-BE49-F238E27FC236}">
                <a16:creationId xmlns:a16="http://schemas.microsoft.com/office/drawing/2014/main" id="{F3CA77E2-2F01-4AF0-967F-6FFCA3F661DE}"/>
              </a:ext>
            </a:extLst>
          </p:cNvPr>
          <p:cNvSpPr>
            <a:spLocks noGrp="1"/>
          </p:cNvSpPr>
          <p:nvPr>
            <p:ph type="body" sz="half" idx="2"/>
          </p:nvPr>
        </p:nvSpPr>
        <p:spPr/>
        <p:txBody>
          <a:bodyPr>
            <a:normAutofit/>
          </a:bodyPr>
          <a:lstStyle/>
          <a:p>
            <a:pPr marL="285750" indent="-285750">
              <a:buFont typeface="Wingdings" panose="05000000000000000000" pitchFamily="2" charset="2"/>
              <a:buChar char="Ø"/>
            </a:pPr>
            <a:r>
              <a:rPr lang="it-IT" sz="2000" dirty="0">
                <a:solidFill>
                  <a:schemeClr val="bg1"/>
                </a:solidFill>
              </a:rPr>
              <a:t>1c:inquadratura storica del periodo e dell’epoca a cui gli elementi trattati appartengono.</a:t>
            </a:r>
          </a:p>
          <a:p>
            <a:pPr marL="285750" indent="-285750">
              <a:buFont typeface="Wingdings" panose="05000000000000000000" pitchFamily="2" charset="2"/>
              <a:buChar char="Ø"/>
            </a:pPr>
            <a:endParaRPr lang="it-IT" sz="2000" dirty="0">
              <a:solidFill>
                <a:schemeClr val="bg1"/>
              </a:solidFill>
            </a:endParaRPr>
          </a:p>
          <a:p>
            <a:r>
              <a:rPr lang="it-IT" sz="2000" dirty="0">
                <a:solidFill>
                  <a:schemeClr val="bg1"/>
                </a:solidFill>
              </a:rPr>
              <a:t>Veloce ma chiara introduzione storica che permettesse di orientarsi nell’epoca a cui appartengono gli elementi esaminati durante le attività al museo. </a:t>
            </a:r>
          </a:p>
        </p:txBody>
      </p:sp>
    </p:spTree>
    <p:extLst>
      <p:ext uri="{BB962C8B-B14F-4D97-AF65-F5344CB8AC3E}">
        <p14:creationId xmlns:p14="http://schemas.microsoft.com/office/powerpoint/2010/main" val="2390217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rgbClr val="F09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25FDDF8A-05E6-486E-B9AC-462BBF1FCD8B}"/>
              </a:ext>
            </a:extLst>
          </p:cNvPr>
          <p:cNvSpPr>
            <a:spLocks noGrp="1"/>
          </p:cNvSpPr>
          <p:nvPr>
            <p:ph type="title"/>
          </p:nvPr>
        </p:nvSpPr>
        <p:spPr>
          <a:xfrm>
            <a:off x="680321" y="2063262"/>
            <a:ext cx="3739279" cy="2661052"/>
          </a:xfrm>
        </p:spPr>
        <p:txBody>
          <a:bodyPr>
            <a:normAutofit/>
          </a:bodyPr>
          <a:lstStyle/>
          <a:p>
            <a:pPr algn="r"/>
            <a:r>
              <a:rPr lang="it-IT" sz="3700" dirty="0">
                <a:solidFill>
                  <a:srgbClr val="FFFFFF"/>
                </a:solidFill>
              </a:rPr>
              <a:t>1.Presentazione attività e inquadratura storica</a:t>
            </a:r>
          </a:p>
        </p:txBody>
      </p:sp>
      <p:sp>
        <p:nvSpPr>
          <p:cNvPr id="7" name="Segnaposto contenuto 2">
            <a:extLst>
              <a:ext uri="{FF2B5EF4-FFF2-40B4-BE49-F238E27FC236}">
                <a16:creationId xmlns:a16="http://schemas.microsoft.com/office/drawing/2014/main" id="{EBCDD2AD-6490-4D04-BB6D-DD97132F88F5}"/>
              </a:ext>
            </a:extLst>
          </p:cNvPr>
          <p:cNvSpPr>
            <a:spLocks noGrp="1"/>
          </p:cNvSpPr>
          <p:nvPr>
            <p:ph idx="1"/>
          </p:nvPr>
        </p:nvSpPr>
        <p:spPr>
          <a:xfrm>
            <a:off x="5287995" y="112542"/>
            <a:ext cx="6257362" cy="6583680"/>
          </a:xfrm>
        </p:spPr>
        <p:txBody>
          <a:bodyPr anchor="ctr">
            <a:normAutofit/>
          </a:bodyPr>
          <a:lstStyle/>
          <a:p>
            <a:pPr>
              <a:buFont typeface="Wingdings" panose="05000000000000000000" pitchFamily="2" charset="2"/>
              <a:buChar char="Ø"/>
            </a:pPr>
            <a:r>
              <a:rPr lang="it-IT" sz="2000" dirty="0">
                <a:solidFill>
                  <a:schemeClr val="bg1"/>
                </a:solidFill>
              </a:rPr>
              <a:t>1d:riflessione personale rispetto all’attività.</a:t>
            </a:r>
          </a:p>
          <a:p>
            <a:pPr marL="0" indent="0">
              <a:buNone/>
            </a:pPr>
            <a:endParaRPr lang="it-IT" sz="1600" dirty="0">
              <a:solidFill>
                <a:schemeClr val="bg1"/>
              </a:solidFill>
            </a:endParaRPr>
          </a:p>
          <a:p>
            <a:pPr marL="0" indent="0">
              <a:buNone/>
            </a:pPr>
            <a:endParaRPr lang="it-IT" sz="1600" dirty="0">
              <a:solidFill>
                <a:schemeClr val="bg1"/>
              </a:solidFill>
            </a:endParaRPr>
          </a:p>
          <a:p>
            <a:pPr marL="0" indent="0">
              <a:buNone/>
            </a:pPr>
            <a:r>
              <a:rPr lang="it-IT" sz="1800" dirty="0">
                <a:solidFill>
                  <a:schemeClr val="bg1"/>
                </a:solidFill>
              </a:rPr>
              <a:t>Presentazione chiara e avvio all’attività coinvolgente sono un buon punto di partenza per un percorso educativo. </a:t>
            </a:r>
          </a:p>
          <a:p>
            <a:pPr marL="0" indent="0">
              <a:buNone/>
            </a:pPr>
            <a:r>
              <a:rPr lang="it-IT" sz="1800" dirty="0">
                <a:solidFill>
                  <a:schemeClr val="bg1"/>
                </a:solidFill>
              </a:rPr>
              <a:t>Per conoscerci, oltre ad una veloce presentazione personale, abbiamo potuto raccontare le nostre esperienze nei musei e confrontarci su cosa ci abbia colpito o meno. </a:t>
            </a:r>
          </a:p>
          <a:p>
            <a:pPr marL="0" indent="0">
              <a:buNone/>
            </a:pPr>
            <a:r>
              <a:rPr lang="it-IT" sz="1800" dirty="0">
                <a:solidFill>
                  <a:schemeClr val="bg1"/>
                </a:solidFill>
              </a:rPr>
              <a:t>Raccontandoci ci siamo messi in gioco da subito in prima persona ed abbiamo potuto esprimere delusioni ed aspettative verso un tipo di percorso che, appunto, si snoda all’interno di un luogo che purtroppo talvolta può risultare polveroso e troppo nozionistico, se mal proposto. </a:t>
            </a:r>
          </a:p>
          <a:p>
            <a:pPr marL="0" indent="0">
              <a:buNone/>
            </a:pPr>
            <a:r>
              <a:rPr lang="it-IT" sz="1800" dirty="0">
                <a:solidFill>
                  <a:schemeClr val="bg1"/>
                </a:solidFill>
              </a:rPr>
              <a:t>A me personalmente non dispiace l’idea di visitare musei, anzi, ho cercato e trovato occasioni per farlo; mi rendo conto adesso che forse quelli di cui più mi è rimasto qualcosa sono stati i musei in cui ho potuto osservare da sola, senza guide (che proponevano ahimè i soliti percorsi poco coinvolgenti). Non avrò avuto spiegazioni ma ho avuto modo di farmi tante domande a cui da sola ho cercato di dare risposte.</a:t>
            </a:r>
          </a:p>
          <a:p>
            <a:pPr marL="0" indent="0">
              <a:buNone/>
            </a:pPr>
            <a:endParaRPr lang="it-IT" sz="1600" dirty="0">
              <a:solidFill>
                <a:srgbClr val="FFFFFF"/>
              </a:solidFill>
            </a:endParaRPr>
          </a:p>
        </p:txBody>
      </p:sp>
    </p:spTree>
    <p:extLst>
      <p:ext uri="{BB962C8B-B14F-4D97-AF65-F5344CB8AC3E}">
        <p14:creationId xmlns:p14="http://schemas.microsoft.com/office/powerpoint/2010/main" val="413835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431E35-82BA-4D67-B96E-EE5E08B745EF}"/>
              </a:ext>
            </a:extLst>
          </p:cNvPr>
          <p:cNvSpPr>
            <a:spLocks noGrp="1"/>
          </p:cNvSpPr>
          <p:nvPr>
            <p:ph type="title"/>
          </p:nvPr>
        </p:nvSpPr>
        <p:spPr>
          <a:xfrm>
            <a:off x="0" y="753228"/>
            <a:ext cx="10522633" cy="1080938"/>
          </a:xfrm>
        </p:spPr>
        <p:txBody>
          <a:bodyPr>
            <a:normAutofit/>
          </a:bodyPr>
          <a:lstStyle/>
          <a:p>
            <a:r>
              <a:rPr lang="it-IT" dirty="0"/>
              <a:t>2.Museo di storia naturale, sezione paleontologica</a:t>
            </a:r>
          </a:p>
        </p:txBody>
      </p:sp>
      <p:graphicFrame>
        <p:nvGraphicFramePr>
          <p:cNvPr id="5" name="Segnaposto contenuto 2">
            <a:extLst>
              <a:ext uri="{FF2B5EF4-FFF2-40B4-BE49-F238E27FC236}">
                <a16:creationId xmlns:a16="http://schemas.microsoft.com/office/drawing/2014/main" id="{C027CE00-D29C-436B-BCAF-0FB7A3BD55C2}"/>
              </a:ext>
            </a:extLst>
          </p:cNvPr>
          <p:cNvGraphicFramePr>
            <a:graphicFrameLocks noGrp="1"/>
          </p:cNvGraphicFramePr>
          <p:nvPr>
            <p:ph idx="1"/>
            <p:extLst>
              <p:ext uri="{D42A27DB-BD31-4B8C-83A1-F6EECF244321}">
                <p14:modId xmlns:p14="http://schemas.microsoft.com/office/powerpoint/2010/main" val="3519509693"/>
              </p:ext>
            </p:extLst>
          </p:nvPr>
        </p:nvGraphicFramePr>
        <p:xfrm>
          <a:off x="681037" y="2336800"/>
          <a:ext cx="10874859"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187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AB4B50-66C0-4AF3-B453-CCEB2DCFAE4F}"/>
              </a:ext>
            </a:extLst>
          </p:cNvPr>
          <p:cNvSpPr>
            <a:spLocks noGrp="1"/>
          </p:cNvSpPr>
          <p:nvPr>
            <p:ph type="title"/>
          </p:nvPr>
        </p:nvSpPr>
        <p:spPr>
          <a:xfrm>
            <a:off x="0" y="753228"/>
            <a:ext cx="10522226" cy="1080938"/>
          </a:xfrm>
        </p:spPr>
        <p:txBody>
          <a:bodyPr/>
          <a:lstStyle/>
          <a:p>
            <a:r>
              <a:rPr lang="it-IT" dirty="0"/>
              <a:t>2.Museo di storia naturale, sezione paleontologica</a:t>
            </a:r>
          </a:p>
        </p:txBody>
      </p:sp>
      <p:sp>
        <p:nvSpPr>
          <p:cNvPr id="3" name="Segnaposto contenuto 2">
            <a:extLst>
              <a:ext uri="{FF2B5EF4-FFF2-40B4-BE49-F238E27FC236}">
                <a16:creationId xmlns:a16="http://schemas.microsoft.com/office/drawing/2014/main" id="{2A79E7A7-6EF5-45F1-8BBB-8D993008CEAC}"/>
              </a:ext>
            </a:extLst>
          </p:cNvPr>
          <p:cNvSpPr>
            <a:spLocks noGrp="1"/>
          </p:cNvSpPr>
          <p:nvPr>
            <p:ph idx="1"/>
          </p:nvPr>
        </p:nvSpPr>
        <p:spPr>
          <a:xfrm>
            <a:off x="680321" y="2336873"/>
            <a:ext cx="9613861" cy="4116936"/>
          </a:xfrm>
        </p:spPr>
        <p:txBody>
          <a:bodyPr>
            <a:normAutofit/>
          </a:bodyPr>
          <a:lstStyle/>
          <a:p>
            <a:pPr>
              <a:buFont typeface="Wingdings" panose="05000000000000000000" pitchFamily="2" charset="2"/>
              <a:buChar char="v"/>
            </a:pPr>
            <a:r>
              <a:rPr lang="it-IT" dirty="0">
                <a:solidFill>
                  <a:schemeClr val="bg1"/>
                </a:solidFill>
              </a:rPr>
              <a:t>2a:osservazione </a:t>
            </a:r>
            <a:r>
              <a:rPr lang="it-IT" dirty="0" err="1">
                <a:solidFill>
                  <a:schemeClr val="bg1"/>
                </a:solidFill>
              </a:rPr>
              <a:t>paleoambiente</a:t>
            </a:r>
            <a:r>
              <a:rPr lang="it-IT" dirty="0">
                <a:solidFill>
                  <a:schemeClr val="bg1"/>
                </a:solidFill>
              </a:rPr>
              <a:t>, prima attività all’interno del museo.</a:t>
            </a:r>
          </a:p>
          <a:p>
            <a:pPr>
              <a:buFont typeface="Wingdings" panose="05000000000000000000" pitchFamily="2" charset="2"/>
              <a:buChar char="v"/>
            </a:pPr>
            <a:endParaRPr lang="it-IT" dirty="0">
              <a:solidFill>
                <a:schemeClr val="bg1"/>
              </a:solidFill>
            </a:endParaRPr>
          </a:p>
          <a:p>
            <a:pPr marL="0" indent="0">
              <a:buNone/>
            </a:pPr>
            <a:endParaRPr lang="it-IT" dirty="0">
              <a:solidFill>
                <a:schemeClr val="bg1"/>
              </a:solidFill>
            </a:endParaRPr>
          </a:p>
          <a:p>
            <a:pPr marL="0" indent="0">
              <a:buNone/>
            </a:pPr>
            <a:r>
              <a:rPr lang="it-IT" dirty="0">
                <a:solidFill>
                  <a:schemeClr val="bg1"/>
                </a:solidFill>
              </a:rPr>
              <a:t>Con l’osservazione della prima vetrina introduciamo, in modo più pratico rispetto a quanto detto in classe, l’ambiente preso in esame. </a:t>
            </a:r>
          </a:p>
          <a:p>
            <a:pPr marL="0" indent="0">
              <a:buNone/>
            </a:pPr>
            <a:r>
              <a:rPr lang="it-IT" dirty="0">
                <a:solidFill>
                  <a:schemeClr val="bg1"/>
                </a:solidFill>
              </a:rPr>
              <a:t>Proviamo a fare ipotesi e ci vengono date informazioni riguardo la fauna, perché gli animali ci aiutano a ricostruire un ambiente, ed è dunque da lì che partiamo. </a:t>
            </a:r>
          </a:p>
          <a:p>
            <a:pPr marL="0" indent="0">
              <a:buNone/>
            </a:pPr>
            <a:endParaRPr lang="it-IT" dirty="0">
              <a:solidFill>
                <a:schemeClr val="bg1"/>
              </a:solidFill>
            </a:endParaRPr>
          </a:p>
          <a:p>
            <a:pPr marL="0" indent="0">
              <a:buNone/>
            </a:pPr>
            <a:endParaRPr lang="it-IT" dirty="0">
              <a:solidFill>
                <a:schemeClr val="bg1"/>
              </a:solidFill>
            </a:endParaRPr>
          </a:p>
        </p:txBody>
      </p:sp>
    </p:spTree>
    <p:extLst>
      <p:ext uri="{BB962C8B-B14F-4D97-AF65-F5344CB8AC3E}">
        <p14:creationId xmlns:p14="http://schemas.microsoft.com/office/powerpoint/2010/main" val="4017193043"/>
      </p:ext>
    </p:extLst>
  </p:cSld>
  <p:clrMapOvr>
    <a:masterClrMapping/>
  </p:clrMapOvr>
</p:sld>
</file>

<file path=ppt/theme/theme1.xml><?xml version="1.0" encoding="utf-8"?>
<a:theme xmlns:a="http://schemas.openxmlformats.org/drawingml/2006/main" name="Berlino">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540</TotalTime>
  <Words>2302</Words>
  <Application>Microsoft Office PowerPoint</Application>
  <PresentationFormat>Widescreen</PresentationFormat>
  <Paragraphs>145</Paragraphs>
  <Slides>27</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27</vt:i4>
      </vt:variant>
    </vt:vector>
  </HeadingPairs>
  <TitlesOfParts>
    <vt:vector size="31" baseType="lpstr">
      <vt:lpstr>Arial</vt:lpstr>
      <vt:lpstr>Trebuchet MS</vt:lpstr>
      <vt:lpstr>Wingdings</vt:lpstr>
      <vt:lpstr>Berlino</vt:lpstr>
      <vt:lpstr>Laboratorio di educazione museale:  l’arte di osservare.  Focus sugli ambienti </vt:lpstr>
      <vt:lpstr>Possiamo suddividere quest’ esperienza laboratoriale in tre momenti:</vt:lpstr>
      <vt:lpstr>1.Presentazione attività e inquadratura storica</vt:lpstr>
      <vt:lpstr>1.Presentazione attività e inquadratura storica</vt:lpstr>
      <vt:lpstr>1.Presentazione attività e inquadratura storica</vt:lpstr>
      <vt:lpstr>1.Presentazione attività e inquadratura storica</vt:lpstr>
      <vt:lpstr>1.Presentazione attività e inquadratura storica</vt:lpstr>
      <vt:lpstr>2.Museo di storia naturale, sezione paleontologica</vt:lpstr>
      <vt:lpstr>2.Museo di storia naturale, sezione paleontologica</vt:lpstr>
      <vt:lpstr>2.Museo di storia naturale, sezione paleontologica</vt:lpstr>
      <vt:lpstr>2.Museo di storia naturale, sezione paleontologica</vt:lpstr>
      <vt:lpstr>Presentazione standard di PowerPoint</vt:lpstr>
      <vt:lpstr>Presentazione standard di PowerPoint</vt:lpstr>
      <vt:lpstr>2.Museo di storia naturale, sezione paleontologica</vt:lpstr>
      <vt:lpstr>2.Museo di storia naturale, sezione paleontologica</vt:lpstr>
      <vt:lpstr>Presentazione standard di PowerPoint</vt:lpstr>
      <vt:lpstr>2.Museo di storia naturale, sezione paleontologica</vt:lpstr>
      <vt:lpstr>2.Museo di storia naturale, sezione paleontologica</vt:lpstr>
      <vt:lpstr>2.Museo di storia naturale, sezione paleontologica</vt:lpstr>
      <vt:lpstr>Presentazione standard di PowerPoint</vt:lpstr>
      <vt:lpstr>2.Museo di storia naturale, sezione paleontologica</vt:lpstr>
      <vt:lpstr>Presentazione standard di PowerPoint</vt:lpstr>
      <vt:lpstr>2.Museo di storia naturale, sezione paleontologica</vt:lpstr>
      <vt:lpstr>2.Museo di storia naturale, sezione paleontologica</vt:lpstr>
      <vt:lpstr>3.Materiali on-line, valutazione e riflessione</vt:lpstr>
      <vt:lpstr>Presentazione standard di PowerPoint</vt:lpstr>
      <vt:lpstr>Conclusioni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di educazione museale:  l’arte di osservare.  Focus sugli ambienti </dc:title>
  <dc:creator>15af019</dc:creator>
  <cp:lastModifiedBy>15af019</cp:lastModifiedBy>
  <cp:revision>10</cp:revision>
  <dcterms:created xsi:type="dcterms:W3CDTF">2018-12-27T09:46:21Z</dcterms:created>
  <dcterms:modified xsi:type="dcterms:W3CDTF">2019-01-03T17:29:24Z</dcterms:modified>
</cp:coreProperties>
</file>