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13" autoAdjust="0"/>
  </p:normalViewPr>
  <p:slideViewPr>
    <p:cSldViewPr>
      <p:cViewPr>
        <p:scale>
          <a:sx n="67" d="100"/>
          <a:sy n="67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26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20E2-EEE5-4F39-A808-9F43B5F411C3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7BF8-733B-4F91-83B5-50D57D87C1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7BF8-733B-4F91-83B5-50D57D87C1C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7BF8-733B-4F91-83B5-50D57D87C1C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44AC7B-112D-4B0E-9914-E9C2691C9901}" type="datetimeFigureOut">
              <a:rPr lang="it-IT" smtClean="0"/>
              <a:pPr/>
              <a:t>09/02/2019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18E0BA-529C-4B8F-ADFA-CE2AC9DDA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.it/" TargetMode="External"/><Relationship Id="rId7" Type="http://schemas.openxmlformats.org/officeDocument/2006/relationships/hyperlink" Target="http://www.naturalsciences.be/" TargetMode="External"/><Relationship Id="rId2" Type="http://schemas.openxmlformats.org/officeDocument/2006/relationships/hyperlink" Target="http://www.msn.unifi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nhn.fr/" TargetMode="External"/><Relationship Id="rId5" Type="http://schemas.openxmlformats.org/officeDocument/2006/relationships/hyperlink" Target="http://www.tarpits.org/" TargetMode="External"/><Relationship Id="rId4" Type="http://schemas.openxmlformats.org/officeDocument/2006/relationships/hyperlink" Target="http://www.nhm.ac.uk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4432" cy="2664296"/>
          </a:xfrm>
        </p:spPr>
        <p:txBody>
          <a:bodyPr>
            <a:norm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CORSO </a:t>
            </a:r>
            <a:r>
              <a:rPr lang="it-IT" sz="1400" dirty="0" err="1" smtClean="0">
                <a:solidFill>
                  <a:schemeClr val="tx1"/>
                </a:solidFill>
              </a:rPr>
              <a:t>DI</a:t>
            </a:r>
            <a:r>
              <a:rPr lang="it-IT" sz="1400" dirty="0" smtClean="0">
                <a:solidFill>
                  <a:schemeClr val="tx1"/>
                </a:solidFill>
              </a:rPr>
              <a:t> LAUREA </a:t>
            </a:r>
            <a:br>
              <a:rPr lang="it-IT" sz="1400" dirty="0" smtClean="0">
                <a:solidFill>
                  <a:schemeClr val="tx1"/>
                </a:solidFill>
              </a:rPr>
            </a:br>
            <a:r>
              <a:rPr lang="it-IT" sz="1400" dirty="0" smtClean="0">
                <a:solidFill>
                  <a:schemeClr val="tx1"/>
                </a:solidFill>
              </a:rPr>
              <a:t>IN </a:t>
            </a:r>
            <a:br>
              <a:rPr lang="it-IT" sz="1400" dirty="0" smtClean="0">
                <a:solidFill>
                  <a:schemeClr val="tx1"/>
                </a:solidFill>
              </a:rPr>
            </a:br>
            <a:r>
              <a:rPr lang="it-IT" sz="1400" dirty="0" smtClean="0">
                <a:solidFill>
                  <a:schemeClr val="tx1"/>
                </a:solidFill>
              </a:rPr>
              <a:t>SCIENZE DELLA FORMAZIONE PRIMARIA</a:t>
            </a:r>
            <a:br>
              <a:rPr lang="it-IT" sz="1400" dirty="0" smtClean="0">
                <a:solidFill>
                  <a:schemeClr val="tx1"/>
                </a:solidFill>
              </a:rPr>
            </a:br>
            <a:r>
              <a:rPr lang="it-IT" sz="1600" dirty="0" smtClean="0">
                <a:solidFill>
                  <a:schemeClr val="tx1"/>
                </a:solidFill>
              </a:rPr>
              <a:t/>
            </a:r>
            <a:br>
              <a:rPr lang="it-IT" sz="1600" dirty="0" smtClean="0">
                <a:solidFill>
                  <a:schemeClr val="tx1"/>
                </a:solidFill>
              </a:rPr>
            </a:br>
            <a:r>
              <a:rPr lang="it-IT" sz="1600" dirty="0" smtClean="0">
                <a:solidFill>
                  <a:schemeClr val="tx1"/>
                </a:solidFill>
              </a:rPr>
              <a:t/>
            </a:r>
            <a:br>
              <a:rPr lang="it-IT" sz="1600" dirty="0" smtClean="0">
                <a:solidFill>
                  <a:schemeClr val="tx1"/>
                </a:solidFill>
              </a:rPr>
            </a:br>
            <a:r>
              <a:rPr lang="it-IT" sz="1400" dirty="0" smtClean="0">
                <a:solidFill>
                  <a:schemeClr val="tx1"/>
                </a:solidFill>
              </a:rPr>
              <a:t>Valentina </a:t>
            </a:r>
            <a:r>
              <a:rPr lang="it-IT" sz="1400" dirty="0" err="1" smtClean="0">
                <a:solidFill>
                  <a:schemeClr val="tx1"/>
                </a:solidFill>
              </a:rPr>
              <a:t>Calosci</a:t>
            </a:r>
            <a:r>
              <a:rPr lang="it-IT" sz="1400" dirty="0" smtClean="0">
                <a:solidFill>
                  <a:schemeClr val="tx1"/>
                </a:solidFill>
              </a:rPr>
              <a:t/>
            </a:r>
            <a:br>
              <a:rPr lang="it-IT" sz="1400" dirty="0" smtClean="0">
                <a:solidFill>
                  <a:schemeClr val="tx1"/>
                </a:solidFill>
              </a:rPr>
            </a:br>
            <a:r>
              <a:rPr lang="it-IT" sz="1100" dirty="0" smtClean="0">
                <a:solidFill>
                  <a:schemeClr val="tx1"/>
                </a:solidFill>
              </a:rPr>
              <a:t>matricola 6215625</a:t>
            </a:r>
            <a:br>
              <a:rPr lang="it-IT" sz="1100" dirty="0" smtClean="0">
                <a:solidFill>
                  <a:schemeClr val="tx1"/>
                </a:solidFill>
              </a:rPr>
            </a:b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267744" y="3645024"/>
            <a:ext cx="6172200" cy="2592288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35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“Educazione Museale: l’arte di osservare. </a:t>
            </a:r>
          </a:p>
          <a:p>
            <a:pPr algn="ctr"/>
            <a:r>
              <a:rPr lang="it-IT" sz="35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Focus sugli Ambienti”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Laboratorio di Educazione Museale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condotto dalla Dott.ssa </a:t>
            </a:r>
            <a:r>
              <a:rPr lang="it-IT" smtClean="0">
                <a:solidFill>
                  <a:schemeClr val="tx1"/>
                </a:solidFill>
              </a:rPr>
              <a:t>Marianna </a:t>
            </a:r>
            <a:r>
              <a:rPr lang="it-IT" smtClean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Rosa</a:t>
            </a:r>
          </a:p>
          <a:p>
            <a:pPr algn="ctr"/>
            <a:r>
              <a:rPr lang="it-IT" sz="1500" dirty="0" smtClean="0">
                <a:solidFill>
                  <a:schemeClr val="tx1"/>
                </a:solidFill>
              </a:rPr>
              <a:t>Firenze,  Sabato 24 novembre 2018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39952" y="548680"/>
            <a:ext cx="21844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1052736"/>
            <a:ext cx="457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METAFORE 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strumento efficace per far comprendere ai bambini i concetti complessi ed astratti</a:t>
            </a:r>
          </a:p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sz="2400" dirty="0" smtClean="0"/>
              <a:t>LETTURA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cattura l’attenzione e l’interesse dei bambini e ne stimola la capacità di ascolto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Smile 2"/>
          <p:cNvSpPr/>
          <p:nvPr/>
        </p:nvSpPr>
        <p:spPr>
          <a:xfrm>
            <a:off x="1187624" y="1844824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mile 3"/>
          <p:cNvSpPr/>
          <p:nvPr/>
        </p:nvSpPr>
        <p:spPr>
          <a:xfrm>
            <a:off x="1259632" y="4581128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572000" y="450912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4572000" y="155679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Alla scoperta!!!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Spinti dalla curiosità, cavalcando l’onda del nostro entusiasmo, ci siamo spostati verso il Museo di Storia Naturale di Firenze, destinazione “Sezione Paleontologica”…</a:t>
            </a:r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r>
              <a:rPr lang="it-IT" dirty="0" err="1" smtClean="0"/>
              <a:t>…accolti</a:t>
            </a:r>
            <a:r>
              <a:rPr lang="it-IT" dirty="0" smtClean="0"/>
              <a:t> da un terrificante T-REX</a:t>
            </a:r>
          </a:p>
        </p:txBody>
      </p:sp>
      <p:pic>
        <p:nvPicPr>
          <p:cNvPr id="4" name="Immagine 3" descr="IMG_20181124_13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prime impressioni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Una volta entrati all’interno del Museo, l’impressione che si ha è quella di un ambiente non troppo ampio, poco luminoso e forse, davvero un po’ </a:t>
            </a:r>
            <a:r>
              <a:rPr lang="it-IT" dirty="0" err="1" smtClean="0"/>
              <a:t>antico…</a:t>
            </a: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Un’occhiata in giro, e Marianna ha dato il via alla nostra </a:t>
            </a:r>
            <a:r>
              <a:rPr lang="it-IT" dirty="0" err="1" smtClean="0"/>
              <a:t>visita…che</a:t>
            </a:r>
            <a:r>
              <a:rPr lang="it-IT" dirty="0" smtClean="0"/>
              <a:t> in realtà si è rivelata interessantissima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l’</a:t>
            </a:r>
            <a:r>
              <a:rPr lang="it-IT" dirty="0" err="1" smtClean="0"/>
              <a:t>oreopiteco</a:t>
            </a:r>
            <a:r>
              <a:rPr lang="it-IT" dirty="0" smtClean="0"/>
              <a:t> </a:t>
            </a:r>
            <a:r>
              <a:rPr lang="it-IT" dirty="0" err="1" smtClean="0"/>
              <a:t>Sandrone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e Il </a:t>
            </a:r>
            <a:r>
              <a:rPr lang="it-IT" dirty="0" err="1" smtClean="0"/>
              <a:t>Paleoambiente</a:t>
            </a:r>
            <a:r>
              <a:rPr lang="it-IT" dirty="0" smtClean="0"/>
              <a:t> di </a:t>
            </a:r>
            <a:r>
              <a:rPr lang="it-IT" dirty="0" err="1" smtClean="0"/>
              <a:t>baccinello</a:t>
            </a:r>
            <a:endParaRPr lang="it-IT" dirty="0"/>
          </a:p>
        </p:txBody>
      </p:sp>
      <p:pic>
        <p:nvPicPr>
          <p:cNvPr id="5" name="Segnaposto contenuto 4" descr="IMG_20181124_105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657600" cy="2743200"/>
          </a:xfrm>
        </p:spPr>
      </p:pic>
      <p:pic>
        <p:nvPicPr>
          <p:cNvPr id="6" name="Segnaposto contenuto 5" descr="IMG_20181124_10504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211661" cy="4275756"/>
          </a:xfrm>
        </p:spPr>
      </p:pic>
      <p:sp>
        <p:nvSpPr>
          <p:cNvPr id="8" name="Rettangolo 7"/>
          <p:cNvSpPr/>
          <p:nvPr/>
        </p:nvSpPr>
        <p:spPr>
          <a:xfrm>
            <a:off x="323528" y="5085184"/>
            <a:ext cx="44486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Nella Maremma Grossetana </a:t>
            </a:r>
          </a:p>
          <a:p>
            <a:r>
              <a:rPr lang="it-IT" sz="2000" dirty="0" smtClean="0"/>
              <a:t>sono stati ritrovati i resti del più</a:t>
            </a:r>
          </a:p>
          <a:p>
            <a:r>
              <a:rPr lang="it-IT" sz="2000" dirty="0" smtClean="0"/>
              <a:t>antico primate legato all’evoluzione </a:t>
            </a:r>
          </a:p>
          <a:p>
            <a:r>
              <a:rPr lang="it-IT" sz="2000" dirty="0" smtClean="0"/>
              <a:t>del genere umano</a:t>
            </a:r>
            <a:endParaRPr lang="it-IT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</a:t>
            </a:r>
            <a:r>
              <a:rPr lang="it-IT" dirty="0" err="1" smtClean="0"/>
              <a:t>villafranchiano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e il “gioco del </a:t>
            </a:r>
            <a:r>
              <a:rPr lang="it-IT" dirty="0" err="1" smtClean="0"/>
              <a:t>paleosuolo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7" name="Segnaposto contenuto 6" descr="IMG_20181124_1103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477253" cy="2607940"/>
          </a:xfrm>
        </p:spPr>
      </p:pic>
      <p:pic>
        <p:nvPicPr>
          <p:cNvPr id="8" name="Segnaposto contenuto 7" descr="IMG_20181124_1118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2844" y="2996952"/>
            <a:ext cx="3552394" cy="2664296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OSSERVARE…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PROBLEMATIZZARE…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dirty="0" err="1" smtClean="0">
                <a:solidFill>
                  <a:schemeClr val="tx1"/>
                </a:solidFill>
              </a:rPr>
              <a:t>villafranchiano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e il “gioco del </a:t>
            </a:r>
            <a:r>
              <a:rPr lang="it-IT" dirty="0" err="1" smtClean="0">
                <a:solidFill>
                  <a:schemeClr val="tx1"/>
                </a:solidFill>
              </a:rPr>
              <a:t>paleosuolo</a:t>
            </a:r>
            <a:r>
              <a:rPr lang="it-IT" dirty="0" smtClean="0">
                <a:solidFill>
                  <a:schemeClr val="tx1"/>
                </a:solidFill>
              </a:rPr>
              <a:t>”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Animali diversi, erbivori e carnivori</a:t>
            </a:r>
          </a:p>
          <a:p>
            <a:r>
              <a:rPr lang="it-IT" dirty="0" smtClean="0"/>
              <a:t>Animali coevi, morti nello stesso periodo</a:t>
            </a:r>
          </a:p>
          <a:p>
            <a:r>
              <a:rPr lang="it-IT" dirty="0" smtClean="0"/>
              <a:t>Probabilmente resti del “banchetto” di un predatore</a:t>
            </a:r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iena	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IPOTIZZARE…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CONCLUSIONI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1\Documents\SCIENZE FORMAZIONE PRIMARIA\TECNOLOGIE ISTRUZIONE E APPRENDIMENTO\LABORATORIO EDUCAZIONE MUSEALE\Foto Museo\IMG_20181124_1118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sp>
        <p:nvSpPr>
          <p:cNvPr id="8" name="Freccia in giù 7"/>
          <p:cNvSpPr/>
          <p:nvPr/>
        </p:nvSpPr>
        <p:spPr>
          <a:xfrm>
            <a:off x="5724128" y="515719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1196752"/>
            <a:ext cx="5974713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ATTIVITA’ MOLTO INTERESSANTE </a:t>
            </a:r>
          </a:p>
          <a:p>
            <a:r>
              <a:rPr lang="it-IT" dirty="0" smtClean="0"/>
              <a:t>DA PROPORRE AI BAMBINI DURANTE </a:t>
            </a:r>
          </a:p>
          <a:p>
            <a:r>
              <a:rPr lang="it-IT" dirty="0" smtClean="0"/>
              <a:t>UNA VISITA AL MUSEO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STIMOLA L’OSSERVAZIONE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PERMETTE </a:t>
            </a:r>
            <a:r>
              <a:rPr lang="it-IT" dirty="0" err="1" smtClean="0"/>
              <a:t>DI</a:t>
            </a:r>
            <a:r>
              <a:rPr lang="it-IT" dirty="0" smtClean="0"/>
              <a:t> FARE IPOTESI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RICHIEDE CONFRONTO E COLLABORAZIONE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GLI SPAZI SONO UN PO’ LIMITATI PER UNA </a:t>
            </a:r>
          </a:p>
          <a:p>
            <a:r>
              <a:rPr lang="it-IT" dirty="0" smtClean="0"/>
              <a:t>CLASSE COMPLETA, QUINDI L’ATTIVITA’ </a:t>
            </a:r>
          </a:p>
          <a:p>
            <a:r>
              <a:rPr lang="it-IT" dirty="0" smtClean="0"/>
              <a:t>DOVREBBE SVOLGERSI  IN PICCOLI GRUPPI, </a:t>
            </a:r>
          </a:p>
          <a:p>
            <a:r>
              <a:rPr lang="it-IT" dirty="0" smtClean="0"/>
              <a:t>RISCHIANDO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smtClean="0"/>
              <a:t>“PORTARE VIA” </a:t>
            </a:r>
            <a:r>
              <a:rPr lang="it-IT" dirty="0" smtClean="0"/>
              <a:t>TROPPO TEMPO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5076056" y="227687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mile 3"/>
          <p:cNvSpPr/>
          <p:nvPr/>
        </p:nvSpPr>
        <p:spPr>
          <a:xfrm>
            <a:off x="1187624" y="2060848"/>
            <a:ext cx="1080120" cy="9361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115616" y="4365104"/>
            <a:ext cx="1440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it-IT" sz="9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Identikit di un animale “</a:t>
            </a:r>
            <a:r>
              <a:rPr lang="it-IT" dirty="0" err="1" smtClean="0"/>
              <a:t>villafranchiano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L’attività successiva proposta da Marianna è quella di stilare l’Identikit di un animale vissuto nel periodo </a:t>
            </a:r>
            <a:r>
              <a:rPr lang="it-IT" dirty="0" err="1" smtClean="0"/>
              <a:t>Villafranchiano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Ci dividiamo in gruppi e a ciascuno viene fornito il nome scientifico di un animale</a:t>
            </a:r>
          </a:p>
          <a:p>
            <a:endParaRPr lang="it-IT" dirty="0" smtClean="0"/>
          </a:p>
          <a:p>
            <a:r>
              <a:rPr lang="it-IT" dirty="0" smtClean="0"/>
              <a:t>Osservando i reperti e le loro descrizioni, dobbiamo individuare il nostro animale e provare a dedurre le sue caratteristiche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Identikit di un animale “</a:t>
            </a:r>
            <a:r>
              <a:rPr lang="it-IT" dirty="0" err="1" smtClean="0"/>
              <a:t>villafranchiano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Segnaposto contenuto 3" descr="tigre denti a sciabola sche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667030">
            <a:off x="4621778" y="1845332"/>
            <a:ext cx="3439181" cy="4585574"/>
          </a:xfrm>
        </p:spPr>
      </p:pic>
      <p:sp>
        <p:nvSpPr>
          <p:cNvPr id="6" name="Rettangolo 5"/>
          <p:cNvSpPr/>
          <p:nvPr/>
        </p:nvSpPr>
        <p:spPr>
          <a:xfrm>
            <a:off x="611560" y="1844824"/>
            <a:ext cx="38651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L’animale “misterioso” che </a:t>
            </a:r>
          </a:p>
          <a:p>
            <a:r>
              <a:rPr lang="it-IT" sz="2000" dirty="0" smtClean="0"/>
              <a:t>io e le mie compagne dovevamo</a:t>
            </a:r>
          </a:p>
          <a:p>
            <a:r>
              <a:rPr lang="it-IT" sz="2000" dirty="0" smtClean="0"/>
              <a:t>“scovare” era la feroce</a:t>
            </a:r>
          </a:p>
          <a:p>
            <a:r>
              <a:rPr lang="it-IT" sz="2000" dirty="0" smtClean="0"/>
              <a:t>“Tigre dai denti a sciabola” </a:t>
            </a:r>
            <a:endParaRPr lang="it-IT" sz="2000" dirty="0"/>
          </a:p>
        </p:txBody>
      </p:sp>
      <p:pic>
        <p:nvPicPr>
          <p:cNvPr id="8" name="Immagine 7" descr="IMG_20181124_11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3807">
            <a:off x="359614" y="3463324"/>
            <a:ext cx="3982681" cy="29870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3024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Sicuramente coinvolgerà i bambini e ne stimolerà la voglia di collaborare per raggiungere l’obiettivo fissato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condivisione al termine del gioco rappresenta un ampliamento delle conoscenze</a:t>
            </a:r>
            <a:endParaRPr lang="it-IT" dirty="0"/>
          </a:p>
        </p:txBody>
      </p:sp>
      <p:pic>
        <p:nvPicPr>
          <p:cNvPr id="3" name="Immagine 2" descr="DSC_8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9213">
            <a:off x="3691401" y="2453500"/>
            <a:ext cx="4656901" cy="3096344"/>
          </a:xfrm>
          <a:prstGeom prst="rect">
            <a:avLst/>
          </a:prstGeom>
        </p:spPr>
      </p:pic>
      <p:sp>
        <p:nvSpPr>
          <p:cNvPr id="6" name="Smile 5"/>
          <p:cNvSpPr/>
          <p:nvPr/>
        </p:nvSpPr>
        <p:spPr>
          <a:xfrm>
            <a:off x="6124168" y="582970"/>
            <a:ext cx="648072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>
            <a:off x="1115616" y="1340768"/>
            <a:ext cx="648072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63888" y="188640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Questo tipo di attività si presta ad essere svolta anche in classe, e non  necessariamente al museo.</a:t>
            </a:r>
          </a:p>
        </p:txBody>
      </p:sp>
      <p:sp>
        <p:nvSpPr>
          <p:cNvPr id="9" name="Smile 8"/>
          <p:cNvSpPr/>
          <p:nvPr/>
        </p:nvSpPr>
        <p:spPr>
          <a:xfrm>
            <a:off x="1187624" y="3789040"/>
            <a:ext cx="648072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…conosciamoci</a:t>
            </a:r>
            <a:r>
              <a:rPr lang="it-IT" dirty="0" smtClean="0"/>
              <a:t> un po’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dirty="0" smtClean="0"/>
              <a:t>MCE: </a:t>
            </a:r>
            <a:r>
              <a:rPr lang="it-IT" sz="2000" dirty="0" smtClean="0"/>
              <a:t>Movimento di Cooperazione Educativa, realtà ispirata all’ “Educazione Attiva” composto da insegnanti e “non addetti ai lavori”.</a:t>
            </a:r>
          </a:p>
          <a:p>
            <a:pPr algn="just">
              <a:buNone/>
            </a:pPr>
            <a:r>
              <a:rPr lang="it-IT" sz="2000" dirty="0" smtClean="0"/>
              <a:t>	Il Gruppo si dedica alla formazione professionale degli insegnanti e soprattutto della persona.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Font typeface="Wingdings" pitchFamily="2" charset="2"/>
              <a:buChar char="v"/>
            </a:pPr>
            <a:r>
              <a:rPr lang="it-IT" dirty="0" smtClean="0"/>
              <a:t>Dott.ssa Marianna Di Rosa</a:t>
            </a:r>
            <a:r>
              <a:rPr lang="it-IT" sz="2000" dirty="0" smtClean="0"/>
              <a:t>, Archeologa ed Educatrice Museale presso il Dipartimento Educazione della Fondazione Palazzo Strozzi.</a:t>
            </a:r>
          </a:p>
          <a:p>
            <a:pPr algn="just">
              <a:buFont typeface="Wingdings" pitchFamily="2" charset="2"/>
              <a:buChar char="v"/>
            </a:pPr>
            <a:endParaRPr lang="it-IT" sz="2000" dirty="0" smtClean="0"/>
          </a:p>
          <a:p>
            <a:pPr algn="just">
              <a:buFont typeface="Wingdings" pitchFamily="2" charset="2"/>
              <a:buChar char="v"/>
            </a:pPr>
            <a:r>
              <a:rPr lang="it-IT" sz="2000" dirty="0" smtClean="0"/>
              <a:t>Il </a:t>
            </a:r>
            <a:r>
              <a:rPr lang="it-IT" dirty="0" smtClean="0"/>
              <a:t>Laboratorio di Educazione Museale </a:t>
            </a:r>
            <a:r>
              <a:rPr lang="it-IT" sz="2000" dirty="0" smtClean="0"/>
              <a:t>è una  proposta </a:t>
            </a:r>
            <a:r>
              <a:rPr lang="it-IT" sz="2000" dirty="0" err="1" smtClean="0"/>
              <a:t>laboratoriale</a:t>
            </a:r>
            <a:r>
              <a:rPr lang="it-IT" sz="2000" dirty="0" smtClean="0"/>
              <a:t> afferente al Corso di Tecnologie dell’Istruzione e dell’Apprendimento.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/>
          <a:lstStyle/>
          <a:p>
            <a:pPr algn="ctr"/>
            <a:r>
              <a:rPr lang="it-IT" dirty="0" err="1" smtClean="0"/>
              <a:t>…Fidati</a:t>
            </a:r>
            <a:r>
              <a:rPr lang="it-IT" dirty="0" smtClean="0"/>
              <a:t> di 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In coppia, abbiamo fatto l’esperienza più coinvolgente</a:t>
            </a:r>
          </a:p>
          <a:p>
            <a:pPr>
              <a:buNone/>
            </a:pPr>
            <a:r>
              <a:rPr lang="it-IT" dirty="0" smtClean="0"/>
              <a:t>della giornata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Un componente della </a:t>
            </a:r>
          </a:p>
          <a:p>
            <a:pPr>
              <a:buNone/>
            </a:pPr>
            <a:r>
              <a:rPr lang="it-IT" dirty="0" smtClean="0"/>
              <a:t>coppia, bendato,</a:t>
            </a:r>
          </a:p>
          <a:p>
            <a:pPr>
              <a:buNone/>
            </a:pPr>
            <a:r>
              <a:rPr lang="it-IT" dirty="0" smtClean="0"/>
              <a:t>si lasciava guidare </a:t>
            </a:r>
          </a:p>
          <a:p>
            <a:pPr>
              <a:buNone/>
            </a:pPr>
            <a:r>
              <a:rPr lang="it-IT" dirty="0" smtClean="0"/>
              <a:t>dal compagno,</a:t>
            </a:r>
          </a:p>
          <a:p>
            <a:pPr>
              <a:buNone/>
            </a:pPr>
            <a:r>
              <a:rPr lang="it-IT" dirty="0" smtClean="0"/>
              <a:t>ascoltando la </a:t>
            </a:r>
          </a:p>
          <a:p>
            <a:pPr>
              <a:buNone/>
            </a:pPr>
            <a:r>
              <a:rPr lang="it-IT" dirty="0" smtClean="0"/>
              <a:t>descrizione di uno dei</a:t>
            </a:r>
          </a:p>
          <a:p>
            <a:pPr>
              <a:buNone/>
            </a:pPr>
            <a:r>
              <a:rPr lang="it-IT" dirty="0" smtClean="0"/>
              <a:t>“Giganti” del museo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Scopo dell’attività,</a:t>
            </a:r>
          </a:p>
          <a:p>
            <a:pPr>
              <a:buNone/>
            </a:pPr>
            <a:r>
              <a:rPr lang="it-IT" dirty="0" smtClean="0"/>
              <a:t>indovinare il soggetto,</a:t>
            </a:r>
          </a:p>
          <a:p>
            <a:pPr>
              <a:buNone/>
            </a:pPr>
            <a:r>
              <a:rPr lang="it-IT" dirty="0" smtClean="0"/>
              <a:t>che veniva descritto </a:t>
            </a:r>
          </a:p>
          <a:p>
            <a:pPr>
              <a:buNone/>
            </a:pPr>
            <a:r>
              <a:rPr lang="it-IT" dirty="0" smtClean="0"/>
              <a:t>in modo minuzioso e dettagliato</a:t>
            </a:r>
            <a:endParaRPr lang="it-IT" dirty="0"/>
          </a:p>
        </p:txBody>
      </p:sp>
      <p:pic>
        <p:nvPicPr>
          <p:cNvPr id="4" name="Immagine 3" descr="DSC_8999.JPG"/>
          <p:cNvPicPr>
            <a:picLocks noChangeAspect="1"/>
          </p:cNvPicPr>
          <p:nvPr/>
        </p:nvPicPr>
        <p:blipFill>
          <a:blip r:embed="rId2" cstate="print"/>
          <a:srcRect l="18112" t="11621" r="13376"/>
          <a:stretch>
            <a:fillRect/>
          </a:stretch>
        </p:blipFill>
        <p:spPr>
          <a:xfrm rot="489070">
            <a:off x="4195410" y="2226981"/>
            <a:ext cx="3577808" cy="30686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it-IT" dirty="0" err="1" smtClean="0"/>
              <a:t>…fidati</a:t>
            </a:r>
            <a:r>
              <a:rPr lang="it-IT" dirty="0" smtClean="0"/>
              <a:t> di me</a:t>
            </a:r>
            <a:endParaRPr lang="it-IT" dirty="0"/>
          </a:p>
        </p:txBody>
      </p:sp>
      <p:pic>
        <p:nvPicPr>
          <p:cNvPr id="4" name="Segnaposto contenuto 3" descr="IMG_20181124_1232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541000">
            <a:off x="774577" y="1476827"/>
            <a:ext cx="2928690" cy="3904920"/>
          </a:xfrm>
        </p:spPr>
      </p:pic>
      <p:pic>
        <p:nvPicPr>
          <p:cNvPr id="5" name="Immagine 4" descr="IMG_20181124_124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5760">
            <a:off x="4727058" y="1612840"/>
            <a:ext cx="3816424" cy="2862318"/>
          </a:xfrm>
          <a:prstGeom prst="rect">
            <a:avLst/>
          </a:prstGeom>
        </p:spPr>
      </p:pic>
      <p:pic>
        <p:nvPicPr>
          <p:cNvPr id="7" name="Immagine 6" descr="DSC_9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05373"/>
            <a:ext cx="3747937" cy="24919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 1"/>
          <p:cNvSpPr/>
          <p:nvPr/>
        </p:nvSpPr>
        <p:spPr>
          <a:xfrm>
            <a:off x="1115616" y="1268760"/>
            <a:ext cx="165618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331640" y="4005064"/>
            <a:ext cx="562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it-IT" sz="9600" dirty="0"/>
          </a:p>
        </p:txBody>
      </p:sp>
      <p:sp>
        <p:nvSpPr>
          <p:cNvPr id="4" name="Rettangolo 3"/>
          <p:cNvSpPr/>
          <p:nvPr/>
        </p:nvSpPr>
        <p:spPr>
          <a:xfrm>
            <a:off x="3347864" y="620688"/>
            <a:ext cx="528702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 Rafforzare le </a:t>
            </a:r>
            <a:r>
              <a:rPr lang="it-IT" sz="2400" dirty="0" smtClean="0"/>
              <a:t>capacità di ascolto</a:t>
            </a:r>
          </a:p>
          <a:p>
            <a:endParaRPr lang="it-IT" sz="2400" dirty="0" smtClean="0"/>
          </a:p>
          <a:p>
            <a:r>
              <a:rPr lang="it-IT" sz="2400" dirty="0" smtClean="0"/>
              <a:t>Usare l’immaginazione</a:t>
            </a:r>
          </a:p>
          <a:p>
            <a:endParaRPr lang="it-IT" sz="2400" dirty="0" smtClean="0"/>
          </a:p>
          <a:p>
            <a:r>
              <a:rPr lang="it-IT" sz="2400" dirty="0" smtClean="0"/>
              <a:t>Fidarsi dell’altro</a:t>
            </a:r>
          </a:p>
          <a:p>
            <a:endParaRPr lang="it-IT" sz="2400" dirty="0" smtClean="0"/>
          </a:p>
          <a:p>
            <a:r>
              <a:rPr lang="it-IT" sz="2400" dirty="0" smtClean="0"/>
              <a:t>Esercizio di stimolazione linguistica</a:t>
            </a:r>
          </a:p>
          <a:p>
            <a:r>
              <a:rPr lang="it-IT" sz="2400" dirty="0" smtClean="0"/>
              <a:t> (per utenti stranieri)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419872" y="4365104"/>
            <a:ext cx="50433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Spazi ridotti tra gli esemplari </a:t>
            </a:r>
          </a:p>
          <a:p>
            <a:r>
              <a:rPr lang="it-IT" sz="2400" dirty="0" smtClean="0"/>
              <a:t>esposti e conseguenti rischi dovuti</a:t>
            </a:r>
          </a:p>
          <a:p>
            <a:r>
              <a:rPr lang="it-IT" sz="2400" dirty="0" smtClean="0"/>
              <a:t>all’entusiasmo dei bambini</a:t>
            </a:r>
            <a:endParaRPr lang="it-IT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“sala blu”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L’ultima sala che abbiamo visitato è realizzata in uno stile moderno ed interattivo, in netto contrasto con quello un po’ rètro ed antiquato del resto del museo</a:t>
            </a:r>
          </a:p>
          <a:p>
            <a:endParaRPr lang="it-IT" dirty="0" smtClean="0"/>
          </a:p>
          <a:p>
            <a:r>
              <a:rPr lang="it-IT" dirty="0" smtClean="0"/>
              <a:t>È caratterizzata da schermi alle pareti e comode sedute</a:t>
            </a:r>
          </a:p>
          <a:p>
            <a:endParaRPr lang="it-IT" dirty="0" smtClean="0"/>
          </a:p>
          <a:p>
            <a:r>
              <a:rPr lang="it-IT" dirty="0" smtClean="0"/>
              <a:t>È dedicata alle faune marine ed ospita il reperto fossile di un piccolo esemplare di </a:t>
            </a:r>
            <a:r>
              <a:rPr lang="it-IT" dirty="0" err="1" smtClean="0"/>
              <a:t>balenotteride</a:t>
            </a:r>
            <a:r>
              <a:rPr lang="it-IT" dirty="0" smtClean="0"/>
              <a:t> rinvenuto nella zona di </a:t>
            </a:r>
            <a:r>
              <a:rPr lang="it-IT" dirty="0" err="1" smtClean="0"/>
              <a:t>Orciano</a:t>
            </a:r>
            <a:r>
              <a:rPr lang="it-IT" dirty="0" smtClean="0"/>
              <a:t> Pisano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“sala blu”</a:t>
            </a:r>
            <a:endParaRPr lang="it-IT" dirty="0"/>
          </a:p>
        </p:txBody>
      </p:sp>
      <p:pic>
        <p:nvPicPr>
          <p:cNvPr id="1026" name="Picture 2" descr="C:\Users\USER1\Documents\SCIENZE FORMAZIONE PRIMARIA\TECNOLOGIE ISTRUZIONE E APPRENDIMENTO\LABORATORIO EDUCAZIONE MUSEALE\Foto Museo\IMG_20181124_130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C:\Users\USER1\Documents\SCIENZE FORMAZIONE PRIMARIA\TECNOLOGIE ISTRUZIONE E APPRENDIMENTO\LABORATORIO EDUCAZIONE MUSEALE\Foto Museo\IMG_20181124_1309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27189">
            <a:off x="4067944" y="620688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C:\Users\USER1\Documents\SCIENZE FORMAZIONE PRIMARIA\TECNOLOGIE ISTRUZIONE E APPRENDIMENTO\LABORATORIO EDUCAZIONE MUSEALE\Foto LANDO LANDI\DSC_9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064">
            <a:off x="4286905" y="3807578"/>
            <a:ext cx="4046488" cy="26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“</a:t>
            </a:r>
            <a:r>
              <a:rPr lang="it-IT" dirty="0" err="1" smtClean="0"/>
              <a:t>ba</a:t>
            </a:r>
            <a:r>
              <a:rPr lang="it-IT" dirty="0" smtClean="0"/>
              <a:t> lena” </a:t>
            </a:r>
            <a:br>
              <a:rPr lang="it-IT" dirty="0" smtClean="0"/>
            </a:br>
            <a:r>
              <a:rPr lang="it-IT" dirty="0" smtClean="0"/>
              <a:t>(da “storie della preistoria”)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smtClean="0"/>
              <a:t>La particolarità di questo ambiente fa sì che vi si possano svolgere visite ed attività dedicate anche alla Scuola dell’Infanzia</a:t>
            </a:r>
          </a:p>
          <a:p>
            <a:endParaRPr lang="it-IT" sz="2000" dirty="0" smtClean="0"/>
          </a:p>
          <a:p>
            <a:r>
              <a:rPr lang="it-IT" sz="2000" dirty="0" smtClean="0"/>
              <a:t>La lettura è molto apprezzata dai bambini: il racconto cattura la loro attenzione, risveglia interessi e curiosità </a:t>
            </a:r>
          </a:p>
          <a:p>
            <a:endParaRPr lang="it-IT" sz="2000" dirty="0" smtClean="0"/>
          </a:p>
          <a:p>
            <a:r>
              <a:rPr lang="it-IT" sz="2000" dirty="0" smtClean="0"/>
              <a:t>I filmati ci portano all’interno di una realtà nuova, tutta da scoprire</a:t>
            </a:r>
            <a:endParaRPr lang="it-IT" sz="2000" dirty="0"/>
          </a:p>
        </p:txBody>
      </p:sp>
      <p:pic>
        <p:nvPicPr>
          <p:cNvPr id="5" name="Immagine5"/>
          <p:cNvPicPr>
            <a:picLocks noGrp="1"/>
          </p:cNvPicPr>
          <p:nvPr>
            <p:ph sz="quarter" idx="2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 rot="511851">
            <a:off x="5277502" y="2425841"/>
            <a:ext cx="2223396" cy="2881792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…Back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present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ultime attività della nostra giornata si svolgono ancora una volta nelle aule di Via </a:t>
            </a:r>
            <a:r>
              <a:rPr lang="it-IT" dirty="0" err="1" smtClean="0"/>
              <a:t>Laura…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Tornati nel presente, sta a noi futuri insegnanti, “scegliere” un museo nel quale organizzare una visita per i nostri alunni</a:t>
            </a:r>
            <a:endParaRPr lang="it-IT" dirty="0"/>
          </a:p>
        </p:txBody>
      </p:sp>
      <p:pic>
        <p:nvPicPr>
          <p:cNvPr id="2050" name="Picture 2" descr="C:\Users\USER1\Documents\SCIENZE FORMAZIONE PRIMARIA\TECNOLOGIE ISTRUZIONE E APPRENDIMENTO\LABORATORIO EDUCAZIONE MUSEALE\Foto LANDO LANDI\DSC_8979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4" y="2463599"/>
            <a:ext cx="4046041" cy="259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 spasso per musei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Discutiamo insieme a Marianna su quale sia il metodo più adeguato per scegliere un museo da visitare</a:t>
            </a:r>
          </a:p>
          <a:p>
            <a:r>
              <a:rPr lang="it-IT" dirty="0" smtClean="0"/>
              <a:t>Concordiamo che , oltre all’esperienza personale, ci possono essere utili i siti web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	Se ben fatto, il sito web del museo può darci tutte le informazioni di cui necessitiamo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067944" y="3717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 spasso per musei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	Ci dividiamo in piccoli gruppi e ogni gruppo riceve il nome del sito di un museo da visitare virtualmente</a:t>
            </a:r>
          </a:p>
          <a:p>
            <a:pPr algn="ctr">
              <a:buNone/>
            </a:pPr>
            <a:r>
              <a:rPr lang="it-IT" sz="2800" b="1" u="sng" dirty="0" smtClean="0">
                <a:hlinkClick r:id="rId2"/>
              </a:rPr>
              <a:t>www.msn.unifi.it</a:t>
            </a:r>
            <a:endParaRPr lang="it-IT" sz="2800" b="1" dirty="0" smtClean="0"/>
          </a:p>
          <a:p>
            <a:pPr algn="ctr">
              <a:buNone/>
            </a:pPr>
            <a:r>
              <a:rPr lang="it-IT" sz="2800" b="1" u="sng" dirty="0" smtClean="0">
                <a:hlinkClick r:id="rId3"/>
              </a:rPr>
              <a:t>www.muse.it</a:t>
            </a:r>
            <a:endParaRPr lang="it-IT" sz="2800" b="1" dirty="0" smtClean="0"/>
          </a:p>
          <a:p>
            <a:pPr algn="ctr">
              <a:buNone/>
            </a:pPr>
            <a:r>
              <a:rPr lang="it-IT" sz="2800" b="1" u="sng" dirty="0" smtClean="0">
                <a:hlinkClick r:id="rId4"/>
              </a:rPr>
              <a:t>www.nhm.ac.uk</a:t>
            </a:r>
            <a:endParaRPr lang="it-IT" sz="2800" b="1" dirty="0" smtClean="0"/>
          </a:p>
          <a:p>
            <a:pPr algn="ctr">
              <a:buNone/>
            </a:pPr>
            <a:r>
              <a:rPr lang="it-IT" sz="2800" b="1" u="sng" dirty="0" smtClean="0">
                <a:hlinkClick r:id="rId5"/>
              </a:rPr>
              <a:t>www.tarpits.org</a:t>
            </a:r>
            <a:endParaRPr lang="it-IT" sz="2800" b="1" dirty="0" smtClean="0"/>
          </a:p>
          <a:p>
            <a:pPr algn="ctr">
              <a:buNone/>
            </a:pPr>
            <a:r>
              <a:rPr lang="it-IT" sz="2800" b="1" u="sng" dirty="0" smtClean="0">
                <a:hlinkClick r:id="rId6"/>
              </a:rPr>
              <a:t>www.mnhn.fr</a:t>
            </a:r>
            <a:endParaRPr lang="it-IT" sz="2800" b="1" dirty="0" smtClean="0"/>
          </a:p>
          <a:p>
            <a:pPr algn="ctr">
              <a:buNone/>
            </a:pPr>
            <a:r>
              <a:rPr lang="it-IT" sz="2800" b="1" u="sng" dirty="0" smtClean="0">
                <a:hlinkClick r:id="rId7"/>
              </a:rPr>
              <a:t>www.naturalsciences.be</a:t>
            </a:r>
            <a:endParaRPr lang="it-IT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Cosa posso trovare?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it-IT" dirty="0" smtClean="0"/>
              <a:t>Posizione e modalità di raggiungimento</a:t>
            </a:r>
          </a:p>
          <a:p>
            <a:pPr lvl="0"/>
            <a:r>
              <a:rPr lang="it-IT" i="1" dirty="0" err="1" smtClean="0"/>
              <a:t>Photogallery</a:t>
            </a:r>
            <a:endParaRPr lang="it-IT" dirty="0" smtClean="0"/>
          </a:p>
          <a:p>
            <a:pPr lvl="0"/>
            <a:r>
              <a:rPr lang="it-IT" dirty="0" smtClean="0"/>
              <a:t>Sezione didattica con relative attività educative</a:t>
            </a:r>
          </a:p>
          <a:p>
            <a:pPr lvl="0"/>
            <a:r>
              <a:rPr lang="it-IT" dirty="0" smtClean="0"/>
              <a:t>Esperienze </a:t>
            </a:r>
            <a:r>
              <a:rPr lang="it-IT" dirty="0" err="1" smtClean="0"/>
              <a:t>laboratoriali</a:t>
            </a:r>
            <a:r>
              <a:rPr lang="it-IT" dirty="0" smtClean="0"/>
              <a:t> ed offerte per le scuole</a:t>
            </a:r>
          </a:p>
          <a:p>
            <a:pPr lvl="0"/>
            <a:r>
              <a:rPr lang="it-IT" i="1" dirty="0" smtClean="0"/>
              <a:t>Blog       </a:t>
            </a:r>
            <a:endParaRPr lang="it-IT" dirty="0" smtClean="0"/>
          </a:p>
          <a:p>
            <a:pPr lvl="0"/>
            <a:r>
              <a:rPr lang="it-IT" dirty="0" smtClean="0"/>
              <a:t>Informazioni sui contenuti (catalogo </a:t>
            </a:r>
            <a:r>
              <a:rPr lang="it-IT" i="1" dirty="0" smtClean="0"/>
              <a:t>online </a:t>
            </a:r>
            <a:r>
              <a:rPr lang="it-IT" dirty="0" smtClean="0"/>
              <a:t>da scaricare)</a:t>
            </a:r>
          </a:p>
          <a:p>
            <a:pPr lvl="0"/>
            <a:r>
              <a:rPr lang="it-IT" dirty="0" smtClean="0"/>
              <a:t>Informazioni extra (introduzione a ciò che andrò a visitare)</a:t>
            </a:r>
          </a:p>
          <a:p>
            <a:pPr lvl="0"/>
            <a:r>
              <a:rPr lang="it-IT" dirty="0" smtClean="0"/>
              <a:t>Attività e materiali per gli insegnanti, formazione</a:t>
            </a:r>
          </a:p>
          <a:p>
            <a:pPr lvl="0"/>
            <a:r>
              <a:rPr lang="it-IT" dirty="0" smtClean="0"/>
              <a:t>Accessibilità e barriere architettoniche (tutti devono poter “godere” del museo, sotto tutti i punti di vista)</a:t>
            </a:r>
          </a:p>
          <a:p>
            <a:pPr lvl="0"/>
            <a:r>
              <a:rPr lang="it-IT" i="1" dirty="0" smtClean="0"/>
              <a:t>News </a:t>
            </a:r>
            <a:endParaRPr lang="it-IT" dirty="0" smtClean="0"/>
          </a:p>
          <a:p>
            <a:pPr lvl="0"/>
            <a:r>
              <a:rPr lang="it-IT" dirty="0" smtClean="0"/>
              <a:t>Visita virtuale </a:t>
            </a:r>
          </a:p>
          <a:p>
            <a:pPr lvl="0"/>
            <a:r>
              <a:rPr lang="it-IT" dirty="0" smtClean="0"/>
              <a:t>Calendario mostre o iniziative specifiche</a:t>
            </a:r>
          </a:p>
          <a:p>
            <a:pPr lvl="0"/>
            <a:r>
              <a:rPr lang="it-IT" dirty="0" smtClean="0"/>
              <a:t>Costi e promozioni per gruppi o scolaresche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…conosciamoci</a:t>
            </a:r>
            <a:r>
              <a:rPr lang="it-IT" dirty="0" smtClean="0"/>
              <a:t> un po’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L’attività è iniziata nelle aule di Via Laura, con una rapida presentazione, per rompere il ghiaccio, come avviene in tutti i gruppi che si costituiscono per la prima volta.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 algn="just">
              <a:buNone/>
            </a:pPr>
            <a:r>
              <a:rPr lang="it-IT" sz="1500" dirty="0" smtClean="0"/>
              <a:t> 	</a:t>
            </a:r>
            <a:r>
              <a:rPr lang="it-IT" sz="1800" dirty="0" smtClean="0"/>
              <a:t>L’unica criticità riscontrata in questa prima fase di laboratorio è data dalla fissità delle sedute che non permettono di stare in cerchio per parlare e condividere esperienze in modo immediato.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23528" y="4725144"/>
            <a:ext cx="792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it-IT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Immagine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27784" y="3068960"/>
            <a:ext cx="4176464" cy="17506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980728"/>
            <a:ext cx="742062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I siti che visitiamo descrivono alcuni dei </a:t>
            </a:r>
          </a:p>
          <a:p>
            <a:r>
              <a:rPr lang="it-IT" sz="2400" dirty="0" smtClean="0"/>
              <a:t>musei più belli e conosciuti del mondo</a:t>
            </a:r>
          </a:p>
          <a:p>
            <a:endParaRPr lang="it-IT" sz="2400" dirty="0" smtClean="0"/>
          </a:p>
          <a:p>
            <a:r>
              <a:rPr lang="it-IT" sz="2400" dirty="0" smtClean="0"/>
              <a:t>Sono tutti ben curati e ricchi di particolari </a:t>
            </a:r>
          </a:p>
          <a:p>
            <a:r>
              <a:rPr lang="it-IT" sz="2400" dirty="0" smtClean="0"/>
              <a:t>e spiegazioni di ogni genere</a:t>
            </a:r>
          </a:p>
          <a:p>
            <a:endParaRPr lang="it-IT" sz="2400" dirty="0" smtClean="0"/>
          </a:p>
          <a:p>
            <a:r>
              <a:rPr lang="it-IT" sz="2400" dirty="0" smtClean="0"/>
              <a:t>Notiamo che i siti stranieri sono generalmente</a:t>
            </a:r>
          </a:p>
          <a:p>
            <a:r>
              <a:rPr lang="it-IT" sz="2400" dirty="0" smtClean="0"/>
              <a:t>meglio organizzati e strutturati </a:t>
            </a:r>
          </a:p>
          <a:p>
            <a:r>
              <a:rPr lang="it-IT" sz="2400" dirty="0" smtClean="0"/>
              <a:t>rispetto a quelli italiani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Nello specifico, il sito del museo che ha ospitato </a:t>
            </a:r>
          </a:p>
          <a:p>
            <a:r>
              <a:rPr lang="it-IT" sz="2400" dirty="0" smtClean="0"/>
              <a:t>la nostra bella esperienza, risulta essere “povero” e</a:t>
            </a:r>
          </a:p>
          <a:p>
            <a:r>
              <a:rPr lang="it-IT" sz="2400" dirty="0" smtClean="0"/>
              <a:t>poco curato</a:t>
            </a:r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3" name="Freccia in giù 2"/>
          <p:cNvSpPr/>
          <p:nvPr/>
        </p:nvSpPr>
        <p:spPr>
          <a:xfrm>
            <a:off x="3779912" y="4365104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Per concludere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87375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La giornata sta volgendo al termine e Marianna ci propone un’ultimo, rapido input per dare avvio ad un brainstorming </a:t>
            </a:r>
            <a:r>
              <a:rPr lang="it-IT" dirty="0" err="1" smtClean="0"/>
              <a:t>conclusivo…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Su un post </a:t>
            </a:r>
            <a:r>
              <a:rPr lang="it-IT" dirty="0" err="1" smtClean="0"/>
              <a:t>it</a:t>
            </a:r>
            <a:r>
              <a:rPr lang="it-IT" dirty="0" smtClean="0"/>
              <a:t> dobbiamo scrivere una sola parola che riassuma l’esperienza del nostro laboratorio</a:t>
            </a:r>
          </a:p>
          <a:p>
            <a:endParaRPr lang="it-IT" dirty="0" smtClean="0"/>
          </a:p>
          <a:p>
            <a:r>
              <a:rPr lang="it-IT" dirty="0" smtClean="0"/>
              <a:t>I bigliettini vengono attaccati su un cartoncino e ci scambiamo le impressioni globali</a:t>
            </a:r>
            <a:endParaRPr lang="it-IT" dirty="0"/>
          </a:p>
        </p:txBody>
      </p:sp>
      <p:pic>
        <p:nvPicPr>
          <p:cNvPr id="3075" name="Picture 3" descr="C:\Users\USER1\Documents\SCIENZE FORMAZIONE PRIMARIA\TECNOLOGIE ISTRUZIONE E APPRENDIMENTO\LABORATORIO EDUCAZIONE MUSEALE\Foto LANDO LANDI\DSC_9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998272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mie impressioni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83568" y="1700808"/>
            <a:ext cx="8213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Sono rimasta estremamente soddisfatta dall’esperienza </a:t>
            </a:r>
          </a:p>
          <a:p>
            <a:r>
              <a:rPr lang="it-IT" sz="2000" dirty="0" smtClean="0"/>
              <a:t>che ho vissuto in questa giornata.</a:t>
            </a:r>
          </a:p>
          <a:p>
            <a:r>
              <a:rPr lang="it-IT" sz="2000" dirty="0" smtClean="0"/>
              <a:t>Le attività che ci sono state presentate, in modo semplice </a:t>
            </a:r>
          </a:p>
          <a:p>
            <a:r>
              <a:rPr lang="it-IT" sz="2000" dirty="0" smtClean="0"/>
              <a:t>e coinvolgente, sono tutte adattabili e proponibili </a:t>
            </a:r>
          </a:p>
          <a:p>
            <a:r>
              <a:rPr lang="it-IT" sz="2000" dirty="0" smtClean="0"/>
              <a:t>sia a gruppi di bambini in visita al museo, che a scuola.</a:t>
            </a:r>
          </a:p>
          <a:p>
            <a:r>
              <a:rPr lang="it-IT" sz="2000" dirty="0" smtClean="0"/>
              <a:t>Penso che in un corso di studi volto alla formazione di </a:t>
            </a:r>
          </a:p>
          <a:p>
            <a:r>
              <a:rPr lang="it-IT" sz="2000" dirty="0" smtClean="0"/>
              <a:t>futuri insegnanti, queste attività siano fondamentali per </a:t>
            </a:r>
          </a:p>
          <a:p>
            <a:r>
              <a:rPr lang="it-IT" sz="2000" dirty="0" smtClean="0"/>
              <a:t>far comprendere quale tipo di lavoro c’è dietro all’organizzazione </a:t>
            </a:r>
          </a:p>
          <a:p>
            <a:r>
              <a:rPr lang="it-IT" sz="2000" dirty="0" smtClean="0"/>
              <a:t>di una giornata come quella che ci è stata proposta, ma anche per</a:t>
            </a:r>
          </a:p>
          <a:p>
            <a:r>
              <a:rPr lang="it-IT" sz="2000" dirty="0" smtClean="0"/>
              <a:t> la semplice progettazione di attività da svolgere in classe, </a:t>
            </a:r>
          </a:p>
          <a:p>
            <a:r>
              <a:rPr lang="it-IT" sz="2000" dirty="0" smtClean="0"/>
              <a:t>come supporto o alternativa alla lezione unidirezionale.</a:t>
            </a:r>
          </a:p>
          <a:p>
            <a:r>
              <a:rPr lang="it-IT" sz="2000" dirty="0" smtClean="0"/>
              <a:t>Farò sicuramente tesoro delle idee, degli input e del metodo che questa giornata mi ha regalato. </a:t>
            </a:r>
            <a:endParaRPr lang="it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Museo “secondo noi”…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La condivisione di quella che sarebbe stata l’esperienza museale è iniziata con una semplice domanda di Marianna:</a:t>
            </a:r>
            <a:endParaRPr lang="it-IT" sz="1800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</p:txBody>
      </p:sp>
      <p:sp>
        <p:nvSpPr>
          <p:cNvPr id="4" name="Fumetto 3 3"/>
          <p:cNvSpPr/>
          <p:nvPr/>
        </p:nvSpPr>
        <p:spPr>
          <a:xfrm>
            <a:off x="2339752" y="3573016"/>
            <a:ext cx="4392488" cy="208823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Quale è stata la vostra prima esperienza al museo?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…brainstorming</a:t>
            </a:r>
            <a:endParaRPr lang="it-IT" dirty="0"/>
          </a:p>
        </p:txBody>
      </p:sp>
      <p:sp>
        <p:nvSpPr>
          <p:cNvPr id="4" name="Fumetto 3 3"/>
          <p:cNvSpPr/>
          <p:nvPr/>
        </p:nvSpPr>
        <p:spPr>
          <a:xfrm rot="449101">
            <a:off x="1043608" y="2276872"/>
            <a:ext cx="2016224" cy="14767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Mi sono avvicinata al museo da adulta</a:t>
            </a:r>
          </a:p>
          <a:p>
            <a:pPr algn="ctr"/>
            <a:endParaRPr lang="it-IT" dirty="0"/>
          </a:p>
        </p:txBody>
      </p:sp>
      <p:sp>
        <p:nvSpPr>
          <p:cNvPr id="5" name="Fumetto 3 4"/>
          <p:cNvSpPr/>
          <p:nvPr/>
        </p:nvSpPr>
        <p:spPr>
          <a:xfrm rot="950395">
            <a:off x="5724128" y="1412776"/>
            <a:ext cx="2736304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</a:rPr>
              <a:t>Ho visitato molti musei con gli amici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3419872" y="4365104"/>
            <a:ext cx="2664296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Esperienze </a:t>
            </a:r>
            <a:r>
              <a:rPr lang="it-IT" dirty="0" err="1" smtClean="0">
                <a:solidFill>
                  <a:schemeClr val="tx1"/>
                </a:solidFill>
              </a:rPr>
              <a:t>negative…c</a:t>
            </a:r>
            <a:r>
              <a:rPr lang="it-IT" dirty="0" smtClean="0">
                <a:solidFill>
                  <a:schemeClr val="tx1"/>
                </a:solidFill>
              </a:rPr>
              <a:t>’era sempre la minaccia del tema in classe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umetto 3 6"/>
          <p:cNvSpPr/>
          <p:nvPr/>
        </p:nvSpPr>
        <p:spPr>
          <a:xfrm rot="21160515">
            <a:off x="755576" y="4149080"/>
            <a:ext cx="2592288" cy="16207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La mia maestra ci ha sempre interessati alle visite al museo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umetto 3 7"/>
          <p:cNvSpPr/>
          <p:nvPr/>
        </p:nvSpPr>
        <p:spPr>
          <a:xfrm rot="21111955">
            <a:off x="3074959" y="1937923"/>
            <a:ext cx="2433704" cy="1404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Vicino a casa mia ci sono dei bei </a:t>
            </a:r>
            <a:r>
              <a:rPr lang="it-IT" dirty="0" smtClean="0">
                <a:solidFill>
                  <a:schemeClr val="tx1"/>
                </a:solidFill>
              </a:rPr>
              <a:t>siti </a:t>
            </a:r>
            <a:r>
              <a:rPr lang="it-IT" dirty="0" smtClean="0">
                <a:solidFill>
                  <a:schemeClr val="tx1"/>
                </a:solidFill>
              </a:rPr>
              <a:t>da visitare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umetto 3 8"/>
          <p:cNvSpPr/>
          <p:nvPr/>
        </p:nvSpPr>
        <p:spPr>
          <a:xfrm rot="828997">
            <a:off x="5231138" y="3469786"/>
            <a:ext cx="2880320" cy="10446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Mi ricordo ambienti noiosi 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…brainstorming</a:t>
            </a:r>
            <a:endParaRPr lang="it-IT" dirty="0"/>
          </a:p>
        </p:txBody>
      </p:sp>
      <p:pic>
        <p:nvPicPr>
          <p:cNvPr id="10" name="Segnaposto contenuto 9" descr="DSC_8979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3539406" cy="2156335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283968" y="548680"/>
            <a:ext cx="4478216" cy="604867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	</a:t>
            </a:r>
            <a:r>
              <a:rPr lang="it-IT" sz="2000" dirty="0" smtClean="0"/>
              <a:t>Presentarsi e fare un “giro   	di nomi”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		Confrontarsi 	rispetto ad 	una 	esperienza 	vissuta  da 	tutti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		Sentirsi liberi di 	esprimere la 	propria 	opinione</a:t>
            </a:r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r>
              <a:rPr lang="it-IT" sz="2000" dirty="0" smtClean="0"/>
              <a:t>Attività facilmente proponibili </a:t>
            </a:r>
          </a:p>
          <a:p>
            <a:pPr algn="ctr">
              <a:buNone/>
            </a:pPr>
            <a:r>
              <a:rPr lang="it-IT" sz="2000" dirty="0" smtClean="0"/>
              <a:t>ai bambini</a:t>
            </a:r>
            <a:endParaRPr lang="it-IT" sz="2000" dirty="0"/>
          </a:p>
        </p:txBody>
      </p:sp>
      <p:sp>
        <p:nvSpPr>
          <p:cNvPr id="5" name="Smile 4"/>
          <p:cNvSpPr/>
          <p:nvPr/>
        </p:nvSpPr>
        <p:spPr>
          <a:xfrm>
            <a:off x="4283968" y="1844824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mile 5"/>
          <p:cNvSpPr/>
          <p:nvPr/>
        </p:nvSpPr>
        <p:spPr>
          <a:xfrm>
            <a:off x="4283968" y="548680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mile 6"/>
          <p:cNvSpPr/>
          <p:nvPr/>
        </p:nvSpPr>
        <p:spPr>
          <a:xfrm>
            <a:off x="4283968" y="3212976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5940152" y="41490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DSC_898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48576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 immenso </a:t>
            </a:r>
            <a:r>
              <a:rPr lang="it-IT" dirty="0" err="1" smtClean="0"/>
              <a:t>passato…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Marianna ci ha portati per mano,</a:t>
            </a:r>
          </a:p>
          <a:p>
            <a:pPr>
              <a:buNone/>
            </a:pPr>
            <a:r>
              <a:rPr lang="it-IT" dirty="0" smtClean="0"/>
              <a:t> in un rapido viaggio attraverso il tempo, </a:t>
            </a:r>
          </a:p>
          <a:p>
            <a:pPr>
              <a:buNone/>
            </a:pPr>
            <a:r>
              <a:rPr lang="it-IT" dirty="0" smtClean="0"/>
              <a:t>dal lontano periodo Giurassico </a:t>
            </a:r>
          </a:p>
          <a:p>
            <a:pPr>
              <a:buNone/>
            </a:pPr>
            <a:r>
              <a:rPr lang="it-IT" dirty="0" smtClean="0"/>
              <a:t>(200 milioni di anni fa) </a:t>
            </a:r>
          </a:p>
          <a:p>
            <a:pPr>
              <a:buNone/>
            </a:pPr>
            <a:r>
              <a:rPr lang="it-IT" dirty="0" smtClean="0"/>
              <a:t>fino al più “recente”</a:t>
            </a:r>
          </a:p>
          <a:p>
            <a:pPr>
              <a:buNone/>
            </a:pPr>
            <a:r>
              <a:rPr lang="it-IT" dirty="0" smtClean="0"/>
              <a:t>Quaternario</a:t>
            </a:r>
          </a:p>
          <a:p>
            <a:pPr>
              <a:buNone/>
            </a:pPr>
            <a:r>
              <a:rPr lang="it-IT" dirty="0" err="1" smtClean="0"/>
              <a:t>…insomma</a:t>
            </a:r>
            <a:r>
              <a:rPr lang="it-IT" dirty="0" smtClean="0"/>
              <a:t>, fino</a:t>
            </a:r>
          </a:p>
          <a:p>
            <a:pPr>
              <a:buNone/>
            </a:pPr>
            <a:r>
              <a:rPr lang="it-IT" dirty="0" smtClean="0"/>
              <a:t>ai giorni nostri!! </a:t>
            </a:r>
            <a:endParaRPr lang="it-IT" dirty="0"/>
          </a:p>
        </p:txBody>
      </p:sp>
      <p:pic>
        <p:nvPicPr>
          <p:cNvPr id="4" name="Immagine3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364088" y="3068960"/>
            <a:ext cx="2451100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…e</a:t>
            </a:r>
            <a:r>
              <a:rPr lang="it-IT" dirty="0" smtClean="0"/>
              <a:t> un “granellino” di presente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87208" cy="5112568"/>
          </a:xfrm>
        </p:spPr>
        <p:txBody>
          <a:bodyPr rIns="2088000" bIns="72000">
            <a:normAutofit/>
          </a:bodyPr>
          <a:lstStyle/>
          <a:p>
            <a:pPr algn="just">
              <a:buNone/>
            </a:pPr>
            <a:r>
              <a:rPr lang="it-IT" dirty="0" smtClean="0"/>
              <a:t>	</a:t>
            </a: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	</a:t>
            </a:r>
            <a:r>
              <a:rPr lang="it-IT" sz="1800" dirty="0" smtClean="0"/>
              <a:t>“Il nostro pianeta, la Terra, si è formato 4 miliardi e 500 milioni di anni fa (il primo gennaio del nostro anno metaforico), […]soltanto intorno a 1 miliardo e 500 mila anni da oggi (siamo già ai primi di settembre) […]avvento degli organismi </a:t>
            </a:r>
            <a:r>
              <a:rPr lang="it-IT" sz="1800" dirty="0" err="1" smtClean="0"/>
              <a:t>eucarioti</a:t>
            </a:r>
            <a:r>
              <a:rPr lang="it-IT" sz="1800" dirty="0" smtClean="0"/>
              <a:t> e pluricellulari[…]250 e 200 milioni di anni fa […]era ancora dicembre, e la vera e propria esplosione della fauna moderna doveva ancora avvenire, mentre i dinosauri proprio in questo periodo iniziarono a differenziarsi[…] Si dice allora che le origini di Homo sapiens e dunque il nostro presente, sarebbero pressappoco equivalenti alle ultime ore del 31 dicembre. La nascita di Cristo sarebbe avvenuta una quindicina di secondi dallo scoccare dell'anno nuovo[…]</a:t>
            </a:r>
          </a:p>
          <a:p>
            <a:pPr algn="just">
              <a:buNone/>
            </a:pPr>
            <a:endParaRPr lang="it-IT" sz="2000" dirty="0"/>
          </a:p>
        </p:txBody>
      </p:sp>
      <p:pic>
        <p:nvPicPr>
          <p:cNvPr id="4" name="Immagine4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516216" y="2492896"/>
            <a:ext cx="1800200" cy="27517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628800"/>
            <a:ext cx="45902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Per farci capire quanto sia estesa nel tempo la “vita” sulla Terra rispetto alla presenza dell’uomo sulla stessa, e allo stesso tempo quanto l’uomo stia agendo negativamente sul suo bene più grande, Marianna ci ha proposto una metafora tratta dal romanzo di Giorgio Manzi, “Homo Sapiens”:  la storia della vita sulla Terra raccontata nell’arco di un ipotetico anno </a:t>
            </a:r>
            <a:r>
              <a:rPr lang="it-IT" sz="2000" dirty="0" err="1" smtClean="0"/>
              <a:t>solare…</a:t>
            </a:r>
            <a:r>
              <a:rPr lang="it-IT" sz="2000" dirty="0" smtClean="0"/>
              <a:t> la storia dell’uomo, in poche </a:t>
            </a:r>
            <a:r>
              <a:rPr lang="it-IT" sz="2000" dirty="0" err="1" smtClean="0"/>
              <a:t>ore…</a:t>
            </a:r>
            <a:endParaRPr lang="it-IT" sz="2000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3" name="Immagine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580112" y="2060848"/>
            <a:ext cx="3024336" cy="29189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1276</Words>
  <Application>Microsoft Office PowerPoint</Application>
  <PresentationFormat>Presentazione su schermo (4:3)</PresentationFormat>
  <Paragraphs>263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Loggia</vt:lpstr>
      <vt:lpstr>CORSO DI LAUREA  IN  SCIENZE DELLA FORMAZIONE PRIMARIA   Valentina Calosci matricola 6215625 </vt:lpstr>
      <vt:lpstr>…conosciamoci un po’</vt:lpstr>
      <vt:lpstr>…conosciamoci un po’</vt:lpstr>
      <vt:lpstr>Il Museo “secondo noi”…</vt:lpstr>
      <vt:lpstr>…brainstorming</vt:lpstr>
      <vt:lpstr>…brainstorming</vt:lpstr>
      <vt:lpstr>Un immenso passato…</vt:lpstr>
      <vt:lpstr>…e un “granellino” di presente</vt:lpstr>
      <vt:lpstr>Diapositiva 9</vt:lpstr>
      <vt:lpstr>Diapositiva 10</vt:lpstr>
      <vt:lpstr>Alla scoperta!!!</vt:lpstr>
      <vt:lpstr>Le prime impressioni</vt:lpstr>
      <vt:lpstr> l’oreopiteco Sandrone  e Il Paleoambiente di baccinello</vt:lpstr>
      <vt:lpstr>Il villafranchiano  e il “gioco del paleosuolo”</vt:lpstr>
      <vt:lpstr>Il villafranchiano  e il “gioco del paleosuolo”</vt:lpstr>
      <vt:lpstr>Diapositiva 16</vt:lpstr>
      <vt:lpstr>Identikit di un animale “villafranchiano”</vt:lpstr>
      <vt:lpstr>Identikit di un animale “villafranchiano”</vt:lpstr>
      <vt:lpstr>Diapositiva 19</vt:lpstr>
      <vt:lpstr>…Fidati di me</vt:lpstr>
      <vt:lpstr>…fidati di me</vt:lpstr>
      <vt:lpstr>Diapositiva 22</vt:lpstr>
      <vt:lpstr>La “sala blu”</vt:lpstr>
      <vt:lpstr>La “sala blu”</vt:lpstr>
      <vt:lpstr>“ba lena”  (da “storie della preistoria”)</vt:lpstr>
      <vt:lpstr>…Back to the present</vt:lpstr>
      <vt:lpstr>A spasso per musei</vt:lpstr>
      <vt:lpstr>A spasso per musei</vt:lpstr>
      <vt:lpstr>Cosa posso trovare?</vt:lpstr>
      <vt:lpstr>Diapositiva 30</vt:lpstr>
      <vt:lpstr>Per concludere</vt:lpstr>
      <vt:lpstr>Le mie impressioni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USER1</dc:creator>
  <cp:lastModifiedBy>USER1</cp:lastModifiedBy>
  <cp:revision>56</cp:revision>
  <dcterms:created xsi:type="dcterms:W3CDTF">2019-01-21T22:14:26Z</dcterms:created>
  <dcterms:modified xsi:type="dcterms:W3CDTF">2019-02-08T23:25:16Z</dcterms:modified>
</cp:coreProperties>
</file>