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1"/>
  </p:notesMasterIdLst>
  <p:handoutMasterIdLst>
    <p:handoutMasterId r:id="rId32"/>
  </p:handoutMasterIdLst>
  <p:sldIdLst>
    <p:sldId id="256" r:id="rId5"/>
    <p:sldId id="263" r:id="rId6"/>
    <p:sldId id="269" r:id="rId7"/>
    <p:sldId id="270" r:id="rId8"/>
    <p:sldId id="271" r:id="rId9"/>
    <p:sldId id="257" r:id="rId10"/>
    <p:sldId id="260" r:id="rId11"/>
    <p:sldId id="266"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61" r:id="rId30"/>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6528"/>
    <a:srgbClr val="A50021"/>
    <a:srgbClr val="336600"/>
    <a:srgbClr val="008000"/>
    <a:srgbClr val="F7F480"/>
    <a:srgbClr val="D8ED13"/>
    <a:srgbClr val="D5FB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1455" autoAdjust="0"/>
  </p:normalViewPr>
  <p:slideViewPr>
    <p:cSldViewPr snapToGrid="0" showGuides="1">
      <p:cViewPr varScale="1">
        <p:scale>
          <a:sx n="67" d="100"/>
          <a:sy n="67" d="100"/>
        </p:scale>
        <p:origin x="846"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91" d="100"/>
          <a:sy n="91"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slide" Target="../slides/slide22.xml"/><Relationship Id="rId3" Type="http://schemas.openxmlformats.org/officeDocument/2006/relationships/slide" Target="../slides/slide10.xml"/><Relationship Id="rId7" Type="http://schemas.openxmlformats.org/officeDocument/2006/relationships/slide" Target="../slides/slide17.xml"/><Relationship Id="rId2" Type="http://schemas.openxmlformats.org/officeDocument/2006/relationships/slide" Target="../slides/slide9.xml"/><Relationship Id="rId1" Type="http://schemas.openxmlformats.org/officeDocument/2006/relationships/slide" Target="../slides/slide8.xml"/><Relationship Id="rId6" Type="http://schemas.openxmlformats.org/officeDocument/2006/relationships/slide" Target="../slides/slide15.xml"/><Relationship Id="rId5" Type="http://schemas.openxmlformats.org/officeDocument/2006/relationships/slide" Target="../slides/slide12.xml"/><Relationship Id="rId10" Type="http://schemas.openxmlformats.org/officeDocument/2006/relationships/slide" Target="../slides/slide25.xml"/><Relationship Id="rId4" Type="http://schemas.openxmlformats.org/officeDocument/2006/relationships/slide" Target="../slides/slide11.xml"/><Relationship Id="rId9" Type="http://schemas.openxmlformats.org/officeDocument/2006/relationships/slide" Target="../slides/slide24.xml"/></Relationships>
</file>

<file path=ppt/diagrams/_rels/data2.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9.xml"/><Relationship Id="rId1" Type="http://schemas.openxmlformats.org/officeDocument/2006/relationships/slide" Target="../slides/slide18.xml"/><Relationship Id="rId4"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lProcess2" loCatId="list" qsTypeId="urn:microsoft.com/office/officeart/2005/8/quickstyle/simple4" qsCatId="simple" csTypeId="urn:microsoft.com/office/officeart/2005/8/colors/colorful1" csCatId="colorful" phldr="1"/>
      <dgm:spPr/>
      <dgm:t>
        <a:bodyPr rtlCol="0"/>
        <a:lstStyle/>
        <a:p>
          <a:pPr rtl="0"/>
          <a:endParaRPr lang="en-US"/>
        </a:p>
      </dgm:t>
    </dgm:pt>
    <dgm:pt modelId="{B4F1B46E-22B2-4721-950C-8704487586DC}">
      <dgm:prSet phldrT="[Text]" custT="1"/>
      <dgm:spPr>
        <a:solidFill>
          <a:srgbClr val="D5FBAF"/>
        </a:solidFill>
      </dgm:spPr>
      <dgm:t>
        <a:bodyPr rtlCol="0"/>
        <a:lstStyle/>
        <a:p>
          <a:pPr rtl="0"/>
          <a:r>
            <a:rPr lang="en-US" sz="2000" dirty="0" smtClean="0"/>
            <a:t>ATTIVITA’ INTRODUTTIVE</a:t>
          </a:r>
          <a:endParaRPr lang="en-US" sz="2000" dirty="0"/>
        </a:p>
      </dgm:t>
    </dgm:pt>
    <dgm:pt modelId="{E8A66543-CC4D-4785-A93E-5B125E09F826}" type="parTrans" cxnId="{2C8317B2-2EBB-4589-86EA-C77B3B6E81AA}">
      <dgm:prSet/>
      <dgm:spPr/>
      <dgm:t>
        <a:bodyPr rtlCol="0"/>
        <a:lstStyle/>
        <a:p>
          <a:pPr rtl="0"/>
          <a:endParaRPr lang="en-US"/>
        </a:p>
      </dgm:t>
    </dgm:pt>
    <dgm:pt modelId="{A7E2530A-34E2-4E9F-BC78-8920BA140C41}" type="sibTrans" cxnId="{2C8317B2-2EBB-4589-86EA-C77B3B6E81AA}">
      <dgm:prSet/>
      <dgm:spPr/>
      <dgm:t>
        <a:bodyPr rtlCol="0"/>
        <a:lstStyle/>
        <a:p>
          <a:pPr rtl="0"/>
          <a:endParaRPr lang="en-US"/>
        </a:p>
      </dgm:t>
    </dgm:pt>
    <dgm:pt modelId="{9D72CDD3-5859-43DB-BD75-0C3C30E3DE62}">
      <dgm:prSet phldrT="[Text]"/>
      <dgm:spPr>
        <a:solidFill>
          <a:srgbClr val="D26528"/>
        </a:solidFill>
      </dgm:spPr>
      <dgm:t>
        <a:bodyPr rtlCol="0"/>
        <a:lstStyle/>
        <a:p>
          <a:pPr rtl="0"/>
          <a:r>
            <a:rPr lang="en-US" dirty="0" err="1" smtClean="0"/>
            <a:t>Esperienze</a:t>
          </a:r>
          <a:r>
            <a:rPr lang="en-US" baseline="0" dirty="0" smtClean="0"/>
            <a:t> </a:t>
          </a:r>
          <a:r>
            <a:rPr lang="en-US" baseline="0" dirty="0" err="1" smtClean="0"/>
            <a:t>museali</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D5B1F83-33A7-4298-BC11-2B1252AFAEA5}" type="parTrans" cxnId="{DDB5AD9A-40B0-48EF-AF2C-8CCDA330F7FE}">
      <dgm:prSet/>
      <dgm:spPr/>
      <dgm:t>
        <a:bodyPr rtlCol="0"/>
        <a:lstStyle/>
        <a:p>
          <a:pPr rtl="0"/>
          <a:endParaRPr lang="en-US"/>
        </a:p>
      </dgm:t>
    </dgm:pt>
    <dgm:pt modelId="{15E25BD4-1EBF-43C2-8885-DBF66B8429E1}" type="sibTrans" cxnId="{DDB5AD9A-40B0-48EF-AF2C-8CCDA330F7FE}">
      <dgm:prSet/>
      <dgm:spPr/>
      <dgm:t>
        <a:bodyPr rtlCol="0"/>
        <a:lstStyle/>
        <a:p>
          <a:pPr rtl="0"/>
          <a:endParaRPr lang="en-US"/>
        </a:p>
      </dgm:t>
    </dgm:pt>
    <dgm:pt modelId="{F9D46839-CD06-4669-AAE4-4D1E9AFEDA78}">
      <dgm:prSet phldrT="[Text]"/>
      <dgm:spPr>
        <a:solidFill>
          <a:srgbClr val="D26528"/>
        </a:solidFill>
      </dgm:spPr>
      <dgm:t>
        <a:bodyPr rtlCol="0"/>
        <a:lstStyle/>
        <a:p>
          <a:pPr rtl="0"/>
          <a:r>
            <a:rPr lang="en-US" dirty="0" smtClean="0"/>
            <a:t>In quale </a:t>
          </a:r>
          <a:r>
            <a:rPr lang="en-US" dirty="0" err="1" smtClean="0"/>
            <a:t>ambiente</a:t>
          </a:r>
          <a:r>
            <a:rPr lang="en-US" dirty="0" smtClean="0"/>
            <a:t> </a:t>
          </a:r>
          <a:r>
            <a:rPr lang="en-US" dirty="0" err="1" smtClean="0"/>
            <a:t>viviamo</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6B535D8-00AB-4FA1-AAEC-92498ABC6F4C}" type="parTrans" cxnId="{AD25A8A0-4628-40E2-8C9E-64E6AD4D4D91}">
      <dgm:prSet/>
      <dgm:spPr/>
      <dgm:t>
        <a:bodyPr rtlCol="0"/>
        <a:lstStyle/>
        <a:p>
          <a:pPr rtl="0"/>
          <a:endParaRPr lang="en-US"/>
        </a:p>
      </dgm:t>
    </dgm:pt>
    <dgm:pt modelId="{6497F199-DC2A-41F9-A449-D395E6BC4900}" type="sibTrans" cxnId="{AD25A8A0-4628-40E2-8C9E-64E6AD4D4D91}">
      <dgm:prSet/>
      <dgm:spPr/>
      <dgm:t>
        <a:bodyPr rtlCol="0"/>
        <a:lstStyle/>
        <a:p>
          <a:pPr rtl="0"/>
          <a:endParaRPr lang="en-US"/>
        </a:p>
      </dgm:t>
    </dgm:pt>
    <dgm:pt modelId="{7CB6360B-4022-4E96-922B-A12DE0E2A39F}">
      <dgm:prSet phldrT="[Text]"/>
      <dgm:spPr>
        <a:solidFill>
          <a:srgbClr val="D26528"/>
        </a:solidFill>
      </dgm:spPr>
      <dgm:t>
        <a:bodyPr rtlCol="0"/>
        <a:lstStyle/>
        <a:p>
          <a:pPr rtl="0"/>
          <a:r>
            <a:rPr lang="en-US" dirty="0" err="1" smtClean="0"/>
            <a:t>L’”Homo</a:t>
          </a:r>
          <a:r>
            <a:rPr lang="en-US" dirty="0" smtClean="0"/>
            <a:t> sapiens” di </a:t>
          </a:r>
          <a:r>
            <a:rPr lang="en-US" dirty="0" err="1" smtClean="0"/>
            <a:t>Manzi</a:t>
          </a:r>
          <a:endParaRPr lang="en-U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4B2858F-607B-47DF-B44B-EA7D73FDC9F2}" type="parTrans" cxnId="{CD5EFFB3-C9FD-4DAC-8D97-0C2FB02B380B}">
      <dgm:prSet/>
      <dgm:spPr/>
      <dgm:t>
        <a:bodyPr rtlCol="0"/>
        <a:lstStyle/>
        <a:p>
          <a:pPr rtl="0"/>
          <a:endParaRPr lang="en-US"/>
        </a:p>
      </dgm:t>
    </dgm:pt>
    <dgm:pt modelId="{B35ED9D1-2A17-4034-8D08-4945CA54F6C9}" type="sibTrans" cxnId="{CD5EFFB3-C9FD-4DAC-8D97-0C2FB02B380B}">
      <dgm:prSet/>
      <dgm:spPr/>
      <dgm:t>
        <a:bodyPr rtlCol="0"/>
        <a:lstStyle/>
        <a:p>
          <a:pPr rtl="0"/>
          <a:endParaRPr lang="en-US"/>
        </a:p>
      </dgm:t>
    </dgm:pt>
    <dgm:pt modelId="{70879558-61CA-4CCD-B2D6-5349B01EF337}">
      <dgm:prSet phldrT="[Text]"/>
      <dgm:spPr>
        <a:solidFill>
          <a:srgbClr val="D26528"/>
        </a:solidFill>
      </dgm:spPr>
      <dgm:t>
        <a:bodyPr rtlCol="0"/>
        <a:lstStyle/>
        <a:p>
          <a:pPr rtl="0"/>
          <a:r>
            <a:rPr lang="en-US" dirty="0" smtClean="0"/>
            <a:t>I </a:t>
          </a:r>
          <a:r>
            <a:rPr lang="en-US" dirty="0" err="1" smtClean="0"/>
            <a:t>paleoambienti</a:t>
          </a:r>
          <a:endParaRPr lang="en-US"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5F5E6EE-4E8D-49F8-8C9E-8BBFD01B6A0E}" type="parTrans" cxnId="{8FAB4659-6291-457D-941A-93BCD304031A}">
      <dgm:prSet/>
      <dgm:spPr/>
      <dgm:t>
        <a:bodyPr rtlCol="0"/>
        <a:lstStyle/>
        <a:p>
          <a:pPr rtl="0"/>
          <a:endParaRPr lang="en-US"/>
        </a:p>
      </dgm:t>
    </dgm:pt>
    <dgm:pt modelId="{053E317B-DD3F-4AFF-90D1-A55D37D325DC}" type="sibTrans" cxnId="{8FAB4659-6291-457D-941A-93BCD304031A}">
      <dgm:prSet/>
      <dgm:spPr/>
      <dgm:t>
        <a:bodyPr rtlCol="0"/>
        <a:lstStyle/>
        <a:p>
          <a:pPr rtl="0"/>
          <a:endParaRPr lang="en-US"/>
        </a:p>
      </dgm:t>
    </dgm:pt>
    <dgm:pt modelId="{F2881FB1-6580-4F21-A283-BFAA6F91D5D2}">
      <dgm:prSet phldrT="[Text]" custT="1"/>
      <dgm:spPr>
        <a:solidFill>
          <a:srgbClr val="D5FBAF"/>
        </a:solidFill>
      </dgm:spPr>
      <dgm:t>
        <a:bodyPr rtlCol="0"/>
        <a:lstStyle/>
        <a:p>
          <a:pPr rtl="0"/>
          <a:r>
            <a:rPr lang="en-US" sz="2000" dirty="0" smtClean="0"/>
            <a:t>ESPERIENZA</a:t>
          </a:r>
          <a:r>
            <a:rPr lang="en-US" sz="2000" baseline="0" dirty="0" smtClean="0"/>
            <a:t> DIRETTA</a:t>
          </a:r>
          <a:endParaRPr lang="en-US" sz="2000" dirty="0"/>
        </a:p>
      </dgm:t>
    </dgm:pt>
    <dgm:pt modelId="{2D960FDD-BADA-480D-9043-497C56588AD3}" type="parTrans" cxnId="{4A31D641-1B5D-46D3-B685-0C4DC6EFE71B}">
      <dgm:prSet/>
      <dgm:spPr/>
      <dgm:t>
        <a:bodyPr rtlCol="0"/>
        <a:lstStyle/>
        <a:p>
          <a:pPr rtl="0"/>
          <a:endParaRPr lang="en-US"/>
        </a:p>
      </dgm:t>
    </dgm:pt>
    <dgm:pt modelId="{A5ABDC17-7AB5-4F0E-992A-F9343F5D74EB}" type="sibTrans" cxnId="{4A31D641-1B5D-46D3-B685-0C4DC6EFE71B}">
      <dgm:prSet/>
      <dgm:spPr/>
      <dgm:t>
        <a:bodyPr rtlCol="0"/>
        <a:lstStyle/>
        <a:p>
          <a:pPr rtl="0"/>
          <a:endParaRPr lang="en-US"/>
        </a:p>
      </dgm:t>
    </dgm:pt>
    <dgm:pt modelId="{D5197DDB-D5D2-499F-B255-CF7BB5AE2B43}">
      <dgm:prSet phldrT="[Text]"/>
      <dgm:spPr>
        <a:solidFill>
          <a:srgbClr val="002060"/>
        </a:solidFill>
      </dgm:spPr>
      <dgm:t>
        <a:bodyPr rtlCol="0"/>
        <a:lstStyle/>
        <a:p>
          <a:pPr rtl="0"/>
          <a:r>
            <a:rPr lang="en-US" dirty="0" smtClean="0"/>
            <a:t>Il </a:t>
          </a:r>
          <a:r>
            <a:rPr lang="en-US" dirty="0" err="1" smtClean="0"/>
            <a:t>Museo</a:t>
          </a:r>
          <a:r>
            <a:rPr lang="en-US" dirty="0" smtClean="0"/>
            <a:t> di </a:t>
          </a:r>
          <a:r>
            <a:rPr lang="en-US" dirty="0" err="1" smtClean="0"/>
            <a:t>Storia</a:t>
          </a:r>
          <a:r>
            <a:rPr lang="en-US" dirty="0" smtClean="0"/>
            <a:t> </a:t>
          </a:r>
          <a:r>
            <a:rPr lang="en-US" dirty="0" err="1" smtClean="0"/>
            <a:t>Naturale</a:t>
          </a:r>
          <a:r>
            <a:rPr lang="en-US" dirty="0" smtClean="0"/>
            <a:t> di Firenze</a:t>
          </a:r>
          <a:endParaRPr lang="en-US"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14A4DC9-F40A-4867-ADB8-4BA8A1F83766}" type="parTrans" cxnId="{3204ED53-15A0-4643-A582-021A785F1BA2}">
      <dgm:prSet/>
      <dgm:spPr/>
      <dgm:t>
        <a:bodyPr rtlCol="0"/>
        <a:lstStyle/>
        <a:p>
          <a:pPr rtl="0"/>
          <a:endParaRPr lang="en-US"/>
        </a:p>
      </dgm:t>
    </dgm:pt>
    <dgm:pt modelId="{29F2454A-2FA8-4B3A-AC63-4A0B9FD04A75}" type="sibTrans" cxnId="{3204ED53-15A0-4643-A582-021A785F1BA2}">
      <dgm:prSet/>
      <dgm:spPr/>
      <dgm:t>
        <a:bodyPr rtlCol="0"/>
        <a:lstStyle/>
        <a:p>
          <a:pPr rtl="0"/>
          <a:endParaRPr lang="en-US"/>
        </a:p>
      </dgm:t>
    </dgm:pt>
    <dgm:pt modelId="{29E78340-8EBE-415C-B973-78A91A054B9C}">
      <dgm:prSet phldrT="[Text]"/>
      <dgm:spPr>
        <a:solidFill>
          <a:srgbClr val="002060"/>
        </a:solidFill>
      </dgm:spPr>
      <dgm:t>
        <a:bodyPr rtlCol="0"/>
        <a:lstStyle/>
        <a:p>
          <a:pPr rtl="0"/>
          <a:r>
            <a:rPr lang="en-US" dirty="0" err="1" smtClean="0"/>
            <a:t>Sezione</a:t>
          </a:r>
          <a:r>
            <a:rPr lang="en-US" baseline="0" dirty="0" smtClean="0"/>
            <a:t> </a:t>
          </a:r>
          <a:r>
            <a:rPr lang="en-US" baseline="0" dirty="0" err="1" smtClean="0"/>
            <a:t>paleontologica</a:t>
          </a:r>
          <a:endParaRPr lang="en-US"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FF4E5F97-6974-4E39-A85D-DCB2E100798E}" type="parTrans" cxnId="{311348D8-FDE3-4C22-99F5-3B98C5F51F0D}">
      <dgm:prSet/>
      <dgm:spPr/>
      <dgm:t>
        <a:bodyPr rtlCol="0"/>
        <a:lstStyle/>
        <a:p>
          <a:pPr rtl="0"/>
          <a:endParaRPr lang="en-US"/>
        </a:p>
      </dgm:t>
    </dgm:pt>
    <dgm:pt modelId="{B4B9A51E-FA34-465E-B5B4-81CD76EB3FC2}" type="sibTrans" cxnId="{311348D8-FDE3-4C22-99F5-3B98C5F51F0D}">
      <dgm:prSet/>
      <dgm:spPr/>
      <dgm:t>
        <a:bodyPr rtlCol="0"/>
        <a:lstStyle/>
        <a:p>
          <a:pPr rtl="0"/>
          <a:endParaRPr lang="en-US"/>
        </a:p>
      </dgm:t>
    </dgm:pt>
    <dgm:pt modelId="{8321AB85-EA8C-4958-B404-B4C118CB3C18}">
      <dgm:prSet phldrT="[Text]"/>
      <dgm:spPr>
        <a:solidFill>
          <a:srgbClr val="002060"/>
        </a:solidFill>
      </dgm:spPr>
      <dgm:t>
        <a:bodyPr rtlCol="0"/>
        <a:lstStyle/>
        <a:p>
          <a:pPr rtl="0"/>
          <a:r>
            <a:rPr lang="en-US" dirty="0" smtClean="0"/>
            <a:t>Quattro</a:t>
          </a:r>
          <a:r>
            <a:rPr lang="en-US" baseline="0" dirty="0" smtClean="0"/>
            <a:t> </a:t>
          </a:r>
          <a:r>
            <a:rPr lang="en-US" baseline="0" dirty="0" err="1" smtClean="0"/>
            <a:t>attività</a:t>
          </a:r>
          <a:r>
            <a:rPr lang="en-US" baseline="0" dirty="0" smtClean="0"/>
            <a:t> di </a:t>
          </a:r>
          <a:r>
            <a:rPr lang="en-US" baseline="0" dirty="0" err="1" smtClean="0"/>
            <a:t>gruppo</a:t>
          </a:r>
          <a:endParaRPr lang="en-US"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24ABE8B3-7220-436D-9636-F7B4C0B99576}" type="parTrans" cxnId="{129AEA77-5D2A-49D4-956D-99009974B6C5}">
      <dgm:prSet/>
      <dgm:spPr/>
      <dgm:t>
        <a:bodyPr rtlCol="0"/>
        <a:lstStyle/>
        <a:p>
          <a:pPr rtl="0"/>
          <a:endParaRPr lang="en-US"/>
        </a:p>
      </dgm:t>
    </dgm:pt>
    <dgm:pt modelId="{AA5F76CE-8FD4-4692-8BB1-EF84CF9D365E}" type="sibTrans" cxnId="{129AEA77-5D2A-49D4-956D-99009974B6C5}">
      <dgm:prSet/>
      <dgm:spPr/>
      <dgm:t>
        <a:bodyPr rtlCol="0"/>
        <a:lstStyle/>
        <a:p>
          <a:pPr rtl="0"/>
          <a:endParaRPr lang="en-US"/>
        </a:p>
      </dgm:t>
    </dgm:pt>
    <dgm:pt modelId="{6352CA33-6755-44BE-808F-400DA4CF80A7}">
      <dgm:prSet phldrT="[Text]" custT="1"/>
      <dgm:spPr>
        <a:solidFill>
          <a:srgbClr val="D5FBAF"/>
        </a:solidFill>
      </dgm:spPr>
      <dgm:t>
        <a:bodyPr rtlCol="0"/>
        <a:lstStyle/>
        <a:p>
          <a:pPr rtl="0"/>
          <a:r>
            <a:rPr lang="en-US" sz="2000" dirty="0" smtClean="0"/>
            <a:t>ATTIVITA’ DI RICERCA</a:t>
          </a:r>
          <a:endParaRPr lang="en-US" sz="2000" dirty="0"/>
        </a:p>
      </dgm:t>
    </dgm:pt>
    <dgm:pt modelId="{AEB59203-63BA-4A96-BADC-40BAEBD9AA40}" type="parTrans" cxnId="{82BAE5DD-3A79-4870-9019-1254385E0650}">
      <dgm:prSet/>
      <dgm:spPr/>
      <dgm:t>
        <a:bodyPr rtlCol="0"/>
        <a:lstStyle/>
        <a:p>
          <a:pPr rtl="0"/>
          <a:endParaRPr lang="en-US"/>
        </a:p>
      </dgm:t>
    </dgm:pt>
    <dgm:pt modelId="{AAB4CF73-4B9B-4AA0-9074-16C2D2AE00A1}" type="sibTrans" cxnId="{82BAE5DD-3A79-4870-9019-1254385E0650}">
      <dgm:prSet/>
      <dgm:spPr/>
      <dgm:t>
        <a:bodyPr rtlCol="0"/>
        <a:lstStyle/>
        <a:p>
          <a:pPr rtl="0"/>
          <a:endParaRPr lang="en-US"/>
        </a:p>
      </dgm:t>
    </dgm:pt>
    <dgm:pt modelId="{9614A323-64B1-4077-A841-022051EC749A}">
      <dgm:prSet phldrT="[Text]"/>
      <dgm:spPr>
        <a:solidFill>
          <a:srgbClr val="336600"/>
        </a:solidFill>
      </dgm:spPr>
      <dgm:t>
        <a:bodyPr rtlCol="0"/>
        <a:lstStyle/>
        <a:p>
          <a:pPr rtl="0"/>
          <a:r>
            <a:rPr lang="en-US" dirty="0" err="1" smtClean="0"/>
            <a:t>Valutazione</a:t>
          </a:r>
          <a:r>
            <a:rPr lang="en-US" baseline="0" dirty="0" smtClean="0"/>
            <a:t> </a:t>
          </a:r>
          <a:r>
            <a:rPr lang="en-US" baseline="0" dirty="0" err="1" smtClean="0"/>
            <a:t>proposte</a:t>
          </a:r>
          <a:r>
            <a:rPr lang="en-US" baseline="0" dirty="0" smtClean="0"/>
            <a:t> </a:t>
          </a:r>
          <a:r>
            <a:rPr lang="en-US" baseline="0" dirty="0" err="1" smtClean="0"/>
            <a:t>museali</a:t>
          </a:r>
          <a:endParaRPr lang="en-US"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E5F6BCBD-B84E-4018-BE9E-BF57FF3B4B36}" type="parTrans" cxnId="{FC7BD086-74EA-4D6C-9657-E916D355F209}">
      <dgm:prSet/>
      <dgm:spPr/>
      <dgm:t>
        <a:bodyPr rtlCol="0"/>
        <a:lstStyle/>
        <a:p>
          <a:pPr rtl="0"/>
          <a:endParaRPr lang="en-US"/>
        </a:p>
      </dgm:t>
    </dgm:pt>
    <dgm:pt modelId="{FEC2A79F-8857-403A-A738-E8CE75C965E2}" type="sibTrans" cxnId="{FC7BD086-74EA-4D6C-9657-E916D355F209}">
      <dgm:prSet/>
      <dgm:spPr/>
      <dgm:t>
        <a:bodyPr rtlCol="0"/>
        <a:lstStyle/>
        <a:p>
          <a:pPr rtl="0"/>
          <a:endParaRPr lang="en-US"/>
        </a:p>
      </dgm:t>
    </dgm:pt>
    <dgm:pt modelId="{3D5CDB25-F8FA-444B-8D4A-1D29D0CBA282}">
      <dgm:prSet phldrT="[Text]"/>
      <dgm:spPr>
        <a:solidFill>
          <a:srgbClr val="336600"/>
        </a:solidFill>
      </dgm:spPr>
      <dgm:t>
        <a:bodyPr rtlCol="0"/>
        <a:lstStyle/>
        <a:p>
          <a:pPr rtl="0"/>
          <a:r>
            <a:rPr lang="en-US" dirty="0" err="1" smtClean="0"/>
            <a:t>Quali</a:t>
          </a:r>
          <a:r>
            <a:rPr lang="en-US" baseline="0" dirty="0" smtClean="0"/>
            <a:t> </a:t>
          </a:r>
          <a:r>
            <a:rPr lang="en-US" baseline="0" dirty="0" err="1" smtClean="0"/>
            <a:t>musei</a:t>
          </a:r>
          <a:endParaRPr lang="en-US"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4C229933-AC16-44B7-98EC-4C0F07FABCB0}" type="parTrans" cxnId="{2E3C97E6-67D4-4948-B47A-1115C2B2979F}">
      <dgm:prSet/>
      <dgm:spPr/>
      <dgm:t>
        <a:bodyPr rtlCol="0"/>
        <a:lstStyle/>
        <a:p>
          <a:pPr rtl="0"/>
          <a:endParaRPr lang="en-US"/>
        </a:p>
      </dgm:t>
    </dgm:pt>
    <dgm:pt modelId="{189DA4C5-2A22-4C71-A806-7B4AB57767CC}" type="sibTrans" cxnId="{2E3C97E6-67D4-4948-B47A-1115C2B2979F}">
      <dgm:prSet/>
      <dgm:spPr/>
      <dgm:t>
        <a:bodyPr rtlCol="0"/>
        <a:lstStyle/>
        <a:p>
          <a:pPr rtl="0"/>
          <a:endParaRPr lang="en-US"/>
        </a:p>
      </dgm:t>
    </dgm:pt>
    <dgm:pt modelId="{7FCE83D9-631B-4420-BBFC-CA0AFA59F747}">
      <dgm:prSet phldrT="[Text]" custT="1"/>
      <dgm:spPr>
        <a:solidFill>
          <a:srgbClr val="D5FBAF"/>
        </a:solidFill>
      </dgm:spPr>
      <dgm:t>
        <a:bodyPr rtlCol="0"/>
        <a:lstStyle/>
        <a:p>
          <a:pPr rtl="0"/>
          <a:r>
            <a:rPr lang="en-US" sz="1900" dirty="0" smtClean="0"/>
            <a:t>RIFLESSIONE SULL’ESPERIENZA</a:t>
          </a:r>
          <a:endParaRPr lang="en-US" sz="1900" dirty="0"/>
        </a:p>
      </dgm:t>
    </dgm:pt>
    <dgm:pt modelId="{C61EC981-13FA-4710-B079-D35692EEB764}" type="parTrans" cxnId="{E572418E-4340-4448-940D-253A2FA3B9B3}">
      <dgm:prSet/>
      <dgm:spPr/>
      <dgm:t>
        <a:bodyPr rtlCol="0"/>
        <a:lstStyle/>
        <a:p>
          <a:pPr rtl="0"/>
          <a:endParaRPr lang="en-US"/>
        </a:p>
      </dgm:t>
    </dgm:pt>
    <dgm:pt modelId="{1B48A0DE-4031-4D45-86A1-94CDAF68824A}" type="sibTrans" cxnId="{E572418E-4340-4448-940D-253A2FA3B9B3}">
      <dgm:prSet/>
      <dgm:spPr/>
      <dgm:t>
        <a:bodyPr rtlCol="0"/>
        <a:lstStyle/>
        <a:p>
          <a:pPr rtl="0"/>
          <a:endParaRPr lang="en-US"/>
        </a:p>
      </dgm:t>
    </dgm:pt>
    <dgm:pt modelId="{DB9FB862-4759-4D6A-84F3-01524B92723B}">
      <dgm:prSet phldrT="[Text]"/>
      <dgm:spPr>
        <a:solidFill>
          <a:srgbClr val="A50021"/>
        </a:solidFill>
      </dgm:spPr>
      <dgm:t>
        <a:bodyPr rtlCol="0"/>
        <a:lstStyle/>
        <a:p>
          <a:pPr rtl="0"/>
          <a:r>
            <a:rPr lang="en-US" dirty="0" err="1" smtClean="0"/>
            <a:t>Una</a:t>
          </a:r>
          <a:r>
            <a:rPr lang="en-US" baseline="0" dirty="0" smtClean="0"/>
            <a:t> </a:t>
          </a:r>
          <a:r>
            <a:rPr lang="en-US" baseline="0" dirty="0" err="1" smtClean="0"/>
            <a:t>parola</a:t>
          </a:r>
          <a:r>
            <a:rPr lang="en-US" baseline="0" dirty="0" smtClean="0"/>
            <a:t> per “</a:t>
          </a:r>
          <a:r>
            <a:rPr lang="en-US" baseline="0" dirty="0" err="1" smtClean="0"/>
            <a:t>riassumere</a:t>
          </a:r>
          <a:r>
            <a:rPr lang="en-US" baseline="0" dirty="0" smtClean="0"/>
            <a:t>”</a:t>
          </a:r>
          <a:endParaRPr lang="en-US"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D1EE44C-3116-420B-89E3-1D797CB25D34}" type="parTrans" cxnId="{70CAB4FC-3D17-49C2-8A7B-F387031FCDCA}">
      <dgm:prSet/>
      <dgm:spPr/>
      <dgm:t>
        <a:bodyPr rtlCol="0"/>
        <a:lstStyle/>
        <a:p>
          <a:pPr rtl="0"/>
          <a:endParaRPr lang="en-US"/>
        </a:p>
      </dgm:t>
    </dgm:pt>
    <dgm:pt modelId="{4BD4D4A5-043E-4ED5-A5CA-8D46DADC3150}" type="sibTrans" cxnId="{70CAB4FC-3D17-49C2-8A7B-F387031FCDCA}">
      <dgm:prSet/>
      <dgm:spPr/>
      <dgm:t>
        <a:bodyPr rtlCol="0"/>
        <a:lstStyle/>
        <a:p>
          <a:pPr rtl="0"/>
          <a:endParaRPr lang="en-US"/>
        </a:p>
      </dgm:t>
    </dgm:pt>
    <dgm:pt modelId="{0CD73726-1152-47E7-81B7-D573301D932F}" type="pres">
      <dgm:prSet presAssocID="{00C18FBF-3FF5-4C16-97CF-AF03740D7AB6}" presName="theList" presStyleCnt="0">
        <dgm:presLayoutVars>
          <dgm:dir/>
          <dgm:animLvl val="lvl"/>
          <dgm:resizeHandles val="exact"/>
        </dgm:presLayoutVars>
      </dgm:prSet>
      <dgm:spPr/>
      <dgm:t>
        <a:bodyPr/>
        <a:lstStyle/>
        <a:p>
          <a:endParaRPr lang="it-IT"/>
        </a:p>
      </dgm:t>
    </dgm:pt>
    <dgm:pt modelId="{53DC66B9-B251-484A-B34D-9A837017B03B}" type="pres">
      <dgm:prSet presAssocID="{B4F1B46E-22B2-4721-950C-8704487586DC}" presName="compNode" presStyleCnt="0"/>
      <dgm:spPr/>
      <dgm:t>
        <a:bodyPr/>
        <a:lstStyle/>
        <a:p>
          <a:endParaRPr lang="it-IT"/>
        </a:p>
      </dgm:t>
    </dgm:pt>
    <dgm:pt modelId="{5C0DAC15-BB0A-49C2-9400-8233C6E7F027}" type="pres">
      <dgm:prSet presAssocID="{B4F1B46E-22B2-4721-950C-8704487586DC}" presName="aNode" presStyleLbl="bgShp" presStyleIdx="0" presStyleCnt="4"/>
      <dgm:spPr/>
      <dgm:t>
        <a:bodyPr/>
        <a:lstStyle/>
        <a:p>
          <a:endParaRPr lang="it-IT"/>
        </a:p>
      </dgm:t>
    </dgm:pt>
    <dgm:pt modelId="{2ACB2B9C-BFDC-42F2-825B-B5C2B70F2AF6}" type="pres">
      <dgm:prSet presAssocID="{B4F1B46E-22B2-4721-950C-8704487586DC}" presName="textNode" presStyleLbl="bgShp" presStyleIdx="0" presStyleCnt="4"/>
      <dgm:spPr/>
      <dgm:t>
        <a:bodyPr/>
        <a:lstStyle/>
        <a:p>
          <a:endParaRPr lang="it-IT"/>
        </a:p>
      </dgm:t>
    </dgm:pt>
    <dgm:pt modelId="{E1C659F5-89D7-4EA9-AC18-49460BAFC8B9}" type="pres">
      <dgm:prSet presAssocID="{B4F1B46E-22B2-4721-950C-8704487586DC}" presName="compChildNode" presStyleCnt="0"/>
      <dgm:spPr/>
      <dgm:t>
        <a:bodyPr/>
        <a:lstStyle/>
        <a:p>
          <a:endParaRPr lang="it-IT"/>
        </a:p>
      </dgm:t>
    </dgm:pt>
    <dgm:pt modelId="{F1372B95-F3C1-4904-9B09-36F3F450AACC}" type="pres">
      <dgm:prSet presAssocID="{B4F1B46E-22B2-4721-950C-8704487586DC}" presName="theInnerList" presStyleCnt="0"/>
      <dgm:spPr/>
      <dgm:t>
        <a:bodyPr/>
        <a:lstStyle/>
        <a:p>
          <a:endParaRPr lang="it-IT"/>
        </a:p>
      </dgm:t>
    </dgm:pt>
    <dgm:pt modelId="{CF82DE2C-E4B3-42C8-ACB8-FDA8D02F6BDE}" type="pres">
      <dgm:prSet presAssocID="{9D72CDD3-5859-43DB-BD75-0C3C30E3DE62}" presName="childNode" presStyleLbl="node1" presStyleIdx="0" presStyleCnt="10">
        <dgm:presLayoutVars>
          <dgm:bulletEnabled val="1"/>
        </dgm:presLayoutVars>
      </dgm:prSet>
      <dgm:spPr/>
      <dgm:t>
        <a:bodyPr/>
        <a:lstStyle/>
        <a:p>
          <a:endParaRPr lang="it-IT"/>
        </a:p>
      </dgm:t>
    </dgm:pt>
    <dgm:pt modelId="{89697BE3-93BF-406F-BD7F-2B23A9C90ECA}" type="pres">
      <dgm:prSet presAssocID="{9D72CDD3-5859-43DB-BD75-0C3C30E3DE62}" presName="aSpace2" presStyleCnt="0"/>
      <dgm:spPr/>
      <dgm:t>
        <a:bodyPr/>
        <a:lstStyle/>
        <a:p>
          <a:endParaRPr lang="it-IT"/>
        </a:p>
      </dgm:t>
    </dgm:pt>
    <dgm:pt modelId="{946C36B7-6E18-46B7-BAC9-9E80551B2948}" type="pres">
      <dgm:prSet presAssocID="{F9D46839-CD06-4669-AAE4-4D1E9AFEDA78}" presName="childNode" presStyleLbl="node1" presStyleIdx="1" presStyleCnt="10">
        <dgm:presLayoutVars>
          <dgm:bulletEnabled val="1"/>
        </dgm:presLayoutVars>
      </dgm:prSet>
      <dgm:spPr/>
      <dgm:t>
        <a:bodyPr/>
        <a:lstStyle/>
        <a:p>
          <a:endParaRPr lang="it-IT"/>
        </a:p>
      </dgm:t>
    </dgm:pt>
    <dgm:pt modelId="{FF4130BA-63F1-4F52-84EA-46755E2B6123}" type="pres">
      <dgm:prSet presAssocID="{F9D46839-CD06-4669-AAE4-4D1E9AFEDA78}" presName="aSpace2" presStyleCnt="0"/>
      <dgm:spPr/>
      <dgm:t>
        <a:bodyPr/>
        <a:lstStyle/>
        <a:p>
          <a:endParaRPr lang="it-IT"/>
        </a:p>
      </dgm:t>
    </dgm:pt>
    <dgm:pt modelId="{7ECAF3C5-3D9C-40C1-9703-EDE4D01E333C}" type="pres">
      <dgm:prSet presAssocID="{7CB6360B-4022-4E96-922B-A12DE0E2A39F}" presName="childNode" presStyleLbl="node1" presStyleIdx="2" presStyleCnt="10">
        <dgm:presLayoutVars>
          <dgm:bulletEnabled val="1"/>
        </dgm:presLayoutVars>
      </dgm:prSet>
      <dgm:spPr/>
      <dgm:t>
        <a:bodyPr/>
        <a:lstStyle/>
        <a:p>
          <a:endParaRPr lang="it-IT"/>
        </a:p>
      </dgm:t>
    </dgm:pt>
    <dgm:pt modelId="{22ACDC08-ECA1-49E4-BEDD-DE59953EA391}" type="pres">
      <dgm:prSet presAssocID="{7CB6360B-4022-4E96-922B-A12DE0E2A39F}" presName="aSpace2" presStyleCnt="0"/>
      <dgm:spPr/>
      <dgm:t>
        <a:bodyPr/>
        <a:lstStyle/>
        <a:p>
          <a:endParaRPr lang="it-IT"/>
        </a:p>
      </dgm:t>
    </dgm:pt>
    <dgm:pt modelId="{E0A9EAB8-93FB-4B7F-A2C0-C984F45E86BD}" type="pres">
      <dgm:prSet presAssocID="{70879558-61CA-4CCD-B2D6-5349B01EF337}" presName="childNode" presStyleLbl="node1" presStyleIdx="3" presStyleCnt="10">
        <dgm:presLayoutVars>
          <dgm:bulletEnabled val="1"/>
        </dgm:presLayoutVars>
      </dgm:prSet>
      <dgm:spPr/>
      <dgm:t>
        <a:bodyPr/>
        <a:lstStyle/>
        <a:p>
          <a:endParaRPr lang="it-IT"/>
        </a:p>
      </dgm:t>
    </dgm:pt>
    <dgm:pt modelId="{C3D23983-CFD2-4EFA-A21F-9A96324A5994}" type="pres">
      <dgm:prSet presAssocID="{B4F1B46E-22B2-4721-950C-8704487586DC}" presName="aSpace" presStyleCnt="0"/>
      <dgm:spPr/>
      <dgm:t>
        <a:bodyPr/>
        <a:lstStyle/>
        <a:p>
          <a:endParaRPr lang="it-IT"/>
        </a:p>
      </dgm:t>
    </dgm:pt>
    <dgm:pt modelId="{4F2A3F2A-81FB-4BC7-83FD-39F0402F7A4B}" type="pres">
      <dgm:prSet presAssocID="{F2881FB1-6580-4F21-A283-BFAA6F91D5D2}" presName="compNode" presStyleCnt="0"/>
      <dgm:spPr/>
      <dgm:t>
        <a:bodyPr/>
        <a:lstStyle/>
        <a:p>
          <a:endParaRPr lang="it-IT"/>
        </a:p>
      </dgm:t>
    </dgm:pt>
    <dgm:pt modelId="{4C5A715E-DD26-4F9B-8B91-4A0A76AF335F}" type="pres">
      <dgm:prSet presAssocID="{F2881FB1-6580-4F21-A283-BFAA6F91D5D2}" presName="aNode" presStyleLbl="bgShp" presStyleIdx="1" presStyleCnt="4"/>
      <dgm:spPr/>
      <dgm:t>
        <a:bodyPr/>
        <a:lstStyle/>
        <a:p>
          <a:endParaRPr lang="it-IT"/>
        </a:p>
      </dgm:t>
    </dgm:pt>
    <dgm:pt modelId="{A0AF8E67-8A86-4F96-B10C-6A7919AB9468}" type="pres">
      <dgm:prSet presAssocID="{F2881FB1-6580-4F21-A283-BFAA6F91D5D2}" presName="textNode" presStyleLbl="bgShp" presStyleIdx="1" presStyleCnt="4"/>
      <dgm:spPr/>
      <dgm:t>
        <a:bodyPr/>
        <a:lstStyle/>
        <a:p>
          <a:endParaRPr lang="it-IT"/>
        </a:p>
      </dgm:t>
    </dgm:pt>
    <dgm:pt modelId="{2E2994C4-98CD-42E1-9DB7-51529126595D}" type="pres">
      <dgm:prSet presAssocID="{F2881FB1-6580-4F21-A283-BFAA6F91D5D2}" presName="compChildNode" presStyleCnt="0"/>
      <dgm:spPr/>
      <dgm:t>
        <a:bodyPr/>
        <a:lstStyle/>
        <a:p>
          <a:endParaRPr lang="it-IT"/>
        </a:p>
      </dgm:t>
    </dgm:pt>
    <dgm:pt modelId="{55E3ED7E-EC8C-4150-B4C2-DC6E6CB666C7}" type="pres">
      <dgm:prSet presAssocID="{F2881FB1-6580-4F21-A283-BFAA6F91D5D2}" presName="theInnerList" presStyleCnt="0"/>
      <dgm:spPr/>
      <dgm:t>
        <a:bodyPr/>
        <a:lstStyle/>
        <a:p>
          <a:endParaRPr lang="it-IT"/>
        </a:p>
      </dgm:t>
    </dgm:pt>
    <dgm:pt modelId="{B750FCBE-8834-4C1C-A4DE-D12E1A6E1E3F}" type="pres">
      <dgm:prSet presAssocID="{D5197DDB-D5D2-499F-B255-CF7BB5AE2B43}" presName="childNode" presStyleLbl="node1" presStyleIdx="4" presStyleCnt="10">
        <dgm:presLayoutVars>
          <dgm:bulletEnabled val="1"/>
        </dgm:presLayoutVars>
      </dgm:prSet>
      <dgm:spPr/>
      <dgm:t>
        <a:bodyPr/>
        <a:lstStyle/>
        <a:p>
          <a:endParaRPr lang="it-IT"/>
        </a:p>
      </dgm:t>
    </dgm:pt>
    <dgm:pt modelId="{A2A7BA50-1AE5-43C6-99A2-2C460BD9DB98}" type="pres">
      <dgm:prSet presAssocID="{D5197DDB-D5D2-499F-B255-CF7BB5AE2B43}" presName="aSpace2" presStyleCnt="0"/>
      <dgm:spPr/>
      <dgm:t>
        <a:bodyPr/>
        <a:lstStyle/>
        <a:p>
          <a:endParaRPr lang="it-IT"/>
        </a:p>
      </dgm:t>
    </dgm:pt>
    <dgm:pt modelId="{53E3B03C-7911-4CEA-97E2-3EA9378197F2}" type="pres">
      <dgm:prSet presAssocID="{29E78340-8EBE-415C-B973-78A91A054B9C}" presName="childNode" presStyleLbl="node1" presStyleIdx="5" presStyleCnt="10">
        <dgm:presLayoutVars>
          <dgm:bulletEnabled val="1"/>
        </dgm:presLayoutVars>
      </dgm:prSet>
      <dgm:spPr/>
      <dgm:t>
        <a:bodyPr/>
        <a:lstStyle/>
        <a:p>
          <a:endParaRPr lang="it-IT"/>
        </a:p>
      </dgm:t>
    </dgm:pt>
    <dgm:pt modelId="{F2986043-C1ED-4E06-BB7C-D3B76643F2B4}" type="pres">
      <dgm:prSet presAssocID="{29E78340-8EBE-415C-B973-78A91A054B9C}" presName="aSpace2" presStyleCnt="0"/>
      <dgm:spPr/>
      <dgm:t>
        <a:bodyPr/>
        <a:lstStyle/>
        <a:p>
          <a:endParaRPr lang="it-IT"/>
        </a:p>
      </dgm:t>
    </dgm:pt>
    <dgm:pt modelId="{31760434-5647-4C8E-AE6C-F5CEB4711620}" type="pres">
      <dgm:prSet presAssocID="{8321AB85-EA8C-4958-B404-B4C118CB3C18}" presName="childNode" presStyleLbl="node1" presStyleIdx="6" presStyleCnt="10">
        <dgm:presLayoutVars>
          <dgm:bulletEnabled val="1"/>
        </dgm:presLayoutVars>
      </dgm:prSet>
      <dgm:spPr/>
      <dgm:t>
        <a:bodyPr/>
        <a:lstStyle/>
        <a:p>
          <a:endParaRPr lang="it-IT"/>
        </a:p>
      </dgm:t>
    </dgm:pt>
    <dgm:pt modelId="{8C3BC35C-B56B-4B41-9F6D-CD860D532772}" type="pres">
      <dgm:prSet presAssocID="{F2881FB1-6580-4F21-A283-BFAA6F91D5D2}" presName="aSpace" presStyleCnt="0"/>
      <dgm:spPr/>
      <dgm:t>
        <a:bodyPr/>
        <a:lstStyle/>
        <a:p>
          <a:endParaRPr lang="it-IT"/>
        </a:p>
      </dgm:t>
    </dgm:pt>
    <dgm:pt modelId="{FE7C885E-51F3-41B8-8763-18B6E8F9E9E4}" type="pres">
      <dgm:prSet presAssocID="{6352CA33-6755-44BE-808F-400DA4CF80A7}" presName="compNode" presStyleCnt="0"/>
      <dgm:spPr/>
      <dgm:t>
        <a:bodyPr/>
        <a:lstStyle/>
        <a:p>
          <a:endParaRPr lang="it-IT"/>
        </a:p>
      </dgm:t>
    </dgm:pt>
    <dgm:pt modelId="{0E5D2D57-B849-4356-B04E-5367D2638826}" type="pres">
      <dgm:prSet presAssocID="{6352CA33-6755-44BE-808F-400DA4CF80A7}" presName="aNode" presStyleLbl="bgShp" presStyleIdx="2" presStyleCnt="4"/>
      <dgm:spPr/>
      <dgm:t>
        <a:bodyPr/>
        <a:lstStyle/>
        <a:p>
          <a:endParaRPr lang="it-IT"/>
        </a:p>
      </dgm:t>
    </dgm:pt>
    <dgm:pt modelId="{3893172D-9CB9-4658-A05E-D7EABA983B17}" type="pres">
      <dgm:prSet presAssocID="{6352CA33-6755-44BE-808F-400DA4CF80A7}" presName="textNode" presStyleLbl="bgShp" presStyleIdx="2" presStyleCnt="4"/>
      <dgm:spPr/>
      <dgm:t>
        <a:bodyPr/>
        <a:lstStyle/>
        <a:p>
          <a:endParaRPr lang="it-IT"/>
        </a:p>
      </dgm:t>
    </dgm:pt>
    <dgm:pt modelId="{FCB6B90B-B3FD-49AD-B175-8494FB2318BD}" type="pres">
      <dgm:prSet presAssocID="{6352CA33-6755-44BE-808F-400DA4CF80A7}" presName="compChildNode" presStyleCnt="0"/>
      <dgm:spPr/>
      <dgm:t>
        <a:bodyPr/>
        <a:lstStyle/>
        <a:p>
          <a:endParaRPr lang="it-IT"/>
        </a:p>
      </dgm:t>
    </dgm:pt>
    <dgm:pt modelId="{5C1B97A3-BF37-4BE3-9196-98ED2F14D9AA}" type="pres">
      <dgm:prSet presAssocID="{6352CA33-6755-44BE-808F-400DA4CF80A7}" presName="theInnerList" presStyleCnt="0"/>
      <dgm:spPr/>
      <dgm:t>
        <a:bodyPr/>
        <a:lstStyle/>
        <a:p>
          <a:endParaRPr lang="it-IT"/>
        </a:p>
      </dgm:t>
    </dgm:pt>
    <dgm:pt modelId="{52826090-C9EA-4747-8CC7-3120FA3E9AFA}" type="pres">
      <dgm:prSet presAssocID="{9614A323-64B1-4077-A841-022051EC749A}" presName="childNode" presStyleLbl="node1" presStyleIdx="7" presStyleCnt="10">
        <dgm:presLayoutVars>
          <dgm:bulletEnabled val="1"/>
        </dgm:presLayoutVars>
      </dgm:prSet>
      <dgm:spPr/>
      <dgm:t>
        <a:bodyPr/>
        <a:lstStyle/>
        <a:p>
          <a:endParaRPr lang="it-IT"/>
        </a:p>
      </dgm:t>
    </dgm:pt>
    <dgm:pt modelId="{48615A30-5A80-46E2-BB7E-4BDBF4684A0B}" type="pres">
      <dgm:prSet presAssocID="{9614A323-64B1-4077-A841-022051EC749A}" presName="aSpace2" presStyleCnt="0"/>
      <dgm:spPr/>
      <dgm:t>
        <a:bodyPr/>
        <a:lstStyle/>
        <a:p>
          <a:endParaRPr lang="it-IT"/>
        </a:p>
      </dgm:t>
    </dgm:pt>
    <dgm:pt modelId="{C6F77A25-627F-4F82-B27A-DF40C8F87A11}" type="pres">
      <dgm:prSet presAssocID="{3D5CDB25-F8FA-444B-8D4A-1D29D0CBA282}" presName="childNode" presStyleLbl="node1" presStyleIdx="8" presStyleCnt="10" custLinFactNeighborX="757" custLinFactNeighborY="7368">
        <dgm:presLayoutVars>
          <dgm:bulletEnabled val="1"/>
        </dgm:presLayoutVars>
      </dgm:prSet>
      <dgm:spPr/>
      <dgm:t>
        <a:bodyPr/>
        <a:lstStyle/>
        <a:p>
          <a:endParaRPr lang="it-IT"/>
        </a:p>
      </dgm:t>
    </dgm:pt>
    <dgm:pt modelId="{10D25F27-7C3D-4683-BE20-B76550FE3C3B}" type="pres">
      <dgm:prSet presAssocID="{6352CA33-6755-44BE-808F-400DA4CF80A7}" presName="aSpace" presStyleCnt="0"/>
      <dgm:spPr/>
      <dgm:t>
        <a:bodyPr/>
        <a:lstStyle/>
        <a:p>
          <a:endParaRPr lang="it-IT"/>
        </a:p>
      </dgm:t>
    </dgm:pt>
    <dgm:pt modelId="{681E25D8-218C-45AC-A1A6-EBD5397957F2}" type="pres">
      <dgm:prSet presAssocID="{7FCE83D9-631B-4420-BBFC-CA0AFA59F747}" presName="compNode" presStyleCnt="0"/>
      <dgm:spPr/>
      <dgm:t>
        <a:bodyPr/>
        <a:lstStyle/>
        <a:p>
          <a:endParaRPr lang="it-IT"/>
        </a:p>
      </dgm:t>
    </dgm:pt>
    <dgm:pt modelId="{6928A445-5A88-4231-B326-642F0C02A6DD}" type="pres">
      <dgm:prSet presAssocID="{7FCE83D9-631B-4420-BBFC-CA0AFA59F747}" presName="aNode" presStyleLbl="bgShp" presStyleIdx="3" presStyleCnt="4"/>
      <dgm:spPr/>
      <dgm:t>
        <a:bodyPr/>
        <a:lstStyle/>
        <a:p>
          <a:endParaRPr lang="it-IT"/>
        </a:p>
      </dgm:t>
    </dgm:pt>
    <dgm:pt modelId="{F53F5CB6-A9F9-46E5-815F-7E5301C887E0}" type="pres">
      <dgm:prSet presAssocID="{7FCE83D9-631B-4420-BBFC-CA0AFA59F747}" presName="textNode" presStyleLbl="bgShp" presStyleIdx="3" presStyleCnt="4"/>
      <dgm:spPr/>
      <dgm:t>
        <a:bodyPr/>
        <a:lstStyle/>
        <a:p>
          <a:endParaRPr lang="it-IT"/>
        </a:p>
      </dgm:t>
    </dgm:pt>
    <dgm:pt modelId="{C8E2E75F-C8EE-47E8-9955-D7A20059300B}" type="pres">
      <dgm:prSet presAssocID="{7FCE83D9-631B-4420-BBFC-CA0AFA59F747}" presName="compChildNode" presStyleCnt="0"/>
      <dgm:spPr/>
      <dgm:t>
        <a:bodyPr/>
        <a:lstStyle/>
        <a:p>
          <a:endParaRPr lang="it-IT"/>
        </a:p>
      </dgm:t>
    </dgm:pt>
    <dgm:pt modelId="{18CD57A8-B878-4EA4-A1E6-541BA6893F64}" type="pres">
      <dgm:prSet presAssocID="{7FCE83D9-631B-4420-BBFC-CA0AFA59F747}" presName="theInnerList" presStyleCnt="0"/>
      <dgm:spPr/>
      <dgm:t>
        <a:bodyPr/>
        <a:lstStyle/>
        <a:p>
          <a:endParaRPr lang="it-IT"/>
        </a:p>
      </dgm:t>
    </dgm:pt>
    <dgm:pt modelId="{28903C26-1460-4316-8B7F-C856A148A5B2}" type="pres">
      <dgm:prSet presAssocID="{DB9FB862-4759-4D6A-84F3-01524B92723B}" presName="childNode" presStyleLbl="node1" presStyleIdx="9" presStyleCnt="10">
        <dgm:presLayoutVars>
          <dgm:bulletEnabled val="1"/>
        </dgm:presLayoutVars>
      </dgm:prSet>
      <dgm:spPr/>
      <dgm:t>
        <a:bodyPr/>
        <a:lstStyle/>
        <a:p>
          <a:endParaRPr lang="it-IT"/>
        </a:p>
      </dgm:t>
    </dgm:pt>
  </dgm:ptLst>
  <dgm:cxnLst>
    <dgm:cxn modelId="{73889FCA-D8EC-4980-AA21-00D011EF7F8A}" type="presOf" srcId="{9D72CDD3-5859-43DB-BD75-0C3C30E3DE62}" destId="{CF82DE2C-E4B3-42C8-ACB8-FDA8D02F6BDE}" srcOrd="0" destOrd="0" presId="urn:microsoft.com/office/officeart/2005/8/layout/lProcess2"/>
    <dgm:cxn modelId="{4A31D641-1B5D-46D3-B685-0C4DC6EFE71B}" srcId="{00C18FBF-3FF5-4C16-97CF-AF03740D7AB6}" destId="{F2881FB1-6580-4F21-A283-BFAA6F91D5D2}" srcOrd="1" destOrd="0" parTransId="{2D960FDD-BADA-480D-9043-497C56588AD3}" sibTransId="{A5ABDC17-7AB5-4F0E-992A-F9343F5D74EB}"/>
    <dgm:cxn modelId="{F60C8685-83B7-4F42-A4A5-42001D25EF86}" type="presOf" srcId="{F2881FB1-6580-4F21-A283-BFAA6F91D5D2}" destId="{A0AF8E67-8A86-4F96-B10C-6A7919AB9468}" srcOrd="1" destOrd="0" presId="urn:microsoft.com/office/officeart/2005/8/layout/lProcess2"/>
    <dgm:cxn modelId="{82BAE5DD-3A79-4870-9019-1254385E0650}" srcId="{00C18FBF-3FF5-4C16-97CF-AF03740D7AB6}" destId="{6352CA33-6755-44BE-808F-400DA4CF80A7}" srcOrd="2" destOrd="0" parTransId="{AEB59203-63BA-4A96-BADC-40BAEBD9AA40}" sibTransId="{AAB4CF73-4B9B-4AA0-9074-16C2D2AE00A1}"/>
    <dgm:cxn modelId="{EFA6D0B4-C848-4117-ABCD-E4FBDCC99CC0}" type="presOf" srcId="{7CB6360B-4022-4E96-922B-A12DE0E2A39F}" destId="{7ECAF3C5-3D9C-40C1-9703-EDE4D01E333C}" srcOrd="0" destOrd="0" presId="urn:microsoft.com/office/officeart/2005/8/layout/lProcess2"/>
    <dgm:cxn modelId="{2E3C97E6-67D4-4948-B47A-1115C2B2979F}" srcId="{6352CA33-6755-44BE-808F-400DA4CF80A7}" destId="{3D5CDB25-F8FA-444B-8D4A-1D29D0CBA282}" srcOrd="1" destOrd="0" parTransId="{4C229933-AC16-44B7-98EC-4C0F07FABCB0}" sibTransId="{189DA4C5-2A22-4C71-A806-7B4AB57767CC}"/>
    <dgm:cxn modelId="{D16BAEC1-C277-4822-AF61-7EAF7F853164}" type="presOf" srcId="{8321AB85-EA8C-4958-B404-B4C118CB3C18}" destId="{31760434-5647-4C8E-AE6C-F5CEB4711620}" srcOrd="0" destOrd="0" presId="urn:microsoft.com/office/officeart/2005/8/layout/lProcess2"/>
    <dgm:cxn modelId="{DDB5AD9A-40B0-48EF-AF2C-8CCDA330F7FE}" srcId="{B4F1B46E-22B2-4721-950C-8704487586DC}" destId="{9D72CDD3-5859-43DB-BD75-0C3C30E3DE62}" srcOrd="0" destOrd="0" parTransId="{1D5B1F83-33A7-4298-BC11-2B1252AFAEA5}" sibTransId="{15E25BD4-1EBF-43C2-8885-DBF66B8429E1}"/>
    <dgm:cxn modelId="{4D8DA2DE-9208-447C-9D15-A33D5F44611B}" type="presOf" srcId="{29E78340-8EBE-415C-B973-78A91A054B9C}" destId="{53E3B03C-7911-4CEA-97E2-3EA9378197F2}" srcOrd="0" destOrd="0" presId="urn:microsoft.com/office/officeart/2005/8/layout/lProcess2"/>
    <dgm:cxn modelId="{CD5EFFB3-C9FD-4DAC-8D97-0C2FB02B380B}" srcId="{B4F1B46E-22B2-4721-950C-8704487586DC}" destId="{7CB6360B-4022-4E96-922B-A12DE0E2A39F}" srcOrd="2" destOrd="0" parTransId="{44B2858F-607B-47DF-B44B-EA7D73FDC9F2}" sibTransId="{B35ED9D1-2A17-4034-8D08-4945CA54F6C9}"/>
    <dgm:cxn modelId="{E572418E-4340-4448-940D-253A2FA3B9B3}" srcId="{00C18FBF-3FF5-4C16-97CF-AF03740D7AB6}" destId="{7FCE83D9-631B-4420-BBFC-CA0AFA59F747}" srcOrd="3" destOrd="0" parTransId="{C61EC981-13FA-4710-B079-D35692EEB764}" sibTransId="{1B48A0DE-4031-4D45-86A1-94CDAF68824A}"/>
    <dgm:cxn modelId="{311348D8-FDE3-4C22-99F5-3B98C5F51F0D}" srcId="{F2881FB1-6580-4F21-A283-BFAA6F91D5D2}" destId="{29E78340-8EBE-415C-B973-78A91A054B9C}" srcOrd="1" destOrd="0" parTransId="{FF4E5F97-6974-4E39-A85D-DCB2E100798E}" sibTransId="{B4B9A51E-FA34-465E-B5B4-81CD76EB3FC2}"/>
    <dgm:cxn modelId="{2C8317B2-2EBB-4589-86EA-C77B3B6E81AA}" srcId="{00C18FBF-3FF5-4C16-97CF-AF03740D7AB6}" destId="{B4F1B46E-22B2-4721-950C-8704487586DC}" srcOrd="0" destOrd="0" parTransId="{E8A66543-CC4D-4785-A93E-5B125E09F826}" sibTransId="{A7E2530A-34E2-4E9F-BC78-8920BA140C41}"/>
    <dgm:cxn modelId="{3204ED53-15A0-4643-A582-021A785F1BA2}" srcId="{F2881FB1-6580-4F21-A283-BFAA6F91D5D2}" destId="{D5197DDB-D5D2-499F-B255-CF7BB5AE2B43}" srcOrd="0" destOrd="0" parTransId="{B14A4DC9-F40A-4867-ADB8-4BA8A1F83766}" sibTransId="{29F2454A-2FA8-4B3A-AC63-4A0B9FD04A75}"/>
    <dgm:cxn modelId="{FC7BD086-74EA-4D6C-9657-E916D355F209}" srcId="{6352CA33-6755-44BE-808F-400DA4CF80A7}" destId="{9614A323-64B1-4077-A841-022051EC749A}" srcOrd="0" destOrd="0" parTransId="{E5F6BCBD-B84E-4018-BE9E-BF57FF3B4B36}" sibTransId="{FEC2A79F-8857-403A-A738-E8CE75C965E2}"/>
    <dgm:cxn modelId="{8FAB4659-6291-457D-941A-93BCD304031A}" srcId="{B4F1B46E-22B2-4721-950C-8704487586DC}" destId="{70879558-61CA-4CCD-B2D6-5349B01EF337}" srcOrd="3" destOrd="0" parTransId="{95F5E6EE-4E8D-49F8-8C9E-8BBFD01B6A0E}" sibTransId="{053E317B-DD3F-4AFF-90D1-A55D37D325DC}"/>
    <dgm:cxn modelId="{B2934449-D86A-4BCF-AC98-434C93131536}" type="presOf" srcId="{DB9FB862-4759-4D6A-84F3-01524B92723B}" destId="{28903C26-1460-4316-8B7F-C856A148A5B2}" srcOrd="0" destOrd="0" presId="urn:microsoft.com/office/officeart/2005/8/layout/lProcess2"/>
    <dgm:cxn modelId="{9F71E8C9-99D0-4145-9044-4F695D3F2210}" type="presOf" srcId="{00C18FBF-3FF5-4C16-97CF-AF03740D7AB6}" destId="{0CD73726-1152-47E7-81B7-D573301D932F}" srcOrd="0" destOrd="0" presId="urn:microsoft.com/office/officeart/2005/8/layout/lProcess2"/>
    <dgm:cxn modelId="{C0F7480C-1411-4DDC-86EE-73D1F4888850}" type="presOf" srcId="{6352CA33-6755-44BE-808F-400DA4CF80A7}" destId="{3893172D-9CB9-4658-A05E-D7EABA983B17}" srcOrd="1" destOrd="0" presId="urn:microsoft.com/office/officeart/2005/8/layout/lProcess2"/>
    <dgm:cxn modelId="{129AEA77-5D2A-49D4-956D-99009974B6C5}" srcId="{F2881FB1-6580-4F21-A283-BFAA6F91D5D2}" destId="{8321AB85-EA8C-4958-B404-B4C118CB3C18}" srcOrd="2" destOrd="0" parTransId="{24ABE8B3-7220-436D-9636-F7B4C0B99576}" sibTransId="{AA5F76CE-8FD4-4692-8BB1-EF84CF9D365E}"/>
    <dgm:cxn modelId="{8109C9B1-569D-4694-94D6-A206116C74EC}" type="presOf" srcId="{7FCE83D9-631B-4420-BBFC-CA0AFA59F747}" destId="{6928A445-5A88-4231-B326-642F0C02A6DD}" srcOrd="0" destOrd="0" presId="urn:microsoft.com/office/officeart/2005/8/layout/lProcess2"/>
    <dgm:cxn modelId="{50325870-0F25-4DDF-AFCC-9BC4326385CE}" type="presOf" srcId="{D5197DDB-D5D2-499F-B255-CF7BB5AE2B43}" destId="{B750FCBE-8834-4C1C-A4DE-D12E1A6E1E3F}" srcOrd="0" destOrd="0" presId="urn:microsoft.com/office/officeart/2005/8/layout/lProcess2"/>
    <dgm:cxn modelId="{1C846C2C-3487-4BB1-AD2E-E4ED19C06F4E}" type="presOf" srcId="{7FCE83D9-631B-4420-BBFC-CA0AFA59F747}" destId="{F53F5CB6-A9F9-46E5-815F-7E5301C887E0}" srcOrd="1" destOrd="0" presId="urn:microsoft.com/office/officeart/2005/8/layout/lProcess2"/>
    <dgm:cxn modelId="{7D4D19AB-97D9-435F-B3E2-5F73463732D3}" type="presOf" srcId="{F9D46839-CD06-4669-AAE4-4D1E9AFEDA78}" destId="{946C36B7-6E18-46B7-BAC9-9E80551B2948}" srcOrd="0" destOrd="0" presId="urn:microsoft.com/office/officeart/2005/8/layout/lProcess2"/>
    <dgm:cxn modelId="{68AD5FEA-96DF-4946-974E-34BD7B2952DC}" type="presOf" srcId="{B4F1B46E-22B2-4721-950C-8704487586DC}" destId="{5C0DAC15-BB0A-49C2-9400-8233C6E7F027}" srcOrd="0" destOrd="0" presId="urn:microsoft.com/office/officeart/2005/8/layout/lProcess2"/>
    <dgm:cxn modelId="{87D8CD24-A5F5-4D43-8B14-0EA167F5A477}" type="presOf" srcId="{6352CA33-6755-44BE-808F-400DA4CF80A7}" destId="{0E5D2D57-B849-4356-B04E-5367D2638826}" srcOrd="0" destOrd="0" presId="urn:microsoft.com/office/officeart/2005/8/layout/lProcess2"/>
    <dgm:cxn modelId="{01BCC433-BC78-47DA-B536-202468BA9E56}" type="presOf" srcId="{3D5CDB25-F8FA-444B-8D4A-1D29D0CBA282}" destId="{C6F77A25-627F-4F82-B27A-DF40C8F87A11}" srcOrd="0" destOrd="0" presId="urn:microsoft.com/office/officeart/2005/8/layout/lProcess2"/>
    <dgm:cxn modelId="{6861A32F-B95B-4D1B-8647-678EC3B93BF2}" type="presOf" srcId="{B4F1B46E-22B2-4721-950C-8704487586DC}" destId="{2ACB2B9C-BFDC-42F2-825B-B5C2B70F2AF6}" srcOrd="1" destOrd="0" presId="urn:microsoft.com/office/officeart/2005/8/layout/lProcess2"/>
    <dgm:cxn modelId="{8144644C-936B-4039-A407-5E6ECBEEEAB5}" type="presOf" srcId="{70879558-61CA-4CCD-B2D6-5349B01EF337}" destId="{E0A9EAB8-93FB-4B7F-A2C0-C984F45E86BD}" srcOrd="0" destOrd="0" presId="urn:microsoft.com/office/officeart/2005/8/layout/lProcess2"/>
    <dgm:cxn modelId="{BEC1124F-D457-4116-9EB7-A345A3782065}" type="presOf" srcId="{9614A323-64B1-4077-A841-022051EC749A}" destId="{52826090-C9EA-4747-8CC7-3120FA3E9AFA}" srcOrd="0" destOrd="0" presId="urn:microsoft.com/office/officeart/2005/8/layout/lProcess2"/>
    <dgm:cxn modelId="{70CAB4FC-3D17-49C2-8A7B-F387031FCDCA}" srcId="{7FCE83D9-631B-4420-BBFC-CA0AFA59F747}" destId="{DB9FB862-4759-4D6A-84F3-01524B92723B}" srcOrd="0" destOrd="0" parTransId="{CD1EE44C-3116-420B-89E3-1D797CB25D34}" sibTransId="{4BD4D4A5-043E-4ED5-A5CA-8D46DADC3150}"/>
    <dgm:cxn modelId="{2BCF1211-A5D3-44A9-AFF2-7A14CF0DA5EC}" type="presOf" srcId="{F2881FB1-6580-4F21-A283-BFAA6F91D5D2}" destId="{4C5A715E-DD26-4F9B-8B91-4A0A76AF335F}" srcOrd="0" destOrd="0" presId="urn:microsoft.com/office/officeart/2005/8/layout/lProcess2"/>
    <dgm:cxn modelId="{AD25A8A0-4628-40E2-8C9E-64E6AD4D4D91}" srcId="{B4F1B46E-22B2-4721-950C-8704487586DC}" destId="{F9D46839-CD06-4669-AAE4-4D1E9AFEDA78}" srcOrd="1" destOrd="0" parTransId="{B6B535D8-00AB-4FA1-AAEC-92498ABC6F4C}" sibTransId="{6497F199-DC2A-41F9-A449-D395E6BC4900}"/>
    <dgm:cxn modelId="{8A435511-E90B-4180-AB1A-2E284285C096}" type="presParOf" srcId="{0CD73726-1152-47E7-81B7-D573301D932F}" destId="{53DC66B9-B251-484A-B34D-9A837017B03B}" srcOrd="0" destOrd="0" presId="urn:microsoft.com/office/officeart/2005/8/layout/lProcess2"/>
    <dgm:cxn modelId="{47E11110-E740-475B-BFBA-590B11729FED}" type="presParOf" srcId="{53DC66B9-B251-484A-B34D-9A837017B03B}" destId="{5C0DAC15-BB0A-49C2-9400-8233C6E7F027}" srcOrd="0" destOrd="0" presId="urn:microsoft.com/office/officeart/2005/8/layout/lProcess2"/>
    <dgm:cxn modelId="{2016C068-2427-45A7-8B3B-98C88AB48909}" type="presParOf" srcId="{53DC66B9-B251-484A-B34D-9A837017B03B}" destId="{2ACB2B9C-BFDC-42F2-825B-B5C2B70F2AF6}" srcOrd="1" destOrd="0" presId="urn:microsoft.com/office/officeart/2005/8/layout/lProcess2"/>
    <dgm:cxn modelId="{CF3AAEE3-FA55-4664-995D-2E7F2D2B8968}" type="presParOf" srcId="{53DC66B9-B251-484A-B34D-9A837017B03B}" destId="{E1C659F5-89D7-4EA9-AC18-49460BAFC8B9}" srcOrd="2" destOrd="0" presId="urn:microsoft.com/office/officeart/2005/8/layout/lProcess2"/>
    <dgm:cxn modelId="{F6049D16-B38A-46F7-9F43-2C806D349A7E}" type="presParOf" srcId="{E1C659F5-89D7-4EA9-AC18-49460BAFC8B9}" destId="{F1372B95-F3C1-4904-9B09-36F3F450AACC}" srcOrd="0" destOrd="0" presId="urn:microsoft.com/office/officeart/2005/8/layout/lProcess2"/>
    <dgm:cxn modelId="{EA28D6DF-0CEC-4563-BC9D-48423CF31DCA}" type="presParOf" srcId="{F1372B95-F3C1-4904-9B09-36F3F450AACC}" destId="{CF82DE2C-E4B3-42C8-ACB8-FDA8D02F6BDE}" srcOrd="0" destOrd="0" presId="urn:microsoft.com/office/officeart/2005/8/layout/lProcess2"/>
    <dgm:cxn modelId="{2E2E7022-A56F-498E-9C80-6E71EA2A1199}" type="presParOf" srcId="{F1372B95-F3C1-4904-9B09-36F3F450AACC}" destId="{89697BE3-93BF-406F-BD7F-2B23A9C90ECA}" srcOrd="1" destOrd="0" presId="urn:microsoft.com/office/officeart/2005/8/layout/lProcess2"/>
    <dgm:cxn modelId="{19A3C4B0-EC06-4213-B18C-A0A1EBB6223C}" type="presParOf" srcId="{F1372B95-F3C1-4904-9B09-36F3F450AACC}" destId="{946C36B7-6E18-46B7-BAC9-9E80551B2948}" srcOrd="2" destOrd="0" presId="urn:microsoft.com/office/officeart/2005/8/layout/lProcess2"/>
    <dgm:cxn modelId="{95F5C809-0DC7-4624-982C-761FFB06786A}" type="presParOf" srcId="{F1372B95-F3C1-4904-9B09-36F3F450AACC}" destId="{FF4130BA-63F1-4F52-84EA-46755E2B6123}" srcOrd="3" destOrd="0" presId="urn:microsoft.com/office/officeart/2005/8/layout/lProcess2"/>
    <dgm:cxn modelId="{6C2B4CD3-1D6D-4A95-89B2-D05100D506A8}" type="presParOf" srcId="{F1372B95-F3C1-4904-9B09-36F3F450AACC}" destId="{7ECAF3C5-3D9C-40C1-9703-EDE4D01E333C}" srcOrd="4" destOrd="0" presId="urn:microsoft.com/office/officeart/2005/8/layout/lProcess2"/>
    <dgm:cxn modelId="{5B2DAD68-2830-434E-A356-89E67D2D28D3}" type="presParOf" srcId="{F1372B95-F3C1-4904-9B09-36F3F450AACC}" destId="{22ACDC08-ECA1-49E4-BEDD-DE59953EA391}" srcOrd="5" destOrd="0" presId="urn:microsoft.com/office/officeart/2005/8/layout/lProcess2"/>
    <dgm:cxn modelId="{9A521BB7-EB71-44A8-92AF-6E1743BF2EAD}" type="presParOf" srcId="{F1372B95-F3C1-4904-9B09-36F3F450AACC}" destId="{E0A9EAB8-93FB-4B7F-A2C0-C984F45E86BD}" srcOrd="6" destOrd="0" presId="urn:microsoft.com/office/officeart/2005/8/layout/lProcess2"/>
    <dgm:cxn modelId="{17FC94BA-7863-4CDF-83FB-E14F9C7126F7}" type="presParOf" srcId="{0CD73726-1152-47E7-81B7-D573301D932F}" destId="{C3D23983-CFD2-4EFA-A21F-9A96324A5994}" srcOrd="1" destOrd="0" presId="urn:microsoft.com/office/officeart/2005/8/layout/lProcess2"/>
    <dgm:cxn modelId="{018305FF-91C3-44D7-90E0-9D799962F336}" type="presParOf" srcId="{0CD73726-1152-47E7-81B7-D573301D932F}" destId="{4F2A3F2A-81FB-4BC7-83FD-39F0402F7A4B}" srcOrd="2" destOrd="0" presId="urn:microsoft.com/office/officeart/2005/8/layout/lProcess2"/>
    <dgm:cxn modelId="{D4D16815-BD0E-4136-B0D0-6AF53EAFF6CD}" type="presParOf" srcId="{4F2A3F2A-81FB-4BC7-83FD-39F0402F7A4B}" destId="{4C5A715E-DD26-4F9B-8B91-4A0A76AF335F}" srcOrd="0" destOrd="0" presId="urn:microsoft.com/office/officeart/2005/8/layout/lProcess2"/>
    <dgm:cxn modelId="{D43E99B8-8E08-42AE-BB3E-76A1677C12E2}" type="presParOf" srcId="{4F2A3F2A-81FB-4BC7-83FD-39F0402F7A4B}" destId="{A0AF8E67-8A86-4F96-B10C-6A7919AB9468}" srcOrd="1" destOrd="0" presId="urn:microsoft.com/office/officeart/2005/8/layout/lProcess2"/>
    <dgm:cxn modelId="{62B7E614-EF7F-4CE2-8D94-6684420CF27E}" type="presParOf" srcId="{4F2A3F2A-81FB-4BC7-83FD-39F0402F7A4B}" destId="{2E2994C4-98CD-42E1-9DB7-51529126595D}" srcOrd="2" destOrd="0" presId="urn:microsoft.com/office/officeart/2005/8/layout/lProcess2"/>
    <dgm:cxn modelId="{38839568-1403-4EE7-ABFD-C1C1559F11E0}" type="presParOf" srcId="{2E2994C4-98CD-42E1-9DB7-51529126595D}" destId="{55E3ED7E-EC8C-4150-B4C2-DC6E6CB666C7}" srcOrd="0" destOrd="0" presId="urn:microsoft.com/office/officeart/2005/8/layout/lProcess2"/>
    <dgm:cxn modelId="{4CBFB9C5-A4E4-4950-B695-B859509F910A}" type="presParOf" srcId="{55E3ED7E-EC8C-4150-B4C2-DC6E6CB666C7}" destId="{B750FCBE-8834-4C1C-A4DE-D12E1A6E1E3F}" srcOrd="0" destOrd="0" presId="urn:microsoft.com/office/officeart/2005/8/layout/lProcess2"/>
    <dgm:cxn modelId="{8B4B241E-C248-40F8-A931-44B41B010CC4}" type="presParOf" srcId="{55E3ED7E-EC8C-4150-B4C2-DC6E6CB666C7}" destId="{A2A7BA50-1AE5-43C6-99A2-2C460BD9DB98}" srcOrd="1" destOrd="0" presId="urn:microsoft.com/office/officeart/2005/8/layout/lProcess2"/>
    <dgm:cxn modelId="{8DD84EEF-7B18-43C9-9E3E-213B846E3D4A}" type="presParOf" srcId="{55E3ED7E-EC8C-4150-B4C2-DC6E6CB666C7}" destId="{53E3B03C-7911-4CEA-97E2-3EA9378197F2}" srcOrd="2" destOrd="0" presId="urn:microsoft.com/office/officeart/2005/8/layout/lProcess2"/>
    <dgm:cxn modelId="{0F284B55-9A74-44D8-B2AD-F266D2B50F5F}" type="presParOf" srcId="{55E3ED7E-EC8C-4150-B4C2-DC6E6CB666C7}" destId="{F2986043-C1ED-4E06-BB7C-D3B76643F2B4}" srcOrd="3" destOrd="0" presId="urn:microsoft.com/office/officeart/2005/8/layout/lProcess2"/>
    <dgm:cxn modelId="{18A6871E-CE8F-40D7-A303-B6F4011D7928}" type="presParOf" srcId="{55E3ED7E-EC8C-4150-B4C2-DC6E6CB666C7}" destId="{31760434-5647-4C8E-AE6C-F5CEB4711620}" srcOrd="4" destOrd="0" presId="urn:microsoft.com/office/officeart/2005/8/layout/lProcess2"/>
    <dgm:cxn modelId="{067BD99E-D87D-4CEE-8B06-74E293B4C1CA}" type="presParOf" srcId="{0CD73726-1152-47E7-81B7-D573301D932F}" destId="{8C3BC35C-B56B-4B41-9F6D-CD860D532772}" srcOrd="3" destOrd="0" presId="urn:microsoft.com/office/officeart/2005/8/layout/lProcess2"/>
    <dgm:cxn modelId="{41975815-B755-40FE-97BF-67892E683E8C}" type="presParOf" srcId="{0CD73726-1152-47E7-81B7-D573301D932F}" destId="{FE7C885E-51F3-41B8-8763-18B6E8F9E9E4}" srcOrd="4" destOrd="0" presId="urn:microsoft.com/office/officeart/2005/8/layout/lProcess2"/>
    <dgm:cxn modelId="{ABDF1C17-B89E-4D1E-8B83-2D557BD1CDBD}" type="presParOf" srcId="{FE7C885E-51F3-41B8-8763-18B6E8F9E9E4}" destId="{0E5D2D57-B849-4356-B04E-5367D2638826}" srcOrd="0" destOrd="0" presId="urn:microsoft.com/office/officeart/2005/8/layout/lProcess2"/>
    <dgm:cxn modelId="{755AEAAD-0C6D-45C9-8645-54F618A0E76F}" type="presParOf" srcId="{FE7C885E-51F3-41B8-8763-18B6E8F9E9E4}" destId="{3893172D-9CB9-4658-A05E-D7EABA983B17}" srcOrd="1" destOrd="0" presId="urn:microsoft.com/office/officeart/2005/8/layout/lProcess2"/>
    <dgm:cxn modelId="{F70A7F9F-3ABF-4044-BB3B-B10A8E62F1C3}" type="presParOf" srcId="{FE7C885E-51F3-41B8-8763-18B6E8F9E9E4}" destId="{FCB6B90B-B3FD-49AD-B175-8494FB2318BD}" srcOrd="2" destOrd="0" presId="urn:microsoft.com/office/officeart/2005/8/layout/lProcess2"/>
    <dgm:cxn modelId="{1BDAF92B-0A10-4B4B-9BCF-A0E8ED4FF834}" type="presParOf" srcId="{FCB6B90B-B3FD-49AD-B175-8494FB2318BD}" destId="{5C1B97A3-BF37-4BE3-9196-98ED2F14D9AA}" srcOrd="0" destOrd="0" presId="urn:microsoft.com/office/officeart/2005/8/layout/lProcess2"/>
    <dgm:cxn modelId="{F575A173-2169-4A03-A0C2-B685A0A603DD}" type="presParOf" srcId="{5C1B97A3-BF37-4BE3-9196-98ED2F14D9AA}" destId="{52826090-C9EA-4747-8CC7-3120FA3E9AFA}" srcOrd="0" destOrd="0" presId="urn:microsoft.com/office/officeart/2005/8/layout/lProcess2"/>
    <dgm:cxn modelId="{9AADEC0D-F639-4CA9-8DA4-C44F24DA4F6D}" type="presParOf" srcId="{5C1B97A3-BF37-4BE3-9196-98ED2F14D9AA}" destId="{48615A30-5A80-46E2-BB7E-4BDBF4684A0B}" srcOrd="1" destOrd="0" presId="urn:microsoft.com/office/officeart/2005/8/layout/lProcess2"/>
    <dgm:cxn modelId="{46ECA5CE-6EB7-4FC4-8E14-2E98D55BB0D1}" type="presParOf" srcId="{5C1B97A3-BF37-4BE3-9196-98ED2F14D9AA}" destId="{C6F77A25-627F-4F82-B27A-DF40C8F87A11}" srcOrd="2" destOrd="0" presId="urn:microsoft.com/office/officeart/2005/8/layout/lProcess2"/>
    <dgm:cxn modelId="{A782AB74-3568-4575-9273-8E00978C0000}" type="presParOf" srcId="{0CD73726-1152-47E7-81B7-D573301D932F}" destId="{10D25F27-7C3D-4683-BE20-B76550FE3C3B}" srcOrd="5" destOrd="0" presId="urn:microsoft.com/office/officeart/2005/8/layout/lProcess2"/>
    <dgm:cxn modelId="{FD2AB904-A655-4C1F-85ED-0936C4882E13}" type="presParOf" srcId="{0CD73726-1152-47E7-81B7-D573301D932F}" destId="{681E25D8-218C-45AC-A1A6-EBD5397957F2}" srcOrd="6" destOrd="0" presId="urn:microsoft.com/office/officeart/2005/8/layout/lProcess2"/>
    <dgm:cxn modelId="{E23209D0-3264-4666-9FC5-179D172BA6A1}" type="presParOf" srcId="{681E25D8-218C-45AC-A1A6-EBD5397957F2}" destId="{6928A445-5A88-4231-B326-642F0C02A6DD}" srcOrd="0" destOrd="0" presId="urn:microsoft.com/office/officeart/2005/8/layout/lProcess2"/>
    <dgm:cxn modelId="{77EDB29A-D730-4096-8CBF-C104C97CDA36}" type="presParOf" srcId="{681E25D8-218C-45AC-A1A6-EBD5397957F2}" destId="{F53F5CB6-A9F9-46E5-815F-7E5301C887E0}" srcOrd="1" destOrd="0" presId="urn:microsoft.com/office/officeart/2005/8/layout/lProcess2"/>
    <dgm:cxn modelId="{556F6FE2-B3E7-4DCD-9A6C-5EE6CC6A6F73}" type="presParOf" srcId="{681E25D8-218C-45AC-A1A6-EBD5397957F2}" destId="{C8E2E75F-C8EE-47E8-9955-D7A20059300B}" srcOrd="2" destOrd="0" presId="urn:microsoft.com/office/officeart/2005/8/layout/lProcess2"/>
    <dgm:cxn modelId="{425AEB62-2D2D-497A-88AB-F9E2C89198E1}" type="presParOf" srcId="{C8E2E75F-C8EE-47E8-9955-D7A20059300B}" destId="{18CD57A8-B878-4EA4-A1E6-541BA6893F64}" srcOrd="0" destOrd="0" presId="urn:microsoft.com/office/officeart/2005/8/layout/lProcess2"/>
    <dgm:cxn modelId="{264482F0-8D4F-41DF-854F-E7A3F0A8DDDB}" type="presParOf" srcId="{18CD57A8-B878-4EA4-A1E6-541BA6893F64}" destId="{28903C26-1460-4316-8B7F-C856A148A5B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D146F61-1DE6-40AC-AD41-6A6786A7920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8C15CCBF-E657-444C-83F8-499ABCBA6ECB}">
      <dgm:prSet phldrT="[Testo]"/>
      <dgm:spPr>
        <a:solidFill>
          <a:srgbClr val="002060"/>
        </a:solidFill>
      </dgm:spPr>
      <dgm:t>
        <a:bodyPr/>
        <a:lstStyle/>
        <a:p>
          <a:r>
            <a:rPr lang="it-IT" dirty="0" smtClean="0"/>
            <a:t>Attività di osservazione, analisi e deduzione</a:t>
          </a:r>
          <a:endParaRPr lang="it-IT"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114036F-5A08-44DD-96DE-3E0A6409EA13}" type="parTrans" cxnId="{D2F3F5DB-2DFA-44D6-BBEF-51A5783BD2D6}">
      <dgm:prSet/>
      <dgm:spPr/>
      <dgm:t>
        <a:bodyPr/>
        <a:lstStyle/>
        <a:p>
          <a:endParaRPr lang="it-IT"/>
        </a:p>
      </dgm:t>
    </dgm:pt>
    <dgm:pt modelId="{67D2F755-3DEE-4520-A99D-26AD5DED7BD3}" type="sibTrans" cxnId="{D2F3F5DB-2DFA-44D6-BBEF-51A5783BD2D6}">
      <dgm:prSet/>
      <dgm:spPr/>
      <dgm:t>
        <a:bodyPr/>
        <a:lstStyle/>
        <a:p>
          <a:endParaRPr lang="it-IT"/>
        </a:p>
      </dgm:t>
    </dgm:pt>
    <dgm:pt modelId="{27FE30CB-F6A5-4AA0-9C0C-6AE4B20DC430}">
      <dgm:prSet phldrT="[Testo]"/>
      <dgm:spPr>
        <a:solidFill>
          <a:srgbClr val="002060"/>
        </a:solidFill>
      </dgm:spPr>
      <dgm:t>
        <a:bodyPr/>
        <a:lstStyle/>
        <a:p>
          <a:r>
            <a:rPr lang="it-IT" dirty="0" smtClean="0"/>
            <a:t>Attività di ricerca e descrizione attiva</a:t>
          </a:r>
          <a:endParaRPr lang="it-IT"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40E2CB5-9A02-44C2-9CCC-C637DCB626AD}" type="parTrans" cxnId="{F05A2A26-2E2A-4846-9FC6-62805F8CBC56}">
      <dgm:prSet/>
      <dgm:spPr/>
      <dgm:t>
        <a:bodyPr/>
        <a:lstStyle/>
        <a:p>
          <a:endParaRPr lang="it-IT"/>
        </a:p>
      </dgm:t>
    </dgm:pt>
    <dgm:pt modelId="{AC55165C-FCDE-4E75-9F99-2A186B92ED29}" type="sibTrans" cxnId="{F05A2A26-2E2A-4846-9FC6-62805F8CBC56}">
      <dgm:prSet/>
      <dgm:spPr/>
      <dgm:t>
        <a:bodyPr/>
        <a:lstStyle/>
        <a:p>
          <a:endParaRPr lang="it-IT"/>
        </a:p>
      </dgm:t>
    </dgm:pt>
    <dgm:pt modelId="{CF631B35-5A5E-45E2-B3E3-4A72FF1ADFF2}">
      <dgm:prSet phldrT="[Testo]"/>
      <dgm:spPr>
        <a:solidFill>
          <a:srgbClr val="002060"/>
        </a:solidFill>
      </dgm:spPr>
      <dgm:t>
        <a:bodyPr/>
        <a:lstStyle/>
        <a:p>
          <a:r>
            <a:rPr lang="it-IT" dirty="0" smtClean="0"/>
            <a:t>Attività di descrizione visiva e ascolto attivo</a:t>
          </a:r>
          <a:endParaRPr lang="it-IT"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A5FBE12C-38EA-470D-BAB6-F6E1DE3D3BAC}" type="parTrans" cxnId="{F89CA9EF-4AF9-4BC1-9AC1-A127AD3CB53A}">
      <dgm:prSet/>
      <dgm:spPr/>
      <dgm:t>
        <a:bodyPr/>
        <a:lstStyle/>
        <a:p>
          <a:endParaRPr lang="it-IT"/>
        </a:p>
      </dgm:t>
    </dgm:pt>
    <dgm:pt modelId="{DAF221BB-7E6C-4251-87D7-544A9CC7045E}" type="sibTrans" cxnId="{F89CA9EF-4AF9-4BC1-9AC1-A127AD3CB53A}">
      <dgm:prSet/>
      <dgm:spPr/>
      <dgm:t>
        <a:bodyPr/>
        <a:lstStyle/>
        <a:p>
          <a:endParaRPr lang="it-IT"/>
        </a:p>
      </dgm:t>
    </dgm:pt>
    <dgm:pt modelId="{19150C01-2A3D-473B-9500-37CE56DDB28F}">
      <dgm:prSet phldrT="[Testo]"/>
      <dgm:spPr>
        <a:solidFill>
          <a:srgbClr val="002060"/>
        </a:solidFill>
      </dgm:spPr>
      <dgm:t>
        <a:bodyPr/>
        <a:lstStyle/>
        <a:p>
          <a:r>
            <a:rPr lang="it-IT" dirty="0" smtClean="0"/>
            <a:t>Attività di </a:t>
          </a:r>
          <a:r>
            <a:rPr lang="it-IT" dirty="0" err="1" smtClean="0"/>
            <a:t>storytelling</a:t>
          </a:r>
          <a:endParaRPr lang="it-IT"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76FD617B-5F7B-47D5-A00F-091319CBEDE0}" type="parTrans" cxnId="{5F029C24-28E9-4CFA-9109-274090BBA7D0}">
      <dgm:prSet/>
      <dgm:spPr/>
      <dgm:t>
        <a:bodyPr/>
        <a:lstStyle/>
        <a:p>
          <a:endParaRPr lang="it-IT"/>
        </a:p>
      </dgm:t>
    </dgm:pt>
    <dgm:pt modelId="{A8C22EDB-30AF-45BF-8106-3BF44A032D13}" type="sibTrans" cxnId="{5F029C24-28E9-4CFA-9109-274090BBA7D0}">
      <dgm:prSet/>
      <dgm:spPr/>
      <dgm:t>
        <a:bodyPr/>
        <a:lstStyle/>
        <a:p>
          <a:endParaRPr lang="it-IT"/>
        </a:p>
      </dgm:t>
    </dgm:pt>
    <dgm:pt modelId="{A02E5760-17CB-406E-97CE-C24AED190F80}" type="pres">
      <dgm:prSet presAssocID="{3D146F61-1DE6-40AC-AD41-6A6786A7920F}" presName="diagram" presStyleCnt="0">
        <dgm:presLayoutVars>
          <dgm:dir/>
          <dgm:resizeHandles val="exact"/>
        </dgm:presLayoutVars>
      </dgm:prSet>
      <dgm:spPr/>
      <dgm:t>
        <a:bodyPr/>
        <a:lstStyle/>
        <a:p>
          <a:endParaRPr lang="it-IT"/>
        </a:p>
      </dgm:t>
    </dgm:pt>
    <dgm:pt modelId="{4AEBFDB6-E59F-4CE2-86A1-E59D180CAEB5}" type="pres">
      <dgm:prSet presAssocID="{8C15CCBF-E657-444C-83F8-499ABCBA6ECB}" presName="node" presStyleLbl="node1" presStyleIdx="0" presStyleCnt="4">
        <dgm:presLayoutVars>
          <dgm:bulletEnabled val="1"/>
        </dgm:presLayoutVars>
      </dgm:prSet>
      <dgm:spPr/>
      <dgm:t>
        <a:bodyPr/>
        <a:lstStyle/>
        <a:p>
          <a:endParaRPr lang="it-IT"/>
        </a:p>
      </dgm:t>
    </dgm:pt>
    <dgm:pt modelId="{8B4735BA-FC26-43EE-B49E-54E980119EB4}" type="pres">
      <dgm:prSet presAssocID="{67D2F755-3DEE-4520-A99D-26AD5DED7BD3}" presName="sibTrans" presStyleCnt="0"/>
      <dgm:spPr/>
    </dgm:pt>
    <dgm:pt modelId="{7ADA9716-E5CE-4B2F-841F-690AFC93BBB3}" type="pres">
      <dgm:prSet presAssocID="{27FE30CB-F6A5-4AA0-9C0C-6AE4B20DC430}" presName="node" presStyleLbl="node1" presStyleIdx="1" presStyleCnt="4">
        <dgm:presLayoutVars>
          <dgm:bulletEnabled val="1"/>
        </dgm:presLayoutVars>
      </dgm:prSet>
      <dgm:spPr/>
      <dgm:t>
        <a:bodyPr/>
        <a:lstStyle/>
        <a:p>
          <a:endParaRPr lang="it-IT"/>
        </a:p>
      </dgm:t>
    </dgm:pt>
    <dgm:pt modelId="{9245EDA5-3FBD-4354-A9A2-7C1357B07706}" type="pres">
      <dgm:prSet presAssocID="{AC55165C-FCDE-4E75-9F99-2A186B92ED29}" presName="sibTrans" presStyleCnt="0"/>
      <dgm:spPr/>
    </dgm:pt>
    <dgm:pt modelId="{77D555B6-9D0D-4278-BAA1-7044518CD180}" type="pres">
      <dgm:prSet presAssocID="{CF631B35-5A5E-45E2-B3E3-4A72FF1ADFF2}" presName="node" presStyleLbl="node1" presStyleIdx="2" presStyleCnt="4">
        <dgm:presLayoutVars>
          <dgm:bulletEnabled val="1"/>
        </dgm:presLayoutVars>
      </dgm:prSet>
      <dgm:spPr/>
      <dgm:t>
        <a:bodyPr/>
        <a:lstStyle/>
        <a:p>
          <a:endParaRPr lang="it-IT"/>
        </a:p>
      </dgm:t>
    </dgm:pt>
    <dgm:pt modelId="{717229C3-40D7-4F6B-9974-842BD41DEA64}" type="pres">
      <dgm:prSet presAssocID="{DAF221BB-7E6C-4251-87D7-544A9CC7045E}" presName="sibTrans" presStyleCnt="0"/>
      <dgm:spPr/>
    </dgm:pt>
    <dgm:pt modelId="{2659F69C-B431-46AA-ABCA-52DB80B95B64}" type="pres">
      <dgm:prSet presAssocID="{19150C01-2A3D-473B-9500-37CE56DDB28F}" presName="node" presStyleLbl="node1" presStyleIdx="3" presStyleCnt="4">
        <dgm:presLayoutVars>
          <dgm:bulletEnabled val="1"/>
        </dgm:presLayoutVars>
      </dgm:prSet>
      <dgm:spPr/>
      <dgm:t>
        <a:bodyPr/>
        <a:lstStyle/>
        <a:p>
          <a:endParaRPr lang="it-IT"/>
        </a:p>
      </dgm:t>
    </dgm:pt>
  </dgm:ptLst>
  <dgm:cxnLst>
    <dgm:cxn modelId="{F89CA9EF-4AF9-4BC1-9AC1-A127AD3CB53A}" srcId="{3D146F61-1DE6-40AC-AD41-6A6786A7920F}" destId="{CF631B35-5A5E-45E2-B3E3-4A72FF1ADFF2}" srcOrd="2" destOrd="0" parTransId="{A5FBE12C-38EA-470D-BAB6-F6E1DE3D3BAC}" sibTransId="{DAF221BB-7E6C-4251-87D7-544A9CC7045E}"/>
    <dgm:cxn modelId="{5F029C24-28E9-4CFA-9109-274090BBA7D0}" srcId="{3D146F61-1DE6-40AC-AD41-6A6786A7920F}" destId="{19150C01-2A3D-473B-9500-37CE56DDB28F}" srcOrd="3" destOrd="0" parTransId="{76FD617B-5F7B-47D5-A00F-091319CBEDE0}" sibTransId="{A8C22EDB-30AF-45BF-8106-3BF44A032D13}"/>
    <dgm:cxn modelId="{F808BBB7-06AC-4465-96A3-93ECF0185024}" type="presOf" srcId="{CF631B35-5A5E-45E2-B3E3-4A72FF1ADFF2}" destId="{77D555B6-9D0D-4278-BAA1-7044518CD180}" srcOrd="0" destOrd="0" presId="urn:microsoft.com/office/officeart/2005/8/layout/default"/>
    <dgm:cxn modelId="{B3B8548F-D333-41B0-8155-53FDA428783F}" type="presOf" srcId="{27FE30CB-F6A5-4AA0-9C0C-6AE4B20DC430}" destId="{7ADA9716-E5CE-4B2F-841F-690AFC93BBB3}" srcOrd="0" destOrd="0" presId="urn:microsoft.com/office/officeart/2005/8/layout/default"/>
    <dgm:cxn modelId="{D2F3F5DB-2DFA-44D6-BBEF-51A5783BD2D6}" srcId="{3D146F61-1DE6-40AC-AD41-6A6786A7920F}" destId="{8C15CCBF-E657-444C-83F8-499ABCBA6ECB}" srcOrd="0" destOrd="0" parTransId="{8114036F-5A08-44DD-96DE-3E0A6409EA13}" sibTransId="{67D2F755-3DEE-4520-A99D-26AD5DED7BD3}"/>
    <dgm:cxn modelId="{07FE992D-13A6-486E-AB5A-095C43BF91AF}" type="presOf" srcId="{19150C01-2A3D-473B-9500-37CE56DDB28F}" destId="{2659F69C-B431-46AA-ABCA-52DB80B95B64}" srcOrd="0" destOrd="0" presId="urn:microsoft.com/office/officeart/2005/8/layout/default"/>
    <dgm:cxn modelId="{A6B01247-BC35-4D21-8D6E-EB42E4F987C6}" type="presOf" srcId="{8C15CCBF-E657-444C-83F8-499ABCBA6ECB}" destId="{4AEBFDB6-E59F-4CE2-86A1-E59D180CAEB5}" srcOrd="0" destOrd="0" presId="urn:microsoft.com/office/officeart/2005/8/layout/default"/>
    <dgm:cxn modelId="{F05A2A26-2E2A-4846-9FC6-62805F8CBC56}" srcId="{3D146F61-1DE6-40AC-AD41-6A6786A7920F}" destId="{27FE30CB-F6A5-4AA0-9C0C-6AE4B20DC430}" srcOrd="1" destOrd="0" parTransId="{240E2CB5-9A02-44C2-9CCC-C637DCB626AD}" sibTransId="{AC55165C-FCDE-4E75-9F99-2A186B92ED29}"/>
    <dgm:cxn modelId="{D89F891D-0DBB-4502-86C3-97E4F5410DC0}" type="presOf" srcId="{3D146F61-1DE6-40AC-AD41-6A6786A7920F}" destId="{A02E5760-17CB-406E-97CE-C24AED190F80}" srcOrd="0" destOrd="0" presId="urn:microsoft.com/office/officeart/2005/8/layout/default"/>
    <dgm:cxn modelId="{F611C660-FDC1-41CC-9088-ECB23F8B30F5}" type="presParOf" srcId="{A02E5760-17CB-406E-97CE-C24AED190F80}" destId="{4AEBFDB6-E59F-4CE2-86A1-E59D180CAEB5}" srcOrd="0" destOrd="0" presId="urn:microsoft.com/office/officeart/2005/8/layout/default"/>
    <dgm:cxn modelId="{5AF17076-CDF8-4637-A350-945A85F9DF20}" type="presParOf" srcId="{A02E5760-17CB-406E-97CE-C24AED190F80}" destId="{8B4735BA-FC26-43EE-B49E-54E980119EB4}" srcOrd="1" destOrd="0" presId="urn:microsoft.com/office/officeart/2005/8/layout/default"/>
    <dgm:cxn modelId="{4DFAED91-2E72-4A58-8520-E85CF466B238}" type="presParOf" srcId="{A02E5760-17CB-406E-97CE-C24AED190F80}" destId="{7ADA9716-E5CE-4B2F-841F-690AFC93BBB3}" srcOrd="2" destOrd="0" presId="urn:microsoft.com/office/officeart/2005/8/layout/default"/>
    <dgm:cxn modelId="{E77609E5-FF17-4625-8CFA-AB2AF27BFEBF}" type="presParOf" srcId="{A02E5760-17CB-406E-97CE-C24AED190F80}" destId="{9245EDA5-3FBD-4354-A9A2-7C1357B07706}" srcOrd="3" destOrd="0" presId="urn:microsoft.com/office/officeart/2005/8/layout/default"/>
    <dgm:cxn modelId="{528B08DD-F8A7-48AB-BC5F-29AB2E16C172}" type="presParOf" srcId="{A02E5760-17CB-406E-97CE-C24AED190F80}" destId="{77D555B6-9D0D-4278-BAA1-7044518CD180}" srcOrd="4" destOrd="0" presId="urn:microsoft.com/office/officeart/2005/8/layout/default"/>
    <dgm:cxn modelId="{94912A0D-9552-4DED-A105-EC83EB228C8F}" type="presParOf" srcId="{A02E5760-17CB-406E-97CE-C24AED190F80}" destId="{717229C3-40D7-4F6B-9974-842BD41DEA64}" srcOrd="5" destOrd="0" presId="urn:microsoft.com/office/officeart/2005/8/layout/default"/>
    <dgm:cxn modelId="{77BD65D6-1B39-4549-9CC5-3AA930E545AC}" type="presParOf" srcId="{A02E5760-17CB-406E-97CE-C24AED190F80}" destId="{2659F69C-B431-46AA-ABCA-52DB80B95B64}"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DAC15-BB0A-49C2-9400-8233C6E7F027}">
      <dsp:nvSpPr>
        <dsp:cNvPr id="0" name=""/>
        <dsp:cNvSpPr/>
      </dsp:nvSpPr>
      <dsp:spPr>
        <a:xfrm>
          <a:off x="2406" y="0"/>
          <a:ext cx="2361511" cy="4572000"/>
        </a:xfrm>
        <a:prstGeom prst="roundRect">
          <a:avLst>
            <a:gd name="adj" fmla="val 10000"/>
          </a:avLst>
        </a:prstGeom>
        <a:solidFill>
          <a:srgbClr val="D5FBAF"/>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rtlCol="0" anchor="ctr" anchorCtr="0">
          <a:noAutofit/>
        </a:bodyPr>
        <a:lstStyle/>
        <a:p>
          <a:pPr lvl="0" algn="ctr" defTabSz="889000" rtl="0">
            <a:lnSpc>
              <a:spcPct val="90000"/>
            </a:lnSpc>
            <a:spcBef>
              <a:spcPct val="0"/>
            </a:spcBef>
            <a:spcAft>
              <a:spcPct val="35000"/>
            </a:spcAft>
          </a:pPr>
          <a:r>
            <a:rPr lang="en-US" sz="2000" kern="1200" dirty="0" smtClean="0"/>
            <a:t>ATTIVITA’ INTRODUTTIVE</a:t>
          </a:r>
          <a:endParaRPr lang="en-US" sz="2000" kern="1200" dirty="0"/>
        </a:p>
      </dsp:txBody>
      <dsp:txXfrm>
        <a:off x="2406" y="0"/>
        <a:ext cx="2361511" cy="1371600"/>
      </dsp:txXfrm>
    </dsp:sp>
    <dsp:sp modelId="{CF82DE2C-E4B3-42C8-ACB8-FDA8D02F6BDE}">
      <dsp:nvSpPr>
        <dsp:cNvPr id="0" name=""/>
        <dsp:cNvSpPr/>
      </dsp:nvSpPr>
      <dsp:spPr>
        <a:xfrm>
          <a:off x="238557" y="1371711"/>
          <a:ext cx="1889209" cy="666043"/>
        </a:xfrm>
        <a:prstGeom prst="roundRect">
          <a:avLst>
            <a:gd name="adj" fmla="val 10000"/>
          </a:avLst>
        </a:prstGeom>
        <a:solidFill>
          <a:srgbClr val="D26528"/>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rtlCol="0" anchor="ctr" anchorCtr="0">
          <a:noAutofit/>
        </a:bodyPr>
        <a:lstStyle/>
        <a:p>
          <a:pPr lvl="0" algn="ctr" defTabSz="755650" rtl="0">
            <a:lnSpc>
              <a:spcPct val="90000"/>
            </a:lnSpc>
            <a:spcBef>
              <a:spcPct val="0"/>
            </a:spcBef>
            <a:spcAft>
              <a:spcPct val="35000"/>
            </a:spcAft>
          </a:pPr>
          <a:r>
            <a:rPr lang="en-US" sz="1700" kern="1200" dirty="0" err="1" smtClean="0"/>
            <a:t>Esperienze</a:t>
          </a:r>
          <a:r>
            <a:rPr lang="en-US" sz="1700" kern="1200" baseline="0" dirty="0" smtClean="0"/>
            <a:t> </a:t>
          </a:r>
          <a:r>
            <a:rPr lang="en-US" sz="1700" kern="1200" baseline="0" dirty="0" err="1" smtClean="0"/>
            <a:t>museali</a:t>
          </a:r>
          <a:endParaRPr lang="en-US" sz="1700" kern="1200" dirty="0"/>
        </a:p>
      </dsp:txBody>
      <dsp:txXfrm>
        <a:off x="258065" y="1391219"/>
        <a:ext cx="1850193" cy="627027"/>
      </dsp:txXfrm>
    </dsp:sp>
    <dsp:sp modelId="{946C36B7-6E18-46B7-BAC9-9E80551B2948}">
      <dsp:nvSpPr>
        <dsp:cNvPr id="0" name=""/>
        <dsp:cNvSpPr/>
      </dsp:nvSpPr>
      <dsp:spPr>
        <a:xfrm>
          <a:off x="238557" y="2140222"/>
          <a:ext cx="1889209" cy="666043"/>
        </a:xfrm>
        <a:prstGeom prst="roundRect">
          <a:avLst>
            <a:gd name="adj" fmla="val 10000"/>
          </a:avLst>
        </a:prstGeom>
        <a:solidFill>
          <a:srgbClr val="D26528"/>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rtlCol="0" anchor="ctr" anchorCtr="0">
          <a:noAutofit/>
        </a:bodyPr>
        <a:lstStyle/>
        <a:p>
          <a:pPr lvl="0" algn="ctr" defTabSz="755650" rtl="0">
            <a:lnSpc>
              <a:spcPct val="90000"/>
            </a:lnSpc>
            <a:spcBef>
              <a:spcPct val="0"/>
            </a:spcBef>
            <a:spcAft>
              <a:spcPct val="35000"/>
            </a:spcAft>
          </a:pPr>
          <a:r>
            <a:rPr lang="en-US" sz="1700" kern="1200" dirty="0" smtClean="0"/>
            <a:t>In quale </a:t>
          </a:r>
          <a:r>
            <a:rPr lang="en-US" sz="1700" kern="1200" dirty="0" err="1" smtClean="0"/>
            <a:t>ambiente</a:t>
          </a:r>
          <a:r>
            <a:rPr lang="en-US" sz="1700" kern="1200" dirty="0" smtClean="0"/>
            <a:t> </a:t>
          </a:r>
          <a:r>
            <a:rPr lang="en-US" sz="1700" kern="1200" dirty="0" err="1" smtClean="0"/>
            <a:t>viviamo</a:t>
          </a:r>
          <a:endParaRPr lang="en-US" sz="1700" kern="1200" dirty="0"/>
        </a:p>
      </dsp:txBody>
      <dsp:txXfrm>
        <a:off x="258065" y="2159730"/>
        <a:ext cx="1850193" cy="627027"/>
      </dsp:txXfrm>
    </dsp:sp>
    <dsp:sp modelId="{7ECAF3C5-3D9C-40C1-9703-EDE4D01E333C}">
      <dsp:nvSpPr>
        <dsp:cNvPr id="0" name=""/>
        <dsp:cNvSpPr/>
      </dsp:nvSpPr>
      <dsp:spPr>
        <a:xfrm>
          <a:off x="238557" y="2908734"/>
          <a:ext cx="1889209" cy="666043"/>
        </a:xfrm>
        <a:prstGeom prst="roundRect">
          <a:avLst>
            <a:gd name="adj" fmla="val 10000"/>
          </a:avLst>
        </a:prstGeom>
        <a:solidFill>
          <a:srgbClr val="D26528"/>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rtlCol="0" anchor="ctr" anchorCtr="0">
          <a:noAutofit/>
        </a:bodyPr>
        <a:lstStyle/>
        <a:p>
          <a:pPr lvl="0" algn="ctr" defTabSz="755650" rtl="0">
            <a:lnSpc>
              <a:spcPct val="90000"/>
            </a:lnSpc>
            <a:spcBef>
              <a:spcPct val="0"/>
            </a:spcBef>
            <a:spcAft>
              <a:spcPct val="35000"/>
            </a:spcAft>
          </a:pPr>
          <a:r>
            <a:rPr lang="en-US" sz="1700" kern="1200" dirty="0" err="1" smtClean="0"/>
            <a:t>L’”Homo</a:t>
          </a:r>
          <a:r>
            <a:rPr lang="en-US" sz="1700" kern="1200" dirty="0" smtClean="0"/>
            <a:t> sapiens” di </a:t>
          </a:r>
          <a:r>
            <a:rPr lang="en-US" sz="1700" kern="1200" dirty="0" err="1" smtClean="0"/>
            <a:t>Manzi</a:t>
          </a:r>
          <a:endParaRPr lang="en-US" sz="1700" kern="1200" dirty="0"/>
        </a:p>
      </dsp:txBody>
      <dsp:txXfrm>
        <a:off x="258065" y="2928242"/>
        <a:ext cx="1850193" cy="627027"/>
      </dsp:txXfrm>
    </dsp:sp>
    <dsp:sp modelId="{E0A9EAB8-93FB-4B7F-A2C0-C984F45E86BD}">
      <dsp:nvSpPr>
        <dsp:cNvPr id="0" name=""/>
        <dsp:cNvSpPr/>
      </dsp:nvSpPr>
      <dsp:spPr>
        <a:xfrm>
          <a:off x="238557" y="3677245"/>
          <a:ext cx="1889209" cy="666043"/>
        </a:xfrm>
        <a:prstGeom prst="roundRect">
          <a:avLst>
            <a:gd name="adj" fmla="val 10000"/>
          </a:avLst>
        </a:prstGeom>
        <a:solidFill>
          <a:srgbClr val="D26528"/>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rtlCol="0" anchor="ctr" anchorCtr="0">
          <a:noAutofit/>
        </a:bodyPr>
        <a:lstStyle/>
        <a:p>
          <a:pPr lvl="0" algn="ctr" defTabSz="755650" rtl="0">
            <a:lnSpc>
              <a:spcPct val="90000"/>
            </a:lnSpc>
            <a:spcBef>
              <a:spcPct val="0"/>
            </a:spcBef>
            <a:spcAft>
              <a:spcPct val="35000"/>
            </a:spcAft>
          </a:pPr>
          <a:r>
            <a:rPr lang="en-US" sz="1700" kern="1200" dirty="0" smtClean="0"/>
            <a:t>I </a:t>
          </a:r>
          <a:r>
            <a:rPr lang="en-US" sz="1700" kern="1200" dirty="0" err="1" smtClean="0"/>
            <a:t>paleoambienti</a:t>
          </a:r>
          <a:endParaRPr lang="en-US" sz="1700" kern="1200" dirty="0"/>
        </a:p>
      </dsp:txBody>
      <dsp:txXfrm>
        <a:off x="258065" y="3696753"/>
        <a:ext cx="1850193" cy="627027"/>
      </dsp:txXfrm>
    </dsp:sp>
    <dsp:sp modelId="{4C5A715E-DD26-4F9B-8B91-4A0A76AF335F}">
      <dsp:nvSpPr>
        <dsp:cNvPr id="0" name=""/>
        <dsp:cNvSpPr/>
      </dsp:nvSpPr>
      <dsp:spPr>
        <a:xfrm>
          <a:off x="2541031" y="0"/>
          <a:ext cx="2361511" cy="4572000"/>
        </a:xfrm>
        <a:prstGeom prst="roundRect">
          <a:avLst>
            <a:gd name="adj" fmla="val 10000"/>
          </a:avLst>
        </a:prstGeom>
        <a:solidFill>
          <a:srgbClr val="D5FBAF"/>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rtlCol="0" anchor="ctr" anchorCtr="0">
          <a:noAutofit/>
        </a:bodyPr>
        <a:lstStyle/>
        <a:p>
          <a:pPr lvl="0" algn="ctr" defTabSz="889000" rtl="0">
            <a:lnSpc>
              <a:spcPct val="90000"/>
            </a:lnSpc>
            <a:spcBef>
              <a:spcPct val="0"/>
            </a:spcBef>
            <a:spcAft>
              <a:spcPct val="35000"/>
            </a:spcAft>
          </a:pPr>
          <a:r>
            <a:rPr lang="en-US" sz="2000" kern="1200" dirty="0" smtClean="0"/>
            <a:t>ESPERIENZA</a:t>
          </a:r>
          <a:r>
            <a:rPr lang="en-US" sz="2000" kern="1200" baseline="0" dirty="0" smtClean="0"/>
            <a:t> DIRETTA</a:t>
          </a:r>
          <a:endParaRPr lang="en-US" sz="2000" kern="1200" dirty="0"/>
        </a:p>
      </dsp:txBody>
      <dsp:txXfrm>
        <a:off x="2541031" y="0"/>
        <a:ext cx="2361511" cy="1371600"/>
      </dsp:txXfrm>
    </dsp:sp>
    <dsp:sp modelId="{B750FCBE-8834-4C1C-A4DE-D12E1A6E1E3F}">
      <dsp:nvSpPr>
        <dsp:cNvPr id="0" name=""/>
        <dsp:cNvSpPr/>
      </dsp:nvSpPr>
      <dsp:spPr>
        <a:xfrm>
          <a:off x="2777182" y="1371990"/>
          <a:ext cx="1889209" cy="898214"/>
        </a:xfrm>
        <a:prstGeom prst="roundRect">
          <a:avLst>
            <a:gd name="adj" fmla="val 10000"/>
          </a:avLst>
        </a:prstGeom>
        <a:solidFill>
          <a:srgbClr val="002060"/>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rtlCol="0" anchor="ctr" anchorCtr="0">
          <a:noAutofit/>
        </a:bodyPr>
        <a:lstStyle/>
        <a:p>
          <a:pPr lvl="0" algn="ctr" defTabSz="755650" rtl="0">
            <a:lnSpc>
              <a:spcPct val="90000"/>
            </a:lnSpc>
            <a:spcBef>
              <a:spcPct val="0"/>
            </a:spcBef>
            <a:spcAft>
              <a:spcPct val="35000"/>
            </a:spcAft>
          </a:pPr>
          <a:r>
            <a:rPr lang="en-US" sz="1700" kern="1200" dirty="0" smtClean="0"/>
            <a:t>Il </a:t>
          </a:r>
          <a:r>
            <a:rPr lang="en-US" sz="1700" kern="1200" dirty="0" err="1" smtClean="0"/>
            <a:t>Museo</a:t>
          </a:r>
          <a:r>
            <a:rPr lang="en-US" sz="1700" kern="1200" dirty="0" smtClean="0"/>
            <a:t> di </a:t>
          </a:r>
          <a:r>
            <a:rPr lang="en-US" sz="1700" kern="1200" dirty="0" err="1" smtClean="0"/>
            <a:t>Storia</a:t>
          </a:r>
          <a:r>
            <a:rPr lang="en-US" sz="1700" kern="1200" dirty="0" smtClean="0"/>
            <a:t> </a:t>
          </a:r>
          <a:r>
            <a:rPr lang="en-US" sz="1700" kern="1200" dirty="0" err="1" smtClean="0"/>
            <a:t>Naturale</a:t>
          </a:r>
          <a:r>
            <a:rPr lang="en-US" sz="1700" kern="1200" dirty="0" smtClean="0"/>
            <a:t> di Firenze</a:t>
          </a:r>
          <a:endParaRPr lang="en-US" sz="1700" kern="1200" dirty="0"/>
        </a:p>
      </dsp:txBody>
      <dsp:txXfrm>
        <a:off x="2803490" y="1398298"/>
        <a:ext cx="1836593" cy="845598"/>
      </dsp:txXfrm>
    </dsp:sp>
    <dsp:sp modelId="{53E3B03C-7911-4CEA-97E2-3EA9378197F2}">
      <dsp:nvSpPr>
        <dsp:cNvPr id="0" name=""/>
        <dsp:cNvSpPr/>
      </dsp:nvSpPr>
      <dsp:spPr>
        <a:xfrm>
          <a:off x="2777182" y="2408392"/>
          <a:ext cx="1889209" cy="898214"/>
        </a:xfrm>
        <a:prstGeom prst="roundRect">
          <a:avLst>
            <a:gd name="adj" fmla="val 10000"/>
          </a:avLst>
        </a:prstGeom>
        <a:solidFill>
          <a:srgbClr val="002060"/>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rtlCol="0" anchor="ctr" anchorCtr="0">
          <a:noAutofit/>
        </a:bodyPr>
        <a:lstStyle/>
        <a:p>
          <a:pPr lvl="0" algn="ctr" defTabSz="755650" rtl="0">
            <a:lnSpc>
              <a:spcPct val="90000"/>
            </a:lnSpc>
            <a:spcBef>
              <a:spcPct val="0"/>
            </a:spcBef>
            <a:spcAft>
              <a:spcPct val="35000"/>
            </a:spcAft>
          </a:pPr>
          <a:r>
            <a:rPr lang="en-US" sz="1700" kern="1200" dirty="0" err="1" smtClean="0"/>
            <a:t>Sezione</a:t>
          </a:r>
          <a:r>
            <a:rPr lang="en-US" sz="1700" kern="1200" baseline="0" dirty="0" smtClean="0"/>
            <a:t> </a:t>
          </a:r>
          <a:r>
            <a:rPr lang="en-US" sz="1700" kern="1200" baseline="0" dirty="0" err="1" smtClean="0"/>
            <a:t>paleontologica</a:t>
          </a:r>
          <a:endParaRPr lang="en-US" sz="1700" kern="1200" dirty="0"/>
        </a:p>
      </dsp:txBody>
      <dsp:txXfrm>
        <a:off x="2803490" y="2434700"/>
        <a:ext cx="1836593" cy="845598"/>
      </dsp:txXfrm>
    </dsp:sp>
    <dsp:sp modelId="{31760434-5647-4C8E-AE6C-F5CEB4711620}">
      <dsp:nvSpPr>
        <dsp:cNvPr id="0" name=""/>
        <dsp:cNvSpPr/>
      </dsp:nvSpPr>
      <dsp:spPr>
        <a:xfrm>
          <a:off x="2777182" y="3444794"/>
          <a:ext cx="1889209" cy="898214"/>
        </a:xfrm>
        <a:prstGeom prst="roundRect">
          <a:avLst>
            <a:gd name="adj" fmla="val 10000"/>
          </a:avLst>
        </a:prstGeom>
        <a:solidFill>
          <a:srgbClr val="002060"/>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rtlCol="0" anchor="ctr" anchorCtr="0">
          <a:noAutofit/>
        </a:bodyPr>
        <a:lstStyle/>
        <a:p>
          <a:pPr lvl="0" algn="ctr" defTabSz="755650" rtl="0">
            <a:lnSpc>
              <a:spcPct val="90000"/>
            </a:lnSpc>
            <a:spcBef>
              <a:spcPct val="0"/>
            </a:spcBef>
            <a:spcAft>
              <a:spcPct val="35000"/>
            </a:spcAft>
          </a:pPr>
          <a:r>
            <a:rPr lang="en-US" sz="1700" kern="1200" dirty="0" smtClean="0"/>
            <a:t>Quattro</a:t>
          </a:r>
          <a:r>
            <a:rPr lang="en-US" sz="1700" kern="1200" baseline="0" dirty="0" smtClean="0"/>
            <a:t> </a:t>
          </a:r>
          <a:r>
            <a:rPr lang="en-US" sz="1700" kern="1200" baseline="0" dirty="0" err="1" smtClean="0"/>
            <a:t>attività</a:t>
          </a:r>
          <a:r>
            <a:rPr lang="en-US" sz="1700" kern="1200" baseline="0" dirty="0" smtClean="0"/>
            <a:t> di </a:t>
          </a:r>
          <a:r>
            <a:rPr lang="en-US" sz="1700" kern="1200" baseline="0" dirty="0" err="1" smtClean="0"/>
            <a:t>gruppo</a:t>
          </a:r>
          <a:endParaRPr lang="en-US" sz="1700" kern="1200" dirty="0"/>
        </a:p>
      </dsp:txBody>
      <dsp:txXfrm>
        <a:off x="2803490" y="3471102"/>
        <a:ext cx="1836593" cy="845598"/>
      </dsp:txXfrm>
    </dsp:sp>
    <dsp:sp modelId="{0E5D2D57-B849-4356-B04E-5367D2638826}">
      <dsp:nvSpPr>
        <dsp:cNvPr id="0" name=""/>
        <dsp:cNvSpPr/>
      </dsp:nvSpPr>
      <dsp:spPr>
        <a:xfrm>
          <a:off x="5079656" y="0"/>
          <a:ext cx="2361511" cy="4572000"/>
        </a:xfrm>
        <a:prstGeom prst="roundRect">
          <a:avLst>
            <a:gd name="adj" fmla="val 10000"/>
          </a:avLst>
        </a:prstGeom>
        <a:solidFill>
          <a:srgbClr val="D5FBAF"/>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rtlCol="0" anchor="ctr" anchorCtr="0">
          <a:noAutofit/>
        </a:bodyPr>
        <a:lstStyle/>
        <a:p>
          <a:pPr lvl="0" algn="ctr" defTabSz="889000" rtl="0">
            <a:lnSpc>
              <a:spcPct val="90000"/>
            </a:lnSpc>
            <a:spcBef>
              <a:spcPct val="0"/>
            </a:spcBef>
            <a:spcAft>
              <a:spcPct val="35000"/>
            </a:spcAft>
          </a:pPr>
          <a:r>
            <a:rPr lang="en-US" sz="2000" kern="1200" dirty="0" smtClean="0"/>
            <a:t>ATTIVITA’ DI RICERCA</a:t>
          </a:r>
          <a:endParaRPr lang="en-US" sz="2000" kern="1200" dirty="0"/>
        </a:p>
      </dsp:txBody>
      <dsp:txXfrm>
        <a:off x="5079656" y="0"/>
        <a:ext cx="2361511" cy="1371600"/>
      </dsp:txXfrm>
    </dsp:sp>
    <dsp:sp modelId="{52826090-C9EA-4747-8CC7-3120FA3E9AFA}">
      <dsp:nvSpPr>
        <dsp:cNvPr id="0" name=""/>
        <dsp:cNvSpPr/>
      </dsp:nvSpPr>
      <dsp:spPr>
        <a:xfrm>
          <a:off x="5315807" y="1372939"/>
          <a:ext cx="1889209" cy="1378520"/>
        </a:xfrm>
        <a:prstGeom prst="roundRect">
          <a:avLst>
            <a:gd name="adj" fmla="val 10000"/>
          </a:avLst>
        </a:prstGeom>
        <a:solidFill>
          <a:srgbClr val="336600"/>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rtlCol="0" anchor="ctr" anchorCtr="0">
          <a:noAutofit/>
        </a:bodyPr>
        <a:lstStyle/>
        <a:p>
          <a:pPr lvl="0" algn="ctr" defTabSz="755650" rtl="0">
            <a:lnSpc>
              <a:spcPct val="90000"/>
            </a:lnSpc>
            <a:spcBef>
              <a:spcPct val="0"/>
            </a:spcBef>
            <a:spcAft>
              <a:spcPct val="35000"/>
            </a:spcAft>
          </a:pPr>
          <a:r>
            <a:rPr lang="en-US" sz="1700" kern="1200" dirty="0" err="1" smtClean="0"/>
            <a:t>Valutazione</a:t>
          </a:r>
          <a:r>
            <a:rPr lang="en-US" sz="1700" kern="1200" baseline="0" dirty="0" smtClean="0"/>
            <a:t> </a:t>
          </a:r>
          <a:r>
            <a:rPr lang="en-US" sz="1700" kern="1200" baseline="0" dirty="0" err="1" smtClean="0"/>
            <a:t>proposte</a:t>
          </a:r>
          <a:r>
            <a:rPr lang="en-US" sz="1700" kern="1200" baseline="0" dirty="0" smtClean="0"/>
            <a:t> </a:t>
          </a:r>
          <a:r>
            <a:rPr lang="en-US" sz="1700" kern="1200" baseline="0" dirty="0" err="1" smtClean="0"/>
            <a:t>museali</a:t>
          </a:r>
          <a:endParaRPr lang="en-US" sz="1700" kern="1200" dirty="0"/>
        </a:p>
      </dsp:txBody>
      <dsp:txXfrm>
        <a:off x="5356182" y="1413314"/>
        <a:ext cx="1808459" cy="1297770"/>
      </dsp:txXfrm>
    </dsp:sp>
    <dsp:sp modelId="{C6F77A25-627F-4F82-B27A-DF40C8F87A11}">
      <dsp:nvSpPr>
        <dsp:cNvPr id="0" name=""/>
        <dsp:cNvSpPr/>
      </dsp:nvSpPr>
      <dsp:spPr>
        <a:xfrm>
          <a:off x="5330109" y="2979166"/>
          <a:ext cx="1889209" cy="1378520"/>
        </a:xfrm>
        <a:prstGeom prst="roundRect">
          <a:avLst>
            <a:gd name="adj" fmla="val 10000"/>
          </a:avLst>
        </a:prstGeom>
        <a:solidFill>
          <a:srgbClr val="336600"/>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rtlCol="0" anchor="ctr" anchorCtr="0">
          <a:noAutofit/>
        </a:bodyPr>
        <a:lstStyle/>
        <a:p>
          <a:pPr lvl="0" algn="ctr" defTabSz="755650" rtl="0">
            <a:lnSpc>
              <a:spcPct val="90000"/>
            </a:lnSpc>
            <a:spcBef>
              <a:spcPct val="0"/>
            </a:spcBef>
            <a:spcAft>
              <a:spcPct val="35000"/>
            </a:spcAft>
          </a:pPr>
          <a:r>
            <a:rPr lang="en-US" sz="1700" kern="1200" dirty="0" err="1" smtClean="0"/>
            <a:t>Quali</a:t>
          </a:r>
          <a:r>
            <a:rPr lang="en-US" sz="1700" kern="1200" baseline="0" dirty="0" smtClean="0"/>
            <a:t> </a:t>
          </a:r>
          <a:r>
            <a:rPr lang="en-US" sz="1700" kern="1200" baseline="0" dirty="0" err="1" smtClean="0"/>
            <a:t>musei</a:t>
          </a:r>
          <a:endParaRPr lang="en-US" sz="1700" kern="1200" dirty="0"/>
        </a:p>
      </dsp:txBody>
      <dsp:txXfrm>
        <a:off x="5370484" y="3019541"/>
        <a:ext cx="1808459" cy="1297770"/>
      </dsp:txXfrm>
    </dsp:sp>
    <dsp:sp modelId="{6928A445-5A88-4231-B326-642F0C02A6DD}">
      <dsp:nvSpPr>
        <dsp:cNvPr id="0" name=""/>
        <dsp:cNvSpPr/>
      </dsp:nvSpPr>
      <dsp:spPr>
        <a:xfrm>
          <a:off x="7618281" y="0"/>
          <a:ext cx="2361511" cy="4572000"/>
        </a:xfrm>
        <a:prstGeom prst="roundRect">
          <a:avLst>
            <a:gd name="adj" fmla="val 10000"/>
          </a:avLst>
        </a:prstGeom>
        <a:solidFill>
          <a:srgbClr val="D5FBAF"/>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72390" tIns="72390" rIns="72390" bIns="72390" numCol="1" spcCol="1270" rtlCol="0" anchor="ctr" anchorCtr="0">
          <a:noAutofit/>
        </a:bodyPr>
        <a:lstStyle/>
        <a:p>
          <a:pPr lvl="0" algn="ctr" defTabSz="844550" rtl="0">
            <a:lnSpc>
              <a:spcPct val="90000"/>
            </a:lnSpc>
            <a:spcBef>
              <a:spcPct val="0"/>
            </a:spcBef>
            <a:spcAft>
              <a:spcPct val="35000"/>
            </a:spcAft>
          </a:pPr>
          <a:r>
            <a:rPr lang="en-US" sz="1900" kern="1200" dirty="0" smtClean="0"/>
            <a:t>RIFLESSIONE SULL’ESPERIENZA</a:t>
          </a:r>
          <a:endParaRPr lang="en-US" sz="1900" kern="1200" dirty="0"/>
        </a:p>
      </dsp:txBody>
      <dsp:txXfrm>
        <a:off x="7618281" y="0"/>
        <a:ext cx="2361511" cy="1371600"/>
      </dsp:txXfrm>
    </dsp:sp>
    <dsp:sp modelId="{28903C26-1460-4316-8B7F-C856A148A5B2}">
      <dsp:nvSpPr>
        <dsp:cNvPr id="0" name=""/>
        <dsp:cNvSpPr/>
      </dsp:nvSpPr>
      <dsp:spPr>
        <a:xfrm>
          <a:off x="7854432" y="1371600"/>
          <a:ext cx="1889209" cy="2971800"/>
        </a:xfrm>
        <a:prstGeom prst="roundRect">
          <a:avLst>
            <a:gd name="adj" fmla="val 10000"/>
          </a:avLst>
        </a:prstGeom>
        <a:solidFill>
          <a:srgbClr val="A5002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rtlCol="0" anchor="ctr" anchorCtr="0">
          <a:noAutofit/>
        </a:bodyPr>
        <a:lstStyle/>
        <a:p>
          <a:pPr lvl="0" algn="ctr" defTabSz="755650" rtl="0">
            <a:lnSpc>
              <a:spcPct val="90000"/>
            </a:lnSpc>
            <a:spcBef>
              <a:spcPct val="0"/>
            </a:spcBef>
            <a:spcAft>
              <a:spcPct val="35000"/>
            </a:spcAft>
          </a:pPr>
          <a:r>
            <a:rPr lang="en-US" sz="1700" kern="1200" dirty="0" err="1" smtClean="0"/>
            <a:t>Una</a:t>
          </a:r>
          <a:r>
            <a:rPr lang="en-US" sz="1700" kern="1200" baseline="0" dirty="0" smtClean="0"/>
            <a:t> </a:t>
          </a:r>
          <a:r>
            <a:rPr lang="en-US" sz="1700" kern="1200" baseline="0" dirty="0" err="1" smtClean="0"/>
            <a:t>parola</a:t>
          </a:r>
          <a:r>
            <a:rPr lang="en-US" sz="1700" kern="1200" baseline="0" dirty="0" smtClean="0"/>
            <a:t> per “</a:t>
          </a:r>
          <a:r>
            <a:rPr lang="en-US" sz="1700" kern="1200" baseline="0" dirty="0" err="1" smtClean="0"/>
            <a:t>riassumere</a:t>
          </a:r>
          <a:r>
            <a:rPr lang="en-US" sz="1700" kern="1200" baseline="0" dirty="0" smtClean="0"/>
            <a:t>”</a:t>
          </a:r>
          <a:endParaRPr lang="en-US" sz="1700" kern="1200" dirty="0"/>
        </a:p>
      </dsp:txBody>
      <dsp:txXfrm>
        <a:off x="7909765" y="1426933"/>
        <a:ext cx="1778543" cy="2861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BFDB6-E59F-4CE2-86A1-E59D180CAEB5}">
      <dsp:nvSpPr>
        <dsp:cNvPr id="0" name=""/>
        <dsp:cNvSpPr/>
      </dsp:nvSpPr>
      <dsp:spPr>
        <a:xfrm>
          <a:off x="600967" y="348"/>
          <a:ext cx="2229209" cy="1337525"/>
        </a:xfrm>
        <a:prstGeom prst="rect">
          <a:avLst/>
        </a:prstGeom>
        <a:solidFill>
          <a:srgbClr val="00206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Attività di osservazione, analisi e deduzione</a:t>
          </a:r>
          <a:endParaRPr lang="it-IT" sz="2200" kern="1200" dirty="0"/>
        </a:p>
      </dsp:txBody>
      <dsp:txXfrm>
        <a:off x="600967" y="348"/>
        <a:ext cx="2229209" cy="1337525"/>
      </dsp:txXfrm>
    </dsp:sp>
    <dsp:sp modelId="{7ADA9716-E5CE-4B2F-841F-690AFC93BBB3}">
      <dsp:nvSpPr>
        <dsp:cNvPr id="0" name=""/>
        <dsp:cNvSpPr/>
      </dsp:nvSpPr>
      <dsp:spPr>
        <a:xfrm>
          <a:off x="3053097" y="348"/>
          <a:ext cx="2229209" cy="1337525"/>
        </a:xfrm>
        <a:prstGeom prst="rect">
          <a:avLst/>
        </a:prstGeom>
        <a:solidFill>
          <a:srgbClr val="00206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Attività di ricerca e descrizione attiva</a:t>
          </a:r>
          <a:endParaRPr lang="it-IT" sz="2200" kern="1200" dirty="0"/>
        </a:p>
      </dsp:txBody>
      <dsp:txXfrm>
        <a:off x="3053097" y="348"/>
        <a:ext cx="2229209" cy="1337525"/>
      </dsp:txXfrm>
    </dsp:sp>
    <dsp:sp modelId="{77D555B6-9D0D-4278-BAA1-7044518CD180}">
      <dsp:nvSpPr>
        <dsp:cNvPr id="0" name=""/>
        <dsp:cNvSpPr/>
      </dsp:nvSpPr>
      <dsp:spPr>
        <a:xfrm>
          <a:off x="600967" y="1560794"/>
          <a:ext cx="2229209" cy="1337525"/>
        </a:xfrm>
        <a:prstGeom prst="rect">
          <a:avLst/>
        </a:prstGeom>
        <a:solidFill>
          <a:srgbClr val="00206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Attività di descrizione visiva e ascolto attivo</a:t>
          </a:r>
          <a:endParaRPr lang="it-IT" sz="2200" kern="1200" dirty="0"/>
        </a:p>
      </dsp:txBody>
      <dsp:txXfrm>
        <a:off x="600967" y="1560794"/>
        <a:ext cx="2229209" cy="1337525"/>
      </dsp:txXfrm>
    </dsp:sp>
    <dsp:sp modelId="{2659F69C-B431-46AA-ABCA-52DB80B95B64}">
      <dsp:nvSpPr>
        <dsp:cNvPr id="0" name=""/>
        <dsp:cNvSpPr/>
      </dsp:nvSpPr>
      <dsp:spPr>
        <a:xfrm>
          <a:off x="3053097" y="1560794"/>
          <a:ext cx="2229209" cy="1337525"/>
        </a:xfrm>
        <a:prstGeom prst="rect">
          <a:avLst/>
        </a:prstGeom>
        <a:solidFill>
          <a:srgbClr val="00206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Attività di </a:t>
          </a:r>
          <a:r>
            <a:rPr lang="it-IT" sz="2200" kern="1200" dirty="0" err="1" smtClean="0"/>
            <a:t>storytelling</a:t>
          </a:r>
          <a:endParaRPr lang="it-IT" sz="2200" kern="1200" dirty="0"/>
        </a:p>
      </dsp:txBody>
      <dsp:txXfrm>
        <a:off x="3053097" y="1560794"/>
        <a:ext cx="2229209" cy="133752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r>
              <a:rPr lang="it-IT" dirty="0" smtClean="0"/>
              <a:t>​</a:t>
            </a:r>
            <a:fld id="{0D8742EA-96E8-4119-9E72-91D63DB4C6D4}" type="datetime1">
              <a:rPr lang="it-IT" smtClean="0"/>
              <a:t>11/02/2019</a:t>
            </a:fld>
            <a:r>
              <a:rPr lang="it-IT" dirty="0" smtClean="0"/>
              <a:t>​</a:t>
            </a:r>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it-IT" smtClean="0"/>
              <a:pPr algn="r" rtl="0"/>
              <a:t>‹N›</a:t>
            </a:fld>
            <a:endParaRPr lang="it-IT"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13E80DBD-3AF4-4240-8960-760299330EB7}" type="datetime1">
              <a:rPr lang="it-IT" smtClean="0"/>
              <a:pPr/>
              <a:t>11/02/2019</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it-IT" smtClean="0"/>
              <a:pPr/>
              <a:t>‹N›</a:t>
            </a:fld>
            <a:endParaRPr lang="it-IT"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ttango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it-IT" noProof="0" smtClean="0"/>
              <a:t>Fare clic per modificare lo stile del titolo</a:t>
            </a:r>
            <a:endParaRPr lang="it-IT" noProof="0" dirty="0"/>
          </a:p>
        </p:txBody>
      </p:sp>
      <p:sp>
        <p:nvSpPr>
          <p:cNvPr id="3" name="Sottotitolo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noProof="0" smtClean="0"/>
              <a:t>Fare clic per modificare lo stile del sottotitolo dello schema</a:t>
            </a:r>
            <a:endParaRPr lang="it-IT" noProof="0" dirty="0"/>
          </a:p>
        </p:txBody>
      </p:sp>
      <p:sp>
        <p:nvSpPr>
          <p:cNvPr id="4" name="Segnaposto data 3"/>
          <p:cNvSpPr>
            <a:spLocks noGrp="1"/>
          </p:cNvSpPr>
          <p:nvPr>
            <p:ph type="dt" sz="half" idx="10"/>
          </p:nvPr>
        </p:nvSpPr>
        <p:spPr/>
        <p:txBody>
          <a:bodyPr rtlCol="0"/>
          <a:lstStyle/>
          <a:p>
            <a:r>
              <a:rPr lang="it-IT" dirty="0" smtClean="0"/>
              <a:t>​</a:t>
            </a:r>
            <a:fld id="{88DA2626-EB79-4D40-8DD1-555BED05B3C0}" type="datetime1">
              <a:rPr lang="it-IT" smtClean="0"/>
              <a:pPr/>
              <a:t>11/02/2019</a:t>
            </a:fld>
            <a:r>
              <a:rPr lang="it-IT" dirty="0" smtClean="0"/>
              <a:t>​</a:t>
            </a:r>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pic>
        <p:nvPicPr>
          <p:cNvPr id="11" name="Immagin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b"/>
          <a:lstStyle>
            <a:lvl1pPr algn="l" rtl="0">
              <a:defRPr sz="3200"/>
            </a:lvl1pPr>
          </a:lstStyle>
          <a:p>
            <a:pPr rtl="0"/>
            <a:r>
              <a:rPr lang="it-IT" noProof="0" smtClean="0"/>
              <a:t>Fare clic per modificare lo stile del titolo</a:t>
            </a:r>
            <a:endParaRPr lang="it-IT" noProof="0" dirty="0"/>
          </a:p>
        </p:txBody>
      </p:sp>
      <p:sp>
        <p:nvSpPr>
          <p:cNvPr id="3" name="Segnaposto immagine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noProof="0" smtClean="0"/>
              <a:t>Fare clic sull'icona per inserire un'immagine</a:t>
            </a:r>
            <a:endParaRPr lang="it-IT" noProof="0" dirty="0"/>
          </a:p>
        </p:txBody>
      </p:sp>
      <p:sp>
        <p:nvSpPr>
          <p:cNvPr id="4" name="Segnaposto testo 3"/>
          <p:cNvSpPr>
            <a:spLocks noGrp="1"/>
          </p:cNvSpPr>
          <p:nvPr>
            <p:ph type="body" sz="half" idx="2" hasCustomPrompt="1"/>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noProof="0" dirty="0" smtClean="0"/>
              <a:t>Fare clic per modificare stili del testo dello schema</a:t>
            </a:r>
          </a:p>
        </p:txBody>
      </p:sp>
      <p:sp>
        <p:nvSpPr>
          <p:cNvPr id="5" name="Segnaposto data 4"/>
          <p:cNvSpPr>
            <a:spLocks noGrp="1"/>
          </p:cNvSpPr>
          <p:nvPr>
            <p:ph type="dt" sz="half" idx="10"/>
          </p:nvPr>
        </p:nvSpPr>
        <p:spPr/>
        <p:txBody>
          <a:bodyPr rtlCol="0"/>
          <a:lstStyle/>
          <a:p>
            <a:r>
              <a:rPr lang="it-IT" dirty="0" smtClean="0"/>
              <a:t>​</a:t>
            </a:r>
            <a:fld id="{4C681C7C-6639-4D2E-928A-C2226BCBB7AE}" type="datetime1">
              <a:rPr lang="it-IT" smtClean="0"/>
              <a:pPr/>
              <a:t>11/02/2019</a:t>
            </a:fld>
            <a:r>
              <a:rPr lang="it-IT" dirty="0" smtClean="0"/>
              <a:t>​</a:t>
            </a:r>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hasCustomPrompt="1"/>
          </p:nvPr>
        </p:nvSpPr>
        <p:spPr/>
        <p:txBody>
          <a:bodyPr vert="eaVert" rtlCol="0"/>
          <a:lstStyle>
            <a:lvl1pPr rtl="0">
              <a:defRPr/>
            </a:lvl1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p:txBody>
          <a:bodyPr rtlCol="0"/>
          <a:lstStyle/>
          <a:p>
            <a:r>
              <a:rPr lang="it-IT" dirty="0" smtClean="0"/>
              <a:t>​</a:t>
            </a:r>
            <a:fld id="{2289B057-FE3E-4297-86E4-524E5B4C4EA4}" type="datetime1">
              <a:rPr lang="it-IT" smtClean="0"/>
              <a:pPr/>
              <a:t>11/02/2019</a:t>
            </a:fld>
            <a:r>
              <a:rPr lang="it-IT" dirty="0" smtClean="0"/>
              <a:t>​</a:t>
            </a:r>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372600" y="365125"/>
            <a:ext cx="1714500" cy="5811838"/>
          </a:xfrm>
        </p:spPr>
        <p:txBody>
          <a:bodyPr vert="eaVert"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hasCustomPrompt="1"/>
          </p:nvPr>
        </p:nvSpPr>
        <p:spPr>
          <a:xfrm>
            <a:off x="1104900" y="365125"/>
            <a:ext cx="8098896" cy="5811838"/>
          </a:xfrm>
        </p:spPr>
        <p:txBody>
          <a:bodyPr vert="eaVert" rtlCol="0"/>
          <a:lstStyle>
            <a:lvl1pPr rtl="0">
              <a:defRPr/>
            </a:lvl1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p:txBody>
          <a:bodyPr rtlCol="0"/>
          <a:lstStyle/>
          <a:p>
            <a:r>
              <a:rPr lang="it-IT" dirty="0" smtClean="0"/>
              <a:t>​</a:t>
            </a:r>
            <a:fld id="{901D9FD7-BECD-4BE6-A740-363393FEA6A9}" type="datetime1">
              <a:rPr lang="it-IT" smtClean="0"/>
              <a:pPr/>
              <a:t>11/02/2019</a:t>
            </a:fld>
            <a:r>
              <a:rPr lang="it-IT" dirty="0" smtClean="0"/>
              <a:t>​</a:t>
            </a:r>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grpSp>
        <p:nvGrpSpPr>
          <p:cNvPr id="7" name="Gruppo 6"/>
          <p:cNvGrpSpPr/>
          <p:nvPr/>
        </p:nvGrpSpPr>
        <p:grpSpPr>
          <a:xfrm rot="5400000">
            <a:off x="6514047" y="3228843"/>
            <a:ext cx="5632704" cy="84403"/>
            <a:chOff x="1073150" y="1219201"/>
            <a:chExt cx="10058400" cy="63125"/>
          </a:xfrm>
        </p:grpSpPr>
        <p:cxnSp>
          <p:nvCxnSpPr>
            <p:cNvPr id="8" name="Connettore diritto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idx="1" hasCustomPrompt="1"/>
          </p:nvPr>
        </p:nvSpPr>
        <p:spPr/>
        <p:txBody>
          <a:bodyPr rtlCol="0"/>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p:txBody>
          <a:bodyPr rtlCol="0"/>
          <a:lstStyle>
            <a:lvl1pPr>
              <a:defRPr/>
            </a:lvl1pPr>
          </a:lstStyle>
          <a:p>
            <a:fld id="{FB7D3E48-7CFA-43F1-BF5B-DD6A94F20CF7}" type="datetime1">
              <a:rPr lang="it-IT" smtClean="0"/>
              <a:pPr/>
              <a:t>11/02/2019</a:t>
            </a:fld>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titolo con immagine">
    <p:spTree>
      <p:nvGrpSpPr>
        <p:cNvPr id="1" name=""/>
        <p:cNvGrpSpPr/>
        <p:nvPr/>
      </p:nvGrpSpPr>
      <p:grpSpPr>
        <a:xfrm>
          <a:off x="0" y="0"/>
          <a:ext cx="0" cy="0"/>
          <a:chOff x="0" y="0"/>
          <a:chExt cx="0" cy="0"/>
        </a:xfrm>
      </p:grpSpPr>
      <p:grpSp>
        <p:nvGrpSpPr>
          <p:cNvPr id="13" name="Gruppo 12"/>
          <p:cNvGrpSpPr/>
          <p:nvPr/>
        </p:nvGrpSpPr>
        <p:grpSpPr>
          <a:xfrm rot="10800000">
            <a:off x="0" y="5645510"/>
            <a:ext cx="12192000" cy="63125"/>
            <a:chOff x="507492" y="1501519"/>
            <a:chExt cx="8129016" cy="63125"/>
          </a:xfrm>
        </p:grpSpPr>
        <p:cxnSp>
          <p:nvCxnSpPr>
            <p:cNvPr id="17" name="Connettore dirit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po 13"/>
          <p:cNvGrpSpPr/>
          <p:nvPr/>
        </p:nvGrpSpPr>
        <p:grpSpPr>
          <a:xfrm>
            <a:off x="0" y="1143000"/>
            <a:ext cx="12192000" cy="63125"/>
            <a:chOff x="507492" y="1501519"/>
            <a:chExt cx="8129016" cy="63125"/>
          </a:xfrm>
        </p:grpSpPr>
        <p:cxnSp>
          <p:nvCxnSpPr>
            <p:cNvPr id="15" name="Connettore dirit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ttango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it-IT" noProof="0" smtClean="0"/>
              <a:t>Fare clic per modificare lo stile del titolo</a:t>
            </a:r>
            <a:endParaRPr lang="it-IT" noProof="0" dirty="0"/>
          </a:p>
        </p:txBody>
      </p:sp>
      <p:sp>
        <p:nvSpPr>
          <p:cNvPr id="3" name="Sottotitolo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noProof="0" smtClean="0"/>
              <a:t>Fare clic per modificare lo stile del sottotitolo dello schema</a:t>
            </a:r>
            <a:endParaRPr lang="it-IT" noProof="0" dirty="0"/>
          </a:p>
        </p:txBody>
      </p:sp>
      <p:pic>
        <p:nvPicPr>
          <p:cNvPr id="10" name="Immagin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Segnaposto immagine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it-IT" noProof="0" smtClean="0"/>
              <a:t>Fare clic sull'icona per inserire un'immagine</a:t>
            </a:r>
            <a:endParaRPr lang="it-IT" noProof="0" dirty="0"/>
          </a:p>
        </p:txBody>
      </p:sp>
      <p:sp>
        <p:nvSpPr>
          <p:cNvPr id="19" name="Testo informativo"/>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it-IT" sz="1200" b="1" i="1" noProof="0" dirty="0" smtClean="0">
                <a:latin typeface="Arial" pitchFamily="34" charset="0"/>
                <a:cs typeface="Arial" pitchFamily="34" charset="0"/>
              </a:rPr>
              <a:t>NOTA:</a:t>
            </a:r>
          </a:p>
          <a:p>
            <a:pPr rtl="0"/>
            <a:r>
              <a:rPr lang="it-IT" sz="1200" i="1" noProof="0" dirty="0" smtClean="0">
                <a:latin typeface="Arial" pitchFamily="34" charset="0"/>
                <a:cs typeface="Arial" pitchFamily="34" charset="0"/>
              </a:rPr>
              <a:t>per cambiare l'immagine in questa diapositiva, selezionarla ed eliminarla. Quindi fare clic sull'icona Inserisci nel segnaposto per inserire l'immagine desiderata.</a:t>
            </a:r>
            <a:endParaRPr lang="it-IT" sz="1200" i="1" noProof="0" dirty="0">
              <a:latin typeface="Arial" pitchFamily="34" charset="0"/>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uppo 7"/>
          <p:cNvGrpSpPr/>
          <p:nvPr/>
        </p:nvGrpSpPr>
        <p:grpSpPr>
          <a:xfrm>
            <a:off x="0" y="2514600"/>
            <a:ext cx="12192000" cy="3194035"/>
            <a:chOff x="647402" y="2514600"/>
            <a:chExt cx="10838688" cy="3194035"/>
          </a:xfrm>
        </p:grpSpPr>
        <p:grpSp>
          <p:nvGrpSpPr>
            <p:cNvPr id="9" name="Gruppo 8"/>
            <p:cNvGrpSpPr/>
            <p:nvPr/>
          </p:nvGrpSpPr>
          <p:grpSpPr>
            <a:xfrm>
              <a:off x="647402" y="2514600"/>
              <a:ext cx="10838688" cy="63125"/>
              <a:chOff x="507492" y="1501519"/>
              <a:chExt cx="8129016" cy="63125"/>
            </a:xfrm>
          </p:grpSpPr>
          <p:cxnSp>
            <p:nvCxnSpPr>
              <p:cNvPr id="14" name="Connettore dirit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ttango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11" name="Gruppo 10"/>
            <p:cNvGrpSpPr/>
            <p:nvPr/>
          </p:nvGrpSpPr>
          <p:grpSpPr>
            <a:xfrm rot="10800000">
              <a:off x="647402" y="5645510"/>
              <a:ext cx="10838688" cy="63125"/>
              <a:chOff x="507492" y="1501519"/>
              <a:chExt cx="8129016" cy="63125"/>
            </a:xfrm>
          </p:grpSpPr>
          <p:cxnSp>
            <p:nvCxnSpPr>
              <p:cNvPr id="12" name="Connettore drit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olo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it-IT" noProof="0" smtClean="0"/>
              <a:t>Fare clic per modificare lo stile del titolo</a:t>
            </a:r>
            <a:endParaRPr lang="it-IT" noProof="0" dirty="0"/>
          </a:p>
        </p:txBody>
      </p:sp>
      <p:sp>
        <p:nvSpPr>
          <p:cNvPr id="3" name="Segnaposto testo 2"/>
          <p:cNvSpPr>
            <a:spLocks noGrp="1"/>
          </p:cNvSpPr>
          <p:nvPr>
            <p:ph type="body" idx="1" hasCustomPrompt="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t-IT" noProof="0" dirty="0" smtClean="0"/>
              <a:t>Fare clic per modificare stili del testo dello schema</a:t>
            </a:r>
          </a:p>
        </p:txBody>
      </p:sp>
      <p:sp>
        <p:nvSpPr>
          <p:cNvPr id="4" name="Segnaposto data 3"/>
          <p:cNvSpPr>
            <a:spLocks noGrp="1"/>
          </p:cNvSpPr>
          <p:nvPr>
            <p:ph type="dt" sz="half" idx="10"/>
          </p:nvPr>
        </p:nvSpPr>
        <p:spPr/>
        <p:txBody>
          <a:bodyPr rtlCol="0"/>
          <a:lstStyle/>
          <a:p>
            <a:r>
              <a:rPr lang="it-IT" dirty="0" smtClean="0"/>
              <a:t>​</a:t>
            </a:r>
            <a:fld id="{1B5B84BD-C738-4193-B426-11DBFAEC3B0A}" type="datetime1">
              <a:rPr lang="it-IT" smtClean="0"/>
              <a:pPr/>
              <a:t>11/02/2019</a:t>
            </a:fld>
            <a:r>
              <a:rPr lang="it-IT" dirty="0" smtClean="0"/>
              <a:t>​</a:t>
            </a:r>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pic>
        <p:nvPicPr>
          <p:cNvPr id="7" name="Immagin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sz="half" idx="1" hasCustomPrompt="1"/>
          </p:nvPr>
        </p:nvSpPr>
        <p:spPr>
          <a:xfrm>
            <a:off x="1104900" y="1600200"/>
            <a:ext cx="4914900" cy="4571999"/>
          </a:xfr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contenuto 3"/>
          <p:cNvSpPr>
            <a:spLocks noGrp="1"/>
          </p:cNvSpPr>
          <p:nvPr>
            <p:ph sz="half" idx="2" hasCustomPrompt="1"/>
          </p:nvPr>
        </p:nvSpPr>
        <p:spPr>
          <a:xfrm>
            <a:off x="6172200" y="1600200"/>
            <a:ext cx="4914900" cy="4571999"/>
          </a:xfrm>
        </p:spPr>
        <p:txBody>
          <a:bodyPr rtlCol="0"/>
          <a:lstStyle>
            <a:lvl1pPr rtl="0">
              <a:defRPr/>
            </a:lvl1pPr>
            <a:lvl5pPr algn="l" rtl="0">
              <a:defRPr/>
            </a:lvl5pPr>
            <a:lvl6pPr algn="l" rtl="0">
              <a:defRPr/>
            </a:lvl6pPr>
            <a:lvl7pPr algn="l" rtl="0">
              <a:defRPr/>
            </a:lvl7pPr>
            <a:lvl8pPr algn="l" rtl="0">
              <a:defRPr/>
            </a:lvl8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5" name="Segnaposto data 4"/>
          <p:cNvSpPr>
            <a:spLocks noGrp="1"/>
          </p:cNvSpPr>
          <p:nvPr>
            <p:ph type="dt" sz="half" idx="10"/>
          </p:nvPr>
        </p:nvSpPr>
        <p:spPr/>
        <p:txBody>
          <a:bodyPr rtlCol="0"/>
          <a:lstStyle/>
          <a:p>
            <a:r>
              <a:rPr lang="it-IT" dirty="0" smtClean="0"/>
              <a:t>​</a:t>
            </a:r>
            <a:fld id="{FF3D9C6F-44CE-44AE-B189-57E10132D6CF}" type="datetime1">
              <a:rPr lang="it-IT" smtClean="0"/>
              <a:pPr/>
              <a:t>11/02/2019</a:t>
            </a:fld>
            <a:r>
              <a:rPr lang="it-IT" dirty="0" smtClean="0"/>
              <a:t>​</a:t>
            </a:r>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testo 2"/>
          <p:cNvSpPr>
            <a:spLocks noGrp="1"/>
          </p:cNvSpPr>
          <p:nvPr>
            <p:ph type="body" idx="1" hasCustomPrompt="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noProof="0" dirty="0" smtClean="0"/>
              <a:t>Fare clic per modificare stili del testo dello schema</a:t>
            </a:r>
          </a:p>
        </p:txBody>
      </p:sp>
      <p:sp>
        <p:nvSpPr>
          <p:cNvPr id="4" name="Segnaposto contenuto 3"/>
          <p:cNvSpPr>
            <a:spLocks noGrp="1"/>
          </p:cNvSpPr>
          <p:nvPr>
            <p:ph sz="half" idx="2" hasCustomPrompt="1"/>
          </p:nvPr>
        </p:nvSpPr>
        <p:spPr>
          <a:xfrm>
            <a:off x="1104900" y="2424112"/>
            <a:ext cx="4919472" cy="3748088"/>
          </a:xfrm>
        </p:spPr>
        <p:txBody>
          <a:bodyPr rtlCol="0"/>
          <a:lstStyle>
            <a:lvl1pPr rtl="0">
              <a:defRPr/>
            </a:lvl1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5" name="Segnaposto testo 4"/>
          <p:cNvSpPr>
            <a:spLocks noGrp="1"/>
          </p:cNvSpPr>
          <p:nvPr>
            <p:ph type="body" sz="quarter" idx="3" hasCustomPrompt="1"/>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noProof="0" dirty="0" smtClean="0"/>
              <a:t>Fare clic per modificare stili del testo dello schema</a:t>
            </a:r>
          </a:p>
        </p:txBody>
      </p:sp>
      <p:sp>
        <p:nvSpPr>
          <p:cNvPr id="6" name="Segnaposto contenuto 5"/>
          <p:cNvSpPr>
            <a:spLocks noGrp="1"/>
          </p:cNvSpPr>
          <p:nvPr>
            <p:ph sz="quarter" idx="4" hasCustomPrompt="1"/>
          </p:nvPr>
        </p:nvSpPr>
        <p:spPr>
          <a:xfrm>
            <a:off x="6166110" y="2424112"/>
            <a:ext cx="4919472" cy="3748088"/>
          </a:xfrm>
        </p:spPr>
        <p:txBody>
          <a:bodyPr rtlCol="0"/>
          <a:lstStyle>
            <a:lvl1pPr rtl="0">
              <a:defRPr/>
            </a:lvl1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7" name="Segnaposto data 6"/>
          <p:cNvSpPr>
            <a:spLocks noGrp="1"/>
          </p:cNvSpPr>
          <p:nvPr>
            <p:ph type="dt" sz="half" idx="10"/>
          </p:nvPr>
        </p:nvSpPr>
        <p:spPr/>
        <p:txBody>
          <a:bodyPr rtlCol="0"/>
          <a:lstStyle/>
          <a:p>
            <a:r>
              <a:rPr lang="it-IT" dirty="0" smtClean="0"/>
              <a:t>​</a:t>
            </a:r>
            <a:fld id="{455B8012-B7FA-4C61-A0EB-C485F055AA2D}" type="datetime1">
              <a:rPr lang="it-IT" smtClean="0"/>
              <a:pPr/>
              <a:t>11/02/2019</a:t>
            </a:fld>
            <a:r>
              <a:rPr lang="it-IT" dirty="0" smtClean="0"/>
              <a:t>​</a:t>
            </a:r>
            <a:endParaRPr lang="it-IT" dirty="0"/>
          </a:p>
        </p:txBody>
      </p:sp>
      <p:sp>
        <p:nvSpPr>
          <p:cNvPr id="8" name="Segnaposto piè di pagina 7"/>
          <p:cNvSpPr>
            <a:spLocks noGrp="1"/>
          </p:cNvSpPr>
          <p:nvPr>
            <p:ph type="ftr" sz="quarter" idx="11"/>
          </p:nvPr>
        </p:nvSpPr>
        <p:spPr/>
        <p:txBody>
          <a:bodyPr rtlCol="0"/>
          <a:lstStyle/>
          <a:p>
            <a:pPr rtl="0"/>
            <a:endParaRPr lang="it-IT" noProof="0" dirty="0"/>
          </a:p>
        </p:txBody>
      </p:sp>
      <p:sp>
        <p:nvSpPr>
          <p:cNvPr id="9" name="Segnaposto numero diapositiva 8"/>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data 2"/>
          <p:cNvSpPr>
            <a:spLocks noGrp="1"/>
          </p:cNvSpPr>
          <p:nvPr>
            <p:ph type="dt" sz="half" idx="10"/>
          </p:nvPr>
        </p:nvSpPr>
        <p:spPr/>
        <p:txBody>
          <a:bodyPr rtlCol="0"/>
          <a:lstStyle/>
          <a:p>
            <a:r>
              <a:rPr lang="it-IT" dirty="0" smtClean="0"/>
              <a:t>​</a:t>
            </a:r>
            <a:fld id="{08DBBCB2-4B70-4357-AB5C-E060867535C5}" type="datetime1">
              <a:rPr lang="it-IT" smtClean="0"/>
              <a:pPr/>
              <a:t>11/02/2019</a:t>
            </a:fld>
            <a:r>
              <a:rPr lang="it-IT" dirty="0" smtClean="0"/>
              <a:t>​</a:t>
            </a:r>
            <a:endParaRPr lang="it-IT" dirty="0"/>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r>
              <a:rPr lang="it-IT" dirty="0" smtClean="0"/>
              <a:t>​</a:t>
            </a:r>
            <a:fld id="{76371F20-0268-448B-AFB7-300F3C817564}" type="datetime1">
              <a:rPr lang="it-IT" smtClean="0"/>
              <a:pPr/>
              <a:t>11/02/2019</a:t>
            </a:fld>
            <a:r>
              <a:rPr lang="it-IT" dirty="0" smtClean="0"/>
              <a:t>​</a:t>
            </a:r>
            <a:endParaRPr lang="it-IT" dirty="0"/>
          </a:p>
        </p:txBody>
      </p:sp>
      <p:sp>
        <p:nvSpPr>
          <p:cNvPr id="3" name="Segnaposto piè di pagina 2"/>
          <p:cNvSpPr>
            <a:spLocks noGrp="1"/>
          </p:cNvSpPr>
          <p:nvPr>
            <p:ph type="ftr" sz="quarter" idx="11"/>
          </p:nvPr>
        </p:nvSpPr>
        <p:spPr/>
        <p:txBody>
          <a:bodyPr rtlCol="0"/>
          <a:lstStyle/>
          <a:p>
            <a:pPr rtl="0"/>
            <a:endParaRPr lang="it-IT" noProof="0" dirty="0"/>
          </a:p>
        </p:txBody>
      </p:sp>
      <p:sp>
        <p:nvSpPr>
          <p:cNvPr id="4" name="Segnaposto numero diapositiva 3"/>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b"/>
          <a:lstStyle>
            <a:lvl1pPr algn="l" rtl="0">
              <a:defRPr sz="3200"/>
            </a:lvl1pPr>
          </a:lstStyle>
          <a:p>
            <a:pPr rtl="0"/>
            <a:r>
              <a:rPr lang="it-IT" noProof="0" smtClean="0"/>
              <a:t>Fare clic per modificare lo stile del titolo</a:t>
            </a:r>
            <a:endParaRPr lang="it-IT" noProof="0" dirty="0"/>
          </a:p>
        </p:txBody>
      </p:sp>
      <p:sp>
        <p:nvSpPr>
          <p:cNvPr id="3" name="Segnaposto contenuto 2"/>
          <p:cNvSpPr>
            <a:spLocks noGrp="1"/>
          </p:cNvSpPr>
          <p:nvPr>
            <p:ph idx="1" hasCustomPrompt="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testo 3"/>
          <p:cNvSpPr>
            <a:spLocks noGrp="1"/>
          </p:cNvSpPr>
          <p:nvPr>
            <p:ph type="body" sz="half" idx="2" hasCustomPrompt="1"/>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noProof="0" dirty="0" smtClean="0"/>
              <a:t>Fare clic per modificare stili del testo dello schema</a:t>
            </a:r>
          </a:p>
        </p:txBody>
      </p:sp>
      <p:sp>
        <p:nvSpPr>
          <p:cNvPr id="5" name="Segnaposto data 4"/>
          <p:cNvSpPr>
            <a:spLocks noGrp="1"/>
          </p:cNvSpPr>
          <p:nvPr>
            <p:ph type="dt" sz="half" idx="10"/>
          </p:nvPr>
        </p:nvSpPr>
        <p:spPr/>
        <p:txBody>
          <a:bodyPr rtlCol="0"/>
          <a:lstStyle/>
          <a:p>
            <a:r>
              <a:rPr lang="it-IT" dirty="0" smtClean="0"/>
              <a:t>​</a:t>
            </a:r>
            <a:fld id="{BAE1EB03-BE9B-435F-AF92-24636D07E5BB}" type="datetime1">
              <a:rPr lang="it-IT" smtClean="0"/>
              <a:pPr/>
              <a:t>11/02/2019</a:t>
            </a:fld>
            <a:r>
              <a:rPr lang="it-IT" dirty="0" smtClean="0"/>
              <a:t>​</a:t>
            </a:r>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it-IT" noProof="0" dirty="0" smtClean="0"/>
              <a:t>Fare clic per modificare lo stile del titolo</a:t>
            </a:r>
            <a:endParaRPr lang="it-IT" noProof="0" dirty="0"/>
          </a:p>
        </p:txBody>
      </p:sp>
      <p:sp>
        <p:nvSpPr>
          <p:cNvPr id="3" name="Segnaposto tes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p>
          <a:p>
            <a:pPr lvl="5" rtl="0"/>
            <a:r>
              <a:rPr lang="it-IT" noProof="0" dirty="0" smtClean="0"/>
              <a:t>Sesto livello</a:t>
            </a:r>
          </a:p>
          <a:p>
            <a:pPr lvl="6" rtl="0"/>
            <a:r>
              <a:rPr lang="it-IT" noProof="0" dirty="0" smtClean="0"/>
              <a:t>Settimo livello</a:t>
            </a:r>
          </a:p>
          <a:p>
            <a:pPr lvl="7" rtl="0"/>
            <a:r>
              <a:rPr lang="it-IT" noProof="0" dirty="0" smtClean="0"/>
              <a:t>Ottavo livello</a:t>
            </a:r>
          </a:p>
          <a:p>
            <a:pPr lvl="8" rtl="0"/>
            <a:r>
              <a:rPr lang="it-IT" noProof="0" dirty="0" smtClean="0"/>
              <a:t>Nono livello</a:t>
            </a:r>
            <a:endParaRPr lang="it-IT" noProof="0" dirty="0"/>
          </a:p>
        </p:txBody>
      </p:sp>
      <p:sp>
        <p:nvSpPr>
          <p:cNvPr id="4" name="Segnaposto dat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r>
              <a:rPr lang="it-IT" dirty="0" smtClean="0"/>
              <a:t>​</a:t>
            </a:r>
            <a:fld id="{87034BDA-9F79-4AB9-9F75-289F981917B9}" type="datetime1">
              <a:rPr lang="it-IT" smtClean="0"/>
              <a:pPr/>
              <a:t>11/02/2019</a:t>
            </a:fld>
            <a:r>
              <a:rPr lang="it-IT" dirty="0" smtClean="0"/>
              <a:t>​</a:t>
            </a:r>
            <a:endParaRPr lang="it-IT" dirty="0"/>
          </a:p>
        </p:txBody>
      </p:sp>
      <p:sp>
        <p:nvSpPr>
          <p:cNvPr id="5" name="Segnaposto piè di pagina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it-IT" noProof="0" dirty="0"/>
          </a:p>
        </p:txBody>
      </p:sp>
      <p:sp>
        <p:nvSpPr>
          <p:cNvPr id="6" name="Segnaposto numero diapositiva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it-IT" smtClean="0"/>
              <a:pPr/>
              <a:t>‹N›</a:t>
            </a:fld>
            <a:endParaRPr lang="it-IT" dirty="0"/>
          </a:p>
        </p:txBody>
      </p:sp>
      <p:grpSp>
        <p:nvGrpSpPr>
          <p:cNvPr id="15" name="Gruppo 14"/>
          <p:cNvGrpSpPr/>
          <p:nvPr/>
        </p:nvGrpSpPr>
        <p:grpSpPr>
          <a:xfrm>
            <a:off x="1103376" y="1219201"/>
            <a:ext cx="9985248" cy="84403"/>
            <a:chOff x="1073150" y="1219201"/>
            <a:chExt cx="10058400" cy="63125"/>
          </a:xfrm>
        </p:grpSpPr>
        <p:cxnSp>
          <p:nvCxnSpPr>
            <p:cNvPr id="13" name="Connettore dirit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7.xml"/><Relationship Id="rId7" Type="http://schemas.openxmlformats.org/officeDocument/2006/relationships/diagramColors" Target="../diagrams/colors2.xml"/><Relationship Id="rId2"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7.xml"/><Relationship Id="rId1" Type="http://schemas.openxmlformats.org/officeDocument/2006/relationships/slideLayout" Target="../slideLayouts/slideLayout7.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www.mnhn.fr/" TargetMode="External"/><Relationship Id="rId3" Type="http://schemas.openxmlformats.org/officeDocument/2006/relationships/slide" Target="slide7.xml"/><Relationship Id="rId7" Type="http://schemas.openxmlformats.org/officeDocument/2006/relationships/hyperlink" Target="http://www.tarpits.org/" TargetMode="External"/><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hyperlink" Target="http://www.nhm.ac.uk/" TargetMode="External"/><Relationship Id="rId5" Type="http://schemas.openxmlformats.org/officeDocument/2006/relationships/hyperlink" Target="http://www.muse.it/" TargetMode="External"/><Relationship Id="rId4" Type="http://schemas.openxmlformats.org/officeDocument/2006/relationships/hyperlink" Target="http://www.msn.unifi.it/" TargetMode="External"/><Relationship Id="rId9" Type="http://schemas.openxmlformats.org/officeDocument/2006/relationships/hyperlink" Target="http://www.naturalsciences.b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5.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91000"/>
          </a:schemeClr>
        </a:solidFill>
        <a:effectLst/>
      </p:bgPr>
    </p:bg>
    <p:spTree>
      <p:nvGrpSpPr>
        <p:cNvPr id="1" name=""/>
        <p:cNvGrpSpPr/>
        <p:nvPr/>
      </p:nvGrpSpPr>
      <p:grpSpPr>
        <a:xfrm>
          <a:off x="0" y="0"/>
          <a:ext cx="0" cy="0"/>
          <a:chOff x="0" y="0"/>
          <a:chExt cx="0" cy="0"/>
        </a:xfrm>
      </p:grpSpPr>
      <p:sp>
        <p:nvSpPr>
          <p:cNvPr id="6" name="Titolo 5"/>
          <p:cNvSpPr>
            <a:spLocks noGrp="1"/>
          </p:cNvSpPr>
          <p:nvPr>
            <p:ph type="ctrTitle"/>
          </p:nvPr>
        </p:nvSpPr>
        <p:spPr>
          <a:xfrm>
            <a:off x="895894" y="2592540"/>
            <a:ext cx="5734050" cy="1195689"/>
          </a:xfrm>
        </p:spPr>
        <p:txBody>
          <a:bodyPr rtlCol="0" anchor="ctr">
            <a:normAutofit/>
          </a:bodyPr>
          <a:lstStyle/>
          <a:p>
            <a:pPr rtl="0"/>
            <a:r>
              <a:rPr lang="it-IT" sz="3600" dirty="0" smtClean="0">
                <a:solidFill>
                  <a:srgbClr val="D26528"/>
                </a:solidFill>
              </a:rPr>
              <a:t>E</a:t>
            </a:r>
            <a:r>
              <a:rPr lang="it" sz="3600" dirty="0" smtClean="0">
                <a:solidFill>
                  <a:srgbClr val="D26528"/>
                </a:solidFill>
              </a:rPr>
              <a:t>ducazione museale</a:t>
            </a:r>
            <a:endParaRPr lang="en-US" sz="3600" dirty="0">
              <a:solidFill>
                <a:srgbClr val="D26528"/>
              </a:solidFill>
            </a:endParaRPr>
          </a:p>
        </p:txBody>
      </p:sp>
      <p:sp>
        <p:nvSpPr>
          <p:cNvPr id="7" name="Sottotitolo 6"/>
          <p:cNvSpPr>
            <a:spLocks noGrp="1"/>
          </p:cNvSpPr>
          <p:nvPr>
            <p:ph type="subTitle" idx="1"/>
          </p:nvPr>
        </p:nvSpPr>
        <p:spPr>
          <a:xfrm>
            <a:off x="895894" y="3897830"/>
            <a:ext cx="5734050" cy="530479"/>
          </a:xfrm>
        </p:spPr>
        <p:txBody>
          <a:bodyPr rtlCol="0">
            <a:normAutofit/>
          </a:bodyPr>
          <a:lstStyle/>
          <a:p>
            <a:pPr rtl="0"/>
            <a:r>
              <a:rPr lang="it" sz="2400" dirty="0" smtClean="0">
                <a:solidFill>
                  <a:srgbClr val="D26528"/>
                </a:solidFill>
              </a:rPr>
              <a:t>L’arte di osservare. Focus sugli ambienti.</a:t>
            </a:r>
            <a:endParaRPr lang="en-US" sz="2400" dirty="0">
              <a:solidFill>
                <a:srgbClr val="D26528"/>
              </a:solidFill>
            </a:endParaRPr>
          </a:p>
        </p:txBody>
      </p:sp>
      <p:pic>
        <p:nvPicPr>
          <p:cNvPr id="4" name="Segnaposto immagine 3"/>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81063" y="1678948"/>
            <a:ext cx="5210937" cy="3472019"/>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Attività introduttive: </a:t>
            </a:r>
            <a:br>
              <a:rPr lang="it-IT" sz="3600" dirty="0" smtClean="0"/>
            </a:br>
            <a:r>
              <a:rPr lang="it-IT" sz="3600" dirty="0" smtClean="0"/>
              <a:t>l’”Homo sapiens” di Manzi</a:t>
            </a:r>
            <a:endParaRPr lang="it-IT" sz="3600" dirty="0"/>
          </a:p>
        </p:txBody>
      </p:sp>
      <p:sp>
        <p:nvSpPr>
          <p:cNvPr id="3" name="CasellaDiTesto 2"/>
          <p:cNvSpPr txBox="1"/>
          <p:nvPr/>
        </p:nvSpPr>
        <p:spPr>
          <a:xfrm>
            <a:off x="1104899" y="1301536"/>
            <a:ext cx="9980683" cy="519372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spcAft>
                <a:spcPts val="0"/>
              </a:spcAft>
            </a:pPr>
            <a:r>
              <a:rPr lang="it-IT" sz="1700" kern="50" dirty="0" smtClean="0">
                <a:ea typeface="Arial Unicode MS"/>
                <a:cs typeface="Arial Unicode MS"/>
              </a:rPr>
              <a:t>La metafora di Manzi, contenuta nel suo libro «Homo sapiens», è molto efficace per comprendere meglio quale sia il peso della storia dell’uomo a fronte della storia della Terra.</a:t>
            </a:r>
          </a:p>
          <a:p>
            <a:pPr algn="just">
              <a:lnSpc>
                <a:spcPct val="150000"/>
              </a:lnSpc>
              <a:spcAft>
                <a:spcPts val="0"/>
              </a:spcAft>
            </a:pPr>
            <a:endParaRPr lang="it-IT" sz="1700" i="1" kern="50" dirty="0" smtClean="0">
              <a:ea typeface="Arial Unicode MS"/>
              <a:cs typeface="Arial Unicode MS"/>
            </a:endParaRPr>
          </a:p>
          <a:p>
            <a:pPr algn="just">
              <a:lnSpc>
                <a:spcPct val="150000"/>
              </a:lnSpc>
              <a:spcAft>
                <a:spcPts val="0"/>
              </a:spcAft>
            </a:pPr>
            <a:r>
              <a:rPr lang="it-IT" sz="1700" i="1" kern="50" dirty="0" smtClean="0">
                <a:ea typeface="Arial Unicode MS"/>
                <a:cs typeface="Arial Unicode MS"/>
              </a:rPr>
              <a:t>”[…] Si dice allora che le origini di Homo sapiens e dunque al nostro presente, sarebbero pressappoco equivalenti alle 10-12 ore del 31 dicembre. Si, avete capito bene: parliamo del pomeriggio e della sera dell'ultimo giorno dell'anno. Nella stessa metafora, i tempi storici a noi noti corrispondono a meno dell'ultimo minuto della mezzanotte, mettiamo da quando venne costruita la piramide di Cheope in Egitto. La nascita di Cristo sarebbe avvenuta una quindicina di secondi dallo scoccare dell'anno nuovo, Leonardo dipingeva la Gioconda a meno di quattro secondi dal tocco, la sconfitta di Napoleone a Waterloo appena un secondo prima. Con lo spumante in mano – in un fermo immagine del fatidico tappo di sughero che sta per uscire dal collo della bottiglia- in quest'ultimo battere di ciglia ci siamo noi. Speriamo bene per quello che deve accadere nei primi istanti dell'anno nuovo.”</a:t>
            </a:r>
            <a:endParaRPr lang="it-IT" sz="1700" kern="50" dirty="0">
              <a:ea typeface="Arial Unicode MS"/>
              <a:cs typeface="Arial Unicode MS"/>
            </a:endParaRPr>
          </a:p>
        </p:txBody>
      </p:sp>
      <p:sp>
        <p:nvSpPr>
          <p:cNvPr id="5" name="CasellaDiTesto 4"/>
          <p:cNvSpPr txBox="1"/>
          <p:nvPr/>
        </p:nvSpPr>
        <p:spPr>
          <a:xfrm>
            <a:off x="9904482" y="6156711"/>
            <a:ext cx="1181100" cy="338554"/>
          </a:xfrm>
          <a:prstGeom prst="rect">
            <a:avLst/>
          </a:prstGeom>
          <a:noFill/>
        </p:spPr>
        <p:txBody>
          <a:bodyPr wrap="square" rtlCol="0">
            <a:spAutoFit/>
          </a:bodyPr>
          <a:lstStyle/>
          <a:p>
            <a:r>
              <a:rPr lang="it-IT" sz="1600" dirty="0" smtClean="0">
                <a:hlinkClick r:id="rId2" action="ppaction://hlinksldjump"/>
              </a:rPr>
              <a:t>INDIETRO</a:t>
            </a:r>
            <a:endParaRPr lang="it-IT" sz="1600" dirty="0"/>
          </a:p>
        </p:txBody>
      </p:sp>
    </p:spTree>
    <p:extLst>
      <p:ext uri="{BB962C8B-B14F-4D97-AF65-F5344CB8AC3E}">
        <p14:creationId xmlns:p14="http://schemas.microsoft.com/office/powerpoint/2010/main" val="407131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Attività introduttive: </a:t>
            </a:r>
            <a:br>
              <a:rPr lang="it-IT" sz="3600" dirty="0" smtClean="0"/>
            </a:br>
            <a:r>
              <a:rPr lang="it-IT" sz="3600" dirty="0" smtClean="0"/>
              <a:t>i </a:t>
            </a:r>
            <a:r>
              <a:rPr lang="it-IT" sz="3600" dirty="0" err="1" smtClean="0"/>
              <a:t>paleoambienti</a:t>
            </a:r>
            <a:endParaRPr lang="it-IT" sz="3600" dirty="0"/>
          </a:p>
        </p:txBody>
      </p:sp>
      <p:sp>
        <p:nvSpPr>
          <p:cNvPr id="3" name="CasellaDiTesto 2"/>
          <p:cNvSpPr txBox="1"/>
          <p:nvPr/>
        </p:nvSpPr>
        <p:spPr>
          <a:xfrm>
            <a:off x="1104899" y="1588824"/>
            <a:ext cx="9980683" cy="440889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spcAft>
                <a:spcPts val="0"/>
              </a:spcAft>
            </a:pPr>
            <a:r>
              <a:rPr lang="it-IT" sz="1700" kern="50" dirty="0" smtClean="0">
                <a:ea typeface="Arial Unicode MS"/>
                <a:cs typeface="Arial Unicode MS"/>
              </a:rPr>
              <a:t>Arriviamo a questo punto a definire i </a:t>
            </a:r>
            <a:r>
              <a:rPr lang="it-IT" sz="1700" kern="50" dirty="0" err="1" smtClean="0">
                <a:ea typeface="Arial Unicode MS"/>
                <a:cs typeface="Arial Unicode MS"/>
              </a:rPr>
              <a:t>paleoambienti</a:t>
            </a:r>
            <a:r>
              <a:rPr lang="it-IT" sz="1700" kern="50" dirty="0" smtClean="0">
                <a:ea typeface="Arial Unicode MS"/>
                <a:cs typeface="Arial Unicode MS"/>
              </a:rPr>
              <a:t>:</a:t>
            </a:r>
          </a:p>
          <a:p>
            <a:pPr algn="just">
              <a:lnSpc>
                <a:spcPct val="150000"/>
              </a:lnSpc>
              <a:spcAft>
                <a:spcPts val="0"/>
              </a:spcAft>
            </a:pPr>
            <a:r>
              <a:rPr lang="it-IT" sz="1700" kern="50" dirty="0">
                <a:ea typeface="Arial Unicode MS"/>
                <a:cs typeface="Arial Unicode MS"/>
              </a:rPr>
              <a:t>Per </a:t>
            </a:r>
            <a:r>
              <a:rPr lang="it-IT" sz="1700" kern="50" dirty="0" err="1">
                <a:ea typeface="Arial Unicode MS"/>
                <a:cs typeface="Arial Unicode MS"/>
              </a:rPr>
              <a:t>paleoambiente</a:t>
            </a:r>
            <a:r>
              <a:rPr lang="it-IT" sz="1700" kern="50" dirty="0">
                <a:ea typeface="Arial Unicode MS"/>
                <a:cs typeface="Arial Unicode MS"/>
              </a:rPr>
              <a:t> si intende una ricostruzione, in termini attualistici, di un ambiente che esisteva in un certo passato geologico nel luogo in esame. </a:t>
            </a:r>
            <a:endParaRPr lang="it-IT" sz="1700" kern="50" dirty="0" smtClean="0">
              <a:ea typeface="Arial Unicode MS"/>
              <a:cs typeface="Arial Unicode MS"/>
            </a:endParaRPr>
          </a:p>
          <a:p>
            <a:pPr algn="just">
              <a:lnSpc>
                <a:spcPct val="150000"/>
              </a:lnSpc>
              <a:spcAft>
                <a:spcPts val="0"/>
              </a:spcAft>
            </a:pPr>
            <a:r>
              <a:rPr lang="it-IT" sz="1700" kern="50" dirty="0" smtClean="0">
                <a:ea typeface="Arial Unicode MS"/>
                <a:cs typeface="Arial Unicode MS"/>
              </a:rPr>
              <a:t>I </a:t>
            </a:r>
            <a:r>
              <a:rPr lang="it-IT" sz="1700" kern="50" dirty="0">
                <a:ea typeface="Arial Unicode MS"/>
                <a:cs typeface="Arial Unicode MS"/>
              </a:rPr>
              <a:t>fossili, oltre a darci fondamentali informazioni sull'età delle rocce, ci indicano anche il tipo di ambiente in cui si deponeva la roccia che contiene il fossile stesso.</a:t>
            </a:r>
          </a:p>
          <a:p>
            <a:pPr algn="just">
              <a:lnSpc>
                <a:spcPct val="150000"/>
              </a:lnSpc>
              <a:spcAft>
                <a:spcPts val="0"/>
              </a:spcAft>
            </a:pPr>
            <a:r>
              <a:rPr lang="it-IT" sz="1700" kern="50" dirty="0" smtClean="0">
                <a:ea typeface="Arial Unicode MS"/>
                <a:cs typeface="Arial Unicode MS"/>
              </a:rPr>
              <a:t>Questa </a:t>
            </a:r>
            <a:r>
              <a:rPr lang="it-IT" sz="1700" kern="50" dirty="0">
                <a:ea typeface="Arial Unicode MS"/>
                <a:cs typeface="Arial Unicode MS"/>
              </a:rPr>
              <a:t>informazione, insieme al tipo di roccia che ha origine da un sedimento sciolto ben identificabile, può permettere di ricostruire con buona accuratezza il l'originario ambiente al momento della deposizione del sedimento stesso</a:t>
            </a:r>
            <a:r>
              <a:rPr lang="it-IT" sz="1700" kern="50" dirty="0" smtClean="0">
                <a:ea typeface="Arial Unicode MS"/>
                <a:cs typeface="Arial Unicode MS"/>
              </a:rPr>
              <a:t>.</a:t>
            </a:r>
            <a:endParaRPr lang="it-IT" sz="1700" kern="50" dirty="0">
              <a:ea typeface="Arial Unicode MS"/>
              <a:cs typeface="Arial Unicode MS"/>
            </a:endParaRPr>
          </a:p>
          <a:p>
            <a:pPr algn="just">
              <a:lnSpc>
                <a:spcPct val="150000"/>
              </a:lnSpc>
              <a:spcAft>
                <a:spcPts val="0"/>
              </a:spcAft>
            </a:pPr>
            <a:r>
              <a:rPr lang="it-IT" sz="1700" kern="50" dirty="0" smtClean="0">
                <a:ea typeface="Arial Unicode MS"/>
                <a:cs typeface="Arial Unicode MS"/>
              </a:rPr>
              <a:t>La definizione di era, periodo e epoca in un primo momento e la definizione di </a:t>
            </a:r>
            <a:r>
              <a:rPr lang="it-IT" sz="1700" kern="50" dirty="0" err="1" smtClean="0">
                <a:ea typeface="Arial Unicode MS"/>
                <a:cs typeface="Arial Unicode MS"/>
              </a:rPr>
              <a:t>paleoambiente</a:t>
            </a:r>
            <a:r>
              <a:rPr lang="it-IT" sz="1700" kern="50" dirty="0" smtClean="0">
                <a:ea typeface="Arial Unicode MS"/>
                <a:cs typeface="Arial Unicode MS"/>
              </a:rPr>
              <a:t> in un secondo momento, sono state utili al fine di introdurre e capire al meglio l’esperienza diretta al Museo Paleontologico di Firenze.</a:t>
            </a:r>
          </a:p>
        </p:txBody>
      </p:sp>
      <p:sp>
        <p:nvSpPr>
          <p:cNvPr id="5" name="CasellaDiTesto 4"/>
          <p:cNvSpPr txBox="1"/>
          <p:nvPr/>
        </p:nvSpPr>
        <p:spPr>
          <a:xfrm>
            <a:off x="9890193" y="5997723"/>
            <a:ext cx="1195389" cy="338554"/>
          </a:xfrm>
          <a:prstGeom prst="rect">
            <a:avLst/>
          </a:prstGeom>
          <a:noFill/>
        </p:spPr>
        <p:txBody>
          <a:bodyPr wrap="square" rtlCol="0">
            <a:spAutoFit/>
          </a:bodyPr>
          <a:lstStyle/>
          <a:p>
            <a:r>
              <a:rPr lang="it-IT" sz="1600" dirty="0" smtClean="0">
                <a:hlinkClick r:id="rId2" action="ppaction://hlinksldjump"/>
              </a:rPr>
              <a:t>INDIETRO</a:t>
            </a:r>
            <a:endParaRPr lang="it-IT" sz="1600" dirty="0"/>
          </a:p>
        </p:txBody>
      </p:sp>
    </p:spTree>
    <p:extLst>
      <p:ext uri="{BB962C8B-B14F-4D97-AF65-F5344CB8AC3E}">
        <p14:creationId xmlns:p14="http://schemas.microsoft.com/office/powerpoint/2010/main" val="140415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Esperienza diretta: </a:t>
            </a:r>
            <a:br>
              <a:rPr lang="it-IT" sz="3600" dirty="0" smtClean="0"/>
            </a:br>
            <a:r>
              <a:rPr lang="it-IT" sz="3600" dirty="0" smtClean="0"/>
              <a:t>il Museo di Storia Naturale di Firenze</a:t>
            </a:r>
            <a:endParaRPr lang="it-IT" sz="3600" dirty="0"/>
          </a:p>
        </p:txBody>
      </p:sp>
      <p:sp>
        <p:nvSpPr>
          <p:cNvPr id="3" name="CasellaDiTesto 2"/>
          <p:cNvSpPr txBox="1"/>
          <p:nvPr/>
        </p:nvSpPr>
        <p:spPr>
          <a:xfrm>
            <a:off x="1104900" y="1695181"/>
            <a:ext cx="9980683" cy="378052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spcAft>
                <a:spcPts val="0"/>
              </a:spcAft>
            </a:pPr>
            <a:r>
              <a:rPr lang="it-IT" kern="50" dirty="0">
                <a:ea typeface="Arial Unicode MS"/>
                <a:cs typeface="Arial Unicode MS"/>
              </a:rPr>
              <a:t>Fu nel contesto di un progetto illuministico di acculturazione popolare che il Granduca Pietro Leopoldo fondò l’Imperiale e Reale Museo di Fisica e Storia Naturale affidandone la direzione a Felice Fontana (1730-1805), naturalista trentino di chiara fama, con il compito di organizzare le collezioni naturalistiche e gli strumenti </a:t>
            </a:r>
            <a:r>
              <a:rPr lang="it-IT" kern="50" dirty="0" err="1">
                <a:ea typeface="Arial Unicode MS"/>
                <a:cs typeface="Arial Unicode MS"/>
              </a:rPr>
              <a:t>scientiﬁci</a:t>
            </a:r>
            <a:r>
              <a:rPr lang="it-IT" kern="50" dirty="0">
                <a:ea typeface="Arial Unicode MS"/>
                <a:cs typeface="Arial Unicode MS"/>
              </a:rPr>
              <a:t> dell’Accademia del Cimento, </a:t>
            </a:r>
            <a:r>
              <a:rPr lang="it-IT" kern="50" dirty="0" err="1">
                <a:ea typeface="Arial Unicode MS"/>
                <a:cs typeface="Arial Unicode MS"/>
              </a:rPr>
              <a:t>ﬁno</a:t>
            </a:r>
            <a:r>
              <a:rPr lang="it-IT" kern="50" dirty="0">
                <a:ea typeface="Arial Unicode MS"/>
                <a:cs typeface="Arial Unicode MS"/>
              </a:rPr>
              <a:t> ad allora conservati nella Galleria degli </a:t>
            </a:r>
            <a:r>
              <a:rPr lang="it-IT" kern="50" dirty="0" err="1">
                <a:ea typeface="Arial Unicode MS"/>
                <a:cs typeface="Arial Unicode MS"/>
              </a:rPr>
              <a:t>Ufﬁzi</a:t>
            </a:r>
            <a:r>
              <a:rPr lang="it-IT" kern="50" dirty="0">
                <a:ea typeface="Arial Unicode MS"/>
                <a:cs typeface="Arial Unicode MS"/>
              </a:rPr>
              <a:t>. L’apertura al pubblico dell’istituzione, nel 1775, costituì un evento senza precedenti nel panorama dei musei di storia naturale, </a:t>
            </a:r>
            <a:r>
              <a:rPr lang="it-IT" kern="50" dirty="0" err="1">
                <a:ea typeface="Arial Unicode MS"/>
                <a:cs typeface="Arial Unicode MS"/>
              </a:rPr>
              <a:t>ﬁno</a:t>
            </a:r>
            <a:r>
              <a:rPr lang="it-IT" kern="50" dirty="0">
                <a:ea typeface="Arial Unicode MS"/>
                <a:cs typeface="Arial Unicode MS"/>
              </a:rPr>
              <a:t> ad allora considerati appannaggio solo di nobili e studiosi. Nel giro di pochi anni il Museo divenne il maggior centro italiano di ricerca </a:t>
            </a:r>
            <a:r>
              <a:rPr lang="it-IT" kern="50" dirty="0" err="1">
                <a:ea typeface="Arial Unicode MS"/>
                <a:cs typeface="Arial Unicode MS"/>
              </a:rPr>
              <a:t>ﬁsica</a:t>
            </a:r>
            <a:r>
              <a:rPr lang="it-IT" kern="50" dirty="0">
                <a:ea typeface="Arial Unicode MS"/>
                <a:cs typeface="Arial Unicode MS"/>
              </a:rPr>
              <a:t> e naturalistica e le sue collezioni ebbero un incremento tale da essere considerate tra le più </a:t>
            </a:r>
            <a:r>
              <a:rPr lang="it-IT" kern="50" dirty="0" smtClean="0">
                <a:ea typeface="Arial Unicode MS"/>
                <a:cs typeface="Arial Unicode MS"/>
              </a:rPr>
              <a:t>importanti d’Europa.</a:t>
            </a:r>
          </a:p>
        </p:txBody>
      </p:sp>
      <p:sp>
        <p:nvSpPr>
          <p:cNvPr id="5" name="CasellaDiTesto 4"/>
          <p:cNvSpPr txBox="1"/>
          <p:nvPr/>
        </p:nvSpPr>
        <p:spPr>
          <a:xfrm>
            <a:off x="1104900" y="5994694"/>
            <a:ext cx="1195389" cy="338554"/>
          </a:xfrm>
          <a:prstGeom prst="rect">
            <a:avLst/>
          </a:prstGeom>
          <a:noFill/>
        </p:spPr>
        <p:txBody>
          <a:bodyPr wrap="square" rtlCol="0">
            <a:spAutoFit/>
          </a:bodyPr>
          <a:lstStyle/>
          <a:p>
            <a:r>
              <a:rPr lang="it-IT" sz="1600" dirty="0" smtClean="0">
                <a:hlinkClick r:id="rId2" action="ppaction://hlinksldjump"/>
              </a:rPr>
              <a:t>INDIETRO</a:t>
            </a:r>
            <a:endParaRPr lang="it-IT" sz="1600" dirty="0"/>
          </a:p>
        </p:txBody>
      </p:sp>
      <p:sp>
        <p:nvSpPr>
          <p:cNvPr id="6" name="Rettangolo 5"/>
          <p:cNvSpPr/>
          <p:nvPr/>
        </p:nvSpPr>
        <p:spPr>
          <a:xfrm>
            <a:off x="9387681" y="5963916"/>
            <a:ext cx="1526380" cy="338554"/>
          </a:xfrm>
          <a:prstGeom prst="rect">
            <a:avLst/>
          </a:prstGeom>
        </p:spPr>
        <p:txBody>
          <a:bodyPr wrap="none">
            <a:spAutoFit/>
          </a:bodyPr>
          <a:lstStyle/>
          <a:p>
            <a:r>
              <a:rPr lang="it-IT" sz="1600" dirty="0">
                <a:hlinkClick r:id="rId3" action="ppaction://hlinksldjump"/>
              </a:rPr>
              <a:t>SUCCESSIVO</a:t>
            </a:r>
            <a:endParaRPr lang="it-IT" sz="1600" dirty="0"/>
          </a:p>
        </p:txBody>
      </p:sp>
    </p:spTree>
    <p:extLst>
      <p:ext uri="{BB962C8B-B14F-4D97-AF65-F5344CB8AC3E}">
        <p14:creationId xmlns:p14="http://schemas.microsoft.com/office/powerpoint/2010/main" val="208721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Esperienza diretta: </a:t>
            </a:r>
            <a:br>
              <a:rPr lang="it-IT" sz="3600" dirty="0" smtClean="0"/>
            </a:br>
            <a:r>
              <a:rPr lang="it-IT" sz="3600" dirty="0" smtClean="0"/>
              <a:t>il Museo di Storia Naturale di Firenze</a:t>
            </a:r>
            <a:endParaRPr lang="it-IT" sz="3600" dirty="0"/>
          </a:p>
        </p:txBody>
      </p:sp>
      <p:sp>
        <p:nvSpPr>
          <p:cNvPr id="3" name="CasellaDiTesto 2"/>
          <p:cNvSpPr txBox="1"/>
          <p:nvPr/>
        </p:nvSpPr>
        <p:spPr>
          <a:xfrm>
            <a:off x="4632394" y="1716599"/>
            <a:ext cx="6453188" cy="424731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spcAft>
                <a:spcPts val="0"/>
              </a:spcAft>
            </a:pPr>
            <a:r>
              <a:rPr lang="it-IT" kern="50" dirty="0">
                <a:ea typeface="Arial Unicode MS"/>
                <a:cs typeface="Arial Unicode MS"/>
              </a:rPr>
              <a:t>N</a:t>
            </a:r>
            <a:r>
              <a:rPr lang="it-IT" kern="50" dirty="0" smtClean="0">
                <a:ea typeface="Arial Unicode MS"/>
                <a:cs typeface="Arial Unicode MS"/>
              </a:rPr>
              <a:t>el </a:t>
            </a:r>
            <a:r>
              <a:rPr lang="it-IT" kern="50" dirty="0">
                <a:ea typeface="Arial Unicode MS"/>
                <a:cs typeface="Arial Unicode MS"/>
              </a:rPr>
              <a:t>1984, l’Università di Firenze ricostituì il Museo di Storia Naturale riunendo insieme tutti i musei </a:t>
            </a:r>
            <a:r>
              <a:rPr lang="it-IT" kern="50" dirty="0" err="1">
                <a:ea typeface="Arial Unicode MS"/>
                <a:cs typeface="Arial Unicode MS"/>
              </a:rPr>
              <a:t>scientiﬁci</a:t>
            </a:r>
            <a:r>
              <a:rPr lang="it-IT" kern="50" dirty="0">
                <a:ea typeface="Arial Unicode MS"/>
                <a:cs typeface="Arial Unicode MS"/>
              </a:rPr>
              <a:t> universitari: sia quelli originati dall’antico Museo di Fisica e Storia Naturale, sia quelli nati autonomamente, come il Giardino dei Semplici e il Museo Nazionale di Antropologia. Oggi il Museo di Storia Naturale dell’Università di Firenze è costituito da sei sezioni che insieme accolgono in totale circa 8milioni di esemplari e che comprendono le collezioni naturalistiche dell’Imperiale e Reale Museo di Fisica e Storia Naturale e i successivi arricchimenti.</a:t>
            </a:r>
            <a:endParaRPr lang="it-IT" kern="50" dirty="0" smtClean="0">
              <a:ea typeface="Arial Unicode MS"/>
              <a:cs typeface="Arial Unicode MS"/>
            </a:endParaRPr>
          </a:p>
        </p:txBody>
      </p:sp>
      <p:sp>
        <p:nvSpPr>
          <p:cNvPr id="5" name="CasellaDiTesto 4">
            <a:hlinkClick r:id="rId2" action="ppaction://hlinksldjump"/>
          </p:cNvPr>
          <p:cNvSpPr txBox="1"/>
          <p:nvPr/>
        </p:nvSpPr>
        <p:spPr>
          <a:xfrm>
            <a:off x="1104900" y="5994694"/>
            <a:ext cx="1195389" cy="338554"/>
          </a:xfrm>
          <a:prstGeom prst="rect">
            <a:avLst/>
          </a:prstGeom>
          <a:noFill/>
        </p:spPr>
        <p:txBody>
          <a:bodyPr wrap="square" rtlCol="0">
            <a:spAutoFit/>
          </a:bodyPr>
          <a:lstStyle/>
          <a:p>
            <a:r>
              <a:rPr lang="it-IT" sz="1600" dirty="0" smtClean="0">
                <a:hlinkClick r:id="rId2" action="ppaction://hlinksldjump"/>
              </a:rPr>
              <a:t>INDIETRO</a:t>
            </a:r>
            <a:endParaRPr lang="it-IT" sz="1600" dirty="0"/>
          </a:p>
        </p:txBody>
      </p:sp>
      <p:sp>
        <p:nvSpPr>
          <p:cNvPr id="6" name="Rettangolo 5"/>
          <p:cNvSpPr/>
          <p:nvPr/>
        </p:nvSpPr>
        <p:spPr>
          <a:xfrm>
            <a:off x="9387681" y="5963916"/>
            <a:ext cx="1526380" cy="338554"/>
          </a:xfrm>
          <a:prstGeom prst="rect">
            <a:avLst/>
          </a:prstGeom>
        </p:spPr>
        <p:txBody>
          <a:bodyPr wrap="none">
            <a:spAutoFit/>
          </a:bodyPr>
          <a:lstStyle/>
          <a:p>
            <a:r>
              <a:rPr lang="it-IT" sz="1600" dirty="0">
                <a:hlinkClick r:id="rId3" action="ppaction://hlinksldjump"/>
              </a:rPr>
              <a:t>SUCCESSIVO</a:t>
            </a:r>
            <a:endParaRPr lang="it-IT" sz="1600" dirty="0"/>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 y="2737871"/>
            <a:ext cx="3549210" cy="1692114"/>
          </a:xfrm>
          <a:prstGeom prst="rect">
            <a:avLst/>
          </a:prstGeom>
        </p:spPr>
      </p:pic>
    </p:spTree>
    <p:extLst>
      <p:ext uri="{BB962C8B-B14F-4D97-AF65-F5344CB8AC3E}">
        <p14:creationId xmlns:p14="http://schemas.microsoft.com/office/powerpoint/2010/main" val="403428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Esperienza diretta: </a:t>
            </a:r>
            <a:br>
              <a:rPr lang="it-IT" sz="3600" dirty="0" smtClean="0"/>
            </a:br>
            <a:r>
              <a:rPr lang="it-IT" sz="3600" dirty="0" smtClean="0"/>
              <a:t>il Museo di Storia Naturale di Firenze</a:t>
            </a:r>
            <a:endParaRPr lang="it-IT" sz="3600" dirty="0"/>
          </a:p>
        </p:txBody>
      </p:sp>
      <p:sp>
        <p:nvSpPr>
          <p:cNvPr id="3" name="CasellaDiTesto 2"/>
          <p:cNvSpPr txBox="1"/>
          <p:nvPr/>
        </p:nvSpPr>
        <p:spPr>
          <a:xfrm>
            <a:off x="1104900" y="2066656"/>
            <a:ext cx="9980683" cy="313932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spcAft>
                <a:spcPts val="0"/>
              </a:spcAft>
            </a:pPr>
            <a:r>
              <a:rPr lang="it-IT" kern="50" dirty="0" smtClean="0">
                <a:ea typeface="Arial Unicode MS"/>
                <a:cs typeface="Arial Unicode MS"/>
              </a:rPr>
              <a:t>SEZIONI:</a:t>
            </a:r>
          </a:p>
          <a:p>
            <a:pPr algn="just">
              <a:spcAft>
                <a:spcPts val="0"/>
              </a:spcAft>
            </a:pPr>
            <a:endParaRPr lang="it-IT" kern="50" dirty="0">
              <a:ea typeface="Arial Unicode MS"/>
              <a:cs typeface="Arial Unicode MS"/>
            </a:endParaRPr>
          </a:p>
          <a:p>
            <a:pPr algn="just">
              <a:lnSpc>
                <a:spcPct val="150000"/>
              </a:lnSpc>
              <a:spcAft>
                <a:spcPts val="0"/>
              </a:spcAft>
            </a:pPr>
            <a:r>
              <a:rPr lang="it-IT" kern="50" dirty="0">
                <a:solidFill>
                  <a:srgbClr val="D26528"/>
                </a:solidFill>
                <a:ea typeface="Arial Unicode MS"/>
                <a:cs typeface="Arial Unicode MS"/>
              </a:rPr>
              <a:t>Orto Botanico </a:t>
            </a:r>
            <a:r>
              <a:rPr lang="it-IT" kern="50" dirty="0">
                <a:ea typeface="Arial Unicode MS"/>
                <a:cs typeface="Arial Unicode MS"/>
              </a:rPr>
              <a:t>- Via Micheli, 3 50121 Firenze </a:t>
            </a:r>
            <a:endParaRPr lang="it-IT" kern="50" dirty="0" smtClean="0">
              <a:ea typeface="Arial Unicode MS"/>
              <a:cs typeface="Arial Unicode MS"/>
            </a:endParaRPr>
          </a:p>
          <a:p>
            <a:pPr algn="just">
              <a:lnSpc>
                <a:spcPct val="150000"/>
              </a:lnSpc>
              <a:spcAft>
                <a:spcPts val="0"/>
              </a:spcAft>
            </a:pPr>
            <a:r>
              <a:rPr lang="it-IT" kern="50" dirty="0" smtClean="0">
                <a:solidFill>
                  <a:srgbClr val="D26528"/>
                </a:solidFill>
                <a:ea typeface="Arial Unicode MS"/>
                <a:cs typeface="Arial Unicode MS"/>
              </a:rPr>
              <a:t>Botanica - </a:t>
            </a:r>
            <a:r>
              <a:rPr lang="it-IT" kern="50" dirty="0" smtClean="0">
                <a:ea typeface="Arial Unicode MS"/>
                <a:cs typeface="Arial Unicode MS"/>
              </a:rPr>
              <a:t>Via </a:t>
            </a:r>
            <a:r>
              <a:rPr lang="it-IT" kern="50" dirty="0">
                <a:ea typeface="Arial Unicode MS"/>
                <a:cs typeface="Arial Unicode MS"/>
              </a:rPr>
              <a:t>La Pira, 4 - 50121 Firenze </a:t>
            </a:r>
            <a:endParaRPr lang="it-IT" kern="50" dirty="0" smtClean="0">
              <a:ea typeface="Arial Unicode MS"/>
              <a:cs typeface="Arial Unicode MS"/>
            </a:endParaRPr>
          </a:p>
          <a:p>
            <a:pPr algn="just">
              <a:lnSpc>
                <a:spcPct val="150000"/>
              </a:lnSpc>
              <a:spcAft>
                <a:spcPts val="0"/>
              </a:spcAft>
            </a:pPr>
            <a:r>
              <a:rPr lang="it-IT" kern="50" dirty="0" smtClean="0">
                <a:solidFill>
                  <a:srgbClr val="D26528"/>
                </a:solidFill>
                <a:ea typeface="Arial Unicode MS"/>
                <a:cs typeface="Arial Unicode MS"/>
              </a:rPr>
              <a:t>Geologia </a:t>
            </a:r>
            <a:r>
              <a:rPr lang="it-IT" kern="50" dirty="0">
                <a:solidFill>
                  <a:srgbClr val="D26528"/>
                </a:solidFill>
                <a:ea typeface="Arial Unicode MS"/>
                <a:cs typeface="Arial Unicode MS"/>
              </a:rPr>
              <a:t>e </a:t>
            </a:r>
            <a:r>
              <a:rPr lang="it-IT" kern="50" dirty="0" smtClean="0">
                <a:solidFill>
                  <a:srgbClr val="D26528"/>
                </a:solidFill>
                <a:ea typeface="Arial Unicode MS"/>
                <a:cs typeface="Arial Unicode MS"/>
              </a:rPr>
              <a:t>Paleontologia</a:t>
            </a:r>
            <a:r>
              <a:rPr lang="it-IT" kern="50" dirty="0" smtClean="0">
                <a:ea typeface="Arial Unicode MS"/>
                <a:cs typeface="Arial Unicode MS"/>
              </a:rPr>
              <a:t> - Via </a:t>
            </a:r>
            <a:r>
              <a:rPr lang="it-IT" kern="50" dirty="0">
                <a:ea typeface="Arial Unicode MS"/>
                <a:cs typeface="Arial Unicode MS"/>
              </a:rPr>
              <a:t>La Pira, 4 - 50121 Firenze</a:t>
            </a:r>
          </a:p>
          <a:p>
            <a:pPr algn="just">
              <a:lnSpc>
                <a:spcPct val="150000"/>
              </a:lnSpc>
              <a:spcAft>
                <a:spcPts val="0"/>
              </a:spcAft>
            </a:pPr>
            <a:r>
              <a:rPr lang="it-IT" kern="50" dirty="0">
                <a:solidFill>
                  <a:srgbClr val="D26528"/>
                </a:solidFill>
                <a:ea typeface="Arial Unicode MS"/>
                <a:cs typeface="Arial Unicode MS"/>
              </a:rPr>
              <a:t>Mineralogia e Litologia </a:t>
            </a:r>
            <a:r>
              <a:rPr lang="it-IT" kern="50" dirty="0" smtClean="0">
                <a:solidFill>
                  <a:srgbClr val="D26528"/>
                </a:solidFill>
                <a:ea typeface="Arial Unicode MS"/>
                <a:cs typeface="Arial Unicode MS"/>
              </a:rPr>
              <a:t>- </a:t>
            </a:r>
            <a:r>
              <a:rPr lang="it-IT" kern="50" dirty="0" smtClean="0">
                <a:ea typeface="Arial Unicode MS"/>
                <a:cs typeface="Arial Unicode MS"/>
              </a:rPr>
              <a:t>Via </a:t>
            </a:r>
            <a:r>
              <a:rPr lang="it-IT" kern="50" dirty="0">
                <a:ea typeface="Arial Unicode MS"/>
                <a:cs typeface="Arial Unicode MS"/>
              </a:rPr>
              <a:t>La Pira, 4 - 50121 Firenze </a:t>
            </a:r>
            <a:endParaRPr lang="it-IT" kern="50" dirty="0" smtClean="0">
              <a:ea typeface="Arial Unicode MS"/>
              <a:cs typeface="Arial Unicode MS"/>
            </a:endParaRPr>
          </a:p>
          <a:p>
            <a:pPr algn="just">
              <a:lnSpc>
                <a:spcPct val="150000"/>
              </a:lnSpc>
              <a:spcAft>
                <a:spcPts val="0"/>
              </a:spcAft>
            </a:pPr>
            <a:r>
              <a:rPr lang="it-IT" kern="50" dirty="0" smtClean="0">
                <a:solidFill>
                  <a:srgbClr val="D26528"/>
                </a:solidFill>
                <a:ea typeface="Arial Unicode MS"/>
                <a:cs typeface="Arial Unicode MS"/>
              </a:rPr>
              <a:t>Antropologia </a:t>
            </a:r>
            <a:r>
              <a:rPr lang="it-IT" kern="50" dirty="0">
                <a:solidFill>
                  <a:srgbClr val="D26528"/>
                </a:solidFill>
                <a:ea typeface="Arial Unicode MS"/>
                <a:cs typeface="Arial Unicode MS"/>
              </a:rPr>
              <a:t>ed </a:t>
            </a:r>
            <a:r>
              <a:rPr lang="it-IT" kern="50" dirty="0" smtClean="0">
                <a:solidFill>
                  <a:srgbClr val="D26528"/>
                </a:solidFill>
                <a:ea typeface="Arial Unicode MS"/>
                <a:cs typeface="Arial Unicode MS"/>
              </a:rPr>
              <a:t>Etnologia -  </a:t>
            </a:r>
            <a:r>
              <a:rPr lang="it-IT" kern="50" dirty="0">
                <a:ea typeface="Arial Unicode MS"/>
                <a:cs typeface="Arial Unicode MS"/>
              </a:rPr>
              <a:t>Via del Proconsolo, 12 50122 Firenze </a:t>
            </a:r>
            <a:endParaRPr lang="it-IT" kern="50" dirty="0" smtClean="0">
              <a:ea typeface="Arial Unicode MS"/>
              <a:cs typeface="Arial Unicode MS"/>
            </a:endParaRPr>
          </a:p>
          <a:p>
            <a:pPr algn="just">
              <a:lnSpc>
                <a:spcPct val="150000"/>
              </a:lnSpc>
              <a:spcAft>
                <a:spcPts val="0"/>
              </a:spcAft>
            </a:pPr>
            <a:r>
              <a:rPr lang="it-IT" kern="50" dirty="0" smtClean="0">
                <a:solidFill>
                  <a:srgbClr val="D26528"/>
                </a:solidFill>
                <a:ea typeface="Arial Unicode MS"/>
                <a:cs typeface="Arial Unicode MS"/>
              </a:rPr>
              <a:t>Zoologia </a:t>
            </a:r>
            <a:r>
              <a:rPr lang="it-IT" kern="50" dirty="0">
                <a:solidFill>
                  <a:srgbClr val="D26528"/>
                </a:solidFill>
                <a:ea typeface="Arial Unicode MS"/>
                <a:cs typeface="Arial Unicode MS"/>
              </a:rPr>
              <a:t>“La Specola”; Salone degli Scheletri; Torrino </a:t>
            </a:r>
            <a:r>
              <a:rPr lang="it-IT" kern="50" dirty="0" smtClean="0">
                <a:solidFill>
                  <a:srgbClr val="D26528"/>
                </a:solidFill>
                <a:ea typeface="Arial Unicode MS"/>
                <a:cs typeface="Arial Unicode MS"/>
              </a:rPr>
              <a:t>- </a:t>
            </a:r>
            <a:r>
              <a:rPr lang="it-IT" kern="50" dirty="0" smtClean="0">
                <a:ea typeface="Arial Unicode MS"/>
                <a:cs typeface="Arial Unicode MS"/>
              </a:rPr>
              <a:t>Via </a:t>
            </a:r>
            <a:r>
              <a:rPr lang="it-IT" kern="50" dirty="0">
                <a:ea typeface="Arial Unicode MS"/>
                <a:cs typeface="Arial Unicode MS"/>
              </a:rPr>
              <a:t>Romana, 17 </a:t>
            </a:r>
            <a:r>
              <a:rPr lang="it-IT" kern="50" dirty="0" smtClean="0">
                <a:ea typeface="Arial Unicode MS"/>
                <a:cs typeface="Arial Unicode MS"/>
              </a:rPr>
              <a:t>– 50125 Firenze</a:t>
            </a:r>
            <a:endParaRPr lang="it-IT" kern="50" dirty="0">
              <a:ea typeface="Arial Unicode MS"/>
              <a:cs typeface="Arial Unicode MS"/>
            </a:endParaRPr>
          </a:p>
        </p:txBody>
      </p:sp>
      <p:sp>
        <p:nvSpPr>
          <p:cNvPr id="5" name="CasellaDiTesto 4">
            <a:hlinkClick r:id="rId2" action="ppaction://hlinksldjump"/>
          </p:cNvPr>
          <p:cNvSpPr txBox="1"/>
          <p:nvPr/>
        </p:nvSpPr>
        <p:spPr>
          <a:xfrm>
            <a:off x="1104900" y="5994694"/>
            <a:ext cx="1195389" cy="338554"/>
          </a:xfrm>
          <a:prstGeom prst="rect">
            <a:avLst/>
          </a:prstGeom>
          <a:noFill/>
        </p:spPr>
        <p:txBody>
          <a:bodyPr wrap="square" rtlCol="0">
            <a:spAutoFit/>
          </a:bodyPr>
          <a:lstStyle/>
          <a:p>
            <a:r>
              <a:rPr lang="it-IT" sz="1600" dirty="0" smtClean="0">
                <a:hlinkClick r:id="rId3" action="ppaction://hlinksldjump"/>
              </a:rPr>
              <a:t>INDIETRO</a:t>
            </a:r>
            <a:endParaRPr lang="it-IT" sz="1600" dirty="0"/>
          </a:p>
        </p:txBody>
      </p:sp>
    </p:spTree>
    <p:extLst>
      <p:ext uri="{BB962C8B-B14F-4D97-AF65-F5344CB8AC3E}">
        <p14:creationId xmlns:p14="http://schemas.microsoft.com/office/powerpoint/2010/main" val="312203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Esperienza diretta: </a:t>
            </a:r>
            <a:br>
              <a:rPr lang="it-IT" sz="3600" dirty="0" smtClean="0"/>
            </a:br>
            <a:r>
              <a:rPr lang="it-IT" sz="3600" dirty="0" smtClean="0"/>
              <a:t>la sezione di Geologia e Paleontologia</a:t>
            </a:r>
            <a:endParaRPr lang="it-IT" sz="3600" dirty="0"/>
          </a:p>
        </p:txBody>
      </p:sp>
      <p:sp>
        <p:nvSpPr>
          <p:cNvPr id="3" name="CasellaDiTesto 2"/>
          <p:cNvSpPr txBox="1"/>
          <p:nvPr/>
        </p:nvSpPr>
        <p:spPr>
          <a:xfrm>
            <a:off x="1104900" y="1492300"/>
            <a:ext cx="6881814" cy="44065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spcAft>
                <a:spcPts val="0"/>
              </a:spcAft>
            </a:pPr>
            <a:r>
              <a:rPr lang="it-IT" sz="1700" kern="50" dirty="0" smtClean="0">
                <a:ea typeface="Arial Unicode MS"/>
                <a:cs typeface="Arial Unicode MS"/>
              </a:rPr>
              <a:t>AL seguito di Marianna, la nostra tutor laboratoriale, ci siamo recati fisicamente all’</a:t>
            </a:r>
            <a:r>
              <a:rPr lang="it-IT" sz="1700" kern="50" dirty="0" err="1" smtClean="0">
                <a:ea typeface="Arial Unicode MS"/>
                <a:cs typeface="Arial Unicode MS"/>
              </a:rPr>
              <a:t>ediﬁcio</a:t>
            </a:r>
            <a:r>
              <a:rPr lang="it-IT" sz="1700" kern="50" dirty="0" smtClean="0">
                <a:ea typeface="Arial Unicode MS"/>
                <a:cs typeface="Arial Unicode MS"/>
              </a:rPr>
              <a:t> </a:t>
            </a:r>
            <a:r>
              <a:rPr lang="it-IT" sz="1700" kern="50" dirty="0">
                <a:ea typeface="Arial Unicode MS"/>
                <a:cs typeface="Arial Unicode MS"/>
              </a:rPr>
              <a:t>di Via La </a:t>
            </a:r>
            <a:r>
              <a:rPr lang="it-IT" sz="1700" kern="50" dirty="0" smtClean="0">
                <a:ea typeface="Arial Unicode MS"/>
                <a:cs typeface="Arial Unicode MS"/>
              </a:rPr>
              <a:t>Pira 4, che </a:t>
            </a:r>
            <a:r>
              <a:rPr lang="it-IT" sz="1700" kern="50" dirty="0">
                <a:ea typeface="Arial Unicode MS"/>
                <a:cs typeface="Arial Unicode MS"/>
              </a:rPr>
              <a:t>ospita oggi le collezioni paleontologiche e il settore geologico del Dipartimento di Scienze della </a:t>
            </a:r>
            <a:r>
              <a:rPr lang="it-IT" sz="1700" kern="50" dirty="0" smtClean="0">
                <a:ea typeface="Arial Unicode MS"/>
                <a:cs typeface="Arial Unicode MS"/>
              </a:rPr>
              <a:t>Terra. Questo fu </a:t>
            </a:r>
            <a:r>
              <a:rPr lang="it-IT" sz="1700" kern="50" dirty="0">
                <a:ea typeface="Arial Unicode MS"/>
                <a:cs typeface="Arial Unicode MS"/>
              </a:rPr>
              <a:t>portato a termine nel </a:t>
            </a:r>
            <a:r>
              <a:rPr lang="it-IT" sz="1700" kern="50" dirty="0" smtClean="0">
                <a:ea typeface="Arial Unicode MS"/>
                <a:cs typeface="Arial Unicode MS"/>
              </a:rPr>
              <a:t>1921.</a:t>
            </a:r>
          </a:p>
          <a:p>
            <a:pPr algn="just">
              <a:lnSpc>
                <a:spcPct val="150000"/>
              </a:lnSpc>
              <a:spcAft>
                <a:spcPts val="0"/>
              </a:spcAft>
            </a:pPr>
            <a:r>
              <a:rPr lang="it-IT" sz="1700" kern="50" dirty="0">
                <a:ea typeface="Arial Unicode MS"/>
                <a:cs typeface="Arial Unicode MS"/>
              </a:rPr>
              <a:t>La Sezione conserva rocce, invertebrati, </a:t>
            </a:r>
            <a:r>
              <a:rPr lang="it-IT" sz="1700" kern="50" dirty="0" err="1">
                <a:ea typeface="Arial Unicode MS"/>
                <a:cs typeface="Arial Unicode MS"/>
              </a:rPr>
              <a:t>ﬂora</a:t>
            </a:r>
            <a:r>
              <a:rPr lang="it-IT" sz="1700" kern="50" dirty="0">
                <a:ea typeface="Arial Unicode MS"/>
                <a:cs typeface="Arial Unicode MS"/>
              </a:rPr>
              <a:t> e vertebrati fossili. </a:t>
            </a:r>
            <a:endParaRPr lang="it-IT" sz="1700" kern="50" dirty="0" smtClean="0">
              <a:ea typeface="Arial Unicode MS"/>
              <a:cs typeface="Arial Unicode MS"/>
            </a:endParaRPr>
          </a:p>
          <a:p>
            <a:pPr algn="just">
              <a:lnSpc>
                <a:spcPct val="150000"/>
              </a:lnSpc>
              <a:spcAft>
                <a:spcPts val="0"/>
              </a:spcAft>
            </a:pPr>
            <a:r>
              <a:rPr lang="it-IT" sz="1700" kern="50" dirty="0" smtClean="0">
                <a:ea typeface="Arial Unicode MS"/>
                <a:cs typeface="Arial Unicode MS"/>
              </a:rPr>
              <a:t>La </a:t>
            </a:r>
            <a:r>
              <a:rPr lang="it-IT" sz="1700" kern="50" dirty="0">
                <a:ea typeface="Arial Unicode MS"/>
                <a:cs typeface="Arial Unicode MS"/>
              </a:rPr>
              <a:t>Collezione degli Invertebrati fossili è sistemata nei depositi al </a:t>
            </a:r>
            <a:r>
              <a:rPr lang="it-IT" sz="1700" kern="50" dirty="0" smtClean="0">
                <a:ea typeface="Arial Unicode MS"/>
                <a:cs typeface="Arial Unicode MS"/>
              </a:rPr>
              <a:t>secondo </a:t>
            </a:r>
            <a:r>
              <a:rPr lang="it-IT" sz="1700" kern="50" dirty="0">
                <a:ea typeface="Arial Unicode MS"/>
                <a:cs typeface="Arial Unicode MS"/>
              </a:rPr>
              <a:t>piano, ad eccezione di una limitata scelta di esemplari rappresentativi delle varie ere geologiche collocata nella sezione ostensiva al piano </a:t>
            </a:r>
            <a:r>
              <a:rPr lang="it-IT" sz="1700" kern="50" dirty="0" smtClean="0">
                <a:ea typeface="Arial Unicode MS"/>
                <a:cs typeface="Arial Unicode MS"/>
              </a:rPr>
              <a:t>terra.</a:t>
            </a:r>
          </a:p>
          <a:p>
            <a:pPr algn="just">
              <a:lnSpc>
                <a:spcPct val="150000"/>
              </a:lnSpc>
              <a:spcAft>
                <a:spcPts val="0"/>
              </a:spcAft>
            </a:pPr>
            <a:r>
              <a:rPr lang="it-IT" sz="1700" kern="50" dirty="0">
                <a:ea typeface="Arial Unicode MS"/>
                <a:cs typeface="Arial Unicode MS"/>
              </a:rPr>
              <a:t>La collezione paleobotanica comprende più di 8000 reperti che documentano </a:t>
            </a:r>
            <a:r>
              <a:rPr lang="it-IT" sz="1700" kern="50" dirty="0" err="1">
                <a:ea typeface="Arial Unicode MS"/>
                <a:cs typeface="Arial Unicode MS"/>
              </a:rPr>
              <a:t>signiﬁcativamente</a:t>
            </a:r>
            <a:r>
              <a:rPr lang="it-IT" sz="1700" kern="50" dirty="0">
                <a:ea typeface="Arial Unicode MS"/>
                <a:cs typeface="Arial Unicode MS"/>
              </a:rPr>
              <a:t> l’evoluzione ne del mondo </a:t>
            </a:r>
            <a:r>
              <a:rPr lang="it-IT" sz="1700" kern="50" dirty="0" smtClean="0">
                <a:ea typeface="Arial Unicode MS"/>
                <a:cs typeface="Arial Unicode MS"/>
              </a:rPr>
              <a:t>vegetale.</a:t>
            </a:r>
          </a:p>
        </p:txBody>
      </p:sp>
      <p:sp>
        <p:nvSpPr>
          <p:cNvPr id="5" name="CasellaDiTesto 4">
            <a:hlinkClick r:id="rId2" action="ppaction://hlinksldjump"/>
          </p:cNvPr>
          <p:cNvSpPr txBox="1"/>
          <p:nvPr/>
        </p:nvSpPr>
        <p:spPr>
          <a:xfrm>
            <a:off x="1104900" y="6218029"/>
            <a:ext cx="1195389" cy="338554"/>
          </a:xfrm>
          <a:prstGeom prst="rect">
            <a:avLst/>
          </a:prstGeom>
          <a:noFill/>
        </p:spPr>
        <p:txBody>
          <a:bodyPr wrap="square" rtlCol="0">
            <a:spAutoFit/>
          </a:bodyPr>
          <a:lstStyle/>
          <a:p>
            <a:r>
              <a:rPr lang="it-IT" sz="1600" dirty="0" smtClean="0">
                <a:hlinkClick r:id="rId3" action="ppaction://hlinksldjump"/>
              </a:rPr>
              <a:t>INDIETRO</a:t>
            </a:r>
            <a:endParaRPr lang="it-IT" sz="1600" dirty="0"/>
          </a:p>
        </p:txBody>
      </p:sp>
      <p:sp>
        <p:nvSpPr>
          <p:cNvPr id="4" name="CasellaDiTesto 3">
            <a:hlinkClick r:id="rId4" action="ppaction://hlinksldjump"/>
          </p:cNvPr>
          <p:cNvSpPr txBox="1"/>
          <p:nvPr/>
        </p:nvSpPr>
        <p:spPr>
          <a:xfrm>
            <a:off x="9559202" y="6218029"/>
            <a:ext cx="1526380" cy="338554"/>
          </a:xfrm>
          <a:prstGeom prst="rect">
            <a:avLst/>
          </a:prstGeom>
          <a:noFill/>
        </p:spPr>
        <p:txBody>
          <a:bodyPr wrap="none" rtlCol="0">
            <a:spAutoFit/>
          </a:bodyPr>
          <a:lstStyle/>
          <a:p>
            <a:r>
              <a:rPr lang="it-IT" sz="1600" dirty="0" smtClean="0"/>
              <a:t>SUCCESSIVO</a:t>
            </a:r>
            <a:endParaRPr lang="it-IT" sz="1600" dirty="0"/>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2383" y="1867939"/>
            <a:ext cx="2743199" cy="3655312"/>
          </a:xfrm>
          <a:prstGeom prst="rect">
            <a:avLst/>
          </a:prstGeom>
        </p:spPr>
      </p:pic>
    </p:spTree>
    <p:extLst>
      <p:ext uri="{BB962C8B-B14F-4D97-AF65-F5344CB8AC3E}">
        <p14:creationId xmlns:p14="http://schemas.microsoft.com/office/powerpoint/2010/main" val="16371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Esperienza diretta: </a:t>
            </a:r>
            <a:br>
              <a:rPr lang="it-IT" sz="3600" dirty="0" smtClean="0"/>
            </a:br>
            <a:r>
              <a:rPr lang="it-IT" sz="3600" dirty="0" smtClean="0"/>
              <a:t>la sezione di Geologia e Paleontologia</a:t>
            </a:r>
            <a:endParaRPr lang="it-IT" sz="3600" dirty="0"/>
          </a:p>
        </p:txBody>
      </p:sp>
      <p:sp>
        <p:nvSpPr>
          <p:cNvPr id="3" name="CasellaDiTesto 2"/>
          <p:cNvSpPr txBox="1"/>
          <p:nvPr/>
        </p:nvSpPr>
        <p:spPr>
          <a:xfrm>
            <a:off x="4814888" y="1571624"/>
            <a:ext cx="6270694" cy="514525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spcAft>
                <a:spcPts val="0"/>
              </a:spcAft>
            </a:pPr>
            <a:r>
              <a:rPr lang="it-IT" sz="1700" kern="50" dirty="0">
                <a:ea typeface="Arial Unicode MS"/>
                <a:cs typeface="Arial Unicode MS"/>
              </a:rPr>
              <a:t>La Collezione Strozzi – oggetto di recente risistemazione e conservata nell’omonima Sala al piano terreno – fu donata nel </a:t>
            </a:r>
            <a:r>
              <a:rPr lang="it-IT" sz="1700" kern="50" dirty="0" smtClean="0">
                <a:ea typeface="Arial Unicode MS"/>
                <a:cs typeface="Arial Unicode MS"/>
              </a:rPr>
              <a:t>1910 all’Istituto </a:t>
            </a:r>
            <a:r>
              <a:rPr lang="it-IT" sz="1700" kern="50" dirty="0">
                <a:ea typeface="Arial Unicode MS"/>
                <a:cs typeface="Arial Unicode MS"/>
              </a:rPr>
              <a:t>di Studi Superiori di Firenze dal nipote del marchese Carlo Strozzi e comprende reperti di vertebrati, vari invertebrati e la splendida raccolta di </a:t>
            </a:r>
            <a:r>
              <a:rPr lang="it-IT" sz="1700" kern="50" dirty="0" err="1">
                <a:ea typeface="Arial Unicode MS"/>
                <a:cs typeface="Arial Unicode MS"/>
              </a:rPr>
              <a:t>ﬂora</a:t>
            </a:r>
            <a:r>
              <a:rPr lang="it-IT" sz="1700" kern="50" dirty="0">
                <a:ea typeface="Arial Unicode MS"/>
                <a:cs typeface="Arial Unicode MS"/>
              </a:rPr>
              <a:t> fossile italiana, oggetto di un’importante </a:t>
            </a:r>
            <a:r>
              <a:rPr lang="it-IT" sz="1700" kern="50" dirty="0" err="1">
                <a:ea typeface="Arial Unicode MS"/>
                <a:cs typeface="Arial Unicode MS"/>
              </a:rPr>
              <a:t>monograﬁa</a:t>
            </a:r>
            <a:r>
              <a:rPr lang="it-IT" sz="1700" kern="50" dirty="0">
                <a:ea typeface="Arial Unicode MS"/>
                <a:cs typeface="Arial Unicode MS"/>
              </a:rPr>
              <a:t> del 1858, tutti sistemati nei bianchi mobili lignei ove </a:t>
            </a:r>
            <a:r>
              <a:rPr lang="it-IT" sz="1700" kern="50" dirty="0" smtClean="0">
                <a:ea typeface="Arial Unicode MS"/>
                <a:cs typeface="Arial Unicode MS"/>
              </a:rPr>
              <a:t>ancora oggi </a:t>
            </a:r>
            <a:r>
              <a:rPr lang="it-IT" sz="1700" kern="50" dirty="0">
                <a:ea typeface="Arial Unicode MS"/>
                <a:cs typeface="Arial Unicode MS"/>
              </a:rPr>
              <a:t>si possono ammirare. I vertebrati, oltre al loro grandissimo valore come oggetto corrente di ricerca, formano anche la parte della collezione che maggiormente si presta ad essere apprezzata dal pubblico ed è quella correntemente aperta ai visitatori nel settore espositivo del piano terra.</a:t>
            </a:r>
          </a:p>
          <a:p>
            <a:pPr algn="just">
              <a:lnSpc>
                <a:spcPct val="150000"/>
              </a:lnSpc>
              <a:spcAft>
                <a:spcPts val="0"/>
              </a:spcAft>
            </a:pPr>
            <a:endParaRPr lang="it-IT" sz="1700" kern="50" dirty="0">
              <a:ea typeface="Arial Unicode MS"/>
              <a:cs typeface="Arial Unicode MS"/>
            </a:endParaRPr>
          </a:p>
        </p:txBody>
      </p:sp>
      <p:sp>
        <p:nvSpPr>
          <p:cNvPr id="5" name="CasellaDiTesto 4">
            <a:hlinkClick r:id="rId2" action="ppaction://hlinksldjump"/>
          </p:cNvPr>
          <p:cNvSpPr txBox="1"/>
          <p:nvPr/>
        </p:nvSpPr>
        <p:spPr>
          <a:xfrm>
            <a:off x="1104900" y="5994694"/>
            <a:ext cx="1195389" cy="338554"/>
          </a:xfrm>
          <a:prstGeom prst="rect">
            <a:avLst/>
          </a:prstGeom>
          <a:noFill/>
        </p:spPr>
        <p:txBody>
          <a:bodyPr wrap="square" rtlCol="0">
            <a:spAutoFit/>
          </a:bodyPr>
          <a:lstStyle/>
          <a:p>
            <a:r>
              <a:rPr lang="it-IT" sz="1600" dirty="0" smtClean="0">
                <a:hlinkClick r:id="rId3" action="ppaction://hlinksldjump"/>
              </a:rPr>
              <a:t>INDIETRO</a:t>
            </a:r>
            <a:endParaRPr lang="it-IT" sz="1600" dirty="0"/>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540" y="2105172"/>
            <a:ext cx="3943348" cy="2957511"/>
          </a:xfrm>
          <a:prstGeom prst="rect">
            <a:avLst/>
          </a:prstGeom>
        </p:spPr>
      </p:pic>
    </p:spTree>
    <p:extLst>
      <p:ext uri="{BB962C8B-B14F-4D97-AF65-F5344CB8AC3E}">
        <p14:creationId xmlns:p14="http://schemas.microsoft.com/office/powerpoint/2010/main" val="171116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Esperienza diretta:</a:t>
            </a:r>
            <a:br>
              <a:rPr lang="it-IT" sz="3600" dirty="0" smtClean="0"/>
            </a:br>
            <a:r>
              <a:rPr lang="it-IT" sz="3600" dirty="0" smtClean="0"/>
              <a:t>quattro attività di gruppo </a:t>
            </a:r>
            <a:endParaRPr lang="it-IT" sz="3600" dirty="0"/>
          </a:p>
        </p:txBody>
      </p:sp>
      <p:sp>
        <p:nvSpPr>
          <p:cNvPr id="3" name="CasellaDiTesto 2"/>
          <p:cNvSpPr txBox="1"/>
          <p:nvPr/>
        </p:nvSpPr>
        <p:spPr>
          <a:xfrm>
            <a:off x="1104900" y="1571624"/>
            <a:ext cx="9980682" cy="126957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spcAft>
                <a:spcPts val="0"/>
              </a:spcAft>
            </a:pPr>
            <a:r>
              <a:rPr lang="it-IT" sz="1700" kern="50" dirty="0" smtClean="0">
                <a:ea typeface="Arial Unicode MS"/>
                <a:cs typeface="Arial Unicode MS"/>
              </a:rPr>
              <a:t>In seguito ad una breve introduzione riguardante il Museo di Storia Naturale di Firenze, e in particolare della sezione di Geologia e Paleontologia, e dopo dei brevi cenni teorici, la nostra tutor ci ha presentato le quattro attività di gruppo che avremmo svolto all’interno del museo:</a:t>
            </a:r>
            <a:endParaRPr lang="it-IT" sz="1700" kern="50" dirty="0">
              <a:ea typeface="Arial Unicode MS"/>
              <a:cs typeface="Arial Unicode MS"/>
            </a:endParaRPr>
          </a:p>
        </p:txBody>
      </p:sp>
      <p:sp>
        <p:nvSpPr>
          <p:cNvPr id="5" name="CasellaDiTesto 4">
            <a:hlinkClick r:id="rId2" action="ppaction://hlinksldjump"/>
          </p:cNvPr>
          <p:cNvSpPr txBox="1"/>
          <p:nvPr/>
        </p:nvSpPr>
        <p:spPr>
          <a:xfrm>
            <a:off x="1104900" y="5994694"/>
            <a:ext cx="1195389" cy="338554"/>
          </a:xfrm>
          <a:prstGeom prst="rect">
            <a:avLst/>
          </a:prstGeom>
          <a:noFill/>
        </p:spPr>
        <p:txBody>
          <a:bodyPr wrap="square" rtlCol="0">
            <a:spAutoFit/>
          </a:bodyPr>
          <a:lstStyle/>
          <a:p>
            <a:r>
              <a:rPr lang="it-IT" sz="1600" dirty="0" smtClean="0">
                <a:hlinkClick r:id="rId3" action="ppaction://hlinksldjump"/>
              </a:rPr>
              <a:t>INDIETRO</a:t>
            </a:r>
            <a:endParaRPr lang="it-IT" sz="1600" dirty="0"/>
          </a:p>
        </p:txBody>
      </p:sp>
      <p:graphicFrame>
        <p:nvGraphicFramePr>
          <p:cNvPr id="6" name="Diagramma 5"/>
          <p:cNvGraphicFramePr/>
          <p:nvPr>
            <p:extLst>
              <p:ext uri="{D42A27DB-BD31-4B8C-83A1-F6EECF244321}">
                <p14:modId xmlns:p14="http://schemas.microsoft.com/office/powerpoint/2010/main" val="2903340991"/>
              </p:ext>
            </p:extLst>
          </p:nvPr>
        </p:nvGraphicFramePr>
        <p:xfrm>
          <a:off x="3153603" y="3096025"/>
          <a:ext cx="5883275" cy="2898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878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Esperienza diretta:</a:t>
            </a:r>
            <a:br>
              <a:rPr lang="it-IT" sz="3600" dirty="0" smtClean="0"/>
            </a:br>
            <a:r>
              <a:rPr lang="it-IT" sz="3600" dirty="0" smtClean="0"/>
              <a:t>quattro attività di gruppo </a:t>
            </a:r>
            <a:endParaRPr lang="it-IT" sz="3600" dirty="0"/>
          </a:p>
        </p:txBody>
      </p:sp>
      <p:sp>
        <p:nvSpPr>
          <p:cNvPr id="3" name="CasellaDiTesto 2"/>
          <p:cNvSpPr txBox="1"/>
          <p:nvPr/>
        </p:nvSpPr>
        <p:spPr>
          <a:xfrm>
            <a:off x="1104900" y="1571624"/>
            <a:ext cx="6953250" cy="43627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spcAft>
                <a:spcPts val="0"/>
              </a:spcAft>
            </a:pPr>
            <a:r>
              <a:rPr lang="it-IT" sz="1700" b="1" kern="50" dirty="0" smtClean="0">
                <a:ea typeface="Arial Unicode MS"/>
                <a:cs typeface="Arial Unicode MS"/>
              </a:rPr>
              <a:t>ATTIVITA’ DI OSSERVAZIONE, ANALISI E DEDUZIONE</a:t>
            </a:r>
            <a:endParaRPr lang="it-IT" sz="1700" b="1" kern="50" dirty="0">
              <a:ea typeface="Arial Unicode MS"/>
              <a:cs typeface="Arial Unicode MS"/>
            </a:endParaRPr>
          </a:p>
        </p:txBody>
      </p:sp>
      <p:sp>
        <p:nvSpPr>
          <p:cNvPr id="5" name="CasellaDiTesto 4">
            <a:hlinkClick r:id="rId2" action="ppaction://hlinksldjump"/>
          </p:cNvPr>
          <p:cNvSpPr txBox="1"/>
          <p:nvPr/>
        </p:nvSpPr>
        <p:spPr>
          <a:xfrm>
            <a:off x="1104900" y="5994694"/>
            <a:ext cx="1195389" cy="338554"/>
          </a:xfrm>
          <a:prstGeom prst="rect">
            <a:avLst/>
          </a:prstGeom>
          <a:noFill/>
        </p:spPr>
        <p:txBody>
          <a:bodyPr wrap="square" rtlCol="0">
            <a:spAutoFit/>
          </a:bodyPr>
          <a:lstStyle/>
          <a:p>
            <a:r>
              <a:rPr lang="it-IT" sz="1600" dirty="0" smtClean="0">
                <a:hlinkClick r:id="rId2" action="ppaction://hlinksldjump"/>
              </a:rPr>
              <a:t>INDIETRO</a:t>
            </a:r>
            <a:endParaRPr lang="it-IT" sz="1600"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83392" y="2664237"/>
            <a:ext cx="4994802" cy="2809577"/>
          </a:xfrm>
          <a:prstGeom prst="rect">
            <a:avLst/>
          </a:prstGeom>
        </p:spPr>
      </p:pic>
      <p:sp>
        <p:nvSpPr>
          <p:cNvPr id="6" name="CasellaDiTesto 5"/>
          <p:cNvSpPr txBox="1"/>
          <p:nvPr/>
        </p:nvSpPr>
        <p:spPr>
          <a:xfrm>
            <a:off x="1104900" y="2111034"/>
            <a:ext cx="6953250" cy="3780522"/>
          </a:xfrm>
          <a:prstGeom prst="rect">
            <a:avLst/>
          </a:prstGeom>
          <a:noFill/>
        </p:spPr>
        <p:txBody>
          <a:bodyPr wrap="square" rtlCol="0">
            <a:spAutoFit/>
          </a:bodyPr>
          <a:lstStyle/>
          <a:p>
            <a:pPr algn="just">
              <a:lnSpc>
                <a:spcPct val="150000"/>
              </a:lnSpc>
            </a:pPr>
            <a:r>
              <a:rPr lang="it-IT" dirty="0" smtClean="0"/>
              <a:t>Marianna </a:t>
            </a:r>
            <a:r>
              <a:rPr lang="it-IT" dirty="0"/>
              <a:t>ci ha portato di fronte a quello che ci ha presentato come </a:t>
            </a:r>
            <a:r>
              <a:rPr lang="it-IT" dirty="0" err="1"/>
              <a:t>paleosuolo</a:t>
            </a:r>
            <a:r>
              <a:rPr lang="it-IT" dirty="0"/>
              <a:t>, una particolare tipologia di suolo contraddistinta da processi evolutivi sviluppatisi su tempi molto lunghi, che porta il suolo a manifestare caratteristiche che mal si conciliano con le condizioni ambientali attuali. </a:t>
            </a:r>
          </a:p>
          <a:p>
            <a:pPr algn="just">
              <a:lnSpc>
                <a:spcPct val="150000"/>
              </a:lnSpc>
            </a:pPr>
            <a:r>
              <a:rPr lang="it-IT" dirty="0"/>
              <a:t>Nel nostro caso si trattava di un insieme di resti di animali fossilizzatisi congiuntamente. Per mezzo delle deduzioni di tutti, siamo arrivati alla conclusione che fossero tutti resti di animali vittime di un banchetto di un predatore.</a:t>
            </a:r>
          </a:p>
        </p:txBody>
      </p:sp>
    </p:spTree>
    <p:extLst>
      <p:ext uri="{BB962C8B-B14F-4D97-AF65-F5344CB8AC3E}">
        <p14:creationId xmlns:p14="http://schemas.microsoft.com/office/powerpoint/2010/main" val="416934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Esperienza diretta:</a:t>
            </a:r>
            <a:br>
              <a:rPr lang="it-IT" sz="3600" dirty="0" smtClean="0"/>
            </a:br>
            <a:r>
              <a:rPr lang="it-IT" sz="3600" dirty="0" smtClean="0"/>
              <a:t>quattro attività di gruppo </a:t>
            </a:r>
            <a:endParaRPr lang="it-IT" sz="3600" dirty="0"/>
          </a:p>
        </p:txBody>
      </p:sp>
      <p:sp>
        <p:nvSpPr>
          <p:cNvPr id="3" name="CasellaDiTesto 2"/>
          <p:cNvSpPr txBox="1"/>
          <p:nvPr/>
        </p:nvSpPr>
        <p:spPr>
          <a:xfrm>
            <a:off x="4246632" y="1575190"/>
            <a:ext cx="6953250" cy="43627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spcAft>
                <a:spcPts val="0"/>
              </a:spcAft>
            </a:pPr>
            <a:r>
              <a:rPr lang="it-IT" sz="1700" b="1" kern="50" dirty="0" smtClean="0">
                <a:ea typeface="Arial Unicode MS"/>
                <a:cs typeface="Arial Unicode MS"/>
              </a:rPr>
              <a:t>ATTIVITA’ DI RICERCA E DESCRIZIONE ATTIVA</a:t>
            </a:r>
            <a:endParaRPr lang="it-IT" sz="1700" b="1" kern="50" dirty="0">
              <a:ea typeface="Arial Unicode MS"/>
              <a:cs typeface="Arial Unicode MS"/>
            </a:endParaRPr>
          </a:p>
        </p:txBody>
      </p:sp>
      <p:sp>
        <p:nvSpPr>
          <p:cNvPr id="5" name="CasellaDiTesto 4">
            <a:hlinkClick r:id="rId2" action="ppaction://hlinksldjump"/>
          </p:cNvPr>
          <p:cNvSpPr txBox="1"/>
          <p:nvPr/>
        </p:nvSpPr>
        <p:spPr>
          <a:xfrm>
            <a:off x="10004493" y="6005418"/>
            <a:ext cx="1195389" cy="338554"/>
          </a:xfrm>
          <a:prstGeom prst="rect">
            <a:avLst/>
          </a:prstGeom>
          <a:noFill/>
        </p:spPr>
        <p:txBody>
          <a:bodyPr wrap="square" rtlCol="0">
            <a:spAutoFit/>
          </a:bodyPr>
          <a:lstStyle/>
          <a:p>
            <a:r>
              <a:rPr lang="it-IT" sz="1600" dirty="0" smtClean="0">
                <a:hlinkClick r:id="rId2" action="ppaction://hlinksldjump"/>
              </a:rPr>
              <a:t>INDIETRO</a:t>
            </a:r>
            <a:endParaRPr lang="it-IT" sz="1600" dirty="0"/>
          </a:p>
        </p:txBody>
      </p:sp>
      <p:sp>
        <p:nvSpPr>
          <p:cNvPr id="6" name="CasellaDiTesto 5"/>
          <p:cNvSpPr txBox="1"/>
          <p:nvPr/>
        </p:nvSpPr>
        <p:spPr>
          <a:xfrm>
            <a:off x="4246632" y="2300280"/>
            <a:ext cx="6838950" cy="3416320"/>
          </a:xfrm>
          <a:prstGeom prst="rect">
            <a:avLst/>
          </a:prstGeom>
          <a:noFill/>
        </p:spPr>
        <p:txBody>
          <a:bodyPr wrap="square" rtlCol="0">
            <a:spAutoFit/>
          </a:bodyPr>
          <a:lstStyle/>
          <a:p>
            <a:pPr algn="just">
              <a:lnSpc>
                <a:spcPct val="150000"/>
              </a:lnSpc>
            </a:pPr>
            <a:r>
              <a:rPr lang="it-IT" dirty="0"/>
              <a:t>La seconda attività è iniziata con la divisione in gruppi di due o tre persone, ad ogni gruppo la nostra tutor ha consegnato delle schede da riempire che lei ha chiamato “Identikit”. Su ogni scheda aveva appuntato il nome scientifico dell’animale che il gruppo avrebbe dovuto ricercare tra quelli esposti nel museo e che, in seguito all’osservazione, avrebbe dovuto descrivere (ad ogni gruppo era assegnato un animale diverso). Infine è stato esposto in plenaria il lavoro svolto da ogni gruppo. </a:t>
            </a:r>
          </a:p>
        </p:txBody>
      </p:sp>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10194" r="22126"/>
          <a:stretch/>
        </p:blipFill>
        <p:spPr>
          <a:xfrm rot="5400000">
            <a:off x="88969" y="2017033"/>
            <a:ext cx="4457700" cy="3857625"/>
          </a:xfrm>
          <a:prstGeom prst="rect">
            <a:avLst/>
          </a:prstGeom>
        </p:spPr>
      </p:pic>
    </p:spTree>
    <p:extLst>
      <p:ext uri="{BB962C8B-B14F-4D97-AF65-F5344CB8AC3E}">
        <p14:creationId xmlns:p14="http://schemas.microsoft.com/office/powerpoint/2010/main" val="320461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Educazione</a:t>
            </a:r>
            <a:r>
              <a:rPr lang="en-US" sz="3600" dirty="0" smtClean="0"/>
              <a:t> </a:t>
            </a:r>
            <a:r>
              <a:rPr lang="en-US" sz="3600" dirty="0" err="1" smtClean="0"/>
              <a:t>museale</a:t>
            </a:r>
            <a:endParaRPr lang="en-US" sz="3600" dirty="0"/>
          </a:p>
        </p:txBody>
      </p:sp>
      <p:sp>
        <p:nvSpPr>
          <p:cNvPr id="3" name="CasellaDiTesto 2"/>
          <p:cNvSpPr txBox="1"/>
          <p:nvPr/>
        </p:nvSpPr>
        <p:spPr>
          <a:xfrm>
            <a:off x="1104899" y="2502353"/>
            <a:ext cx="9980683" cy="272382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it-IT" dirty="0"/>
              <a:t> </a:t>
            </a:r>
            <a:r>
              <a:rPr lang="it-IT" dirty="0" smtClean="0"/>
              <a:t>«Spesso </a:t>
            </a:r>
            <a:r>
              <a:rPr lang="it-IT" dirty="0"/>
              <a:t>il museo è uno spazio polveroso dove si resta inermi e passivi alle didascalie e alle visite guidate, troppo spesso noiose e colme di nozionismo che raramente si trasforma in apprendimento. Il percorso laboratoriale proposto spera di dare una nuova prospettiva all'educazione museale affinché il museo diventi davvero un luogo che genera e comunica cultura, anche divertendosi</a:t>
            </a:r>
            <a:r>
              <a:rPr lang="it-IT" dirty="0" smtClean="0"/>
              <a:t>.»</a:t>
            </a:r>
          </a:p>
          <a:p>
            <a:pPr algn="just"/>
            <a:endParaRPr lang="it-IT" dirty="0"/>
          </a:p>
          <a:p>
            <a:pPr algn="r"/>
            <a:r>
              <a:rPr lang="it-IT" dirty="0" smtClean="0"/>
              <a:t>Marianna </a:t>
            </a:r>
            <a:r>
              <a:rPr lang="it-IT" dirty="0"/>
              <a:t>D</a:t>
            </a:r>
            <a:r>
              <a:rPr lang="it-IT" dirty="0" smtClean="0"/>
              <a:t>i Rosa</a:t>
            </a:r>
            <a:endParaRPr lang="it-IT" dirty="0"/>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Esperienza diretta:</a:t>
            </a:r>
            <a:br>
              <a:rPr lang="it-IT" sz="3600" dirty="0" smtClean="0"/>
            </a:br>
            <a:r>
              <a:rPr lang="it-IT" sz="3600" dirty="0" smtClean="0"/>
              <a:t>quattro attività di gruppo </a:t>
            </a:r>
            <a:endParaRPr lang="it-IT" sz="3600" dirty="0"/>
          </a:p>
        </p:txBody>
      </p:sp>
      <p:sp>
        <p:nvSpPr>
          <p:cNvPr id="3" name="CasellaDiTesto 2"/>
          <p:cNvSpPr txBox="1"/>
          <p:nvPr/>
        </p:nvSpPr>
        <p:spPr>
          <a:xfrm>
            <a:off x="1104900" y="1571624"/>
            <a:ext cx="6953250" cy="4847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spcAft>
                <a:spcPts val="0"/>
              </a:spcAft>
            </a:pPr>
            <a:r>
              <a:rPr lang="it-IT" sz="1700" b="1" kern="50" dirty="0" smtClean="0">
                <a:ea typeface="Arial Unicode MS"/>
                <a:cs typeface="Arial Unicode MS"/>
              </a:rPr>
              <a:t>ATTIVITA’ DI DESCRIZIONE VISIVA E ASCOLTO ATTIVO</a:t>
            </a:r>
            <a:endParaRPr lang="it-IT" sz="1700" b="1" kern="50" dirty="0">
              <a:ea typeface="Arial Unicode MS"/>
              <a:cs typeface="Arial Unicode MS"/>
            </a:endParaRPr>
          </a:p>
        </p:txBody>
      </p:sp>
      <p:sp>
        <p:nvSpPr>
          <p:cNvPr id="5" name="CasellaDiTesto 4">
            <a:hlinkClick r:id="rId2" action="ppaction://hlinksldjump"/>
          </p:cNvPr>
          <p:cNvSpPr txBox="1"/>
          <p:nvPr/>
        </p:nvSpPr>
        <p:spPr>
          <a:xfrm>
            <a:off x="1104900" y="5994694"/>
            <a:ext cx="1195389" cy="338554"/>
          </a:xfrm>
          <a:prstGeom prst="rect">
            <a:avLst/>
          </a:prstGeom>
          <a:noFill/>
        </p:spPr>
        <p:txBody>
          <a:bodyPr wrap="square" rtlCol="0">
            <a:spAutoFit/>
          </a:bodyPr>
          <a:lstStyle/>
          <a:p>
            <a:r>
              <a:rPr lang="it-IT" sz="1600" dirty="0" smtClean="0">
                <a:hlinkClick r:id="rId2" action="ppaction://hlinksldjump"/>
              </a:rPr>
              <a:t>INDIETRO</a:t>
            </a:r>
            <a:endParaRPr lang="it-IT" sz="16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2413" y="2318783"/>
            <a:ext cx="4114803" cy="2733730"/>
          </a:xfrm>
          <a:prstGeom prst="rect">
            <a:avLst/>
          </a:prstGeom>
        </p:spPr>
      </p:pic>
      <p:sp>
        <p:nvSpPr>
          <p:cNvPr id="6" name="CasellaDiTesto 5"/>
          <p:cNvSpPr txBox="1"/>
          <p:nvPr/>
        </p:nvSpPr>
        <p:spPr>
          <a:xfrm>
            <a:off x="1104900" y="2318783"/>
            <a:ext cx="6767513" cy="3000821"/>
          </a:xfrm>
          <a:prstGeom prst="rect">
            <a:avLst/>
          </a:prstGeom>
          <a:noFill/>
        </p:spPr>
        <p:txBody>
          <a:bodyPr wrap="square" rtlCol="0">
            <a:spAutoFit/>
          </a:bodyPr>
          <a:lstStyle/>
          <a:p>
            <a:pPr algn="just">
              <a:lnSpc>
                <a:spcPct val="150000"/>
              </a:lnSpc>
            </a:pPr>
            <a:r>
              <a:rPr lang="it-IT"/>
              <a:t>La terza attività è iniziata subito dopo, quando Marianna ci ha consegnato delle bende di stoffa. Questa volta divisi in coppie, ci ha fatto coprire gli occhi a turno e la persona che non era bendata, una volta scelto uno degli animali esposti nella sala, doveva cercare di farlo indovinare al compagno solo ed esclusivamente attraverso una descrizione visiva degli elementi più rilevanti. </a:t>
            </a:r>
            <a:endParaRPr lang="it-IT" dirty="0"/>
          </a:p>
        </p:txBody>
      </p:sp>
    </p:spTree>
    <p:extLst>
      <p:ext uri="{BB962C8B-B14F-4D97-AF65-F5344CB8AC3E}">
        <p14:creationId xmlns:p14="http://schemas.microsoft.com/office/powerpoint/2010/main" val="54874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Esperienza diretta:</a:t>
            </a:r>
            <a:br>
              <a:rPr lang="it-IT" sz="3600" dirty="0" smtClean="0"/>
            </a:br>
            <a:r>
              <a:rPr lang="it-IT" sz="3600" dirty="0" smtClean="0"/>
              <a:t>quattro attività di gruppo </a:t>
            </a:r>
            <a:endParaRPr lang="it-IT" sz="3600" dirty="0"/>
          </a:p>
        </p:txBody>
      </p:sp>
      <p:sp>
        <p:nvSpPr>
          <p:cNvPr id="3" name="CasellaDiTesto 2"/>
          <p:cNvSpPr txBox="1"/>
          <p:nvPr/>
        </p:nvSpPr>
        <p:spPr>
          <a:xfrm>
            <a:off x="4246632" y="1575190"/>
            <a:ext cx="6953250" cy="4847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spcAft>
                <a:spcPts val="0"/>
              </a:spcAft>
            </a:pPr>
            <a:r>
              <a:rPr lang="it-IT" sz="1700" b="1" kern="50" dirty="0" smtClean="0">
                <a:ea typeface="Arial Unicode MS"/>
                <a:cs typeface="Arial Unicode MS"/>
              </a:rPr>
              <a:t>ATTIVITA’ DI STORYTELLING</a:t>
            </a:r>
            <a:endParaRPr lang="it-IT" sz="1700" b="1" kern="50" dirty="0">
              <a:ea typeface="Arial Unicode MS"/>
              <a:cs typeface="Arial Unicode MS"/>
            </a:endParaRPr>
          </a:p>
        </p:txBody>
      </p:sp>
      <p:sp>
        <p:nvSpPr>
          <p:cNvPr id="5" name="CasellaDiTesto 4">
            <a:hlinkClick r:id="rId2" action="ppaction://hlinksldjump"/>
          </p:cNvPr>
          <p:cNvSpPr txBox="1"/>
          <p:nvPr/>
        </p:nvSpPr>
        <p:spPr>
          <a:xfrm>
            <a:off x="549565" y="6005417"/>
            <a:ext cx="1195389" cy="338554"/>
          </a:xfrm>
          <a:prstGeom prst="rect">
            <a:avLst/>
          </a:prstGeom>
          <a:noFill/>
        </p:spPr>
        <p:txBody>
          <a:bodyPr wrap="square" rtlCol="0">
            <a:spAutoFit/>
          </a:bodyPr>
          <a:lstStyle/>
          <a:p>
            <a:r>
              <a:rPr lang="it-IT" sz="1600" dirty="0" smtClean="0">
                <a:hlinkClick r:id="rId2" action="ppaction://hlinksldjump"/>
              </a:rPr>
              <a:t>INDIETRO</a:t>
            </a:r>
            <a:endParaRPr lang="it-IT" sz="1600"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65" y="2803252"/>
            <a:ext cx="3697067" cy="2458851"/>
          </a:xfrm>
          <a:prstGeom prst="rect">
            <a:avLst/>
          </a:prstGeom>
        </p:spPr>
      </p:pic>
      <p:sp>
        <p:nvSpPr>
          <p:cNvPr id="6" name="CasellaDiTesto 5"/>
          <p:cNvSpPr txBox="1"/>
          <p:nvPr/>
        </p:nvSpPr>
        <p:spPr>
          <a:xfrm>
            <a:off x="4246632" y="2096654"/>
            <a:ext cx="6838950" cy="4247317"/>
          </a:xfrm>
          <a:prstGeom prst="rect">
            <a:avLst/>
          </a:prstGeom>
          <a:noFill/>
        </p:spPr>
        <p:txBody>
          <a:bodyPr wrap="square" rtlCol="0">
            <a:spAutoFit/>
          </a:bodyPr>
          <a:lstStyle/>
          <a:p>
            <a:pPr algn="just">
              <a:lnSpc>
                <a:spcPct val="150000"/>
              </a:lnSpc>
            </a:pPr>
            <a:r>
              <a:rPr lang="it-IT" dirty="0"/>
              <a:t>Come conclusione della nostra giornata museale ci siamo spostati nella sala Blu, dedicata ai fossili e ai resti degli animali marini. Qui Marianna ci ha lasciato osservare in autonomia dopodiché, una volta raggruppati nuovamente, ha introdotto la quarta ed ultima attività: da lì a poco sarebbe andata a </a:t>
            </a:r>
            <a:r>
              <a:rPr lang="it-IT" dirty="0" smtClean="0"/>
              <a:t>leggerci “Quando </a:t>
            </a:r>
            <a:r>
              <a:rPr lang="it-IT" dirty="0" err="1"/>
              <a:t>Ba</a:t>
            </a:r>
            <a:r>
              <a:rPr lang="it-IT" dirty="0"/>
              <a:t> Lena era tanto piccola”, uno dei racconti contenuti in “Storie della </a:t>
            </a:r>
            <a:r>
              <a:rPr lang="it-IT" dirty="0" smtClean="0"/>
              <a:t>preistoria” di </a:t>
            </a:r>
            <a:r>
              <a:rPr lang="it-IT" dirty="0"/>
              <a:t>Alberto Moravia. Era la storia di </a:t>
            </a:r>
            <a:r>
              <a:rPr lang="it-IT" dirty="0" err="1"/>
              <a:t>Ba</a:t>
            </a:r>
            <a:r>
              <a:rPr lang="it-IT" dirty="0"/>
              <a:t> Lena, e di come da animale più piccolo di una sanguisuga nel tempo sia arrivato ad essere il mammifero più grande della terra e dei mari. </a:t>
            </a:r>
          </a:p>
        </p:txBody>
      </p:sp>
    </p:spTree>
    <p:extLst>
      <p:ext uri="{BB962C8B-B14F-4D97-AF65-F5344CB8AC3E}">
        <p14:creationId xmlns:p14="http://schemas.microsoft.com/office/powerpoint/2010/main" val="304007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Attività di ricerca:</a:t>
            </a:r>
            <a:br>
              <a:rPr lang="it-IT" sz="3600" dirty="0" smtClean="0"/>
            </a:br>
            <a:r>
              <a:rPr lang="it-IT" sz="3600" dirty="0" smtClean="0"/>
              <a:t>valutazione proposte museali </a:t>
            </a:r>
            <a:endParaRPr lang="it-IT" sz="3600" dirty="0"/>
          </a:p>
        </p:txBody>
      </p:sp>
      <p:sp>
        <p:nvSpPr>
          <p:cNvPr id="5" name="CasellaDiTesto 4">
            <a:hlinkClick r:id="rId2" action="ppaction://hlinksldjump"/>
          </p:cNvPr>
          <p:cNvSpPr txBox="1"/>
          <p:nvPr/>
        </p:nvSpPr>
        <p:spPr>
          <a:xfrm>
            <a:off x="1104900" y="6005418"/>
            <a:ext cx="1195389" cy="338554"/>
          </a:xfrm>
          <a:prstGeom prst="rect">
            <a:avLst/>
          </a:prstGeom>
          <a:noFill/>
        </p:spPr>
        <p:txBody>
          <a:bodyPr wrap="square" rtlCol="0">
            <a:spAutoFit/>
          </a:bodyPr>
          <a:lstStyle/>
          <a:p>
            <a:r>
              <a:rPr lang="it-IT" sz="1600" dirty="0" smtClean="0">
                <a:hlinkClick r:id="rId3" action="ppaction://hlinksldjump"/>
              </a:rPr>
              <a:t>INDIETRO</a:t>
            </a:r>
            <a:endParaRPr lang="it-IT" sz="1600" dirty="0"/>
          </a:p>
        </p:txBody>
      </p:sp>
      <p:sp>
        <p:nvSpPr>
          <p:cNvPr id="6" name="CasellaDiTesto 5"/>
          <p:cNvSpPr txBox="1"/>
          <p:nvPr/>
        </p:nvSpPr>
        <p:spPr>
          <a:xfrm>
            <a:off x="1104900" y="2712127"/>
            <a:ext cx="9980682" cy="1754326"/>
          </a:xfrm>
          <a:prstGeom prst="rect">
            <a:avLst/>
          </a:prstGeom>
          <a:noFill/>
        </p:spPr>
        <p:txBody>
          <a:bodyPr wrap="square" rtlCol="0">
            <a:spAutoFit/>
          </a:bodyPr>
          <a:lstStyle/>
          <a:p>
            <a:pPr algn="just">
              <a:lnSpc>
                <a:spcPct val="150000"/>
              </a:lnSpc>
            </a:pPr>
            <a:r>
              <a:rPr lang="it-IT" dirty="0" smtClean="0"/>
              <a:t>La nostra </a:t>
            </a:r>
            <a:r>
              <a:rPr lang="it-IT" dirty="0"/>
              <a:t>tutor ci ha fatto riflettere sull’importanza di una preparazione precisa e meticolosa delle esterne scolastiche presso i musei. </a:t>
            </a:r>
            <a:endParaRPr lang="it-IT" dirty="0" smtClean="0"/>
          </a:p>
          <a:p>
            <a:pPr algn="just">
              <a:lnSpc>
                <a:spcPct val="150000"/>
              </a:lnSpc>
            </a:pPr>
            <a:r>
              <a:rPr lang="it-IT" dirty="0" smtClean="0"/>
              <a:t>Tutti insieme siamo arrivati a concludere che ad </a:t>
            </a:r>
            <a:r>
              <a:rPr lang="it-IT" dirty="0"/>
              <a:t>oggi lo </a:t>
            </a:r>
            <a:r>
              <a:rPr lang="it-IT" dirty="0" err="1"/>
              <a:t>step</a:t>
            </a:r>
            <a:r>
              <a:rPr lang="it-IT" dirty="0"/>
              <a:t> più importante è l’esplorazione del sito web del museo scelto per la </a:t>
            </a:r>
            <a:r>
              <a:rPr lang="it-IT" dirty="0" smtClean="0"/>
              <a:t>gita. I criteri </a:t>
            </a:r>
            <a:r>
              <a:rPr lang="it-IT" dirty="0"/>
              <a:t>fondamentali per la selezione dovrebbero essere</a:t>
            </a:r>
            <a:r>
              <a:rPr lang="it-IT" dirty="0" smtClean="0"/>
              <a:t>:</a:t>
            </a:r>
            <a:endParaRPr lang="it-IT" dirty="0"/>
          </a:p>
        </p:txBody>
      </p:sp>
      <p:sp>
        <p:nvSpPr>
          <p:cNvPr id="7" name="CasellaDiTesto 6"/>
          <p:cNvSpPr txBox="1"/>
          <p:nvPr/>
        </p:nvSpPr>
        <p:spPr>
          <a:xfrm>
            <a:off x="9559202" y="6005418"/>
            <a:ext cx="1526380" cy="338554"/>
          </a:xfrm>
          <a:prstGeom prst="rect">
            <a:avLst/>
          </a:prstGeom>
          <a:noFill/>
        </p:spPr>
        <p:txBody>
          <a:bodyPr wrap="none" rtlCol="0">
            <a:spAutoFit/>
          </a:bodyPr>
          <a:lstStyle/>
          <a:p>
            <a:r>
              <a:rPr lang="it-IT" sz="1600" dirty="0" smtClean="0">
                <a:hlinkClick r:id="rId4" action="ppaction://hlinksldjump"/>
              </a:rPr>
              <a:t>SUCCESSIVO</a:t>
            </a:r>
            <a:endParaRPr lang="it-IT" sz="1600" dirty="0"/>
          </a:p>
        </p:txBody>
      </p:sp>
    </p:spTree>
    <p:extLst>
      <p:ext uri="{BB962C8B-B14F-4D97-AF65-F5344CB8AC3E}">
        <p14:creationId xmlns:p14="http://schemas.microsoft.com/office/powerpoint/2010/main" val="21661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Attività di ricerca:</a:t>
            </a:r>
            <a:br>
              <a:rPr lang="it-IT" sz="3600" dirty="0" smtClean="0"/>
            </a:br>
            <a:r>
              <a:rPr lang="it-IT" sz="3600" dirty="0" smtClean="0"/>
              <a:t>valutazione proposte museali </a:t>
            </a:r>
            <a:endParaRPr lang="it-IT" sz="3600" dirty="0"/>
          </a:p>
        </p:txBody>
      </p:sp>
      <p:sp>
        <p:nvSpPr>
          <p:cNvPr id="5" name="CasellaDiTesto 4">
            <a:hlinkClick r:id="rId2" action="ppaction://hlinksldjump"/>
          </p:cNvPr>
          <p:cNvSpPr txBox="1"/>
          <p:nvPr/>
        </p:nvSpPr>
        <p:spPr>
          <a:xfrm>
            <a:off x="9890193" y="6005418"/>
            <a:ext cx="1195389" cy="338554"/>
          </a:xfrm>
          <a:prstGeom prst="rect">
            <a:avLst/>
          </a:prstGeom>
          <a:noFill/>
        </p:spPr>
        <p:txBody>
          <a:bodyPr wrap="square" rtlCol="0">
            <a:spAutoFit/>
          </a:bodyPr>
          <a:lstStyle/>
          <a:p>
            <a:r>
              <a:rPr lang="it-IT" sz="1600" dirty="0" smtClean="0">
                <a:hlinkClick r:id="rId3" action="ppaction://hlinksldjump"/>
              </a:rPr>
              <a:t>INDIETRO</a:t>
            </a:r>
            <a:endParaRPr lang="it-IT" sz="1600" dirty="0"/>
          </a:p>
        </p:txBody>
      </p:sp>
      <p:sp>
        <p:nvSpPr>
          <p:cNvPr id="6" name="CasellaDiTesto 5"/>
          <p:cNvSpPr txBox="1"/>
          <p:nvPr/>
        </p:nvSpPr>
        <p:spPr>
          <a:xfrm>
            <a:off x="1104900" y="1393899"/>
            <a:ext cx="9980682" cy="4662815"/>
          </a:xfrm>
          <a:prstGeom prst="rect">
            <a:avLst/>
          </a:prstGeom>
          <a:noFill/>
        </p:spPr>
        <p:txBody>
          <a:bodyPr wrap="square" rtlCol="0">
            <a:spAutoFit/>
          </a:bodyPr>
          <a:lstStyle/>
          <a:p>
            <a:pPr algn="just">
              <a:lnSpc>
                <a:spcPct val="150000"/>
              </a:lnSpc>
            </a:pPr>
            <a:r>
              <a:rPr lang="it-IT" dirty="0"/>
              <a:t>•	</a:t>
            </a:r>
            <a:r>
              <a:rPr lang="it-IT" dirty="0" smtClean="0"/>
              <a:t>Buone </a:t>
            </a:r>
            <a:r>
              <a:rPr lang="it-IT" dirty="0"/>
              <a:t>recensioni;</a:t>
            </a:r>
          </a:p>
          <a:p>
            <a:pPr algn="just">
              <a:lnSpc>
                <a:spcPct val="150000"/>
              </a:lnSpc>
            </a:pPr>
            <a:r>
              <a:rPr lang="it-IT" dirty="0"/>
              <a:t>•	una ricca galleria fotografica;</a:t>
            </a:r>
          </a:p>
          <a:p>
            <a:pPr algn="just">
              <a:lnSpc>
                <a:spcPct val="150000"/>
              </a:lnSpc>
            </a:pPr>
            <a:r>
              <a:rPr lang="it-IT" dirty="0"/>
              <a:t>•	un blog;</a:t>
            </a:r>
          </a:p>
          <a:p>
            <a:pPr algn="just">
              <a:lnSpc>
                <a:spcPct val="150000"/>
              </a:lnSpc>
            </a:pPr>
            <a:r>
              <a:rPr lang="it-IT" dirty="0"/>
              <a:t>•	informazioni sulla collezione e sui contenuti del museo;</a:t>
            </a:r>
          </a:p>
          <a:p>
            <a:pPr algn="just">
              <a:lnSpc>
                <a:spcPct val="150000"/>
              </a:lnSpc>
            </a:pPr>
            <a:r>
              <a:rPr lang="it-IT" dirty="0"/>
              <a:t>•	precise informazioni riguardanti sia gli orari che la logistica (parcheggi autobus, </a:t>
            </a:r>
            <a:r>
              <a:rPr lang="it-IT" dirty="0" smtClean="0"/>
              <a:t>	indicazioni </a:t>
            </a:r>
            <a:r>
              <a:rPr lang="it-IT" dirty="0"/>
              <a:t>stradali...);</a:t>
            </a:r>
          </a:p>
          <a:p>
            <a:pPr algn="just">
              <a:lnSpc>
                <a:spcPct val="150000"/>
              </a:lnSpc>
            </a:pPr>
            <a:r>
              <a:rPr lang="it-IT" dirty="0"/>
              <a:t>•	accessibilità: strutture e percorsi adatti all’accoglienza di tutti; </a:t>
            </a:r>
          </a:p>
          <a:p>
            <a:pPr algn="just">
              <a:lnSpc>
                <a:spcPct val="150000"/>
              </a:lnSpc>
            </a:pPr>
            <a:r>
              <a:rPr lang="it-IT" dirty="0"/>
              <a:t>•	attività di educazione museale vera e propria con esperienze laboratoriali e percorsi </a:t>
            </a:r>
            <a:r>
              <a:rPr lang="it-IT" dirty="0" smtClean="0"/>
              <a:t>	ludico-didattici</a:t>
            </a:r>
            <a:r>
              <a:rPr lang="it-IT" dirty="0"/>
              <a:t>;</a:t>
            </a:r>
          </a:p>
          <a:p>
            <a:pPr algn="just">
              <a:lnSpc>
                <a:spcPct val="150000"/>
              </a:lnSpc>
            </a:pPr>
            <a:r>
              <a:rPr lang="it-IT" dirty="0"/>
              <a:t>•	attività e materiali per gli insegnanti;</a:t>
            </a:r>
          </a:p>
          <a:p>
            <a:pPr algn="just">
              <a:lnSpc>
                <a:spcPct val="150000"/>
              </a:lnSpc>
            </a:pPr>
            <a:r>
              <a:rPr lang="it-IT" dirty="0"/>
              <a:t>•	news e aggiornamenti.</a:t>
            </a:r>
          </a:p>
        </p:txBody>
      </p:sp>
    </p:spTree>
    <p:extLst>
      <p:ext uri="{BB962C8B-B14F-4D97-AF65-F5344CB8AC3E}">
        <p14:creationId xmlns:p14="http://schemas.microsoft.com/office/powerpoint/2010/main" val="192832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Attività di ricerca:</a:t>
            </a:r>
            <a:br>
              <a:rPr lang="it-IT" sz="3600" dirty="0" smtClean="0"/>
            </a:br>
            <a:r>
              <a:rPr lang="it-IT" sz="3600" dirty="0" smtClean="0"/>
              <a:t>quali musei</a:t>
            </a:r>
            <a:endParaRPr lang="it-IT" sz="3600" dirty="0"/>
          </a:p>
        </p:txBody>
      </p:sp>
      <p:sp>
        <p:nvSpPr>
          <p:cNvPr id="5" name="CasellaDiTesto 4">
            <a:hlinkClick r:id="rId2" action="ppaction://hlinksldjump"/>
          </p:cNvPr>
          <p:cNvSpPr txBox="1"/>
          <p:nvPr/>
        </p:nvSpPr>
        <p:spPr>
          <a:xfrm>
            <a:off x="9890193" y="6005418"/>
            <a:ext cx="1195389" cy="338554"/>
          </a:xfrm>
          <a:prstGeom prst="rect">
            <a:avLst/>
          </a:prstGeom>
          <a:noFill/>
        </p:spPr>
        <p:txBody>
          <a:bodyPr wrap="square" rtlCol="0">
            <a:spAutoFit/>
          </a:bodyPr>
          <a:lstStyle/>
          <a:p>
            <a:r>
              <a:rPr lang="it-IT" sz="1600" dirty="0" smtClean="0">
                <a:hlinkClick r:id="rId3" action="ppaction://hlinksldjump"/>
              </a:rPr>
              <a:t>INDIETRO</a:t>
            </a:r>
            <a:endParaRPr lang="it-IT" sz="1600" dirty="0"/>
          </a:p>
        </p:txBody>
      </p:sp>
      <p:sp>
        <p:nvSpPr>
          <p:cNvPr id="6" name="CasellaDiTesto 5"/>
          <p:cNvSpPr txBox="1"/>
          <p:nvPr/>
        </p:nvSpPr>
        <p:spPr>
          <a:xfrm>
            <a:off x="1104900" y="2114527"/>
            <a:ext cx="9980682" cy="3000821"/>
          </a:xfrm>
          <a:prstGeom prst="rect">
            <a:avLst/>
          </a:prstGeom>
          <a:noFill/>
        </p:spPr>
        <p:txBody>
          <a:bodyPr wrap="square" rtlCol="0">
            <a:spAutoFit/>
          </a:bodyPr>
          <a:lstStyle/>
          <a:p>
            <a:pPr algn="just">
              <a:lnSpc>
                <a:spcPct val="150000"/>
              </a:lnSpc>
            </a:pPr>
            <a:r>
              <a:rPr lang="it-IT" dirty="0"/>
              <a:t>Come attività di consolidamento ci ha fatto esplorare i siti dei musei più importanti a livello locale e mondiale facendoci soffermare sugli aspetti citati sopra.</a:t>
            </a:r>
          </a:p>
          <a:p>
            <a:pPr algn="just">
              <a:lnSpc>
                <a:spcPct val="150000"/>
              </a:lnSpc>
            </a:pPr>
            <a:endParaRPr lang="it-IT" dirty="0" smtClean="0"/>
          </a:p>
          <a:p>
            <a:pPr algn="just">
              <a:lnSpc>
                <a:spcPct val="150000"/>
              </a:lnSpc>
            </a:pPr>
            <a:r>
              <a:rPr lang="it-IT" dirty="0" smtClean="0"/>
              <a:t>Eccoli </a:t>
            </a:r>
            <a:r>
              <a:rPr lang="it-IT" dirty="0"/>
              <a:t>qui di seguito:</a:t>
            </a:r>
          </a:p>
          <a:p>
            <a:pPr algn="just">
              <a:lnSpc>
                <a:spcPct val="150000"/>
              </a:lnSpc>
            </a:pPr>
            <a:r>
              <a:rPr lang="it-IT" dirty="0" smtClean="0">
                <a:hlinkClick r:id="rId4"/>
              </a:rPr>
              <a:t>www.msn.unifi.it</a:t>
            </a:r>
            <a:r>
              <a:rPr lang="it-IT" dirty="0" smtClean="0"/>
              <a:t> 	</a:t>
            </a:r>
            <a:r>
              <a:rPr lang="it-IT" dirty="0"/>
              <a:t>	</a:t>
            </a:r>
            <a:r>
              <a:rPr lang="it-IT" dirty="0" smtClean="0">
                <a:hlinkClick r:id="rId5"/>
              </a:rPr>
              <a:t>www.muse.it</a:t>
            </a:r>
            <a:r>
              <a:rPr lang="it-IT" dirty="0" smtClean="0"/>
              <a:t> </a:t>
            </a:r>
            <a:r>
              <a:rPr lang="it-IT" dirty="0"/>
              <a:t>		</a:t>
            </a:r>
            <a:r>
              <a:rPr lang="it-IT" dirty="0" smtClean="0">
                <a:hlinkClick r:id="rId6"/>
              </a:rPr>
              <a:t>www.nhm.ac.uk</a:t>
            </a:r>
            <a:r>
              <a:rPr lang="it-IT" dirty="0" smtClean="0"/>
              <a:t> </a:t>
            </a:r>
            <a:endParaRPr lang="it-IT" dirty="0"/>
          </a:p>
          <a:p>
            <a:pPr algn="just">
              <a:lnSpc>
                <a:spcPct val="150000"/>
              </a:lnSpc>
            </a:pPr>
            <a:r>
              <a:rPr lang="it-IT" dirty="0" smtClean="0">
                <a:hlinkClick r:id="rId7"/>
              </a:rPr>
              <a:t>www.tarpits.org</a:t>
            </a:r>
            <a:r>
              <a:rPr lang="it-IT" dirty="0" smtClean="0"/>
              <a:t> </a:t>
            </a:r>
            <a:r>
              <a:rPr lang="it-IT" dirty="0"/>
              <a:t>		</a:t>
            </a:r>
            <a:r>
              <a:rPr lang="it-IT" dirty="0" smtClean="0">
                <a:hlinkClick r:id="rId8"/>
              </a:rPr>
              <a:t>www.mnhn.fr</a:t>
            </a:r>
            <a:r>
              <a:rPr lang="it-IT" dirty="0" smtClean="0"/>
              <a:t> </a:t>
            </a:r>
            <a:r>
              <a:rPr lang="it-IT" dirty="0"/>
              <a:t>		</a:t>
            </a:r>
            <a:r>
              <a:rPr lang="it-IT" dirty="0" smtClean="0">
                <a:hlinkClick r:id="rId9"/>
              </a:rPr>
              <a:t>www.naturalsciences.be</a:t>
            </a:r>
            <a:r>
              <a:rPr lang="it-IT" dirty="0" smtClean="0"/>
              <a:t> </a:t>
            </a:r>
            <a:endParaRPr lang="it-IT" dirty="0"/>
          </a:p>
          <a:p>
            <a:pPr algn="just">
              <a:lnSpc>
                <a:spcPct val="150000"/>
              </a:lnSpc>
            </a:pPr>
            <a:endParaRPr lang="it-IT" dirty="0"/>
          </a:p>
        </p:txBody>
      </p:sp>
    </p:spTree>
    <p:extLst>
      <p:ext uri="{BB962C8B-B14F-4D97-AF65-F5344CB8AC3E}">
        <p14:creationId xmlns:p14="http://schemas.microsoft.com/office/powerpoint/2010/main" val="249823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Riflessione sull’esperienza:</a:t>
            </a:r>
            <a:br>
              <a:rPr lang="it-IT" sz="3600" dirty="0" smtClean="0"/>
            </a:br>
            <a:r>
              <a:rPr lang="it-IT" sz="3600" dirty="0" smtClean="0"/>
              <a:t>una parola per ‘’riassumere’’</a:t>
            </a:r>
            <a:endParaRPr lang="it-IT" sz="3600" dirty="0"/>
          </a:p>
        </p:txBody>
      </p:sp>
      <p:sp>
        <p:nvSpPr>
          <p:cNvPr id="6" name="CasellaDiTesto 5"/>
          <p:cNvSpPr txBox="1"/>
          <p:nvPr/>
        </p:nvSpPr>
        <p:spPr>
          <a:xfrm>
            <a:off x="4129088" y="2428875"/>
            <a:ext cx="6956494" cy="2585323"/>
          </a:xfrm>
          <a:prstGeom prst="rect">
            <a:avLst/>
          </a:prstGeom>
          <a:noFill/>
        </p:spPr>
        <p:txBody>
          <a:bodyPr wrap="square" rtlCol="0">
            <a:spAutoFit/>
          </a:bodyPr>
          <a:lstStyle/>
          <a:p>
            <a:pPr algn="just">
              <a:lnSpc>
                <a:spcPct val="150000"/>
              </a:lnSpc>
            </a:pPr>
            <a:r>
              <a:rPr lang="it-IT" dirty="0"/>
              <a:t>A conclusione della giornata Marianna ci ha chiesto di scrivere su un post-it la parola che a nostro parere fosse la più adatta per “riassumere” il contenuto di quella fitta giornata. Ognuno di noi ha scritto la propria e l’ha attaccata poi ad un cartoncino; Marianna ha detto che lo terrà sempre come ricordo di quel 24 novembre così bello e così interessante.</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661513"/>
            <a:ext cx="2681288" cy="4034322"/>
          </a:xfrm>
          <a:prstGeom prst="rect">
            <a:avLst/>
          </a:prstGeom>
        </p:spPr>
      </p:pic>
    </p:spTree>
    <p:extLst>
      <p:ext uri="{BB962C8B-B14F-4D97-AF65-F5344CB8AC3E}">
        <p14:creationId xmlns:p14="http://schemas.microsoft.com/office/powerpoint/2010/main" val="384675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en-US" sz="5400" dirty="0" smtClean="0">
                <a:solidFill>
                  <a:srgbClr val="D26528"/>
                </a:solidFill>
              </a:rPr>
              <a:t>Fine</a:t>
            </a:r>
            <a:endParaRPr lang="en-US" sz="5400" dirty="0">
              <a:solidFill>
                <a:srgbClr val="D26528"/>
              </a:solidFill>
            </a:endParaRPr>
          </a:p>
        </p:txBody>
      </p:sp>
      <p:sp>
        <p:nvSpPr>
          <p:cNvPr id="3" name="Segnaposto testo 2"/>
          <p:cNvSpPr>
            <a:spLocks noGrp="1"/>
          </p:cNvSpPr>
          <p:nvPr>
            <p:ph type="body" idx="1"/>
          </p:nvPr>
        </p:nvSpPr>
        <p:spPr/>
        <p:txBody>
          <a:bodyPr rtlCol="0">
            <a:noAutofit/>
          </a:bodyPr>
          <a:lstStyle/>
          <a:p>
            <a:pPr algn="r" rtl="0"/>
            <a:r>
              <a:rPr lang="en-US" sz="2800" i="1" dirty="0" smtClean="0">
                <a:solidFill>
                  <a:srgbClr val="D26528"/>
                </a:solidFill>
              </a:rPr>
              <a:t>Giada </a:t>
            </a:r>
            <a:r>
              <a:rPr lang="en-US" sz="2800" i="1" dirty="0" err="1" smtClean="0">
                <a:solidFill>
                  <a:srgbClr val="D26528"/>
                </a:solidFill>
              </a:rPr>
              <a:t>Taddei</a:t>
            </a:r>
            <a:endParaRPr lang="en-US" sz="2800" i="1" dirty="0">
              <a:solidFill>
                <a:srgbClr val="D26528"/>
              </a:solidFill>
            </a:endParaRP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Educazione</a:t>
            </a:r>
            <a:r>
              <a:rPr lang="en-US" sz="3600" dirty="0" smtClean="0"/>
              <a:t> </a:t>
            </a:r>
            <a:r>
              <a:rPr lang="en-US" sz="3600" dirty="0" err="1" smtClean="0"/>
              <a:t>museale</a:t>
            </a:r>
            <a:endParaRPr lang="en-US" sz="3600" dirty="0"/>
          </a:p>
        </p:txBody>
      </p:sp>
      <p:sp>
        <p:nvSpPr>
          <p:cNvPr id="3" name="CasellaDiTesto 2"/>
          <p:cNvSpPr txBox="1"/>
          <p:nvPr/>
        </p:nvSpPr>
        <p:spPr>
          <a:xfrm>
            <a:off x="1004886" y="1708376"/>
            <a:ext cx="9980683" cy="46628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14843"/>
                </a:solidFill>
                <a:effectLst/>
                <a:uLnTx/>
                <a:uFillTx/>
                <a:latin typeface="Euphemia"/>
                <a:ea typeface="+mn-ea"/>
                <a:cs typeface="+mn-cs"/>
              </a:rPr>
              <a:t> </a:t>
            </a:r>
            <a:r>
              <a:rPr lang="it-IT" dirty="0" smtClean="0">
                <a:solidFill>
                  <a:srgbClr val="514843"/>
                </a:solidFill>
                <a:latin typeface="Euphemia"/>
              </a:rPr>
              <a:t>L’attività di Educazione museale rientra all’interno del Laboratorio per i non frequentanti del corso di Tecnologie dell’istruzione.</a:t>
            </a:r>
          </a:p>
          <a:p>
            <a:pPr lvl="0" algn="just">
              <a:lnSpc>
                <a:spcPct val="150000"/>
              </a:lnSpc>
            </a:pPr>
            <a:r>
              <a:rPr lang="it-IT" dirty="0" smtClean="0">
                <a:solidFill>
                  <a:srgbClr val="514843"/>
                </a:solidFill>
                <a:latin typeface="Euphemia"/>
              </a:rPr>
              <a:t>L’</a:t>
            </a:r>
            <a:r>
              <a:rPr kumimoji="0" lang="it-IT" sz="1800" b="0" i="0" u="none" strike="noStrike" kern="1200" cap="none" spc="0" normalizeH="0" baseline="0" noProof="0" dirty="0" smtClean="0">
                <a:ln>
                  <a:noFill/>
                </a:ln>
                <a:solidFill>
                  <a:srgbClr val="514843"/>
                </a:solidFill>
                <a:effectLst/>
                <a:uLnTx/>
                <a:uFillTx/>
                <a:latin typeface="Euphemia"/>
                <a:ea typeface="+mn-ea"/>
                <a:cs typeface="+mn-cs"/>
              </a:rPr>
              <a:t>attività è stata curata e presieduta da Marianna Di</a:t>
            </a:r>
            <a:r>
              <a:rPr lang="it-IT" dirty="0">
                <a:solidFill>
                  <a:srgbClr val="514843"/>
                </a:solidFill>
              </a:rPr>
              <a:t> Rosa </a:t>
            </a:r>
            <a:r>
              <a:rPr lang="it-IT" dirty="0" smtClean="0">
                <a:solidFill>
                  <a:srgbClr val="514843"/>
                </a:solidFill>
              </a:rPr>
              <a:t>(</a:t>
            </a:r>
            <a:r>
              <a:rPr lang="it-IT" dirty="0">
                <a:solidFill>
                  <a:srgbClr val="514843"/>
                </a:solidFill>
              </a:rPr>
              <a:t>archeologa e </a:t>
            </a:r>
            <a:r>
              <a:rPr lang="it-IT">
                <a:solidFill>
                  <a:srgbClr val="514843"/>
                </a:solidFill>
              </a:rPr>
              <a:t>educatrice </a:t>
            </a:r>
            <a:r>
              <a:rPr lang="it-IT" smtClean="0">
                <a:solidFill>
                  <a:srgbClr val="514843"/>
                </a:solidFill>
              </a:rPr>
              <a:t>museale al </a:t>
            </a:r>
            <a:r>
              <a:rPr lang="it-IT" dirty="0">
                <a:solidFill>
                  <a:srgbClr val="514843"/>
                </a:solidFill>
              </a:rPr>
              <a:t>Dipartimento Educazione della Fondazione Palazzo Strozzi), </a:t>
            </a:r>
            <a:r>
              <a:rPr kumimoji="0" lang="it-IT" sz="1800" b="0" i="0" u="none" strike="noStrike" kern="1200" cap="none" spc="0" normalizeH="0" noProof="0" dirty="0" smtClean="0">
                <a:ln>
                  <a:noFill/>
                </a:ln>
                <a:solidFill>
                  <a:srgbClr val="514843"/>
                </a:solidFill>
                <a:effectLst/>
                <a:uLnTx/>
                <a:uFillTx/>
                <a:latin typeface="Euphemia"/>
                <a:ea typeface="+mn-ea"/>
                <a:cs typeface="+mn-cs"/>
              </a:rPr>
              <a:t>in collaborazione con l’MCE, il Movimento di Cooperazione Educativa.</a:t>
            </a:r>
          </a:p>
          <a:p>
            <a:pPr lvl="0" algn="just">
              <a:lnSpc>
                <a:spcPct val="150000"/>
              </a:lnSpc>
            </a:pPr>
            <a:endParaRPr lang="it-IT" baseline="0" dirty="0">
              <a:solidFill>
                <a:srgbClr val="514843"/>
              </a:solidFill>
              <a:latin typeface="Euphemia"/>
            </a:endParaRPr>
          </a:p>
          <a:p>
            <a:pPr lvl="0" algn="just">
              <a:lnSpc>
                <a:spcPct val="150000"/>
              </a:lnSpc>
            </a:pPr>
            <a:r>
              <a:rPr lang="it-IT" dirty="0" smtClean="0">
                <a:solidFill>
                  <a:srgbClr val="514843"/>
                </a:solidFill>
              </a:rPr>
              <a:t>«L'attività </a:t>
            </a:r>
            <a:r>
              <a:rPr lang="it-IT" dirty="0">
                <a:solidFill>
                  <a:srgbClr val="514843"/>
                </a:solidFill>
              </a:rPr>
              <a:t>rientra a pieno nel programma di quest'anno del gruppo Storia e Territorio del MCE in quanto ci focalizzeremo sulla ricostruzione degli ambienti del passato, grazie al supporto dei reperti esposti. Le esperienze che faremo in questa giornata serviranno quindi a comprendere le varie proposte museali nei musei di storia naturale, valutarle, e dare spunti di attività da poter svolgere negli spazi museali e in classe</a:t>
            </a:r>
            <a:r>
              <a:rPr lang="it-IT" dirty="0" smtClean="0">
                <a:solidFill>
                  <a:srgbClr val="514843"/>
                </a:solidFill>
              </a:rPr>
              <a:t>.»</a:t>
            </a:r>
            <a:endParaRPr kumimoji="0" lang="it-IT" sz="18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62211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en-US" sz="3600" dirty="0" err="1" smtClean="0"/>
              <a:t>Movimento</a:t>
            </a:r>
            <a:r>
              <a:rPr lang="en-US" sz="3600" dirty="0" smtClean="0"/>
              <a:t> di </a:t>
            </a:r>
            <a:r>
              <a:rPr lang="en-US" sz="3600" dirty="0" err="1" smtClean="0"/>
              <a:t>Cooperazione</a:t>
            </a:r>
            <a:r>
              <a:rPr lang="en-US" sz="3600" dirty="0" smtClean="0"/>
              <a:t> </a:t>
            </a:r>
            <a:r>
              <a:rPr lang="en-US" sz="3600" dirty="0" err="1" smtClean="0"/>
              <a:t>Educativa</a:t>
            </a:r>
            <a:r>
              <a:rPr lang="en-US" sz="3600" dirty="0" smtClean="0"/>
              <a:t> (MCE)</a:t>
            </a:r>
            <a:endParaRPr lang="en-US" sz="36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462175"/>
            <a:ext cx="1441324" cy="1385888"/>
          </a:xfrm>
          <a:prstGeom prst="rect">
            <a:avLst/>
          </a:prstGeom>
        </p:spPr>
      </p:pic>
      <p:sp>
        <p:nvSpPr>
          <p:cNvPr id="3" name="CasellaDiTesto 2"/>
          <p:cNvSpPr txBox="1"/>
          <p:nvPr/>
        </p:nvSpPr>
        <p:spPr>
          <a:xfrm>
            <a:off x="2328522" y="1819362"/>
            <a:ext cx="7962064" cy="47528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it-IT" sz="1700" dirty="0"/>
              <a:t> </a:t>
            </a:r>
            <a:r>
              <a:rPr lang="it-IT" sz="1700" dirty="0" smtClean="0"/>
              <a:t>Il Movimento di </a:t>
            </a:r>
            <a:r>
              <a:rPr lang="it-IT" sz="1700" dirty="0"/>
              <a:t>Cooperazione Educativa (MCE) è un movimento nato il 4 novembre 1951 a </a:t>
            </a:r>
            <a:r>
              <a:rPr lang="it-IT" sz="1700" dirty="0" smtClean="0"/>
              <a:t>Fano, costituito </a:t>
            </a:r>
            <a:r>
              <a:rPr lang="it-IT" sz="1700" dirty="0"/>
              <a:t>da insegnanti, pedagogisti, operatori della </a:t>
            </a:r>
            <a:r>
              <a:rPr lang="it-IT" sz="1700" dirty="0" smtClean="0"/>
              <a:t>formazione.</a:t>
            </a:r>
            <a:endParaRPr lang="it-IT" sz="1700" dirty="0"/>
          </a:p>
          <a:p>
            <a:pPr algn="just">
              <a:lnSpc>
                <a:spcPct val="150000"/>
              </a:lnSpc>
            </a:pPr>
            <a:r>
              <a:rPr lang="it-IT" sz="1700" dirty="0" smtClean="0"/>
              <a:t>Il </a:t>
            </a:r>
            <a:r>
              <a:rPr lang="it-IT" sz="1700" dirty="0"/>
              <a:t>MCE si è sempre impegnato negli anni nel rinnovamento della didattica e si è battuto (e continua anche oggi a farlo), per l'affermazione di una pedagogia popolare e la costruzione di una scuola sempre più pubblica, laica, </a:t>
            </a:r>
            <a:r>
              <a:rPr lang="it-IT" sz="1700" dirty="0" smtClean="0"/>
              <a:t>democratica. Il </a:t>
            </a:r>
            <a:r>
              <a:rPr lang="it-IT" sz="1700" dirty="0"/>
              <a:t>MCE ha sempre considerato il rinnovamento scolastico momento importante del costume democratico, purché ci si avvalga della libertà didattica garantita dalla Costituzione, al fine di promuovere, attraverso la collaborazione di tutti i soggetti implicati nel processo dell'istruzione e con collegamenti internazionali, l'arricchimento della capacità umana e professionale degli insegnanti ed il completo sviluppo della personalità degli alunni di qualsiasi condizione </a:t>
            </a:r>
            <a:r>
              <a:rPr lang="it-IT" sz="1700" dirty="0" smtClean="0"/>
              <a:t>sociale.</a:t>
            </a:r>
            <a:endParaRPr lang="it-IT" sz="1700" dirty="0"/>
          </a:p>
        </p:txBody>
      </p:sp>
    </p:spTree>
    <p:extLst>
      <p:ext uri="{BB962C8B-B14F-4D97-AF65-F5344CB8AC3E}">
        <p14:creationId xmlns:p14="http://schemas.microsoft.com/office/powerpoint/2010/main" val="153174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smtClean="0"/>
              <a:t>Movimento</a:t>
            </a:r>
            <a:r>
              <a:rPr lang="en-US" sz="3600" dirty="0" smtClean="0"/>
              <a:t> di </a:t>
            </a:r>
            <a:r>
              <a:rPr lang="it-IT" sz="3600" dirty="0" smtClean="0"/>
              <a:t>Cooperazione</a:t>
            </a:r>
            <a:r>
              <a:rPr lang="en-US" sz="3600" dirty="0" smtClean="0"/>
              <a:t> </a:t>
            </a:r>
            <a:r>
              <a:rPr lang="it-IT" sz="3600" dirty="0" smtClean="0"/>
              <a:t>Educativa</a:t>
            </a:r>
            <a:r>
              <a:rPr lang="en-US" sz="3600" dirty="0" smtClean="0"/>
              <a:t> (MCE)</a:t>
            </a:r>
            <a:endParaRPr lang="en-US" sz="3600" dirty="0"/>
          </a:p>
        </p:txBody>
      </p:sp>
      <p:sp>
        <p:nvSpPr>
          <p:cNvPr id="3" name="CasellaDiTesto 2"/>
          <p:cNvSpPr txBox="1"/>
          <p:nvPr/>
        </p:nvSpPr>
        <p:spPr>
          <a:xfrm>
            <a:off x="2114209" y="2490874"/>
            <a:ext cx="7962064"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lang="it-IT" dirty="0"/>
          </a:p>
        </p:txBody>
      </p:sp>
      <p:sp>
        <p:nvSpPr>
          <p:cNvPr id="5" name="CasellaDiTesto 4"/>
          <p:cNvSpPr txBox="1"/>
          <p:nvPr/>
        </p:nvSpPr>
        <p:spPr>
          <a:xfrm>
            <a:off x="1104900" y="1600200"/>
            <a:ext cx="9980682" cy="4752840"/>
          </a:xfrm>
          <a:prstGeom prst="rect">
            <a:avLst/>
          </a:prstGeom>
          <a:noFill/>
        </p:spPr>
        <p:txBody>
          <a:bodyPr wrap="square" rtlCol="0">
            <a:spAutoFit/>
          </a:bodyPr>
          <a:lstStyle/>
          <a:p>
            <a:pPr algn="just">
              <a:lnSpc>
                <a:spcPct val="150000"/>
              </a:lnSpc>
            </a:pPr>
            <a:r>
              <a:rPr lang="it-IT" sz="1700" dirty="0" smtClean="0"/>
              <a:t>«L’attività </a:t>
            </a:r>
            <a:r>
              <a:rPr lang="it-IT" sz="1700" dirty="0"/>
              <a:t>del Gruppo Nazionale MCE “Storia e Territorio”, ispirata all’Educazione Attiva, si colloca in una corrente di pensiero democratico e progressista, senza uno specifico riferimento di appartenenza partitica. </a:t>
            </a:r>
          </a:p>
          <a:p>
            <a:pPr algn="just">
              <a:lnSpc>
                <a:spcPct val="150000"/>
              </a:lnSpc>
            </a:pPr>
            <a:r>
              <a:rPr lang="it-IT" sz="1700" dirty="0"/>
              <a:t>Finalità del nostro Gruppo è indagare, attraverso molteplici punti di vista (storici, antropologici, geografici e artistici), le trasformazioni avvenute nel corso del tempo nelle città e nei territori di volta in volta presi in esame. </a:t>
            </a:r>
          </a:p>
          <a:p>
            <a:pPr algn="just">
              <a:lnSpc>
                <a:spcPct val="150000"/>
              </a:lnSpc>
            </a:pPr>
            <a:r>
              <a:rPr lang="it-IT" sz="1700" dirty="0"/>
              <a:t>Poiché il territorio presenta sempre le tracce delle trasformazioni che gli uomini hanno apportato nel corso dei secoli all’ambiente naturale, noi vogliamo capire se questi interventi costituiscono un degrado da risanare o un patrimonio culturale da conservare e valorizzare perché, come dice Marc Bloch, la storia guarda al futuro. In quest’ottica il nostro Gruppo, con la sua azione educativa, cerca di opporsi all’attuale modello di sviluppo della nostra società centrato sul profitto e il consumo. Un modello che minaccia la natura, le sue risorse e, di conseguenza, il futuro degli esseri umani</a:t>
            </a:r>
            <a:r>
              <a:rPr lang="it-IT" sz="1700" dirty="0" smtClean="0"/>
              <a:t>.»</a:t>
            </a:r>
            <a:endParaRPr lang="it-IT" sz="1700" dirty="0"/>
          </a:p>
        </p:txBody>
      </p:sp>
    </p:spTree>
    <p:extLst>
      <p:ext uri="{BB962C8B-B14F-4D97-AF65-F5344CB8AC3E}">
        <p14:creationId xmlns:p14="http://schemas.microsoft.com/office/powerpoint/2010/main" val="204378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algn="ctr" rtl="0"/>
            <a:r>
              <a:rPr lang="it" dirty="0" smtClean="0"/>
              <a:t>Svolgimento del laboratorio</a:t>
            </a:r>
            <a:endParaRPr lang="en-US" dirty="0"/>
          </a:p>
        </p:txBody>
      </p:sp>
      <p:sp>
        <p:nvSpPr>
          <p:cNvPr id="14" name="Segnaposto contenuto 13"/>
          <p:cNvSpPr>
            <a:spLocks noGrp="1"/>
          </p:cNvSpPr>
          <p:nvPr>
            <p:ph idx="1"/>
          </p:nvPr>
        </p:nvSpPr>
        <p:spPr/>
        <p:txBody>
          <a:bodyPr rtlCol="0">
            <a:normAutofit fontScale="92500"/>
          </a:bodyPr>
          <a:lstStyle/>
          <a:p>
            <a:pPr marL="0" indent="0" rtl="0">
              <a:lnSpc>
                <a:spcPct val="150000"/>
              </a:lnSpc>
              <a:buNone/>
            </a:pPr>
            <a:r>
              <a:rPr lang="it" sz="1700" dirty="0" smtClean="0"/>
              <a:t>Dopo l’introduzione curata dai dure rappresentanti dell’MCE, la nostra tutor ha delineato quello che sarebbe stato l’andamento della giornata laboratoriale:</a:t>
            </a:r>
          </a:p>
          <a:p>
            <a:pPr>
              <a:lnSpc>
                <a:spcPct val="150000"/>
              </a:lnSpc>
            </a:pPr>
            <a:r>
              <a:rPr lang="it" sz="1700" dirty="0" smtClean="0"/>
              <a:t>Come prima cosa avremmo svolto delle attività introduttive di reciproca conoscenza e attività introduttive riguardanti i fondamenti teorici della materia, la paleontologia.</a:t>
            </a:r>
            <a:endParaRPr lang="it" sz="1700" dirty="0"/>
          </a:p>
          <a:p>
            <a:pPr rtl="0">
              <a:lnSpc>
                <a:spcPct val="150000"/>
              </a:lnSpc>
            </a:pPr>
            <a:r>
              <a:rPr lang="it" sz="1700" dirty="0" smtClean="0"/>
              <a:t>Successivamente saremmo passati all’esperienza diretta, trasferendoci fisicamente al Museo di Storia Naturale di Firenze, sezione di Geologia e Paleontologia.</a:t>
            </a:r>
            <a:endParaRPr lang="it" sz="1700" dirty="0"/>
          </a:p>
          <a:p>
            <a:pPr rtl="0">
              <a:lnSpc>
                <a:spcPct val="150000"/>
              </a:lnSpc>
            </a:pPr>
            <a:r>
              <a:rPr lang="it" sz="1700" dirty="0" smtClean="0"/>
              <a:t>Dopo la pausa pranzo saremmo ritornati in aula per svolgere alcune attività di ricerca, integrando l’ambito museale con quello didattico.</a:t>
            </a:r>
          </a:p>
          <a:p>
            <a:pPr rtl="0">
              <a:lnSpc>
                <a:spcPct val="150000"/>
              </a:lnSpc>
            </a:pPr>
            <a:r>
              <a:rPr lang="it" sz="1700" dirty="0" smtClean="0"/>
              <a:t>Come ultima cosa ci saremmo dedicati ad attività di riflessione sull’esperienza vissuta in quella giornata.</a:t>
            </a:r>
            <a:endParaRPr lang="en-US" sz="1700"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algn="ctr" rtl="0"/>
            <a:r>
              <a:rPr lang="en-US" dirty="0" err="1" smtClean="0"/>
              <a:t>Svolgimento</a:t>
            </a:r>
            <a:r>
              <a:rPr lang="en-US" dirty="0" smtClean="0"/>
              <a:t> del </a:t>
            </a:r>
            <a:r>
              <a:rPr lang="en-US" dirty="0" err="1" smtClean="0"/>
              <a:t>laboratorio</a:t>
            </a:r>
            <a:endParaRPr lang="en-US" dirty="0"/>
          </a:p>
        </p:txBody>
      </p:sp>
      <p:graphicFrame>
        <p:nvGraphicFramePr>
          <p:cNvPr id="4" name="Segnaposto contenuto 3" descr="Elenco impilato" title="SmartArt"/>
          <p:cNvGraphicFramePr>
            <a:graphicFrameLocks noGrp="1"/>
          </p:cNvGraphicFramePr>
          <p:nvPr>
            <p:ph idx="1"/>
            <p:extLst>
              <p:ext uri="{D42A27DB-BD31-4B8C-83A1-F6EECF244321}">
                <p14:modId xmlns:p14="http://schemas.microsoft.com/office/powerpoint/2010/main" val="2979293976"/>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algn="ctr" rtl="0"/>
            <a:r>
              <a:rPr lang="en-US" dirty="0" err="1" smtClean="0"/>
              <a:t>Attività</a:t>
            </a:r>
            <a:r>
              <a:rPr lang="en-US" dirty="0" smtClean="0"/>
              <a:t> </a:t>
            </a:r>
            <a:r>
              <a:rPr lang="en-US" dirty="0" err="1" smtClean="0"/>
              <a:t>introduttive</a:t>
            </a:r>
            <a:r>
              <a:rPr lang="en-US" dirty="0" smtClean="0"/>
              <a:t>:</a:t>
            </a:r>
            <a:br>
              <a:rPr lang="en-US" dirty="0" smtClean="0"/>
            </a:br>
            <a:r>
              <a:rPr lang="en-US" dirty="0" err="1" smtClean="0"/>
              <a:t>esperienze</a:t>
            </a:r>
            <a:r>
              <a:rPr lang="en-US" dirty="0" smtClean="0"/>
              <a:t> </a:t>
            </a:r>
            <a:r>
              <a:rPr lang="en-US" dirty="0" err="1" smtClean="0"/>
              <a:t>museali</a:t>
            </a:r>
            <a:endParaRPr lang="en-US" dirty="0"/>
          </a:p>
        </p:txBody>
      </p:sp>
      <p:pic>
        <p:nvPicPr>
          <p:cNvPr id="5" name="Segnaposto immagine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810084" y="1600199"/>
            <a:ext cx="6275497" cy="4572001"/>
          </a:xfrm>
        </p:spPr>
      </p:pic>
      <p:sp>
        <p:nvSpPr>
          <p:cNvPr id="4" name="Segnaposto testo 3"/>
          <p:cNvSpPr>
            <a:spLocks noGrp="1"/>
          </p:cNvSpPr>
          <p:nvPr>
            <p:ph type="body" sz="half" idx="2"/>
          </p:nvPr>
        </p:nvSpPr>
        <p:spPr/>
        <p:txBody>
          <a:bodyPr rtlCol="0">
            <a:normAutofit fontScale="85000" lnSpcReduction="10000"/>
          </a:bodyPr>
          <a:lstStyle/>
          <a:p>
            <a:pPr algn="just">
              <a:lnSpc>
                <a:spcPct val="150000"/>
              </a:lnSpc>
              <a:spcBef>
                <a:spcPts val="0"/>
              </a:spcBef>
            </a:pPr>
            <a:r>
              <a:rPr lang="it" sz="2000" dirty="0" smtClean="0"/>
              <a:t>La nostra tutor laboratoriale ci ha proposto come prima attività introduttiva la narrazione delle nostre prime esperienze museali.</a:t>
            </a:r>
          </a:p>
          <a:p>
            <a:pPr algn="just">
              <a:lnSpc>
                <a:spcPct val="150000"/>
              </a:lnSpc>
              <a:spcBef>
                <a:spcPts val="0"/>
              </a:spcBef>
            </a:pPr>
            <a:r>
              <a:rPr lang="it" sz="2000" dirty="0" smtClean="0"/>
              <a:t>Una ad una abbiamo esposto alle colleghe e ai due rappresentanti MCE quelle che sono state le nostre più significative esperienze al museo, come bambine e come donne adulte.</a:t>
            </a:r>
            <a:endParaRPr lang="en-US" sz="2000" dirty="0"/>
          </a:p>
        </p:txBody>
      </p:sp>
      <p:sp>
        <p:nvSpPr>
          <p:cNvPr id="3" name="CasellaDiTesto 2"/>
          <p:cNvSpPr txBox="1"/>
          <p:nvPr/>
        </p:nvSpPr>
        <p:spPr>
          <a:xfrm>
            <a:off x="1104900" y="5987534"/>
            <a:ext cx="1164101" cy="338554"/>
          </a:xfrm>
          <a:prstGeom prst="rect">
            <a:avLst/>
          </a:prstGeom>
          <a:noFill/>
        </p:spPr>
        <p:txBody>
          <a:bodyPr wrap="none" rtlCol="0">
            <a:spAutoFit/>
          </a:bodyPr>
          <a:lstStyle/>
          <a:p>
            <a:r>
              <a:rPr lang="it-IT" sz="1600" dirty="0" smtClean="0">
                <a:hlinkClick r:id="rId3" action="ppaction://hlinksldjump"/>
              </a:rPr>
              <a:t>INDIETRO</a:t>
            </a:r>
            <a:endParaRPr lang="it-IT" sz="1600"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algn="ctr" rtl="0"/>
            <a:r>
              <a:rPr lang="en-US" dirty="0" err="1" smtClean="0"/>
              <a:t>Attività</a:t>
            </a:r>
            <a:r>
              <a:rPr lang="en-US" dirty="0" smtClean="0"/>
              <a:t> </a:t>
            </a:r>
            <a:r>
              <a:rPr lang="en-US" dirty="0" err="1" smtClean="0"/>
              <a:t>introduttive</a:t>
            </a:r>
            <a:r>
              <a:rPr lang="en-US" dirty="0" smtClean="0"/>
              <a:t>:</a:t>
            </a:r>
            <a:br>
              <a:rPr lang="en-US" dirty="0" smtClean="0"/>
            </a:br>
            <a:r>
              <a:rPr lang="en-US" dirty="0" smtClean="0"/>
              <a:t>in quale </a:t>
            </a:r>
            <a:r>
              <a:rPr lang="en-US" dirty="0" err="1" smtClean="0"/>
              <a:t>ambiente</a:t>
            </a:r>
            <a:r>
              <a:rPr lang="en-US" dirty="0" smtClean="0"/>
              <a:t> </a:t>
            </a:r>
            <a:r>
              <a:rPr lang="en-US" dirty="0" err="1" smtClean="0"/>
              <a:t>viviamo</a:t>
            </a:r>
            <a:endParaRPr lang="en-US" dirty="0"/>
          </a:p>
        </p:txBody>
      </p:sp>
      <p:pic>
        <p:nvPicPr>
          <p:cNvPr id="5" name="Segnaposto immagine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147655" y="1600200"/>
            <a:ext cx="3937927" cy="4572001"/>
          </a:xfrm>
        </p:spPr>
      </p:pic>
      <p:sp>
        <p:nvSpPr>
          <p:cNvPr id="4" name="Segnaposto testo 3"/>
          <p:cNvSpPr>
            <a:spLocks noGrp="1"/>
          </p:cNvSpPr>
          <p:nvPr>
            <p:ph type="body" sz="half" idx="2"/>
          </p:nvPr>
        </p:nvSpPr>
        <p:spPr>
          <a:xfrm>
            <a:off x="1104899" y="1600200"/>
            <a:ext cx="5324475" cy="4572000"/>
          </a:xfrm>
        </p:spPr>
        <p:txBody>
          <a:bodyPr rtlCol="0">
            <a:normAutofit fontScale="92500" lnSpcReduction="10000"/>
          </a:bodyPr>
          <a:lstStyle/>
          <a:p>
            <a:pPr algn="just">
              <a:lnSpc>
                <a:spcPct val="150000"/>
              </a:lnSpc>
              <a:spcBef>
                <a:spcPts val="0"/>
              </a:spcBef>
            </a:pPr>
            <a:r>
              <a:rPr lang="it" sz="2000" dirty="0" smtClean="0"/>
              <a:t>Con il ricorso alle nostre preconoscenze e soprattutto con l’aiuto della nostra tutor laboratoriale abbiamo risposto alle domande «In quale ambiente viviamo?» «In quale tempo geologico?».</a:t>
            </a:r>
          </a:p>
          <a:p>
            <a:pPr algn="just">
              <a:lnSpc>
                <a:spcPct val="150000"/>
              </a:lnSpc>
              <a:spcBef>
                <a:spcPts val="0"/>
              </a:spcBef>
            </a:pPr>
            <a:r>
              <a:rPr lang="it" sz="2000" dirty="0" smtClean="0"/>
              <a:t>Abbiamo definito i concetti di ERA, PERIODO e EPOCA, e abbiamo identificato insieme quelli in cui stiamo vivendo.</a:t>
            </a:r>
          </a:p>
          <a:p>
            <a:pPr algn="just">
              <a:lnSpc>
                <a:spcPct val="150000"/>
              </a:lnSpc>
              <a:spcBef>
                <a:spcPts val="0"/>
              </a:spcBef>
            </a:pPr>
            <a:r>
              <a:rPr lang="it" sz="2000" dirty="0" smtClean="0"/>
              <a:t>Il nostro tempo geologico si inserisce nell’era del Cenozoico, nel periodo Quaternario e nell’epoca dell’Olocene.</a:t>
            </a:r>
            <a:endParaRPr lang="en-US" sz="2000" dirty="0"/>
          </a:p>
        </p:txBody>
      </p:sp>
      <p:sp>
        <p:nvSpPr>
          <p:cNvPr id="3" name="CasellaDiTesto 2">
            <a:hlinkClick r:id="rId3" action="ppaction://hlinksldjump"/>
          </p:cNvPr>
          <p:cNvSpPr txBox="1"/>
          <p:nvPr/>
        </p:nvSpPr>
        <p:spPr>
          <a:xfrm>
            <a:off x="947736" y="6260684"/>
            <a:ext cx="1164101" cy="338554"/>
          </a:xfrm>
          <a:prstGeom prst="rect">
            <a:avLst/>
          </a:prstGeom>
          <a:noFill/>
        </p:spPr>
        <p:txBody>
          <a:bodyPr wrap="none" rtlCol="0">
            <a:spAutoFit/>
          </a:bodyPr>
          <a:lstStyle/>
          <a:p>
            <a:r>
              <a:rPr lang="it-IT" sz="1600" dirty="0" smtClean="0">
                <a:hlinkClick r:id="rId3" action="ppaction://hlinksldjump"/>
              </a:rPr>
              <a:t>INDIETRO</a:t>
            </a:r>
            <a:endParaRPr lang="it-IT" sz="1600" dirty="0"/>
          </a:p>
        </p:txBody>
      </p:sp>
    </p:spTree>
    <p:extLst>
      <p:ext uri="{BB962C8B-B14F-4D97-AF65-F5344CB8AC3E}">
        <p14:creationId xmlns:p14="http://schemas.microsoft.com/office/powerpoint/2010/main" val="68032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ocumentazione accademica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1_TF03431380_TF03431380.potx" id="{F752DA82-D50A-4AE0-8DD8-25DD4AAFB5E8}" vid="{140E91C9-CCE7-4C34-B3F5-184A9FB2C478}"/>
    </a:ext>
  </a:extLst>
</a:theme>
</file>

<file path=ppt/theme/theme2.xml><?xml version="1.0" encoding="utf-8"?>
<a:theme xmlns:a="http://schemas.openxmlformats.org/drawingml/2006/main" name="Tema di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schemas.microsoft.com/office/infopath/2007/PartnerControls"/>
    <ds:schemaRef ds:uri="http://purl.org/dc/dcmitype/"/>
    <ds:schemaRef ds:uri="http://www.w3.org/XML/1998/namespace"/>
    <ds:schemaRef ds:uri="http://schemas.microsoft.com/office/2006/metadata/properties"/>
    <ds:schemaRef ds:uri="http://purl.org/dc/elements/1.1/"/>
    <ds:schemaRef ds:uri="http://schemas.microsoft.com/office/2006/documentManagement/types"/>
    <ds:schemaRef ds:uri="4873beb7-5857-4685-be1f-d57550cc96cc"/>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2358</Words>
  <Application>Microsoft Office PowerPoint</Application>
  <PresentationFormat>Widescreen</PresentationFormat>
  <Paragraphs>139</Paragraphs>
  <Slides>26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26</vt:i4>
      </vt:variant>
    </vt:vector>
  </HeadingPairs>
  <TitlesOfParts>
    <vt:vector size="32" baseType="lpstr">
      <vt:lpstr>Arial</vt:lpstr>
      <vt:lpstr>Arial Unicode MS</vt:lpstr>
      <vt:lpstr>Euphemia</vt:lpstr>
      <vt:lpstr>Plantagenet Cherokee</vt:lpstr>
      <vt:lpstr>Wingdings</vt:lpstr>
      <vt:lpstr>Documentazione accademica 16x9</vt:lpstr>
      <vt:lpstr>Educazione museale</vt:lpstr>
      <vt:lpstr>Educazione museale</vt:lpstr>
      <vt:lpstr>Educazione museale</vt:lpstr>
      <vt:lpstr>Movimento di Cooperazione Educativa (MCE)</vt:lpstr>
      <vt:lpstr>Movimento di Cooperazione Educativa (MCE)</vt:lpstr>
      <vt:lpstr>Svolgimento del laboratorio</vt:lpstr>
      <vt:lpstr>Svolgimento del laboratorio</vt:lpstr>
      <vt:lpstr>Attività introduttive: esperienze museali</vt:lpstr>
      <vt:lpstr>Attività introduttive: in quale ambiente viviamo</vt:lpstr>
      <vt:lpstr>Attività introduttive:  l’”Homo sapiens” di Manzi</vt:lpstr>
      <vt:lpstr>Attività introduttive:  i paleoambienti</vt:lpstr>
      <vt:lpstr>Esperienza diretta:  il Museo di Storia Naturale di Firenze</vt:lpstr>
      <vt:lpstr>Esperienza diretta:  il Museo di Storia Naturale di Firenze</vt:lpstr>
      <vt:lpstr>Esperienza diretta:  il Museo di Storia Naturale di Firenze</vt:lpstr>
      <vt:lpstr>Esperienza diretta:  la sezione di Geologia e Paleontologia</vt:lpstr>
      <vt:lpstr>Esperienza diretta:  la sezione di Geologia e Paleontologia</vt:lpstr>
      <vt:lpstr>Esperienza diretta: quattro attività di gruppo </vt:lpstr>
      <vt:lpstr>Esperienza diretta: quattro attività di gruppo </vt:lpstr>
      <vt:lpstr>Esperienza diretta: quattro attività di gruppo </vt:lpstr>
      <vt:lpstr>Esperienza diretta: quattro attività di gruppo </vt:lpstr>
      <vt:lpstr>Esperienza diretta: quattro attività di gruppo </vt:lpstr>
      <vt:lpstr>Attività di ricerca: valutazione proposte museali </vt:lpstr>
      <vt:lpstr>Attività di ricerca: valutazione proposte museali </vt:lpstr>
      <vt:lpstr>Attività di ricerca: quali musei</vt:lpstr>
      <vt:lpstr>Riflessione sull’esperienza: una parola per ‘’riassumere’’</vt:lpstr>
      <vt:lpstr>Fine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2018-12-02T13:49:15Z</dcterms:created>
  <dcterms:modified xsi:type="dcterms:W3CDTF">2019-02-11T16:07:04Z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